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charts/colors1.xml" ContentType="application/vnd.ms-office.chartcolorstyle+xml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433" r:id="rId3"/>
    <p:sldId id="448" r:id="rId4"/>
    <p:sldId id="441" r:id="rId5"/>
    <p:sldId id="445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0571"/>
    <a:srgbClr val="033AA9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824" autoAdjust="0"/>
    <p:restoredTop sz="94109" autoAdjust="0"/>
  </p:normalViewPr>
  <p:slideViewPr>
    <p:cSldViewPr>
      <p:cViewPr>
        <p:scale>
          <a:sx n="76" d="100"/>
          <a:sy n="76" d="100"/>
        </p:scale>
        <p:origin x="-1674" y="-3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NASD\STATE%20OF%20THE%20MARKET%20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NASD\STATE%20OF%20THE%20MARKET%20(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NASD\STATE%20OF%20THE%20MARKET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Value Traded (₦ million)</a:t>
            </a:r>
          </a:p>
        </c:rich>
      </c:tx>
      <c:layout>
        <c:manualLayout>
          <c:xMode val="edge"/>
          <c:yMode val="edge"/>
          <c:x val="0.10365219857796111"/>
          <c:y val="6.7834367347491098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8828303873941505E-2"/>
          <c:y val="0.14332643604226239"/>
          <c:w val="0.8969805580828013"/>
          <c:h val="0.79170237808182553"/>
        </c:manualLayout>
      </c:layout>
      <c:barChart>
        <c:barDir val="col"/>
        <c:grouping val="clustered"/>
        <c:ser>
          <c:idx val="0"/>
          <c:order val="0"/>
          <c:tx>
            <c:strRef>
              <c:f>Workings!$A$30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002060"/>
              </a:solidFill>
            </a:ln>
            <a:effectLst/>
          </c:spPr>
          <c:trendline>
            <c:spPr>
              <a:ln w="22225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6"/>
          </c:trendline>
          <c:cat>
            <c:multiLvlStrRef>
              <c:f>Workings!$B$28:$T$29</c:f>
              <c:multiLvlStrCache>
                <c:ptCount val="19"/>
                <c:lvl>
                  <c:pt idx="0">
                    <c:v>Q3</c:v>
                  </c:pt>
                  <c:pt idx="1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3">
                    <c:v>Q1</c:v>
                  </c:pt>
                  <c:pt idx="14">
                    <c:v>Q2</c:v>
                  </c:pt>
                  <c:pt idx="15">
                    <c:v>Q3</c:v>
                  </c:pt>
                  <c:pt idx="16">
                    <c:v>Q4</c:v>
                  </c:pt>
                  <c:pt idx="18">
                    <c:v>Q1</c:v>
                  </c:pt>
                </c:lvl>
                <c:lvl>
                  <c:pt idx="0">
                    <c:v>2013</c:v>
                  </c:pt>
                  <c:pt idx="3">
                    <c:v>2014</c:v>
                  </c:pt>
                  <c:pt idx="8">
                    <c:v>2015</c:v>
                  </c:pt>
                  <c:pt idx="13">
                    <c:v>2016</c:v>
                  </c:pt>
                  <c:pt idx="18">
                    <c:v>2017</c:v>
                  </c:pt>
                </c:lvl>
              </c:multiLvlStrCache>
            </c:multiLvlStrRef>
          </c:cat>
          <c:val>
            <c:numRef>
              <c:f>Workings!$B$30:$T$30</c:f>
              <c:numCache>
                <c:formatCode>General</c:formatCode>
                <c:ptCount val="19"/>
                <c:pt idx="0">
                  <c:v>52.89</c:v>
                </c:pt>
                <c:pt idx="1">
                  <c:v>23.67</c:v>
                </c:pt>
                <c:pt idx="3">
                  <c:v>31.2</c:v>
                </c:pt>
                <c:pt idx="4" formatCode="_(* #,##0.00_);_(* \(#,##0.00\);_(* &quot;-&quot;??_);_(@_)">
                  <c:v>416.15000000000003</c:v>
                </c:pt>
                <c:pt idx="5">
                  <c:v>612.02</c:v>
                </c:pt>
                <c:pt idx="6" formatCode="0.00">
                  <c:v>1265.3</c:v>
                </c:pt>
                <c:pt idx="8">
                  <c:v>665.32999999999993</c:v>
                </c:pt>
                <c:pt idx="9" formatCode="_(* #,##0.00_);_(* \(#,##0.00\);_(* &quot;-&quot;??_);_(@_)">
                  <c:v>3398.88</c:v>
                </c:pt>
                <c:pt idx="10" formatCode="_(* #,##0.00_);_(* \(#,##0.00\);_(* &quot;-&quot;??_);_(@_)">
                  <c:v>4483.45</c:v>
                </c:pt>
                <c:pt idx="11" formatCode="_(* #,##0.00_);_(* \(#,##0.00\);_(* &quot;-&quot;??_);_(@_)">
                  <c:v>2374.64</c:v>
                </c:pt>
                <c:pt idx="13" formatCode="_(* #,##0.00_);_(* \(#,##0.00\);_(* &quot;-&quot;??_);_(@_)">
                  <c:v>1010.6700000000001</c:v>
                </c:pt>
                <c:pt idx="14" formatCode="_(* #,##0.00_);_(* \(#,##0.00\);_(* &quot;-&quot;??_);_(@_)">
                  <c:v>1345.85</c:v>
                </c:pt>
                <c:pt idx="15" formatCode="_(* #,##0.00_);_(* \(#,##0.00\);_(* &quot;-&quot;??_);_(@_)">
                  <c:v>705</c:v>
                </c:pt>
                <c:pt idx="16" formatCode="_(* #,##0.00_);_(* \(#,##0.00\);_(* &quot;-&quot;??_);_(@_)">
                  <c:v>1614.6</c:v>
                </c:pt>
                <c:pt idx="18" formatCode="_(* #,##0.00_);_(* \(#,##0.00\);_(* &quot;-&quot;??_);_(@_)">
                  <c:v>1014.4499999999999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91C-4BDC-82AB-7C35462A8C2C}"/>
            </c:ext>
          </c:extLst>
        </c:ser>
        <c:dLbls/>
        <c:gapWidth val="45"/>
        <c:overlap val="-100"/>
        <c:axId val="97322880"/>
        <c:axId val="97345920"/>
      </c:barChart>
      <c:catAx>
        <c:axId val="973228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45920"/>
        <c:crosses val="autoZero"/>
        <c:auto val="1"/>
        <c:lblAlgn val="ctr"/>
        <c:lblOffset val="100"/>
      </c:catAx>
      <c:valAx>
        <c:axId val="973459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2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Activity</a:t>
            </a:r>
          </a:p>
        </c:rich>
      </c:tx>
      <c:layout>
        <c:manualLayout>
          <c:xMode val="edge"/>
          <c:yMode val="edge"/>
          <c:x val="3.7487382518465423E-2"/>
          <c:y val="4.0700620408494655E-2"/>
        </c:manualLayout>
      </c:layout>
      <c:spPr>
        <a:noFill/>
        <a:ln>
          <a:noFill/>
        </a:ln>
        <a:effectLst/>
      </c:spPr>
    </c:title>
    <c:plotArea>
      <c:layout/>
      <c:areaChart>
        <c:grouping val="stacked"/>
        <c:ser>
          <c:idx val="0"/>
          <c:order val="0"/>
          <c:tx>
            <c:strRef>
              <c:f>Workings!$A$24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cat>
            <c:multiLvlStrRef>
              <c:f>Workings!$E$22:$T$23</c:f>
              <c:multiLvlStrCache>
                <c:ptCount val="16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Workings!$E$24:$T$24</c:f>
              <c:numCache>
                <c:formatCode>0</c:formatCode>
                <c:ptCount val="16"/>
                <c:pt idx="0">
                  <c:v>107.76</c:v>
                </c:pt>
                <c:pt idx="1">
                  <c:v>523.91</c:v>
                </c:pt>
                <c:pt idx="2">
                  <c:v>1135.93</c:v>
                </c:pt>
                <c:pt idx="3">
                  <c:v>2401.2299999999991</c:v>
                </c:pt>
                <c:pt idx="4">
                  <c:v>2401.2299999999991</c:v>
                </c:pt>
                <c:pt idx="5">
                  <c:v>3066.5599999999995</c:v>
                </c:pt>
                <c:pt idx="6">
                  <c:v>46465.440000000002</c:v>
                </c:pt>
                <c:pt idx="7">
                  <c:v>50948.89</c:v>
                </c:pt>
                <c:pt idx="8">
                  <c:v>53323.529999999992</c:v>
                </c:pt>
                <c:pt idx="9">
                  <c:v>53323.529999999992</c:v>
                </c:pt>
                <c:pt idx="10">
                  <c:v>54334.19999999999</c:v>
                </c:pt>
                <c:pt idx="11">
                  <c:v>55680.049999999996</c:v>
                </c:pt>
                <c:pt idx="12">
                  <c:v>56385.049999999996</c:v>
                </c:pt>
                <c:pt idx="13">
                  <c:v>57999.649999999994</c:v>
                </c:pt>
                <c:pt idx="14">
                  <c:v>57999.649999999994</c:v>
                </c:pt>
                <c:pt idx="15">
                  <c:v>59014.099999999991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F5-419D-889E-6CD65CA620E4}"/>
            </c:ext>
          </c:extLst>
        </c:ser>
        <c:ser>
          <c:idx val="1"/>
          <c:order val="1"/>
          <c:tx>
            <c:strRef>
              <c:f>Workings!$A$25</c:f>
              <c:strCache>
                <c:ptCount val="1"/>
                <c:pt idx="0">
                  <c:v>Volume Traded (million units)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cat>
            <c:multiLvlStrRef>
              <c:f>Workings!$E$22:$T$23</c:f>
              <c:multiLvlStrCache>
                <c:ptCount val="16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Workings!$E$25:$T$25</c:f>
              <c:numCache>
                <c:formatCode>0</c:formatCode>
                <c:ptCount val="16"/>
                <c:pt idx="0">
                  <c:v>0.43000000000000005</c:v>
                </c:pt>
                <c:pt idx="1">
                  <c:v>2.13</c:v>
                </c:pt>
                <c:pt idx="2">
                  <c:v>22.64</c:v>
                </c:pt>
                <c:pt idx="3">
                  <c:v>120.64</c:v>
                </c:pt>
                <c:pt idx="4">
                  <c:v>120.64</c:v>
                </c:pt>
                <c:pt idx="5">
                  <c:v>248.76</c:v>
                </c:pt>
                <c:pt idx="6">
                  <c:v>403.72999999999996</c:v>
                </c:pt>
                <c:pt idx="7">
                  <c:v>3269.9100000000003</c:v>
                </c:pt>
                <c:pt idx="8">
                  <c:v>4015.66</c:v>
                </c:pt>
                <c:pt idx="9">
                  <c:v>4015.66</c:v>
                </c:pt>
                <c:pt idx="10">
                  <c:v>4160.0200000000013</c:v>
                </c:pt>
                <c:pt idx="11">
                  <c:v>4490.0399999999991</c:v>
                </c:pt>
                <c:pt idx="12">
                  <c:v>4574.74</c:v>
                </c:pt>
                <c:pt idx="13">
                  <c:v>4814.67</c:v>
                </c:pt>
                <c:pt idx="14">
                  <c:v>4814.67</c:v>
                </c:pt>
                <c:pt idx="15">
                  <c:v>5018.2099999999991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F5-419D-889E-6CD65CA620E4}"/>
            </c:ext>
          </c:extLst>
        </c:ser>
        <c:dLbls/>
        <c:axId val="97436416"/>
        <c:axId val="97437952"/>
      </c:areaChart>
      <c:barChart>
        <c:barDir val="col"/>
        <c:grouping val="clustered"/>
        <c:ser>
          <c:idx val="2"/>
          <c:order val="2"/>
          <c:tx>
            <c:strRef>
              <c:f>Workings!$A$26</c:f>
              <c:strCache>
                <c:ptCount val="1"/>
                <c:pt idx="0">
                  <c:v>Deal Count  </c:v>
                </c:pt>
              </c:strCache>
            </c:strRef>
          </c:tx>
          <c:spPr>
            <a:solidFill>
              <a:schemeClr val="tx1"/>
            </a:solidFill>
            <a:ln w="3175">
              <a:solidFill>
                <a:schemeClr val="tx1"/>
              </a:solidFill>
              <a:tailEnd type="stealth"/>
            </a:ln>
            <a:effectLst/>
          </c:spPr>
          <c:cat>
            <c:multiLvlStrRef>
              <c:f>Workings!$E$22:$T$23</c:f>
              <c:multiLvlStrCache>
                <c:ptCount val="16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5">
                    <c:v>Q1</c:v>
                  </c:pt>
                  <c:pt idx="6">
                    <c:v>Q2</c:v>
                  </c:pt>
                  <c:pt idx="7">
                    <c:v>Q3</c:v>
                  </c:pt>
                  <c:pt idx="8">
                    <c:v>Q4</c:v>
                  </c:pt>
                  <c:pt idx="10">
                    <c:v>Q1</c:v>
                  </c:pt>
                  <c:pt idx="11">
                    <c:v>Q2</c:v>
                  </c:pt>
                  <c:pt idx="12">
                    <c:v>Q3</c:v>
                  </c:pt>
                  <c:pt idx="13">
                    <c:v>Q4</c:v>
                  </c:pt>
                  <c:pt idx="15">
                    <c:v>Q1</c:v>
                  </c:pt>
                </c:lvl>
                <c:lvl>
                  <c:pt idx="0">
                    <c:v>2014</c:v>
                  </c:pt>
                  <c:pt idx="5">
                    <c:v>2015</c:v>
                  </c:pt>
                  <c:pt idx="10">
                    <c:v>2016</c:v>
                  </c:pt>
                  <c:pt idx="15">
                    <c:v>2017</c:v>
                  </c:pt>
                </c:lvl>
              </c:multiLvlStrCache>
            </c:multiLvlStrRef>
          </c:cat>
          <c:val>
            <c:numRef>
              <c:f>Workings!$E$26:$T$26</c:f>
              <c:numCache>
                <c:formatCode>0</c:formatCode>
                <c:ptCount val="16"/>
                <c:pt idx="0">
                  <c:v>57</c:v>
                </c:pt>
                <c:pt idx="1">
                  <c:v>154</c:v>
                </c:pt>
                <c:pt idx="2">
                  <c:v>262</c:v>
                </c:pt>
                <c:pt idx="3">
                  <c:v>451</c:v>
                </c:pt>
                <c:pt idx="4">
                  <c:v>451</c:v>
                </c:pt>
                <c:pt idx="5">
                  <c:v>602</c:v>
                </c:pt>
                <c:pt idx="6">
                  <c:v>1087</c:v>
                </c:pt>
                <c:pt idx="7">
                  <c:v>2056</c:v>
                </c:pt>
                <c:pt idx="8">
                  <c:v>2655</c:v>
                </c:pt>
                <c:pt idx="9">
                  <c:v>2655</c:v>
                </c:pt>
                <c:pt idx="10">
                  <c:v>3330</c:v>
                </c:pt>
                <c:pt idx="11">
                  <c:v>4748</c:v>
                </c:pt>
                <c:pt idx="12">
                  <c:v>6744</c:v>
                </c:pt>
                <c:pt idx="13">
                  <c:v>7511</c:v>
                </c:pt>
                <c:pt idx="14">
                  <c:v>7511</c:v>
                </c:pt>
                <c:pt idx="15">
                  <c:v>8211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F5-419D-889E-6CD65CA620E4}"/>
            </c:ext>
          </c:extLst>
        </c:ser>
        <c:dLbls/>
        <c:gapWidth val="500"/>
        <c:axId val="97465856"/>
        <c:axId val="97464320"/>
      </c:barChart>
      <c:catAx>
        <c:axId val="97436416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437952"/>
        <c:crosses val="autoZero"/>
        <c:auto val="1"/>
        <c:lblAlgn val="ctr"/>
        <c:lblOffset val="100"/>
      </c:catAx>
      <c:valAx>
        <c:axId val="97437952"/>
        <c:scaling>
          <c:orientation val="minMax"/>
        </c:scaling>
        <c:axPos val="l"/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436416"/>
        <c:crosses val="autoZero"/>
        <c:crossBetween val="between"/>
      </c:valAx>
      <c:valAx>
        <c:axId val="97464320"/>
        <c:scaling>
          <c:orientation val="minMax"/>
        </c:scaling>
        <c:axPos val="r"/>
        <c:numFmt formatCode="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465856"/>
        <c:crosses val="max"/>
        <c:crossBetween val="between"/>
      </c:valAx>
      <c:catAx>
        <c:axId val="97465856"/>
        <c:scaling>
          <c:orientation val="minMax"/>
        </c:scaling>
        <c:delete val="1"/>
        <c:axPos val="b"/>
        <c:numFmt formatCode="General" sourceLinked="1"/>
        <c:tickLblPos val="nextTo"/>
        <c:crossAx val="97464320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4692038495188119E-2"/>
          <c:y val="0.17634259259259269"/>
          <c:w val="0.87753018372703406"/>
          <c:h val="0.59540760094214518"/>
        </c:manualLayout>
      </c:layout>
      <c:areaChart>
        <c:grouping val="stacked"/>
        <c:ser>
          <c:idx val="0"/>
          <c:order val="0"/>
          <c:tx>
            <c:strRef>
              <c:f>Workings!$A$19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rgbClr val="0A0571"/>
            </a:solidFill>
            <a:ln>
              <a:solidFill>
                <a:srgbClr val="0A0571"/>
              </a:solidFill>
            </a:ln>
            <a:effectLst/>
          </c:spPr>
          <c:cat>
            <c:multiLvlStrRef>
              <c:f>Workings!$K$17:$T$18</c:f>
              <c:multiLvlStrCache>
                <c:ptCount val="10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Workings!$K$19:$T$19</c:f>
              <c:numCache>
                <c:formatCode>General</c:formatCode>
                <c:ptCount val="10"/>
                <c:pt idx="0">
                  <c:v>925.56</c:v>
                </c:pt>
                <c:pt idx="1">
                  <c:v>832.63</c:v>
                </c:pt>
                <c:pt idx="2">
                  <c:v>582.79000000000008</c:v>
                </c:pt>
                <c:pt idx="3">
                  <c:v>582.79000000000008</c:v>
                </c:pt>
                <c:pt idx="4">
                  <c:v>592.05999999999983</c:v>
                </c:pt>
                <c:pt idx="5">
                  <c:v>658.74</c:v>
                </c:pt>
                <c:pt idx="6">
                  <c:v>618.92999999999984</c:v>
                </c:pt>
                <c:pt idx="7">
                  <c:v>626.39</c:v>
                </c:pt>
                <c:pt idx="8">
                  <c:v>626.39</c:v>
                </c:pt>
                <c:pt idx="9">
                  <c:v>632.25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73-4E01-9151-D9D8E1C2F1AF}"/>
            </c:ext>
          </c:extLst>
        </c:ser>
        <c:ser>
          <c:idx val="1"/>
          <c:order val="1"/>
          <c:tx>
            <c:strRef>
              <c:f>Workings!$A$20</c:f>
              <c:strCache>
                <c:ptCount val="1"/>
                <c:pt idx="0">
                  <c:v>Market Capitalisation (₦)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Workings!$K$17:$T$18</c:f>
              <c:multiLvlStrCache>
                <c:ptCount val="10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9">
                    <c:v>Q1</c:v>
                  </c:pt>
                </c:lvl>
                <c:lvl>
                  <c:pt idx="4">
                    <c:v>2016</c:v>
                  </c:pt>
                  <c:pt idx="9">
                    <c:v>2017</c:v>
                  </c:pt>
                </c:lvl>
              </c:multiLvlStrCache>
            </c:multiLvlStrRef>
          </c:cat>
          <c:val>
            <c:numRef>
              <c:f>Workings!$K$20:$T$20</c:f>
              <c:numCache>
                <c:formatCode>General</c:formatCode>
                <c:ptCount val="10"/>
                <c:pt idx="0">
                  <c:v>561.64</c:v>
                </c:pt>
                <c:pt idx="1">
                  <c:v>505.53</c:v>
                </c:pt>
                <c:pt idx="2">
                  <c:v>359.76</c:v>
                </c:pt>
                <c:pt idx="3">
                  <c:v>359.76</c:v>
                </c:pt>
                <c:pt idx="4">
                  <c:v>389.85</c:v>
                </c:pt>
                <c:pt idx="5">
                  <c:v>437.17</c:v>
                </c:pt>
                <c:pt idx="6">
                  <c:v>411.28</c:v>
                </c:pt>
                <c:pt idx="7">
                  <c:v>423.89</c:v>
                </c:pt>
                <c:pt idx="8">
                  <c:v>423.89</c:v>
                </c:pt>
                <c:pt idx="9">
                  <c:v>427.86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E73-4E01-9151-D9D8E1C2F1AF}"/>
            </c:ext>
          </c:extLst>
        </c:ser>
        <c:dLbls/>
        <c:axId val="99493376"/>
        <c:axId val="99494912"/>
      </c:areaChart>
      <c:catAx>
        <c:axId val="99493376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494912"/>
        <c:crosses val="autoZero"/>
        <c:auto val="1"/>
        <c:lblAlgn val="ctr"/>
        <c:lblOffset val="100"/>
      </c:catAx>
      <c:valAx>
        <c:axId val="994949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4933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49553387319806E-2"/>
          <c:y val="4.2494932850514117E-2"/>
          <c:w val="0.2179565324954765"/>
          <c:h val="7.964511000564131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05/05/2017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7778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F0E86A-FB0E-48ED-A25B-54405F9BDC2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9186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05/05/2017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05/05/2017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/>
              <a:t>C</a:t>
            </a:r>
            <a:r>
              <a:rPr lang="en-GB" noProof="0" dirty="0"/>
              <a:t>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05/05/2017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05/05/2017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>
                <a:latin typeface="+mn-lt"/>
              </a:rPr>
              <a:t>Report to the Capital Market Committee</a:t>
            </a: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800" dirty="0" smtClean="0">
                <a:solidFill>
                  <a:schemeClr val="tx1"/>
                </a:solidFill>
              </a:rPr>
              <a:t>Lagos,</a:t>
            </a:r>
          </a:p>
          <a:p>
            <a:pPr algn="r"/>
            <a:r>
              <a:rPr lang="en-GB" altLang="en-US" sz="1800" dirty="0" smtClean="0">
                <a:solidFill>
                  <a:schemeClr val="tx1"/>
                </a:solidFill>
              </a:rPr>
              <a:t>9 May, 2017</a:t>
            </a:r>
            <a:endParaRPr lang="en-GB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in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3278597"/>
              </p:ext>
            </p:extLst>
          </p:nvPr>
        </p:nvGraphicFramePr>
        <p:xfrm>
          <a:off x="395288" y="692696"/>
          <a:ext cx="8425184" cy="55869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16305">
                  <a:extLst>
                    <a:ext uri="{9D8B030D-6E8A-4147-A177-3AD203B41FA5}">
                      <a16:colId xmlns="" xmlns:a16="http://schemas.microsoft.com/office/drawing/2014/main" val="3580333745"/>
                    </a:ext>
                  </a:extLst>
                </a:gridCol>
                <a:gridCol w="2286213">
                  <a:extLst>
                    <a:ext uri="{9D8B030D-6E8A-4147-A177-3AD203B41FA5}">
                      <a16:colId xmlns="" xmlns:a16="http://schemas.microsoft.com/office/drawing/2014/main" val="3335780270"/>
                    </a:ext>
                  </a:extLst>
                </a:gridCol>
                <a:gridCol w="2322666">
                  <a:extLst>
                    <a:ext uri="{9D8B030D-6E8A-4147-A177-3AD203B41FA5}">
                      <a16:colId xmlns="" xmlns:a16="http://schemas.microsoft.com/office/drawing/2014/main" val="4272310473"/>
                    </a:ext>
                  </a:extLst>
                </a:gridCol>
              </a:tblGrid>
              <a:tr h="37414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Q1’17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Q4’16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4166094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/>
                        <a:t>Admitted Securities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6123162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AGMs</a:t>
                      </a:r>
                      <a:r>
                        <a:rPr lang="en-US" sz="1800" baseline="0" dirty="0"/>
                        <a:t> held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6527455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Volume Dematerialized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21.68 </a:t>
                      </a:r>
                      <a:r>
                        <a:rPr lang="en-GB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/>
                        <a:t>18.40 billion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8672243"/>
                  </a:ext>
                </a:extLst>
              </a:tr>
              <a:tr h="351641">
                <a:tc>
                  <a:txBody>
                    <a:bodyPr/>
                    <a:lstStyle/>
                    <a:p>
                      <a:r>
                        <a:rPr lang="en-US" sz="1800" dirty="0"/>
                        <a:t>Total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108.87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billion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111.28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361872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Dematerialized</a:t>
                      </a:r>
                      <a:r>
                        <a:rPr lang="en-US" sz="1800" baseline="0" dirty="0"/>
                        <a:t> Percentage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19.91%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16.54%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082563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dirty="0"/>
                        <a:t>Operating/Registered</a:t>
                      </a:r>
                      <a:r>
                        <a:rPr lang="en-US" sz="1800" baseline="0" dirty="0"/>
                        <a:t> PI’s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99/123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93/118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2687002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b="1" dirty="0"/>
                        <a:t>Equities</a:t>
                      </a:r>
                      <a:r>
                        <a:rPr lang="en-US" sz="1800" b="1" baseline="0" dirty="0"/>
                        <a:t>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2277793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Number of Trades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6019498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203.54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239.93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7269127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₦1.01 billion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₦</a:t>
                      </a:r>
                      <a:r>
                        <a:rPr lang="en-US" sz="1800" dirty="0"/>
                        <a:t>1.61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4962057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r>
                        <a:rPr lang="en-US" sz="1800" b="1" dirty="0"/>
                        <a:t>Bonds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741421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</a:t>
                      </a:r>
                      <a:r>
                        <a:rPr lang="en-US" sz="1800" baseline="0" dirty="0"/>
                        <a:t>r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4095283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67.35 million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684964"/>
                  </a:ext>
                </a:extLst>
              </a:tr>
              <a:tr h="37414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661.76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6.73 billion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9724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0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Quarterly trade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7393780"/>
              </p:ext>
            </p:extLst>
          </p:nvPr>
        </p:nvGraphicFramePr>
        <p:xfrm>
          <a:off x="446088" y="641177"/>
          <a:ext cx="4269928" cy="300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=""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0520229"/>
              </p:ext>
            </p:extLst>
          </p:nvPr>
        </p:nvGraphicFramePr>
        <p:xfrm>
          <a:off x="4860032" y="641177"/>
          <a:ext cx="4039039" cy="300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2939938"/>
              </p:ext>
            </p:extLst>
          </p:nvPr>
        </p:nvGraphicFramePr>
        <p:xfrm>
          <a:off x="244928" y="3665488"/>
          <a:ext cx="8654143" cy="2690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471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 /enhancement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25658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Joint sessions </a:t>
            </a:r>
            <a:r>
              <a:rPr lang="en-GB" dirty="0" smtClean="0"/>
              <a:t>held with </a:t>
            </a:r>
            <a:r>
              <a:rPr lang="en-GB" dirty="0"/>
              <a:t>LMC to commence Football Clubs listing process</a:t>
            </a:r>
          </a:p>
          <a:p>
            <a:pPr lvl="1"/>
            <a:r>
              <a:rPr lang="en-GB" sz="2200" dirty="0">
                <a:solidFill>
                  <a:srgbClr val="3B07CF"/>
                </a:solidFill>
                <a:latin typeface="Calibri" panose="020F0502020204030204" pitchFamily="34" charset="0"/>
              </a:rPr>
              <a:t>Selection of transaction parties for each club</a:t>
            </a:r>
          </a:p>
          <a:p>
            <a:pPr lvl="1"/>
            <a:r>
              <a:rPr lang="en-GB" sz="2200" dirty="0">
                <a:solidFill>
                  <a:srgbClr val="3B07CF"/>
                </a:solidFill>
                <a:latin typeface="Calibri" panose="020F0502020204030204" pitchFamily="34" charset="0"/>
              </a:rPr>
              <a:t>Workshop to highlight expectation, challenges and next steps</a:t>
            </a:r>
          </a:p>
          <a:p>
            <a:r>
              <a:rPr lang="en-GB" dirty="0"/>
              <a:t>Additions to market</a:t>
            </a:r>
          </a:p>
          <a:p>
            <a:pPr lvl="1"/>
            <a:r>
              <a:rPr lang="en-GB" b="1" dirty="0"/>
              <a:t>Securities</a:t>
            </a:r>
            <a:r>
              <a:rPr lang="en-GB" dirty="0"/>
              <a:t>: NIPCO PLC/ COSTAIN (WEST AFRICA PLC)/CR SERVICES PLC</a:t>
            </a:r>
          </a:p>
          <a:p>
            <a:pPr lvl="1"/>
            <a:r>
              <a:rPr lang="en-GB" b="1" dirty="0"/>
              <a:t>New Operators</a:t>
            </a:r>
            <a:r>
              <a:rPr lang="en-GB" dirty="0"/>
              <a:t>:  </a:t>
            </a:r>
            <a:r>
              <a:rPr lang="en-GB" dirty="0" smtClean="0"/>
              <a:t>Edgefield Capital Limited, The Bridge Securities Limited and Solid-Rock Securities &amp; Investment Plc.</a:t>
            </a:r>
          </a:p>
          <a:p>
            <a:pPr lvl="1"/>
            <a:r>
              <a:rPr lang="en-GB" b="1" dirty="0" smtClean="0"/>
              <a:t>Authorised Traders:</a:t>
            </a:r>
            <a:r>
              <a:rPr lang="en-GB" dirty="0" smtClean="0"/>
              <a:t> Five (5)</a:t>
            </a:r>
            <a:endParaRPr lang="en-GB" dirty="0"/>
          </a:p>
          <a:p>
            <a:r>
              <a:rPr lang="en-GB" dirty="0"/>
              <a:t>Under SEC review:</a:t>
            </a:r>
          </a:p>
          <a:p>
            <a:pPr lvl="1"/>
            <a:r>
              <a:rPr lang="en-GB" dirty="0"/>
              <a:t>Crowd funding, Private Equity, Private Markets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565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0D2-D310-4C9A-A700-5F4129FF360A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395288" y="908050"/>
            <a:ext cx="8497192" cy="5146675"/>
          </a:xfrm>
        </p:spPr>
        <p:txBody>
          <a:bodyPr>
            <a:noAutofit/>
          </a:bodyPr>
          <a:lstStyle/>
          <a:p>
            <a:r>
              <a:rPr lang="en-US" altLang="en-US" dirty="0"/>
              <a:t>Completion of NASD Rights </a:t>
            </a:r>
          </a:p>
          <a:p>
            <a:r>
              <a:rPr lang="en-US" altLang="en-US" dirty="0"/>
              <a:t>Reduce number of Non-registered PLCs</a:t>
            </a:r>
          </a:p>
          <a:p>
            <a:r>
              <a:rPr lang="en-US" altLang="en-US" dirty="0"/>
              <a:t>Increase level </a:t>
            </a:r>
            <a:r>
              <a:rPr lang="en-US" altLang="en-US"/>
              <a:t>of </a:t>
            </a:r>
            <a:r>
              <a:rPr lang="en-US" altLang="en-US" smtClean="0"/>
              <a:t>dematerialisation </a:t>
            </a:r>
            <a:r>
              <a:rPr lang="en-US" altLang="en-US" dirty="0"/>
              <a:t>in OTC plc shares</a:t>
            </a:r>
          </a:p>
          <a:p>
            <a:r>
              <a:rPr lang="en-US" altLang="en-US" dirty="0"/>
              <a:t>Introduction of more securities to the market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for Q2 ‘17</a:t>
            </a:r>
          </a:p>
        </p:txBody>
      </p:sp>
    </p:spTree>
    <p:extLst>
      <p:ext uri="{BB962C8B-B14F-4D97-AF65-F5344CB8AC3E}">
        <p14:creationId xmlns:p14="http://schemas.microsoft.com/office/powerpoint/2010/main" xmlns="" val="33541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8497</TotalTime>
  <Words>223</Words>
  <Application>Microsoft Office PowerPoint</Application>
  <PresentationFormat>On-screen Show (4:3)</PresentationFormat>
  <Paragraphs>69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NASD Presentation template</vt:lpstr>
      <vt:lpstr>Report to the Capital Market Committee</vt:lpstr>
      <vt:lpstr>Market in Numbers</vt:lpstr>
      <vt:lpstr>Quarterly trade activity</vt:lpstr>
      <vt:lpstr>Market Expansion /enhancement</vt:lpstr>
      <vt:lpstr>Expectations for Q2 ‘17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cmcsecretariat</cp:lastModifiedBy>
  <cp:revision>220</cp:revision>
  <cp:lastPrinted>2016-08-08T14:31:03Z</cp:lastPrinted>
  <dcterms:created xsi:type="dcterms:W3CDTF">2015-02-02T13:56:45Z</dcterms:created>
  <dcterms:modified xsi:type="dcterms:W3CDTF">2017-05-05T15:05:37Z</dcterms:modified>
</cp:coreProperties>
</file>