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E1613-A7EC-4160-8C3C-6FCC5B3996E9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C0771-448F-49E8-B145-43D5D059F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0049F-98C0-4ABD-AA10-BB20BF435A00}" type="datetimeFigureOut">
              <a:rPr lang="en-US" smtClean="0"/>
              <a:pPr/>
              <a:t>8/3/2017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7F8AF-B20A-4B53-83FF-39BF63861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87981F-242C-4049-AD61-68ECB4E1461F}" type="datetimeFigureOut">
              <a:rPr lang="en-US" smtClean="0"/>
              <a:pPr/>
              <a:t>8/3/2017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B10D13-C250-4B90-87BB-3822CF843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620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NIGERIA COMMODITY EXCHANGE: AN UPDATE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BY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MANAGING DIRECTOR/CEO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0D13-C250-4B90-87BB-3822CF8430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Commencement of Transaction Advisory work by </a:t>
            </a:r>
            <a:r>
              <a:rPr lang="en-US" sz="2800" dirty="0" err="1" smtClean="0">
                <a:latin typeface="+mj-lt"/>
              </a:rPr>
              <a:t>LeadCapital</a:t>
            </a:r>
            <a:r>
              <a:rPr lang="en-US" sz="2800" dirty="0" smtClean="0">
                <a:latin typeface="+mj-lt"/>
              </a:rPr>
              <a:t> Consortium and KPMG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Submission of Inception Report to PDT through BPE</a:t>
            </a:r>
            <a:endParaRPr lang="en-US" sz="2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NCX Pre-</a:t>
            </a:r>
            <a:r>
              <a:rPr lang="en-US" dirty="0" err="1" smtClean="0"/>
              <a:t>Privatisation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0D13-C250-4B90-87BB-3822CF8430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latin typeface="+mj-lt"/>
              </a:rPr>
              <a:t>PROVIDING AGGREGATION AND MARKETING PLATFORM FOR NORTHERN NIGERIA MARKETING COMPANY (NNMC) BEING PROMOTED BY THE NORTHERN NIGERIA DEVELOPMENT COMPANY (NNDC).</a:t>
            </a:r>
            <a:endParaRPr lang="en-US" sz="22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09800"/>
            <a:ext cx="86868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100" dirty="0" smtClean="0"/>
              <a:t> </a:t>
            </a:r>
            <a:r>
              <a:rPr lang="en-US" sz="2100" b="1" dirty="0" smtClean="0"/>
              <a:t>Promotion of the Northern Nigeria Marketing Company.</a:t>
            </a:r>
          </a:p>
          <a:p>
            <a:pPr>
              <a:buFont typeface="Wingdings" pitchFamily="2" charset="2"/>
              <a:buChar char="Ø"/>
            </a:pPr>
            <a:endParaRPr lang="en-US" sz="2100" b="1" dirty="0"/>
          </a:p>
          <a:p>
            <a:pPr>
              <a:buFont typeface="Wingdings" pitchFamily="2" charset="2"/>
              <a:buChar char="Ø"/>
            </a:pPr>
            <a:r>
              <a:rPr lang="en-US" sz="2100" b="1" dirty="0" smtClean="0"/>
              <a:t> Involvement of the 19 Northern State Governors:</a:t>
            </a:r>
          </a:p>
          <a:p>
            <a:pPr lvl="2">
              <a:buFont typeface="Wingdings" pitchFamily="2" charset="2"/>
              <a:buChar char="Ø"/>
            </a:pPr>
            <a:r>
              <a:rPr lang="en-US" sz="2100" b="1" dirty="0" smtClean="0"/>
              <a:t>Provision of 35% equity stake</a:t>
            </a:r>
          </a:p>
          <a:p>
            <a:pPr lvl="2"/>
            <a:endParaRPr lang="en-US" sz="2100" b="1" dirty="0" smtClean="0"/>
          </a:p>
          <a:p>
            <a:pPr lvl="2">
              <a:buFont typeface="Wingdings" pitchFamily="2" charset="2"/>
              <a:buChar char="Ø"/>
            </a:pPr>
            <a:r>
              <a:rPr lang="en-US" sz="2100" b="1" dirty="0" smtClean="0"/>
              <a:t>The remaining 65% to be provided by CBN and other</a:t>
            </a:r>
          </a:p>
          <a:p>
            <a:pPr lvl="2"/>
            <a:r>
              <a:rPr lang="en-US" sz="2100" b="1" dirty="0" smtClean="0"/>
              <a:t>  private investors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0D13-C250-4B90-87BB-3822CF8430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828800"/>
            <a:ext cx="86106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400" b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100" b="1" dirty="0" smtClean="0">
                <a:latin typeface="Arial Narrow" pitchFamily="34" charset="0"/>
              </a:rPr>
              <a:t> </a:t>
            </a:r>
            <a:r>
              <a:rPr lang="en-US" sz="2100" b="1" dirty="0" smtClean="0">
                <a:latin typeface="+mj-lt"/>
              </a:rPr>
              <a:t>Role of the Exchange:</a:t>
            </a:r>
          </a:p>
          <a:p>
            <a:endParaRPr lang="en-US" sz="1600" b="1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2100" b="1" dirty="0" smtClean="0">
                <a:latin typeface="+mj-lt"/>
              </a:rPr>
              <a:t> Working with NNDC to accredit state warehouses that </a:t>
            </a:r>
          </a:p>
          <a:p>
            <a:pPr lvl="2"/>
            <a:r>
              <a:rPr lang="en-US" sz="2100" b="1" dirty="0" smtClean="0">
                <a:latin typeface="+mj-lt"/>
              </a:rPr>
              <a:t>   are suitable for storage purposes</a:t>
            </a:r>
          </a:p>
          <a:p>
            <a:pPr lvl="2"/>
            <a:endParaRPr lang="en-US" sz="1600" b="1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2100" b="1" dirty="0" smtClean="0">
                <a:latin typeface="+mj-lt"/>
              </a:rPr>
              <a:t> Working with NNMC to </a:t>
            </a:r>
            <a:r>
              <a:rPr lang="en-US" sz="2100" b="1" dirty="0" err="1" smtClean="0">
                <a:latin typeface="+mj-lt"/>
              </a:rPr>
              <a:t>organise</a:t>
            </a:r>
            <a:r>
              <a:rPr lang="en-US" sz="2100" b="1" dirty="0" smtClean="0">
                <a:latin typeface="+mj-lt"/>
              </a:rPr>
              <a:t> participating farmers   </a:t>
            </a:r>
          </a:p>
          <a:p>
            <a:pPr lvl="2"/>
            <a:r>
              <a:rPr lang="en-US" sz="2100" b="1" dirty="0" smtClean="0">
                <a:latin typeface="+mj-lt"/>
              </a:rPr>
              <a:t>   into cooperatives and put in viable aggregating </a:t>
            </a:r>
          </a:p>
          <a:p>
            <a:pPr lvl="2"/>
            <a:r>
              <a:rPr lang="en-US" sz="2100" b="1" dirty="0" smtClean="0">
                <a:latin typeface="+mj-lt"/>
              </a:rPr>
              <a:t>   framework</a:t>
            </a:r>
          </a:p>
          <a:p>
            <a:pPr lvl="2"/>
            <a:endParaRPr lang="en-US" sz="1600" b="1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2100" b="1" dirty="0" smtClean="0">
                <a:latin typeface="+mj-lt"/>
              </a:rPr>
              <a:t> Linkage of stored produce to off-takers on the  </a:t>
            </a:r>
          </a:p>
          <a:p>
            <a:pPr lvl="2"/>
            <a:r>
              <a:rPr lang="en-US" sz="2100" b="1" dirty="0" smtClean="0">
                <a:latin typeface="+mj-lt"/>
              </a:rPr>
              <a:t>   exchange platform</a:t>
            </a:r>
            <a:endParaRPr lang="en-US" sz="21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524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latin typeface="+mj-lt"/>
              </a:rPr>
              <a:t>PROVIDING AGGREGATION AND MARKETING PLATFORM FOR NORTHERN NIGERIA MARKETING COMPANY (NNMC) BEING PROMOTED BY THE NORTHERN NIGERIA DEVELOPMENT COMPANY (NNDC). CONTD.</a:t>
            </a:r>
            <a:endParaRPr lang="en-US" sz="22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0D13-C250-4B90-87BB-3822CF8430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7432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Thanks for your attention </a:t>
            </a:r>
            <a:endParaRPr lang="en-US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0D13-C250-4B90-87BB-3822CF8430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</TotalTime>
  <Words>178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Slide 1</vt:lpstr>
      <vt:lpstr> NCX Pre-Privatisation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GM OPERATIONS</dc:creator>
  <cp:lastModifiedBy>cmcsecretariat</cp:lastModifiedBy>
  <cp:revision>25</cp:revision>
  <dcterms:created xsi:type="dcterms:W3CDTF">2017-08-02T10:10:42Z</dcterms:created>
  <dcterms:modified xsi:type="dcterms:W3CDTF">2017-08-03T08:23:44Z</dcterms:modified>
</cp:coreProperties>
</file>