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931" r:id="rId4"/>
  </p:sldMasterIdLst>
  <p:notesMasterIdLst>
    <p:notesMasterId r:id="rId10"/>
  </p:notesMasterIdLst>
  <p:handoutMasterIdLst>
    <p:handoutMasterId r:id="rId11"/>
  </p:handoutMasterIdLst>
  <p:sldIdLst>
    <p:sldId id="256" r:id="rId5"/>
    <p:sldId id="297" r:id="rId6"/>
    <p:sldId id="295" r:id="rId7"/>
    <p:sldId id="296" r:id="rId8"/>
    <p:sldId id="291" r:id="rId9"/>
  </p:sldIdLst>
  <p:sldSz cx="9906000" cy="6858000" type="A4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923">
          <p15:clr>
            <a:srgbClr val="A4A3A4"/>
          </p15:clr>
        </p15:guide>
        <p15:guide id="2" orient="horz" pos="2160" userDrawn="1">
          <p15:clr>
            <a:srgbClr val="A4A3A4"/>
          </p15:clr>
        </p15:guide>
        <p15:guide id="3" orient="horz" userDrawn="1">
          <p15:clr>
            <a:srgbClr val="A4A3A4"/>
          </p15:clr>
        </p15:guide>
        <p15:guide id="4" orient="horz" pos="2208" userDrawn="1">
          <p15:clr>
            <a:srgbClr val="A4A3A4"/>
          </p15:clr>
        </p15:guide>
        <p15:guide id="5" orient="horz" pos="3960" userDrawn="1">
          <p15:clr>
            <a:srgbClr val="A4A3A4"/>
          </p15:clr>
        </p15:guide>
        <p15:guide id="6" orient="horz" pos="264" userDrawn="1">
          <p15:clr>
            <a:srgbClr val="A4A3A4"/>
          </p15:clr>
        </p15:guide>
        <p15:guide id="9" pos="160">
          <p15:clr>
            <a:srgbClr val="A4A3A4"/>
          </p15:clr>
        </p15:guide>
        <p15:guide id="10" pos="792" userDrawn="1">
          <p15:clr>
            <a:srgbClr val="A4A3A4"/>
          </p15:clr>
        </p15:guide>
        <p15:guide id="12" pos="1992" userDrawn="1">
          <p15:clr>
            <a:srgbClr val="A4A3A4"/>
          </p15:clr>
        </p15:guide>
        <p15:guide id="13" pos="2232" userDrawn="1">
          <p15:clr>
            <a:srgbClr val="A4A3A4"/>
          </p15:clr>
        </p15:guide>
        <p15:guide id="14" pos="6074">
          <p15:clr>
            <a:srgbClr val="A4A3A4"/>
          </p15:clr>
        </p15:guide>
        <p15:guide id="15" pos="408" userDrawn="1">
          <p15:clr>
            <a:srgbClr val="A4A3A4"/>
          </p15:clr>
        </p15:guide>
        <p15:guide id="16" pos="6159">
          <p15:clr>
            <a:srgbClr val="A4A3A4"/>
          </p15:clr>
        </p15:guide>
        <p15:guide id="18" orient="horz" pos="408" userDrawn="1">
          <p15:clr>
            <a:srgbClr val="A4A3A4"/>
          </p15:clr>
        </p15:guide>
        <p15:guide id="19" orient="horz" pos="1056" userDrawn="1">
          <p15:clr>
            <a:srgbClr val="A4A3A4"/>
          </p15:clr>
        </p15:guide>
        <p15:guide id="24" orient="horz" pos="456" userDrawn="1">
          <p15:clr>
            <a:srgbClr val="A4A3A4"/>
          </p15:clr>
        </p15:guide>
        <p15:guide id="25" pos="1003">
          <p15:clr>
            <a:srgbClr val="A4A3A4"/>
          </p15:clr>
        </p15:guide>
        <p15:guide id="26" pos="888" userDrawn="1">
          <p15:clr>
            <a:srgbClr val="A4A3A4"/>
          </p15:clr>
        </p15:guide>
        <p15:guide id="27" pos="768" userDrawn="1">
          <p15:clr>
            <a:srgbClr val="A4A3A4"/>
          </p15:clr>
        </p15:guide>
        <p15:guide id="28" pos="2280" userDrawn="1">
          <p15:clr>
            <a:srgbClr val="A4A3A4"/>
          </p15:clr>
        </p15:guide>
        <p15:guide id="30" pos="935">
          <p15:clr>
            <a:srgbClr val="A4A3A4"/>
          </p15:clr>
        </p15:guide>
        <p15:guide id="31" pos="696" userDrawn="1">
          <p15:clr>
            <a:srgbClr val="A4A3A4"/>
          </p15:clr>
        </p15:guide>
        <p15:guide id="32" orient="horz" pos="72" userDrawn="1">
          <p15:clr>
            <a:srgbClr val="A4A3A4"/>
          </p15:clr>
        </p15:guide>
        <p15:guide id="33" pos="528" userDrawn="1">
          <p15:clr>
            <a:srgbClr val="A4A3A4"/>
          </p15:clr>
        </p15:guide>
        <p15:guide id="34" pos="5952" userDrawn="1">
          <p15:clr>
            <a:srgbClr val="A4A3A4"/>
          </p15:clr>
        </p15:guide>
        <p15:guide id="38" orient="horz" pos="4099">
          <p15:clr>
            <a:srgbClr val="A4A3A4"/>
          </p15:clr>
        </p15:guide>
        <p15:guide id="40" pos="1944" userDrawn="1">
          <p15:clr>
            <a:srgbClr val="A4A3A4"/>
          </p15:clr>
        </p15:guide>
        <p15:guide id="41" pos="2784" userDrawn="1">
          <p15:clr>
            <a:srgbClr val="A4A3A4"/>
          </p15:clr>
        </p15:guide>
        <p15:guide id="43" pos="6058">
          <p15:clr>
            <a:srgbClr val="A4A3A4"/>
          </p15:clr>
        </p15:guide>
        <p15:guide id="44" pos="936" userDrawn="1">
          <p15:clr>
            <a:srgbClr val="A4A3A4"/>
          </p15:clr>
        </p15:guide>
        <p15:guide id="45" pos="1008">
          <p15:clr>
            <a:srgbClr val="A4A3A4"/>
          </p15:clr>
        </p15:guide>
        <p15:guide id="46" pos="6120" userDrawn="1">
          <p15:clr>
            <a:srgbClr val="A4A3A4"/>
          </p15:clr>
        </p15:guide>
        <p15:guide id="47" pos="1104" userDrawn="1">
          <p15:clr>
            <a:srgbClr val="A4A3A4"/>
          </p15:clr>
        </p15:guide>
        <p15:guide id="48" pos="2040" userDrawn="1">
          <p15:clr>
            <a:srgbClr val="A4A3A4"/>
          </p15:clr>
        </p15:guide>
        <p15:guide id="49" pos="4464" userDrawn="1">
          <p15:clr>
            <a:srgbClr val="A4A3A4"/>
          </p15:clr>
        </p15:guide>
        <p15:guide id="50" orient="horz" pos="3816" userDrawn="1">
          <p15:clr>
            <a:srgbClr val="A4A3A4"/>
          </p15:clr>
        </p15:guide>
        <p15:guide id="52" orient="horz" pos="312" userDrawn="1">
          <p15:clr>
            <a:srgbClr val="A4A3A4"/>
          </p15:clr>
        </p15:guide>
        <p15:guide id="53" orient="horz" pos="3971">
          <p15:clr>
            <a:srgbClr val="A4A3A4"/>
          </p15:clr>
        </p15:guide>
        <p15:guide id="55" pos="1037">
          <p15:clr>
            <a:srgbClr val="A4A3A4"/>
          </p15:clr>
        </p15:guide>
        <p15:guide id="56" pos="2376" userDrawn="1">
          <p15:clr>
            <a:srgbClr val="A4A3A4"/>
          </p15:clr>
        </p15:guide>
        <p15:guide id="57" pos="6057">
          <p15:clr>
            <a:srgbClr val="A4A3A4"/>
          </p15:clr>
        </p15:guide>
        <p15:guide id="58" orient="horz" pos="3528" userDrawn="1">
          <p15:clr>
            <a:srgbClr val="A4A3A4"/>
          </p15:clr>
        </p15:guide>
        <p15:guide id="59" orient="horz" pos="604">
          <p15:clr>
            <a:srgbClr val="A4A3A4"/>
          </p15:clr>
        </p15:guide>
        <p15:guide id="60" orient="horz" pos="1944" userDrawn="1">
          <p15:clr>
            <a:srgbClr val="A4A3A4"/>
          </p15:clr>
        </p15:guide>
        <p15:guide id="61" orient="horz" pos="120" userDrawn="1">
          <p15:clr>
            <a:srgbClr val="A4A3A4"/>
          </p15:clr>
        </p15:guide>
        <p15:guide id="63" orient="horz" pos="3922">
          <p15:clr>
            <a:srgbClr val="A4A3A4"/>
          </p15:clr>
        </p15:guide>
        <p15:guide id="64" orient="horz" pos="2566">
          <p15:clr>
            <a:srgbClr val="A4A3A4"/>
          </p15:clr>
        </p15:guide>
        <p15:guide id="65" orient="horz" pos="4008" userDrawn="1">
          <p15:clr>
            <a:srgbClr val="A4A3A4"/>
          </p15:clr>
        </p15:guide>
        <p15:guide id="66" pos="72">
          <p15:clr>
            <a:srgbClr val="A4A3A4"/>
          </p15:clr>
        </p15:guide>
        <p15:guide id="67" pos="6240" userDrawn="1">
          <p15:clr>
            <a:srgbClr val="A4A3A4"/>
          </p15:clr>
        </p15:guide>
        <p15:guide id="68" pos="1176" userDrawn="1">
          <p15:clr>
            <a:srgbClr val="A4A3A4"/>
          </p15:clr>
        </p15:guide>
        <p15:guide id="70" pos="1074">
          <p15:clr>
            <a:srgbClr val="A4A3A4"/>
          </p15:clr>
        </p15:guide>
        <p15:guide id="71" orient="horz" pos="3386">
          <p15:clr>
            <a:srgbClr val="A4A3A4"/>
          </p15:clr>
        </p15:guide>
        <p15:guide id="73" orient="horz" pos="504" userDrawn="1">
          <p15:clr>
            <a:srgbClr val="A4A3A4"/>
          </p15:clr>
        </p15:guide>
        <p15:guide id="74" orient="horz" pos="2640" userDrawn="1">
          <p15:clr>
            <a:srgbClr val="A4A3A4"/>
          </p15:clr>
        </p15:guide>
        <p15:guide id="75" orient="horz" pos="3696" userDrawn="1">
          <p15:clr>
            <a:srgbClr val="A4A3A4"/>
          </p15:clr>
        </p15:guide>
        <p15:guide id="76" orient="horz" pos="4018">
          <p15:clr>
            <a:srgbClr val="A4A3A4"/>
          </p15:clr>
        </p15:guide>
        <p15:guide id="77" orient="horz" pos="339">
          <p15:clr>
            <a:srgbClr val="A4A3A4"/>
          </p15:clr>
        </p15:guide>
        <p15:guide id="79" pos="2664" userDrawn="1">
          <p15:clr>
            <a:srgbClr val="A4A3A4"/>
          </p15:clr>
        </p15:guide>
        <p15:guide id="80" pos="6239">
          <p15:clr>
            <a:srgbClr val="A4A3A4"/>
          </p15:clr>
        </p15:guide>
        <p15:guide id="81" pos="816" userDrawn="1">
          <p15:clr>
            <a:srgbClr val="A4A3A4"/>
          </p15:clr>
        </p15:guide>
        <p15:guide id="82" userDrawn="1">
          <p15:clr>
            <a:srgbClr val="A4A3A4"/>
          </p15:clr>
        </p15:guide>
        <p15:guide id="85" orient="horz" pos="167">
          <p15:clr>
            <a:srgbClr val="A4A3A4"/>
          </p15:clr>
        </p15:guide>
        <p15:guide id="86" orient="horz" pos="3888" userDrawn="1">
          <p15:clr>
            <a:srgbClr val="A4A3A4"/>
          </p15:clr>
        </p15:guide>
        <p15:guide id="87" orient="horz" pos="3048" userDrawn="1">
          <p15:clr>
            <a:srgbClr val="A4A3A4"/>
          </p15:clr>
        </p15:guide>
        <p15:guide id="88" orient="horz" pos="291">
          <p15:clr>
            <a:srgbClr val="A4A3A4"/>
          </p15:clr>
        </p15:guide>
        <p15:guide id="89" pos="208">
          <p15:clr>
            <a:srgbClr val="A4A3A4"/>
          </p15:clr>
        </p15:guide>
        <p15:guide id="90" pos="123">
          <p15:clr>
            <a:srgbClr val="A4A3A4"/>
          </p15:clr>
        </p15:guide>
        <p15:guide id="91" pos="4296" userDrawn="1">
          <p15:clr>
            <a:srgbClr val="A4A3A4"/>
          </p15:clr>
        </p15:guide>
        <p15:guide id="92" pos="1177">
          <p15:clr>
            <a:srgbClr val="A4A3A4"/>
          </p15:clr>
        </p15:guide>
        <p15:guide id="93" pos="124">
          <p15:clr>
            <a:srgbClr val="A4A3A4"/>
          </p15:clr>
        </p15:guide>
        <p15:guide id="94" pos="429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7333" userDrawn="1">
          <p15:clr>
            <a:srgbClr val="A4A3A4"/>
          </p15:clr>
        </p15:guide>
        <p15:guide id="2" orient="horz" pos="433" userDrawn="1">
          <p15:clr>
            <a:srgbClr val="A4A3A4"/>
          </p15:clr>
        </p15:guide>
        <p15:guide id="3" pos="165" userDrawn="1">
          <p15:clr>
            <a:srgbClr val="A4A3A4"/>
          </p15:clr>
        </p15:guide>
        <p15:guide id="4" pos="3092" userDrawn="1">
          <p15:clr>
            <a:srgbClr val="A4A3A4"/>
          </p15:clr>
        </p15:guide>
        <p15:guide id="5" orient="horz" pos="7380" userDrawn="1">
          <p15:clr>
            <a:srgbClr val="A4A3A4"/>
          </p15:clr>
        </p15:guide>
        <p15:guide id="6" orient="horz" pos="434" userDrawn="1">
          <p15:clr>
            <a:srgbClr val="A4A3A4"/>
          </p15:clr>
        </p15:guide>
        <p15:guide id="7" pos="161" userDrawn="1">
          <p15:clr>
            <a:srgbClr val="A4A3A4"/>
          </p15:clr>
        </p15:guide>
        <p15:guide id="8" pos="3024" userDrawn="1">
          <p15:clr>
            <a:srgbClr val="A4A3A4"/>
          </p15:clr>
        </p15:guide>
        <p15:guide id="9" orient="horz" pos="7284" userDrawn="1">
          <p15:clr>
            <a:srgbClr val="A4A3A4"/>
          </p15:clr>
        </p15:guide>
        <p15:guide id="10" orient="horz" pos="430" userDrawn="1">
          <p15:clr>
            <a:srgbClr val="A4A3A4"/>
          </p15:clr>
        </p15:guide>
        <p15:guide id="11" pos="168" userDrawn="1">
          <p15:clr>
            <a:srgbClr val="A4A3A4"/>
          </p15:clr>
        </p15:guide>
        <p15:guide id="12" pos="3161" userDrawn="1">
          <p15:clr>
            <a:srgbClr val="A4A3A4"/>
          </p15:clr>
        </p15:guide>
        <p15:guide id="13" orient="horz" pos="7571" userDrawn="1">
          <p15:clr>
            <a:srgbClr val="A4A3A4"/>
          </p15:clr>
        </p15:guide>
        <p15:guide id="14" orient="horz" pos="449" userDrawn="1">
          <p15:clr>
            <a:srgbClr val="A4A3A4"/>
          </p15:clr>
        </p15:guide>
        <p15:guide id="15" orient="horz" pos="7623" userDrawn="1">
          <p15:clr>
            <a:srgbClr val="A4A3A4"/>
          </p15:clr>
        </p15:guide>
        <p15:guide id="16" orient="horz" pos="452" userDrawn="1">
          <p15:clr>
            <a:srgbClr val="A4A3A4"/>
          </p15:clr>
        </p15:guide>
        <p15:guide id="17" orient="horz" pos="7522" userDrawn="1">
          <p15:clr>
            <a:srgbClr val="A4A3A4"/>
          </p15:clr>
        </p15:guide>
        <p15:guide id="18" orient="horz" pos="446" userDrawn="1">
          <p15:clr>
            <a:srgbClr val="A4A3A4"/>
          </p15:clr>
        </p15:guide>
        <p15:guide id="19" pos="176" userDrawn="1">
          <p15:clr>
            <a:srgbClr val="A4A3A4"/>
          </p15:clr>
        </p15:guide>
        <p15:guide id="20" pos="3298" userDrawn="1">
          <p15:clr>
            <a:srgbClr val="A4A3A4"/>
          </p15:clr>
        </p15:guide>
        <p15:guide id="21" pos="173" userDrawn="1">
          <p15:clr>
            <a:srgbClr val="A4A3A4"/>
          </p15:clr>
        </p15:guide>
        <p15:guide id="22" pos="3226" userDrawn="1">
          <p15:clr>
            <a:srgbClr val="A4A3A4"/>
          </p15:clr>
        </p15:guide>
        <p15:guide id="23" pos="180" userDrawn="1">
          <p15:clr>
            <a:srgbClr val="A4A3A4"/>
          </p15:clr>
        </p15:guide>
        <p15:guide id="24" pos="3371" userDrawn="1">
          <p15:clr>
            <a:srgbClr val="A4A3A4"/>
          </p15:clr>
        </p15:guide>
        <p15:guide id="25" orient="horz" pos="5238" userDrawn="1">
          <p15:clr>
            <a:srgbClr val="A4A3A4"/>
          </p15:clr>
        </p15:guide>
        <p15:guide id="26" orient="horz" pos="308" userDrawn="1">
          <p15:clr>
            <a:srgbClr val="A4A3A4"/>
          </p15:clr>
        </p15:guide>
        <p15:guide id="27" orient="horz" pos="5272" userDrawn="1">
          <p15:clr>
            <a:srgbClr val="A4A3A4"/>
          </p15:clr>
        </p15:guide>
        <p15:guide id="28" orient="horz" pos="310" userDrawn="1">
          <p15:clr>
            <a:srgbClr val="A4A3A4"/>
          </p15:clr>
        </p15:guide>
        <p15:guide id="29" orient="horz" pos="5202" userDrawn="1">
          <p15:clr>
            <a:srgbClr val="A4A3A4"/>
          </p15:clr>
        </p15:guide>
        <p15:guide id="30" orient="horz" pos="5407" userDrawn="1">
          <p15:clr>
            <a:srgbClr val="A4A3A4"/>
          </p15:clr>
        </p15:guide>
        <p15:guide id="31" orient="horz" pos="320" userDrawn="1">
          <p15:clr>
            <a:srgbClr val="A4A3A4"/>
          </p15:clr>
        </p15:guide>
        <p15:guide id="32" orient="horz" pos="5443" userDrawn="1">
          <p15:clr>
            <a:srgbClr val="A4A3A4"/>
          </p15:clr>
        </p15:guide>
        <p15:guide id="33" orient="horz" pos="322" userDrawn="1">
          <p15:clr>
            <a:srgbClr val="A4A3A4"/>
          </p15:clr>
        </p15:guide>
        <p15:guide id="34" orient="horz" pos="5373" userDrawn="1">
          <p15:clr>
            <a:srgbClr val="A4A3A4"/>
          </p15:clr>
        </p15:guide>
        <p15:guide id="35" orient="horz" pos="318" userDrawn="1">
          <p15:clr>
            <a:srgbClr val="A4A3A4"/>
          </p15:clr>
        </p15:guide>
        <p15:guide id="36" pos="224" userDrawn="1">
          <p15:clr>
            <a:srgbClr val="A4A3A4"/>
          </p15:clr>
        </p15:guide>
        <p15:guide id="37" pos="4204" userDrawn="1">
          <p15:clr>
            <a:srgbClr val="A4A3A4"/>
          </p15:clr>
        </p15:guide>
        <p15:guide id="38" pos="219" userDrawn="1">
          <p15:clr>
            <a:srgbClr val="A4A3A4"/>
          </p15:clr>
        </p15:guide>
        <p15:guide id="39" pos="4113" userDrawn="1">
          <p15:clr>
            <a:srgbClr val="A4A3A4"/>
          </p15:clr>
        </p15:guide>
        <p15:guide id="40" pos="230" userDrawn="1">
          <p15:clr>
            <a:srgbClr val="A4A3A4"/>
          </p15:clr>
        </p15:guide>
        <p15:guide id="41" pos="4298" userDrawn="1">
          <p15:clr>
            <a:srgbClr val="A4A3A4"/>
          </p15:clr>
        </p15:guide>
        <p15:guide id="42" pos="240" userDrawn="1">
          <p15:clr>
            <a:srgbClr val="A4A3A4"/>
          </p15:clr>
        </p15:guide>
        <p15:guide id="43" pos="4484" userDrawn="1">
          <p15:clr>
            <a:srgbClr val="A4A3A4"/>
          </p15:clr>
        </p15:guide>
        <p15:guide id="44" pos="235" userDrawn="1">
          <p15:clr>
            <a:srgbClr val="A4A3A4"/>
          </p15:clr>
        </p15:guide>
        <p15:guide id="45" pos="4387" userDrawn="1">
          <p15:clr>
            <a:srgbClr val="A4A3A4"/>
          </p15:clr>
        </p15:guide>
        <p15:guide id="46" pos="245" userDrawn="1">
          <p15:clr>
            <a:srgbClr val="A4A3A4"/>
          </p15:clr>
        </p15:guide>
        <p15:guide id="47" pos="4583" userDrawn="1">
          <p15:clr>
            <a:srgbClr val="A4A3A4"/>
          </p15:clr>
        </p15:guide>
        <p15:guide id="48" orient="horz" pos="7494" userDrawn="1">
          <p15:clr>
            <a:srgbClr val="A4A3A4"/>
          </p15:clr>
        </p15:guide>
        <p15:guide id="49" orient="horz" pos="442" userDrawn="1">
          <p15:clr>
            <a:srgbClr val="A4A3A4"/>
          </p15:clr>
        </p15:guide>
        <p15:guide id="50" orient="horz" pos="7545" userDrawn="1">
          <p15:clr>
            <a:srgbClr val="A4A3A4"/>
          </p15:clr>
        </p15:guide>
        <p15:guide id="51" orient="horz" pos="445" userDrawn="1">
          <p15:clr>
            <a:srgbClr val="A4A3A4"/>
          </p15:clr>
        </p15:guide>
        <p15:guide id="52" orient="horz" pos="7445" userDrawn="1">
          <p15:clr>
            <a:srgbClr val="A4A3A4"/>
          </p15:clr>
        </p15:guide>
        <p15:guide id="53" orient="horz" pos="440" userDrawn="1">
          <p15:clr>
            <a:srgbClr val="A4A3A4"/>
          </p15:clr>
        </p15:guide>
        <p15:guide id="54" orient="horz" pos="7741" userDrawn="1">
          <p15:clr>
            <a:srgbClr val="A4A3A4"/>
          </p15:clr>
        </p15:guide>
        <p15:guide id="55" orient="horz" pos="458" userDrawn="1">
          <p15:clr>
            <a:srgbClr val="A4A3A4"/>
          </p15:clr>
        </p15:guide>
        <p15:guide id="56" orient="horz" pos="7791" userDrawn="1">
          <p15:clr>
            <a:srgbClr val="A4A3A4"/>
          </p15:clr>
        </p15:guide>
        <p15:guide id="57" orient="horz" pos="461" userDrawn="1">
          <p15:clr>
            <a:srgbClr val="A4A3A4"/>
          </p15:clr>
        </p15:guide>
        <p15:guide id="58" orient="horz" pos="7690" userDrawn="1">
          <p15:clr>
            <a:srgbClr val="A4A3A4"/>
          </p15:clr>
        </p15:guide>
        <p15:guide id="59" orient="horz" pos="454" userDrawn="1">
          <p15:clr>
            <a:srgbClr val="A4A3A4"/>
          </p15:clr>
        </p15:guide>
        <p15:guide id="60" orient="horz" pos="5354" userDrawn="1">
          <p15:clr>
            <a:srgbClr val="A4A3A4"/>
          </p15:clr>
        </p15:guide>
        <p15:guide id="61" orient="horz" pos="315" userDrawn="1">
          <p15:clr>
            <a:srgbClr val="A4A3A4"/>
          </p15:clr>
        </p15:guide>
        <p15:guide id="62" orient="horz" pos="5387" userDrawn="1">
          <p15:clr>
            <a:srgbClr val="A4A3A4"/>
          </p15:clr>
        </p15:guide>
        <p15:guide id="63" orient="horz" pos="316" userDrawn="1">
          <p15:clr>
            <a:srgbClr val="A4A3A4"/>
          </p15:clr>
        </p15:guide>
        <p15:guide id="64" orient="horz" pos="5317" userDrawn="1">
          <p15:clr>
            <a:srgbClr val="A4A3A4"/>
          </p15:clr>
        </p15:guide>
        <p15:guide id="65" orient="horz" pos="5530" userDrawn="1">
          <p15:clr>
            <a:srgbClr val="A4A3A4"/>
          </p15:clr>
        </p15:guide>
        <p15:guide id="66" orient="horz" pos="326" userDrawn="1">
          <p15:clr>
            <a:srgbClr val="A4A3A4"/>
          </p15:clr>
        </p15:guide>
        <p15:guide id="67" orient="horz" pos="5565" userDrawn="1">
          <p15:clr>
            <a:srgbClr val="A4A3A4"/>
          </p15:clr>
        </p15:guide>
        <p15:guide id="68" orient="horz" pos="327" userDrawn="1">
          <p15:clr>
            <a:srgbClr val="A4A3A4"/>
          </p15:clr>
        </p15:guide>
        <p15:guide id="69" orient="horz" pos="5493" userDrawn="1">
          <p15:clr>
            <a:srgbClr val="A4A3A4"/>
          </p15:clr>
        </p15:guide>
        <p15:guide id="70" orient="horz" pos="323" userDrawn="1">
          <p15:clr>
            <a:srgbClr val="A4A3A4"/>
          </p15:clr>
        </p15:guide>
        <p15:guide id="71" pos="154" userDrawn="1">
          <p15:clr>
            <a:srgbClr val="A4A3A4"/>
          </p15:clr>
        </p15:guide>
        <p15:guide id="72" pos="2889" userDrawn="1">
          <p15:clr>
            <a:srgbClr val="A4A3A4"/>
          </p15:clr>
        </p15:guide>
        <p15:guide id="73" pos="151" userDrawn="1">
          <p15:clr>
            <a:srgbClr val="A4A3A4"/>
          </p15:clr>
        </p15:guide>
        <p15:guide id="74" pos="2827" userDrawn="1">
          <p15:clr>
            <a:srgbClr val="A4A3A4"/>
          </p15:clr>
        </p15:guide>
        <p15:guide id="75" pos="157" userDrawn="1">
          <p15:clr>
            <a:srgbClr val="A4A3A4"/>
          </p15:clr>
        </p15:guide>
        <p15:guide id="76" pos="2954" userDrawn="1">
          <p15:clr>
            <a:srgbClr val="A4A3A4"/>
          </p15:clr>
        </p15:guide>
        <p15:guide id="77" pos="3082" userDrawn="1">
          <p15:clr>
            <a:srgbClr val="A4A3A4"/>
          </p15:clr>
        </p15:guide>
        <p15:guide id="78" pos="3015" userDrawn="1">
          <p15:clr>
            <a:srgbClr val="A4A3A4"/>
          </p15:clr>
        </p15:guide>
        <p15:guide id="80" pos="3151" userDrawn="1">
          <p15:clr>
            <a:srgbClr val="A4A3A4"/>
          </p15:clr>
        </p15:guide>
        <p15:guide id="81" pos="209" userDrawn="1">
          <p15:clr>
            <a:srgbClr val="A4A3A4"/>
          </p15:clr>
        </p15:guide>
        <p15:guide id="82" pos="3929" userDrawn="1">
          <p15:clr>
            <a:srgbClr val="A4A3A4"/>
          </p15:clr>
        </p15:guide>
        <p15:guide id="83" pos="205" userDrawn="1">
          <p15:clr>
            <a:srgbClr val="A4A3A4"/>
          </p15:clr>
        </p15:guide>
        <p15:guide id="84" pos="3844" userDrawn="1">
          <p15:clr>
            <a:srgbClr val="A4A3A4"/>
          </p15:clr>
        </p15:guide>
        <p15:guide id="85" pos="215" userDrawn="1">
          <p15:clr>
            <a:srgbClr val="A4A3A4"/>
          </p15:clr>
        </p15:guide>
        <p15:guide id="86" pos="4016" userDrawn="1">
          <p15:clr>
            <a:srgbClr val="A4A3A4"/>
          </p15:clr>
        </p15:guide>
        <p15:guide id="87" pos="4192" userDrawn="1">
          <p15:clr>
            <a:srgbClr val="A4A3A4"/>
          </p15:clr>
        </p15:guide>
        <p15:guide id="88" pos="220" userDrawn="1">
          <p15:clr>
            <a:srgbClr val="A4A3A4"/>
          </p15:clr>
        </p15:guide>
        <p15:guide id="89" pos="4099" userDrawn="1">
          <p15:clr>
            <a:srgbClr val="A4A3A4"/>
          </p15:clr>
        </p15:guide>
        <p15:guide id="90" pos="229" userDrawn="1">
          <p15:clr>
            <a:srgbClr val="A4A3A4"/>
          </p15:clr>
        </p15:guide>
        <p15:guide id="91" pos="42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eronmu, Akorede" initials="AA" lastIdx="1" clrIdx="0"/>
  <p:cmAuthor id="1" name="Andrew  Osogbo" initials="AO" lastIdx="2" clrIdx="1">
    <p:extLst/>
  </p:cmAuthor>
  <p:cmAuthor id="2" name="Yewande Sadiku®" initials="YS" lastIdx="22" clrIdx="2">
    <p:extLst/>
  </p:cmAuthor>
  <p:cmAuthor id="3" name="Yewande Sadiku®" initials="YS [2]" lastIdx="1" clrIdx="3">
    <p:extLst/>
  </p:cmAuthor>
  <p:cmAuthor id="4" name="Yewande Sadiku®" initials="YS [3]" lastIdx="1" clrIdx="4">
    <p:extLst/>
  </p:cmAuthor>
  <p:cmAuthor id="5" name="Yewande Sadiku®" initials="YS [4]" lastIdx="1" clrIdx="5">
    <p:extLst/>
  </p:cmAuthor>
  <p:cmAuthor id="6" name="Yewande Sadiku®" initials="YS [5]" lastIdx="1" clrIdx="6">
    <p:extLst/>
  </p:cmAuthor>
  <p:cmAuthor id="7" name="dipo baruwa" initials="db" lastIdx="12" clrIdx="7">
    <p:extLst/>
  </p:cmAuthor>
  <p:cmAuthor id="8" name="Microsoft Office User" initials="MOU" lastIdx="2" clrIdx="8">
    <p:extLst/>
  </p:cmAuthor>
  <p:cmAuthor id="9" name="Microsoft Office User" initials="MOU [2]" lastIdx="1" clrIdx="9">
    <p:extLst/>
  </p:cmAuthor>
  <p:cmAuthor id="10" name="Microsoft Office User" initials="MOU [3]" lastIdx="1" clrIdx="10">
    <p:extLst/>
  </p:cmAuthor>
  <p:cmAuthor id="11" name="Microsoft Office User" initials="MOU [4]" lastIdx="1" clrIdx="11">
    <p:extLst/>
  </p:cmAuthor>
  <p:cmAuthor id="12" name="Microsoft Office User" initials="MOU [5]" lastIdx="1" clrIdx="12">
    <p:extLst/>
  </p:cmAuthor>
  <p:cmAuthor id="13" name="Yewande Sadiku®" initials="YTS" lastIdx="11" clrIdx="13">
    <p:extLst/>
  </p:cmAuthor>
  <p:cmAuthor id="14" name="Lovina Kayode" initials="LBK" lastIdx="2" clrIdx="14">
    <p:extLst/>
  </p:cmAuthor>
  <p:cmAuthor id="15" name="Lovina Kayode" initials="LBK [2]" lastIdx="1" clrIdx="15">
    <p:extLst/>
  </p:cmAuthor>
  <p:cmAuthor id="16" name="Lovina Kayode" initials="LBK [3]" lastIdx="1" clrIdx="16">
    <p:extLst/>
  </p:cmAuthor>
  <p:cmAuthor id="17" name="Lovina Kayode" initials="LBK [4]" lastIdx="1" clrIdx="17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B833"/>
    <a:srgbClr val="FCBE2C"/>
    <a:srgbClr val="33872D"/>
    <a:srgbClr val="299623"/>
    <a:srgbClr val="000000"/>
    <a:srgbClr val="C7B72C"/>
    <a:srgbClr val="ACAC2B"/>
    <a:srgbClr val="ECE643"/>
    <a:srgbClr val="617D32"/>
    <a:srgbClr val="BBD3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824" autoAdjust="0"/>
    <p:restoredTop sz="85240" autoAdjust="0"/>
  </p:normalViewPr>
  <p:slideViewPr>
    <p:cSldViewPr snapToGrid="0">
      <p:cViewPr varScale="1">
        <p:scale>
          <a:sx n="74" d="100"/>
          <a:sy n="74" d="100"/>
        </p:scale>
        <p:origin x="672" y="72"/>
      </p:cViewPr>
      <p:guideLst>
        <p:guide orient="horz" pos="3923"/>
        <p:guide orient="horz" pos="2160"/>
        <p:guide orient="horz"/>
        <p:guide orient="horz" pos="2208"/>
        <p:guide orient="horz" pos="3960"/>
        <p:guide orient="horz" pos="264"/>
        <p:guide pos="160"/>
        <p:guide pos="792"/>
        <p:guide pos="1992"/>
        <p:guide pos="2232"/>
        <p:guide pos="6074"/>
        <p:guide pos="408"/>
        <p:guide pos="6159"/>
        <p:guide orient="horz" pos="408"/>
        <p:guide orient="horz" pos="1056"/>
        <p:guide orient="horz" pos="456"/>
        <p:guide pos="1003"/>
        <p:guide pos="888"/>
        <p:guide pos="768"/>
        <p:guide pos="2280"/>
        <p:guide pos="935"/>
        <p:guide pos="696"/>
        <p:guide orient="horz" pos="72"/>
        <p:guide pos="528"/>
        <p:guide pos="5952"/>
        <p:guide orient="horz" pos="4099"/>
        <p:guide pos="1944"/>
        <p:guide pos="2784"/>
        <p:guide pos="6058"/>
        <p:guide pos="936"/>
        <p:guide pos="1008"/>
        <p:guide pos="6120"/>
        <p:guide pos="1104"/>
        <p:guide pos="2040"/>
        <p:guide pos="4464"/>
        <p:guide orient="horz" pos="3816"/>
        <p:guide orient="horz" pos="312"/>
        <p:guide orient="horz" pos="3971"/>
        <p:guide pos="1037"/>
        <p:guide pos="2376"/>
        <p:guide pos="6057"/>
        <p:guide orient="horz" pos="3528"/>
        <p:guide orient="horz" pos="604"/>
        <p:guide orient="horz" pos="1944"/>
        <p:guide orient="horz" pos="120"/>
        <p:guide orient="horz" pos="3922"/>
        <p:guide orient="horz" pos="2566"/>
        <p:guide orient="horz" pos="4008"/>
        <p:guide pos="72"/>
        <p:guide pos="6240"/>
        <p:guide pos="1176"/>
        <p:guide pos="1074"/>
        <p:guide orient="horz" pos="3386"/>
        <p:guide orient="horz" pos="504"/>
        <p:guide orient="horz" pos="2640"/>
        <p:guide orient="horz" pos="3696"/>
        <p:guide orient="horz" pos="4018"/>
        <p:guide orient="horz" pos="339"/>
        <p:guide pos="2664"/>
        <p:guide pos="6239"/>
        <p:guide pos="816"/>
        <p:guide/>
        <p:guide orient="horz" pos="167"/>
        <p:guide orient="horz" pos="3888"/>
        <p:guide orient="horz" pos="3048"/>
        <p:guide orient="horz" pos="291"/>
        <p:guide pos="208"/>
        <p:guide pos="123"/>
        <p:guide pos="4296"/>
        <p:guide pos="1177"/>
        <p:guide pos="124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659"/>
    </p:cViewPr>
  </p:sorterViewPr>
  <p:notesViewPr>
    <p:cSldViewPr snapToGrid="0">
      <p:cViewPr varScale="1">
        <p:scale>
          <a:sx n="69" d="100"/>
          <a:sy n="69" d="100"/>
        </p:scale>
        <p:origin x="1098" y="48"/>
      </p:cViewPr>
      <p:guideLst>
        <p:guide orient="horz" pos="7333"/>
        <p:guide orient="horz" pos="433"/>
        <p:guide pos="165"/>
        <p:guide pos="3092"/>
        <p:guide orient="horz" pos="7380"/>
        <p:guide orient="horz" pos="434"/>
        <p:guide pos="161"/>
        <p:guide pos="3024"/>
        <p:guide orient="horz" pos="7284"/>
        <p:guide orient="horz" pos="430"/>
        <p:guide pos="168"/>
        <p:guide pos="3161"/>
        <p:guide orient="horz" pos="7571"/>
        <p:guide orient="horz" pos="449"/>
        <p:guide orient="horz" pos="7623"/>
        <p:guide orient="horz" pos="452"/>
        <p:guide orient="horz" pos="7522"/>
        <p:guide orient="horz" pos="446"/>
        <p:guide pos="176"/>
        <p:guide pos="3298"/>
        <p:guide pos="173"/>
        <p:guide pos="3226"/>
        <p:guide pos="180"/>
        <p:guide pos="3371"/>
        <p:guide orient="horz" pos="5238"/>
        <p:guide orient="horz" pos="308"/>
        <p:guide orient="horz" pos="5272"/>
        <p:guide orient="horz" pos="310"/>
        <p:guide orient="horz" pos="5202"/>
        <p:guide orient="horz" pos="5407"/>
        <p:guide orient="horz" pos="320"/>
        <p:guide orient="horz" pos="5443"/>
        <p:guide orient="horz" pos="322"/>
        <p:guide orient="horz" pos="5373"/>
        <p:guide orient="horz" pos="318"/>
        <p:guide pos="224"/>
        <p:guide pos="4204"/>
        <p:guide pos="219"/>
        <p:guide pos="4113"/>
        <p:guide pos="230"/>
        <p:guide pos="4298"/>
        <p:guide pos="240"/>
        <p:guide pos="4484"/>
        <p:guide pos="235"/>
        <p:guide pos="4387"/>
        <p:guide pos="245"/>
        <p:guide pos="4583"/>
        <p:guide orient="horz" pos="7494"/>
        <p:guide orient="horz" pos="442"/>
        <p:guide orient="horz" pos="7545"/>
        <p:guide orient="horz" pos="445"/>
        <p:guide orient="horz" pos="7445"/>
        <p:guide orient="horz" pos="440"/>
        <p:guide orient="horz" pos="7741"/>
        <p:guide orient="horz" pos="458"/>
        <p:guide orient="horz" pos="7791"/>
        <p:guide orient="horz" pos="461"/>
        <p:guide orient="horz" pos="7690"/>
        <p:guide orient="horz" pos="454"/>
        <p:guide orient="horz" pos="5354"/>
        <p:guide orient="horz" pos="315"/>
        <p:guide orient="horz" pos="5387"/>
        <p:guide orient="horz" pos="316"/>
        <p:guide orient="horz" pos="5317"/>
        <p:guide orient="horz" pos="5530"/>
        <p:guide orient="horz" pos="326"/>
        <p:guide orient="horz" pos="5565"/>
        <p:guide orient="horz" pos="327"/>
        <p:guide orient="horz" pos="5493"/>
        <p:guide orient="horz" pos="323"/>
        <p:guide pos="154"/>
        <p:guide pos="2889"/>
        <p:guide pos="151"/>
        <p:guide pos="2827"/>
        <p:guide pos="157"/>
        <p:guide pos="2954"/>
        <p:guide pos="3082"/>
        <p:guide pos="3015"/>
        <p:guide pos="3151"/>
        <p:guide pos="209"/>
        <p:guide pos="3929"/>
        <p:guide pos="205"/>
        <p:guide pos="3844"/>
        <p:guide pos="215"/>
        <p:guide pos="4016"/>
        <p:guide pos="4192"/>
        <p:guide pos="220"/>
        <p:guide pos="4099"/>
        <p:guide pos="229"/>
        <p:guide pos="42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" y="9020010"/>
            <a:ext cx="3038387" cy="276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01" tIns="46052" rIns="92101" bIns="46052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fld id="{07B4458A-A99F-B443-A514-A31147C686CD}" type="datetime1">
              <a:rPr lang="en-US" smtClean="0"/>
              <a:pPr/>
              <a:t>11/8/2017</a:t>
            </a:fld>
            <a:endParaRPr lang="en-GB" dirty="0"/>
          </a:p>
        </p:txBody>
      </p:sp>
      <p:sp>
        <p:nvSpPr>
          <p:cNvPr id="252935" name="Rectangle 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5" y="14"/>
            <a:ext cx="3038387" cy="465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01" tIns="46052" rIns="92101" bIns="46052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29501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" y="9037851"/>
            <a:ext cx="3038387" cy="258563"/>
          </a:xfrm>
          <a:prstGeom prst="rect">
            <a:avLst/>
          </a:prstGeom>
        </p:spPr>
        <p:txBody>
          <a:bodyPr vert="horz" wrap="square" lIns="92101" tIns="46052" rIns="92101" bIns="46052" numCol="1" anchor="t" anchorCtr="0" compatLnSpc="1">
            <a:prstTxWarp prst="textNoShape">
              <a:avLst/>
            </a:prstTxWarp>
          </a:bodyPr>
          <a:lstStyle>
            <a:lvl1pPr>
              <a:defRPr sz="1100">
                <a:latin typeface="Calibri" pitchFamily="34" charset="0"/>
              </a:defRPr>
            </a:lvl1pPr>
          </a:lstStyle>
          <a:p>
            <a:fld id="{375A9859-FA8C-584F-BA5E-9BF026FCCA20}" type="datetime1">
              <a:rPr lang="en-US" smtClean="0"/>
              <a:pPr/>
              <a:t>11/8/2017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4850" y="517525"/>
            <a:ext cx="5595938" cy="3875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1" tIns="46052" rIns="92101" bIns="46052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355445" y="4536760"/>
            <a:ext cx="6297892" cy="424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01" tIns="46052" rIns="92101" bIns="460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2016" y="8975439"/>
            <a:ext cx="3038386" cy="320975"/>
          </a:xfrm>
          <a:prstGeom prst="rect">
            <a:avLst/>
          </a:prstGeom>
        </p:spPr>
        <p:txBody>
          <a:bodyPr vert="horz" wrap="square" lIns="92101" tIns="46052" rIns="92101" bIns="46052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latin typeface="Calibri" pitchFamily="34" charset="0"/>
              </a:defRPr>
            </a:lvl1pPr>
          </a:lstStyle>
          <a:p>
            <a:fld id="{E19D51F8-14F4-483D-9BFD-88394224B8CC}" type="slidenum">
              <a:rPr lang="en-ZA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3024714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784475" y="519113"/>
            <a:ext cx="3773488" cy="26130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28976" y="4000157"/>
            <a:ext cx="7807768" cy="185661"/>
          </a:xfrm>
        </p:spPr>
        <p:txBody>
          <a:bodyPr/>
          <a:lstStyle/>
          <a:p>
            <a:endParaRPr lang="en-GB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321361" y="7158382"/>
            <a:ext cx="115382" cy="139245"/>
          </a:xfrm>
        </p:spPr>
        <p:txBody>
          <a:bodyPr/>
          <a:lstStyle/>
          <a:p>
            <a:pPr>
              <a:defRPr/>
            </a:pPr>
            <a:fld id="{3C3A632B-FBDE-46D4-BF6F-6D14421E6342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0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149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75A9859-FA8C-584F-BA5E-9BF026FCCA20}" type="datetime1">
              <a:rPr lang="en-US" smtClean="0"/>
              <a:pPr/>
              <a:t>11/8/2017</a:t>
            </a:fld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9D51F8-14F4-483D-9BFD-88394224B8CC}" type="slidenum">
              <a:rPr lang="en-ZA" smtClean="0"/>
              <a:pPr/>
              <a:t>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4815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extLst/>
          </p:nvPr>
        </p:nvGraphicFramePr>
        <p:xfrm>
          <a:off x="1738" y="1592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" name="think-cell Slide" r:id="rId3" imgW="360" imgH="360" progId="">
                  <p:embed/>
                </p:oleObj>
              </mc:Choice>
              <mc:Fallback>
                <p:oleObj name="think-cell Slide" r:id="rId3" imgW="360" imgH="360" progId="">
                  <p:embed/>
                  <p:pic>
                    <p:nvPicPr>
                      <p:cNvPr id="0" name="Picture 2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8" y="1592"/>
                        <a:ext cx="1719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 userDrawn="1"/>
        </p:nvSpPr>
        <p:spPr bwMode="ltGray">
          <a:xfrm>
            <a:off x="472218" y="3125277"/>
            <a:ext cx="9041669" cy="326528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sz="1600" dirty="0">
              <a:solidFill>
                <a:srgbClr val="FFFFFF"/>
              </a:solidFill>
            </a:endParaRPr>
          </a:p>
        </p:txBody>
      </p:sp>
      <p:sp>
        <p:nvSpPr>
          <p:cNvPr id="9" name="Document type" hidden="1"/>
          <p:cNvSpPr txBox="1">
            <a:spLocks noChangeArrowheads="1"/>
          </p:cNvSpPr>
          <p:nvPr/>
        </p:nvSpPr>
        <p:spPr bwMode="auto">
          <a:xfrm>
            <a:off x="645572" y="3699127"/>
            <a:ext cx="6627082" cy="220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400" cap="all" dirty="0">
                <a:solidFill>
                  <a:srgbClr val="FFFFFF"/>
                </a:solidFill>
                <a:latin typeface="Calibri"/>
                <a:cs typeface="+mn-cs"/>
              </a:rPr>
              <a:t>Document type | Date</a:t>
            </a:r>
          </a:p>
        </p:txBody>
      </p: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645573" y="1199520"/>
            <a:ext cx="6627082" cy="1015663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>
              <a:defRPr sz="3000" b="1" cap="all" baseline="0">
                <a:solidFill>
                  <a:srgbClr val="617D32"/>
                </a:solidFill>
                <a:latin typeface="+mj-lt"/>
                <a:ea typeface="+mj-ea"/>
              </a:defRPr>
            </a:lvl1pPr>
          </a:lstStyle>
          <a:p>
            <a:pPr lvl="0"/>
            <a:r>
              <a:rPr lang="en-GB" noProof="0" dirty="0"/>
              <a:t>Click to edit Master title style</a:t>
            </a:r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45573" y="2482320"/>
            <a:ext cx="6627082" cy="307777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>
              <a:defRPr sz="1400" cap="all" baseline="0">
                <a:solidFill>
                  <a:schemeClr val="accent1"/>
                </a:solidFill>
                <a:latin typeface="+mn-lt"/>
                <a:ea typeface="+mn-ea"/>
              </a:defRPr>
            </a:lvl1pPr>
          </a:lstStyle>
          <a:p>
            <a:pPr lvl="0"/>
            <a:r>
              <a:rPr lang="en-GB" noProof="0" dirty="0"/>
              <a:t>Click to edit Master subtitle style</a:t>
            </a:r>
          </a:p>
        </p:txBody>
      </p:sp>
      <p:grpSp>
        <p:nvGrpSpPr>
          <p:cNvPr id="22" name="Group 21"/>
          <p:cNvGrpSpPr/>
          <p:nvPr userDrawn="1"/>
        </p:nvGrpSpPr>
        <p:grpSpPr bwMode="ltGray">
          <a:xfrm>
            <a:off x="362810" y="180317"/>
            <a:ext cx="9180382" cy="98554"/>
            <a:chOff x="334901" y="142217"/>
            <a:chExt cx="8474199" cy="98554"/>
          </a:xfrm>
        </p:grpSpPr>
        <p:sp>
          <p:nvSpPr>
            <p:cNvPr id="23" name="Rectangle 22"/>
            <p:cNvSpPr/>
            <p:nvPr userDrawn="1"/>
          </p:nvSpPr>
          <p:spPr bwMode="ltGray">
            <a:xfrm>
              <a:off x="334901" y="145774"/>
              <a:ext cx="2777490" cy="9499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 sz="1600" dirty="0">
                <a:solidFill>
                  <a:srgbClr val="FFFFFF"/>
                </a:solidFill>
              </a:endParaRPr>
            </a:p>
          </p:txBody>
        </p:sp>
        <p:sp>
          <p:nvSpPr>
            <p:cNvPr id="24" name="Rectangle 23"/>
            <p:cNvSpPr/>
            <p:nvPr userDrawn="1"/>
          </p:nvSpPr>
          <p:spPr bwMode="ltGray">
            <a:xfrm>
              <a:off x="6031610" y="142217"/>
              <a:ext cx="2777490" cy="9855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 sz="1600" dirty="0">
                <a:solidFill>
                  <a:srgbClr val="FFFFFF"/>
                </a:solidFill>
              </a:endParaRPr>
            </a:p>
          </p:txBody>
        </p:sp>
      </p:grpSp>
      <p:sp>
        <p:nvSpPr>
          <p:cNvPr id="25" name="Rectangle 24"/>
          <p:cNvSpPr/>
          <p:nvPr userDrawn="1"/>
        </p:nvSpPr>
        <p:spPr bwMode="auto">
          <a:xfrm>
            <a:off x="3446487" y="183874"/>
            <a:ext cx="3008948" cy="914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sz="1600" dirty="0">
              <a:solidFill>
                <a:srgbClr val="FFFFFF"/>
              </a:solidFill>
            </a:endParaRPr>
          </a:p>
        </p:txBody>
      </p:sp>
      <p:sp>
        <p:nvSpPr>
          <p:cNvPr id="26" name="doc id"/>
          <p:cNvSpPr>
            <a:spLocks noChangeArrowheads="1"/>
          </p:cNvSpPr>
          <p:nvPr userDrawn="1"/>
        </p:nvSpPr>
        <p:spPr bwMode="auto">
          <a:xfrm>
            <a:off x="8820074" y="37255"/>
            <a:ext cx="726499" cy="12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r" defTabSz="913429"/>
            <a:endParaRPr lang="en-GB" sz="800" dirty="0">
              <a:solidFill>
                <a:srgbClr val="000000"/>
              </a:solidFill>
              <a:latin typeface="Calibri"/>
              <a:cs typeface="+mn-cs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8048" y="556562"/>
            <a:ext cx="2345839" cy="2301578"/>
          </a:xfrm>
          <a:prstGeom prst="rect">
            <a:avLst/>
          </a:prstGeom>
        </p:spPr>
      </p:pic>
      <p:sp>
        <p:nvSpPr>
          <p:cNvPr id="13" name="Rectangle 30"/>
          <p:cNvSpPr>
            <a:spLocks noChangeArrowheads="1"/>
          </p:cNvSpPr>
          <p:nvPr userDrawn="1"/>
        </p:nvSpPr>
        <p:spPr bwMode="gray">
          <a:xfrm>
            <a:off x="645577" y="6173266"/>
            <a:ext cx="1380931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l" eaLnBrk="1" hangingPunct="1">
              <a:spcAft>
                <a:spcPts val="300"/>
              </a:spcAft>
              <a:buSzPct val="100000"/>
            </a:pPr>
            <a:r>
              <a:rPr lang="en-GB" sz="900" noProof="0" dirty="0">
                <a:solidFill>
                  <a:srgbClr val="FFFFFF"/>
                </a:solidFill>
                <a:cs typeface="Arial" charset="0"/>
              </a:rPr>
              <a:t>Private and Confidential</a:t>
            </a:r>
          </a:p>
        </p:txBody>
      </p:sp>
    </p:spTree>
    <p:extLst/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83051" y="1292913"/>
            <a:ext cx="9141513" cy="5095600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250099" indent="-250099" algn="l" defTabSz="903864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21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Wizard Chart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82439" y="53576"/>
            <a:ext cx="9404175" cy="8344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1747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4717308" y="6406784"/>
            <a:ext cx="3097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EF4A1C4-200B-41BB-A782-06A6AE2A9130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77278" y="222622"/>
            <a:ext cx="8543925" cy="5611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4717308" y="6406784"/>
            <a:ext cx="3097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EF4A1C4-200B-41BB-A782-06A6AE2A9130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277" y="222622"/>
            <a:ext cx="8543925" cy="5611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83155" y="1056905"/>
            <a:ext cx="9132856" cy="5034109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00000"/>
                </a:solidFill>
              </a:defRPr>
            </a:lvl1pPr>
            <a:lvl2pPr>
              <a:defRPr sz="1700">
                <a:solidFill>
                  <a:srgbClr val="000000"/>
                </a:solidFill>
              </a:defRPr>
            </a:lvl2pPr>
            <a:lvl3pPr>
              <a:defRPr sz="1400"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vertical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4717308" y="6406784"/>
            <a:ext cx="3097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EF4A1C4-200B-41BB-A782-06A6AE2A9130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277" y="222622"/>
            <a:ext cx="8543925" cy="5611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83155" y="1051014"/>
            <a:ext cx="4489003" cy="5040000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00000"/>
                </a:solidFill>
              </a:defRPr>
            </a:lvl1pPr>
            <a:lvl2pPr>
              <a:defRPr sz="1700">
                <a:solidFill>
                  <a:srgbClr val="000000"/>
                </a:solidFill>
              </a:defRPr>
            </a:lvl2pPr>
            <a:lvl3pPr>
              <a:defRPr sz="1400"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quarter" idx="12"/>
          </p:nvPr>
        </p:nvSpPr>
        <p:spPr>
          <a:xfrm>
            <a:off x="5027008" y="1051014"/>
            <a:ext cx="4489003" cy="5040000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00000"/>
                </a:solidFill>
              </a:defRPr>
            </a:lvl1pPr>
            <a:lvl2pPr>
              <a:defRPr sz="1700">
                <a:solidFill>
                  <a:srgbClr val="000000"/>
                </a:solidFill>
              </a:defRPr>
            </a:lvl2pPr>
            <a:lvl3pPr>
              <a:defRPr sz="1400"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51417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4717308" y="6406784"/>
            <a:ext cx="3097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EF4A1C4-200B-41BB-A782-06A6AE2A9130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277" y="222622"/>
            <a:ext cx="8543925" cy="5611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365852" y="1038454"/>
            <a:ext cx="4461995" cy="432000"/>
          </a:xfrm>
          <a:prstGeom prst="rect">
            <a:avLst/>
          </a:prstGeom>
          <a:solidFill>
            <a:schemeClr val="accent1"/>
          </a:solidFill>
        </p:spPr>
        <p:txBody>
          <a:bodyPr anchor="ctr" anchorCtr="0"/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2"/>
          </p:nvPr>
        </p:nvSpPr>
        <p:spPr>
          <a:xfrm>
            <a:off x="4971701" y="1051013"/>
            <a:ext cx="4525447" cy="419441"/>
          </a:xfrm>
          <a:prstGeom prst="rect">
            <a:avLst/>
          </a:prstGeom>
          <a:solidFill>
            <a:schemeClr val="accent1"/>
          </a:solidFill>
        </p:spPr>
        <p:txBody>
          <a:bodyPr anchor="ctr" anchorCtr="0"/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0"/>
          </p:nvPr>
        </p:nvSpPr>
        <p:spPr>
          <a:xfrm>
            <a:off x="365760" y="1582229"/>
            <a:ext cx="4451091" cy="4528486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00000"/>
                </a:solidFill>
              </a:defRPr>
            </a:lvl1pPr>
            <a:lvl2pPr>
              <a:defRPr sz="1700">
                <a:solidFill>
                  <a:srgbClr val="000000"/>
                </a:solidFill>
              </a:defRPr>
            </a:lvl2pPr>
            <a:lvl3pPr>
              <a:defRPr sz="1400"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quarter" idx="13"/>
          </p:nvPr>
        </p:nvSpPr>
        <p:spPr>
          <a:xfrm>
            <a:off x="4971701" y="1582229"/>
            <a:ext cx="4525447" cy="4528486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00000"/>
                </a:solidFill>
              </a:defRPr>
            </a:lvl1pPr>
            <a:lvl2pPr>
              <a:defRPr sz="1700">
                <a:solidFill>
                  <a:srgbClr val="000000"/>
                </a:solidFill>
              </a:defRPr>
            </a:lvl2pPr>
            <a:lvl3pPr>
              <a:defRPr sz="1400"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56728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4717308" y="6406784"/>
            <a:ext cx="3097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EF4A1C4-200B-41BB-A782-06A6AE2A9130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277" y="222622"/>
            <a:ext cx="8543925" cy="5611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83152" y="1463572"/>
            <a:ext cx="9077552" cy="208547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000000"/>
                </a:solidFill>
              </a:defRPr>
            </a:lvl1pPr>
            <a:lvl2pPr>
              <a:defRPr sz="1400"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1"/>
          </p:nvPr>
        </p:nvSpPr>
        <p:spPr>
          <a:xfrm>
            <a:off x="383152" y="4077730"/>
            <a:ext cx="9077552" cy="208547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000000"/>
                </a:solidFill>
              </a:defRPr>
            </a:lvl1pPr>
            <a:lvl2pPr>
              <a:defRPr sz="1400"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383154" y="1051014"/>
            <a:ext cx="9077550" cy="310444"/>
          </a:xfrm>
          <a:prstGeom prst="rect">
            <a:avLst/>
          </a:prstGeom>
          <a:solidFill>
            <a:schemeClr val="accent1"/>
          </a:solidFill>
        </p:spPr>
        <p:txBody>
          <a:bodyPr anchor="ctr" anchorCtr="0"/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2"/>
          </p:nvPr>
        </p:nvSpPr>
        <p:spPr>
          <a:xfrm>
            <a:off x="383154" y="3671885"/>
            <a:ext cx="9077550" cy="310444"/>
          </a:xfrm>
          <a:prstGeom prst="rect">
            <a:avLst/>
          </a:prstGeom>
          <a:solidFill>
            <a:schemeClr val="accent1"/>
          </a:solidFill>
        </p:spPr>
        <p:txBody>
          <a:bodyPr anchor="ctr" anchorCtr="0"/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horizontal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4717308" y="6406784"/>
            <a:ext cx="3097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EF4A1C4-200B-41BB-A782-06A6AE2A9130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277" y="222622"/>
            <a:ext cx="8543925" cy="5611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383155" y="3636699"/>
            <a:ext cx="9132856" cy="2496952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000000"/>
                </a:solidFill>
              </a:defRPr>
            </a:lvl1pPr>
            <a:lvl2pPr>
              <a:defRPr sz="1400"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383156" y="1056905"/>
            <a:ext cx="9132856" cy="2485742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000000"/>
                </a:solidFill>
              </a:defRPr>
            </a:lvl1pPr>
            <a:lvl2pPr>
              <a:defRPr sz="1400"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level`</a:t>
            </a:r>
          </a:p>
        </p:txBody>
      </p:sp>
    </p:spTree>
    <p:extLst>
      <p:ext uri="{BB962C8B-B14F-4D97-AF65-F5344CB8AC3E}">
        <p14:creationId xmlns:p14="http://schemas.microsoft.com/office/powerpoint/2010/main" val="757207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/>
          <a:lstStyle/>
          <a:p>
            <a:fld id="{D8A5D17F-F6DD-43E2-8346-93512FC7051F}" type="datetimeFigureOut">
              <a:rPr lang="en-MY" smtClean="0"/>
              <a:pPr/>
              <a:t>8/11/2017</a:t>
            </a:fld>
            <a:endParaRPr lang="en-MY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MY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/>
          <a:lstStyle/>
          <a:p>
            <a:fld id="{5FDCC59F-6171-460B-A9B0-D5BEFB097C08}" type="slidenum">
              <a:rPr lang="en-MY" smtClean="0"/>
              <a:pPr/>
              <a:t>‹#›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903448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67933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26">
          <p15:clr>
            <a:srgbClr val="FBAE40"/>
          </p15:clr>
        </p15:guide>
        <p15:guide id="2" orient="horz" pos="1026">
          <p15:clr>
            <a:srgbClr val="FBAE40"/>
          </p15:clr>
        </p15:guide>
        <p15:guide id="3" pos="5534">
          <p15:clr>
            <a:srgbClr val="FBAE40"/>
          </p15:clr>
        </p15:guide>
        <p15:guide id="4" orient="horz" pos="397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77819" y="6332924"/>
            <a:ext cx="9364662" cy="45719"/>
          </a:xfrm>
          <a:prstGeom prst="rect">
            <a:avLst/>
          </a:prstGeom>
          <a:solidFill>
            <a:srgbClr val="617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7819" y="177422"/>
            <a:ext cx="9364662" cy="6689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105"/>
          <p:cNvSpPr txBox="1">
            <a:spLocks/>
          </p:cNvSpPr>
          <p:nvPr/>
        </p:nvSpPr>
        <p:spPr>
          <a:xfrm>
            <a:off x="277819" y="993086"/>
            <a:ext cx="9346514" cy="5220256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>
            <a:outerShdw blurRad="63500" dist="127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txBody>
          <a:bodyPr wrap="none" anchor="ctr">
            <a:noAutofit/>
          </a:bodyPr>
          <a:lstStyle>
            <a:defPPr>
              <a:defRPr lang="en-US"/>
            </a:defPPr>
            <a:lvl1pPr>
              <a:defRPr>
                <a:solidFill>
                  <a:srgbClr val="000000"/>
                </a:solidFill>
                <a:latin typeface="+mn-lt"/>
                <a:cs typeface="Arial" charset="0"/>
              </a:defRPr>
            </a:lvl1pPr>
          </a:lstStyle>
          <a:p>
            <a:pPr lvl="1"/>
            <a:endParaRPr lang="en-GB" sz="1200" noProof="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8496" y="177420"/>
            <a:ext cx="683985" cy="671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5812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33" r:id="rId2"/>
    <p:sldLayoutId id="2147483934" r:id="rId3"/>
    <p:sldLayoutId id="2147483939" r:id="rId4"/>
    <p:sldLayoutId id="2147483942" r:id="rId5"/>
    <p:sldLayoutId id="2147483943" r:id="rId6"/>
    <p:sldLayoutId id="2147483940" r:id="rId7"/>
    <p:sldLayoutId id="2147483944" r:id="rId8"/>
    <p:sldLayoutId id="2147483945" r:id="rId9"/>
    <p:sldLayoutId id="2147483946" r:id="rId10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Arial" charset="0"/>
        </a:defRPr>
      </a:lvl9pPr>
    </p:titleStyle>
    <p:bodyStyle>
      <a:lvl1pPr marL="179388" indent="-179388" algn="l" rtl="0" eaLnBrk="1" fontAlgn="base" hangingPunct="1">
        <a:spcBef>
          <a:spcPts val="500"/>
        </a:spcBef>
        <a:spcAft>
          <a:spcPts val="500"/>
        </a:spcAft>
        <a:buClr>
          <a:srgbClr val="969696"/>
        </a:buClr>
        <a:buSzPct val="80000"/>
        <a:buFont typeface="Wingdings" pitchFamily="2" charset="2"/>
        <a:buChar char="n"/>
        <a:defRPr sz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36575" indent="-177800" algn="l" rtl="0" eaLnBrk="1" fontAlgn="base" hangingPunct="1">
        <a:spcBef>
          <a:spcPts val="500"/>
        </a:spcBef>
        <a:spcAft>
          <a:spcPts val="500"/>
        </a:spcAft>
        <a:buClr>
          <a:srgbClr val="969696"/>
        </a:buClr>
        <a:buSzPct val="120000"/>
        <a:buFont typeface="Arial" charset="0"/>
        <a:buChar char="–"/>
        <a:defRPr sz="12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2pPr>
      <a:lvl3pPr marL="893763" indent="-177800" algn="l" rtl="0" eaLnBrk="1" fontAlgn="base" hangingPunct="1">
        <a:spcBef>
          <a:spcPts val="500"/>
        </a:spcBef>
        <a:spcAft>
          <a:spcPts val="500"/>
        </a:spcAft>
        <a:buClr>
          <a:srgbClr val="969696"/>
        </a:buClr>
        <a:buSzPct val="80000"/>
        <a:buFont typeface="Arial" charset="0"/>
        <a:buChar char="►"/>
        <a:defRPr sz="12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3pPr>
      <a:lvl4pPr marL="1250950" indent="-177800" algn="l" rtl="0" eaLnBrk="1" fontAlgn="base" hangingPunct="1">
        <a:spcBef>
          <a:spcPts val="500"/>
        </a:spcBef>
        <a:spcAft>
          <a:spcPts val="500"/>
        </a:spcAft>
        <a:buClr>
          <a:srgbClr val="969696"/>
        </a:buClr>
        <a:buSzPct val="80000"/>
        <a:buFont typeface="Wingdings" pitchFamily="2" charset="2"/>
        <a:buChar char="n"/>
        <a:defRPr sz="12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4pPr>
      <a:lvl5pPr marL="1619250" indent="-188913" algn="l" rtl="0" eaLnBrk="1" fontAlgn="base" hangingPunct="1">
        <a:spcBef>
          <a:spcPts val="500"/>
        </a:spcBef>
        <a:spcAft>
          <a:spcPts val="500"/>
        </a:spcAft>
        <a:buClr>
          <a:srgbClr val="969696"/>
        </a:buClr>
        <a:buSzPct val="120000"/>
        <a:buFont typeface="Arial" charset="0"/>
        <a:buChar char="–"/>
        <a:defRPr sz="12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5pPr>
      <a:lvl6pPr marL="2076450" indent="-188913" algn="l" rtl="0" eaLnBrk="1" fontAlgn="base" hangingPunct="1">
        <a:spcBef>
          <a:spcPts val="300"/>
        </a:spcBef>
        <a:spcAft>
          <a:spcPts val="300"/>
        </a:spcAft>
        <a:buClr>
          <a:srgbClr val="999999"/>
        </a:buClr>
        <a:buSzPct val="120000"/>
        <a:buFont typeface="Arial" charset="0"/>
        <a:buChar char="–"/>
        <a:defRPr sz="1200">
          <a:solidFill>
            <a:schemeClr val="tx1"/>
          </a:solidFill>
          <a:latin typeface="+mn-lt"/>
        </a:defRPr>
      </a:lvl6pPr>
      <a:lvl7pPr marL="2533650" indent="-188913" algn="l" rtl="0" eaLnBrk="1" fontAlgn="base" hangingPunct="1">
        <a:spcBef>
          <a:spcPts val="300"/>
        </a:spcBef>
        <a:spcAft>
          <a:spcPts val="300"/>
        </a:spcAft>
        <a:buClr>
          <a:srgbClr val="999999"/>
        </a:buClr>
        <a:buSzPct val="120000"/>
        <a:buFont typeface="Arial" charset="0"/>
        <a:buChar char="–"/>
        <a:defRPr sz="1200">
          <a:solidFill>
            <a:schemeClr val="tx1"/>
          </a:solidFill>
          <a:latin typeface="+mn-lt"/>
        </a:defRPr>
      </a:lvl7pPr>
      <a:lvl8pPr marL="2990850" indent="-188913" algn="l" rtl="0" eaLnBrk="1" fontAlgn="base" hangingPunct="1">
        <a:spcBef>
          <a:spcPts val="300"/>
        </a:spcBef>
        <a:spcAft>
          <a:spcPts val="300"/>
        </a:spcAft>
        <a:buClr>
          <a:srgbClr val="999999"/>
        </a:buClr>
        <a:buSzPct val="120000"/>
        <a:buFont typeface="Arial" charset="0"/>
        <a:buChar char="–"/>
        <a:defRPr sz="1200">
          <a:solidFill>
            <a:schemeClr val="tx1"/>
          </a:solidFill>
          <a:latin typeface="+mn-lt"/>
        </a:defRPr>
      </a:lvl8pPr>
      <a:lvl9pPr marL="3448050" indent="-188913" algn="l" rtl="0" eaLnBrk="1" fontAlgn="base" hangingPunct="1">
        <a:spcBef>
          <a:spcPts val="300"/>
        </a:spcBef>
        <a:spcAft>
          <a:spcPts val="300"/>
        </a:spcAft>
        <a:buClr>
          <a:srgbClr val="999999"/>
        </a:buClr>
        <a:buSzPct val="120000"/>
        <a:buFont typeface="Arial" charset="0"/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extLst/>
          </p:nvPr>
        </p:nvGraphicFramePr>
        <p:xfrm>
          <a:off x="1739" y="1592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9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1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9" y="1592"/>
                        <a:ext cx="1719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45573" y="1199520"/>
            <a:ext cx="6627082" cy="1015663"/>
          </a:xfrm>
        </p:spPr>
        <p:txBody>
          <a:bodyPr/>
          <a:lstStyle/>
          <a:p>
            <a:r>
              <a:rPr lang="en-GB" dirty="0"/>
              <a:t>Nigerian Investment Promotion Commission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="" xmlns:a16="http://schemas.microsoft.com/office/drawing/2014/main" id="{2A2452D1-2B8A-4DC6-9A74-0E1CE6A1A1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Update on activities – 3rd Quarter 2017</a:t>
            </a:r>
          </a:p>
        </p:txBody>
      </p:sp>
      <p:sp>
        <p:nvSpPr>
          <p:cNvPr id="7" name="Text Placeholder 3"/>
          <p:cNvSpPr txBox="1">
            <a:spLocks/>
          </p:cNvSpPr>
          <p:nvPr/>
        </p:nvSpPr>
        <p:spPr bwMode="auto">
          <a:xfrm>
            <a:off x="645572" y="3335744"/>
            <a:ext cx="8707747" cy="2746906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179388" indent="-179388" algn="l" rtl="0" eaLnBrk="1" fontAlgn="base" hangingPunct="1">
              <a:spcBef>
                <a:spcPts val="500"/>
              </a:spcBef>
              <a:spcAft>
                <a:spcPts val="500"/>
              </a:spcAft>
              <a:buClr>
                <a:srgbClr val="969696"/>
              </a:buClr>
              <a:buSzPct val="80000"/>
              <a:buFont typeface="Wingdings" pitchFamily="2" charset="2"/>
              <a:buChar char="n"/>
              <a:defRPr sz="1400" cap="all" baseline="0">
                <a:solidFill>
                  <a:schemeClr val="accent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536575" indent="-177800" algn="l" rtl="0" eaLnBrk="1" fontAlgn="base" hangingPunct="1">
              <a:spcBef>
                <a:spcPts val="500"/>
              </a:spcBef>
              <a:spcAft>
                <a:spcPts val="500"/>
              </a:spcAft>
              <a:buClr>
                <a:srgbClr val="969696"/>
              </a:buClr>
              <a:buSzPct val="120000"/>
              <a:buFont typeface="Arial" charset="0"/>
              <a:buChar char="–"/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893763" indent="-177800" algn="l" rtl="0" eaLnBrk="1" fontAlgn="base" hangingPunct="1">
              <a:spcBef>
                <a:spcPts val="500"/>
              </a:spcBef>
              <a:spcAft>
                <a:spcPts val="500"/>
              </a:spcAft>
              <a:buClr>
                <a:srgbClr val="969696"/>
              </a:buClr>
              <a:buSzPct val="80000"/>
              <a:buFont typeface="Arial" charset="0"/>
              <a:buChar char="►"/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250950" indent="-177800" algn="l" rtl="0" eaLnBrk="1" fontAlgn="base" hangingPunct="1">
              <a:spcBef>
                <a:spcPts val="500"/>
              </a:spcBef>
              <a:spcAft>
                <a:spcPts val="500"/>
              </a:spcAft>
              <a:buClr>
                <a:srgbClr val="969696"/>
              </a:buClr>
              <a:buSzPct val="80000"/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619250" indent="-188913" algn="l" rtl="0" eaLnBrk="1" fontAlgn="base" hangingPunct="1">
              <a:spcBef>
                <a:spcPts val="500"/>
              </a:spcBef>
              <a:spcAft>
                <a:spcPts val="500"/>
              </a:spcAft>
              <a:buClr>
                <a:srgbClr val="969696"/>
              </a:buClr>
              <a:buSzPct val="120000"/>
              <a:buFont typeface="Arial" charset="0"/>
              <a:buChar char="–"/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076450" indent="-188913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rgbClr val="999999"/>
              </a:buClr>
              <a:buSzPct val="120000"/>
              <a:buFont typeface="Arial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6pPr>
            <a:lvl7pPr marL="2533650" indent="-188913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rgbClr val="999999"/>
              </a:buClr>
              <a:buSzPct val="120000"/>
              <a:buFont typeface="Arial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7pPr>
            <a:lvl8pPr marL="2990850" indent="-188913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rgbClr val="999999"/>
              </a:buClr>
              <a:buSzPct val="120000"/>
              <a:buFont typeface="Arial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8pPr>
            <a:lvl9pPr marL="3448050" indent="-188913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rgbClr val="999999"/>
              </a:buClr>
              <a:buSzPct val="120000"/>
              <a:buFont typeface="Arial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SzTx/>
              <a:buFont typeface="Wingdings" pitchFamily="2" charset="2"/>
              <a:buNone/>
              <a:defRPr>
                <a:solidFill>
                  <a:srgbClr val="FFFFFF"/>
                </a:solidFill>
              </a:defRPr>
            </a:pPr>
            <a:r>
              <a:rPr lang="en-US" kern="0" dirty="0">
                <a:solidFill>
                  <a:srgbClr val="FFFFFF"/>
                </a:solidFill>
              </a:rPr>
              <a:t>Adeshina Emmanuel </a:t>
            </a:r>
          </a:p>
          <a:p>
            <a:pPr marL="0" indent="0">
              <a:spcBef>
                <a:spcPts val="0"/>
              </a:spcBef>
              <a:buSzTx/>
              <a:buFont typeface="Wingdings" pitchFamily="2" charset="2"/>
              <a:buNone/>
              <a:defRPr>
                <a:solidFill>
                  <a:srgbClr val="FFFFFF"/>
                </a:solidFill>
              </a:defRPr>
            </a:pPr>
            <a:r>
              <a:rPr lang="en-US" kern="0" dirty="0">
                <a:solidFill>
                  <a:srgbClr val="FFFFFF"/>
                </a:solidFill>
              </a:rPr>
              <a:t>Director</a:t>
            </a:r>
          </a:p>
          <a:p>
            <a:pPr marL="0" indent="0">
              <a:spcBef>
                <a:spcPts val="0"/>
              </a:spcBef>
              <a:buSzTx/>
              <a:buFont typeface="Wingdings" pitchFamily="2" charset="2"/>
              <a:buNone/>
              <a:defRPr>
                <a:solidFill>
                  <a:srgbClr val="FFFFFF"/>
                </a:solidFill>
              </a:defRPr>
            </a:pPr>
            <a:r>
              <a:rPr lang="en-US" kern="0" dirty="0">
                <a:solidFill>
                  <a:srgbClr val="FFFFFF"/>
                </a:solidFill>
              </a:rPr>
              <a:t>Nigerian investment promotion commission </a:t>
            </a:r>
          </a:p>
          <a:p>
            <a:pPr marL="0" indent="0">
              <a:buSzTx/>
              <a:buFont typeface="Wingdings" pitchFamily="2" charset="2"/>
              <a:buNone/>
              <a:defRPr sz="1000">
                <a:solidFill>
                  <a:srgbClr val="FFFFFF"/>
                </a:solidFill>
              </a:defRPr>
            </a:pPr>
            <a:endParaRPr lang="en-US" sz="1000" kern="0" dirty="0">
              <a:solidFill>
                <a:srgbClr val="FFFFFF"/>
              </a:solidFill>
            </a:endParaRPr>
          </a:p>
          <a:p>
            <a:pPr marL="0" indent="0">
              <a:buSzTx/>
              <a:buFont typeface="Wingdings" pitchFamily="2" charset="2"/>
              <a:buNone/>
              <a:defRPr sz="1000">
                <a:solidFill>
                  <a:srgbClr val="FFFFFF"/>
                </a:solidFill>
              </a:defRPr>
            </a:pPr>
            <a:endParaRPr lang="en-US" sz="1000" kern="0" dirty="0">
              <a:solidFill>
                <a:srgbClr val="FFFFFF"/>
              </a:solidFill>
            </a:endParaRPr>
          </a:p>
          <a:p>
            <a:pPr marL="0" indent="0">
              <a:buSzTx/>
              <a:buFont typeface="Wingdings" pitchFamily="2" charset="2"/>
              <a:buNone/>
              <a:defRPr sz="1000">
                <a:solidFill>
                  <a:srgbClr val="FFFFFF"/>
                </a:solidFill>
              </a:defRPr>
            </a:pPr>
            <a:endParaRPr lang="en-US" sz="1000" kern="0" dirty="0">
              <a:solidFill>
                <a:srgbClr val="FFFFFF"/>
              </a:solidFill>
            </a:endParaRPr>
          </a:p>
          <a:p>
            <a:pPr marL="0" indent="0">
              <a:buSzTx/>
              <a:buFont typeface="Wingdings" pitchFamily="2" charset="2"/>
              <a:buNone/>
              <a:defRPr sz="1000">
                <a:solidFill>
                  <a:srgbClr val="FFFFFF"/>
                </a:solidFill>
              </a:defRPr>
            </a:pPr>
            <a:endParaRPr lang="en-US" sz="1000" kern="0" dirty="0">
              <a:solidFill>
                <a:srgbClr val="FFFFFF"/>
              </a:solidFill>
            </a:endParaRPr>
          </a:p>
          <a:p>
            <a:pPr marL="0" indent="0">
              <a:buSzTx/>
              <a:buFont typeface="Wingdings" pitchFamily="2" charset="2"/>
              <a:buNone/>
              <a:defRPr sz="1000">
                <a:solidFill>
                  <a:srgbClr val="FFFFFF"/>
                </a:solidFill>
              </a:defRPr>
            </a:pPr>
            <a:endParaRPr lang="en-US" sz="1000" kern="0" dirty="0">
              <a:solidFill>
                <a:srgbClr val="FFFFFF"/>
              </a:solidFill>
            </a:endParaRPr>
          </a:p>
          <a:p>
            <a:pPr marL="0" indent="0">
              <a:buSzTx/>
              <a:buFont typeface="Wingdings" pitchFamily="2" charset="2"/>
              <a:buNone/>
              <a:defRPr sz="1000">
                <a:solidFill>
                  <a:srgbClr val="FFFFFF"/>
                </a:solidFill>
              </a:defRPr>
            </a:pPr>
            <a:endParaRPr lang="en-US" sz="1000" kern="0" dirty="0">
              <a:solidFill>
                <a:srgbClr val="FFFFFF"/>
              </a:solidFill>
            </a:endParaRPr>
          </a:p>
          <a:p>
            <a:pPr marL="0" indent="0">
              <a:spcBef>
                <a:spcPts val="0"/>
              </a:spcBef>
              <a:buSzTx/>
              <a:buFont typeface="Wingdings" pitchFamily="2" charset="2"/>
              <a:buNone/>
              <a:defRPr>
                <a:solidFill>
                  <a:srgbClr val="FFFFFF"/>
                </a:solidFill>
              </a:defRPr>
            </a:pPr>
            <a:r>
              <a:rPr lang="en-US" kern="0" dirty="0">
                <a:solidFill>
                  <a:srgbClr val="FFFFFF"/>
                </a:solidFill>
              </a:rPr>
              <a:t>Lagos | November 2017</a:t>
            </a:r>
          </a:p>
        </p:txBody>
      </p:sp>
    </p:spTree>
    <p:extLst>
      <p:ext uri="{BB962C8B-B14F-4D97-AF65-F5344CB8AC3E}">
        <p14:creationId xmlns:p14="http://schemas.microsoft.com/office/powerpoint/2010/main" val="189172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C0C7558-ECED-448D-B5C5-9AD35720D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on activities – 3rd quarter 2017 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53D2A0CC-4209-4D1A-BF7E-C8CF5DB05A11}"/>
              </a:ext>
            </a:extLst>
          </p:cNvPr>
          <p:cNvGrpSpPr/>
          <p:nvPr/>
        </p:nvGrpSpPr>
        <p:grpSpPr>
          <a:xfrm>
            <a:off x="433226" y="1010495"/>
            <a:ext cx="9070675" cy="5213332"/>
            <a:chOff x="405833" y="1064760"/>
            <a:chExt cx="9070675" cy="5213332"/>
          </a:xfrm>
        </p:grpSpPr>
        <p:sp>
          <p:nvSpPr>
            <p:cNvPr id="36" name="Rectangle 35">
              <a:extLst>
                <a:ext uri="{FF2B5EF4-FFF2-40B4-BE49-F238E27FC236}">
                  <a16:creationId xmlns="" xmlns:a16="http://schemas.microsoft.com/office/drawing/2014/main" id="{E18F4C16-C3FC-44A4-A7A8-E7367A3168F5}"/>
                </a:ext>
              </a:extLst>
            </p:cNvPr>
            <p:cNvSpPr/>
            <p:nvPr/>
          </p:nvSpPr>
          <p:spPr>
            <a:xfrm>
              <a:off x="424148" y="1064760"/>
              <a:ext cx="9052360" cy="58860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800100"/>
              <a:r>
                <a:rPr lang="en-US" sz="1200" dirty="0">
                  <a:solidFill>
                    <a:schemeClr val="tx1"/>
                  </a:solidFill>
                </a:rPr>
                <a:t>				</a:t>
              </a:r>
              <a:r>
                <a:rPr lang="en-US" sz="1100" dirty="0" smtClean="0">
                  <a:solidFill>
                    <a:schemeClr val="dk1"/>
                  </a:solidFill>
                </a:rPr>
                <a:t>Re-commenced </a:t>
              </a:r>
              <a:r>
                <a:rPr lang="en-US" sz="1100" dirty="0">
                  <a:solidFill>
                    <a:schemeClr val="dk1"/>
                  </a:solidFill>
                </a:rPr>
                <a:t>the processing of the pioneer status incentive on 7 August </a:t>
              </a:r>
              <a:r>
                <a:rPr lang="en-US" sz="1100" dirty="0" smtClean="0">
                  <a:solidFill>
                    <a:schemeClr val="dk1"/>
                  </a:solidFill>
                </a:rPr>
                <a:t>2017</a:t>
              </a:r>
            </a:p>
            <a:p>
              <a:pPr defTabSz="800100"/>
              <a:r>
                <a:rPr lang="en-US" sz="1100" dirty="0" smtClean="0">
                  <a:solidFill>
                    <a:schemeClr val="dk1"/>
                  </a:solidFill>
                </a:rPr>
                <a:t>                                                                                    Review </a:t>
              </a:r>
              <a:r>
                <a:rPr lang="en-US" sz="1100" dirty="0">
                  <a:solidFill>
                    <a:schemeClr val="dk1"/>
                  </a:solidFill>
                </a:rPr>
                <a:t>the application, approval and administration of the pioneer status incentive (PSI) </a:t>
              </a:r>
              <a:r>
                <a:rPr lang="en-US" sz="1100" dirty="0" smtClean="0">
                  <a:solidFill>
                    <a:schemeClr val="dk1"/>
                  </a:solidFill>
                </a:rPr>
                <a:t>to</a:t>
              </a:r>
            </a:p>
            <a:p>
              <a:pPr defTabSz="800100"/>
              <a:r>
                <a:rPr lang="en-US" sz="1100" dirty="0">
                  <a:solidFill>
                    <a:schemeClr val="dk1"/>
                  </a:solidFill>
                </a:rPr>
                <a:t> </a:t>
              </a:r>
              <a:r>
                <a:rPr lang="en-US" sz="1100" dirty="0" smtClean="0">
                  <a:solidFill>
                    <a:schemeClr val="dk1"/>
                  </a:solidFill>
                </a:rPr>
                <a:t>                                                                                   make </a:t>
              </a:r>
              <a:r>
                <a:rPr lang="en-US" sz="1100" dirty="0">
                  <a:solidFill>
                    <a:schemeClr val="dk1"/>
                  </a:solidFill>
                </a:rPr>
                <a:t>the process more </a:t>
              </a:r>
              <a:r>
                <a:rPr lang="en-US" sz="1100" dirty="0" smtClean="0">
                  <a:solidFill>
                    <a:schemeClr val="dk1"/>
                  </a:solidFill>
                </a:rPr>
                <a:t>transparent and predictable to achieve ERGP objectives 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="" xmlns:a16="http://schemas.microsoft.com/office/drawing/2014/main" id="{3F3D849E-7813-4608-9629-01B73C748509}"/>
                </a:ext>
              </a:extLst>
            </p:cNvPr>
            <p:cNvSpPr/>
            <p:nvPr/>
          </p:nvSpPr>
          <p:spPr>
            <a:xfrm>
              <a:off x="424573" y="2365307"/>
              <a:ext cx="9051935" cy="588968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731520" rtlCol="0" anchor="t"/>
            <a:lstStyle/>
            <a:p>
              <a:pPr defTabSz="814388"/>
              <a:r>
                <a:rPr lang="en-US" dirty="0"/>
                <a:t>				</a:t>
              </a:r>
              <a:r>
                <a:rPr lang="en-US" sz="1100" dirty="0">
                  <a:solidFill>
                    <a:schemeClr val="tx1"/>
                  </a:solidFill>
                </a:rPr>
                <a:t>A Summit aimed at promoting investment opportunities and match-making investors.</a:t>
              </a:r>
            </a:p>
            <a:p>
              <a:pPr defTabSz="814388"/>
              <a:r>
                <a:rPr lang="en-US" sz="1100" dirty="0">
                  <a:solidFill>
                    <a:schemeClr val="tx1"/>
                  </a:solidFill>
                </a:rPr>
                <a:t>				The Summit has been rescheduled to first quarter 2018</a:t>
              </a:r>
              <a:r>
                <a:rPr lang="en-US" sz="1200" dirty="0"/>
                <a:t>.</a:t>
              </a:r>
            </a:p>
          </p:txBody>
        </p:sp>
        <p:sp>
          <p:nvSpPr>
            <p:cNvPr id="5" name="Rectangle: Rounded Corners 4">
              <a:extLst>
                <a:ext uri="{FF2B5EF4-FFF2-40B4-BE49-F238E27FC236}">
                  <a16:creationId xmlns="" xmlns:a16="http://schemas.microsoft.com/office/drawing/2014/main" id="{CFF3FC9C-DB78-4023-8381-900C93AD13B7}"/>
                </a:ext>
              </a:extLst>
            </p:cNvPr>
            <p:cNvSpPr/>
            <p:nvPr/>
          </p:nvSpPr>
          <p:spPr>
            <a:xfrm>
              <a:off x="557810" y="2507079"/>
              <a:ext cx="2651022" cy="35667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Direct Investors’ Summit, </a:t>
              </a:r>
            </a:p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Nigeria 2018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E04E9A9E-54FE-48E3-A0C8-5A4C46071DC4}"/>
                </a:ext>
              </a:extLst>
            </p:cNvPr>
            <p:cNvSpPr/>
            <p:nvPr/>
          </p:nvSpPr>
          <p:spPr>
            <a:xfrm>
              <a:off x="424148" y="1719620"/>
              <a:ext cx="9052360" cy="58860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just" defTabSz="800100"/>
              <a:r>
                <a:rPr lang="en-US" dirty="0"/>
                <a:t>				</a:t>
              </a:r>
              <a:r>
                <a:rPr lang="en-US" sz="1100" dirty="0">
                  <a:solidFill>
                    <a:schemeClr val="tx1"/>
                  </a:solidFill>
                </a:rPr>
                <a:t>A compilation of all legally backed incentives, to guide investors and regulators.</a:t>
              </a:r>
            </a:p>
            <a:p>
              <a:pPr algn="just" defTabSz="800100"/>
              <a:r>
                <a:rPr lang="en-US" sz="1100" dirty="0">
                  <a:solidFill>
                    <a:schemeClr val="tx1"/>
                  </a:solidFill>
                </a:rPr>
                <a:t>				It is being produced in collaboration with FIRS, presently being validated.	</a:t>
              </a:r>
            </a:p>
            <a:p>
              <a:pPr algn="just" defTabSz="800100"/>
              <a:r>
                <a:rPr lang="en-US" sz="1100" dirty="0">
                  <a:solidFill>
                    <a:schemeClr val="tx1"/>
                  </a:solidFill>
                </a:rPr>
                <a:t>			 	The first edition </a:t>
              </a:r>
              <a:r>
                <a:rPr lang="en-US" sz="1100" dirty="0" smtClean="0">
                  <a:solidFill>
                    <a:schemeClr val="tx1"/>
                  </a:solidFill>
                </a:rPr>
                <a:t>of the </a:t>
              </a:r>
              <a:r>
                <a:rPr lang="en-US" sz="1100" smtClean="0">
                  <a:solidFill>
                    <a:schemeClr val="tx1"/>
                  </a:solidFill>
                </a:rPr>
                <a:t>document was launched </a:t>
              </a:r>
              <a:r>
                <a:rPr lang="en-US" sz="1100" dirty="0" smtClean="0">
                  <a:solidFill>
                    <a:schemeClr val="tx1"/>
                  </a:solidFill>
                </a:rPr>
                <a:t>on Friday November 3, 2017.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="" xmlns:a16="http://schemas.microsoft.com/office/drawing/2014/main" id="{94233538-E043-4AB0-B72D-A473FE2F4201}"/>
                </a:ext>
              </a:extLst>
            </p:cNvPr>
            <p:cNvSpPr/>
            <p:nvPr/>
          </p:nvSpPr>
          <p:spPr>
            <a:xfrm>
              <a:off x="557810" y="1830994"/>
              <a:ext cx="2651022" cy="35667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Incentives Compendium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3801ECCE-FFCF-42ED-B391-ADA7D5FCD23F}"/>
                </a:ext>
              </a:extLst>
            </p:cNvPr>
            <p:cNvSpPr/>
            <p:nvPr/>
          </p:nvSpPr>
          <p:spPr>
            <a:xfrm>
              <a:off x="424148" y="3026025"/>
              <a:ext cx="9052360" cy="58860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just" defTabSz="800100"/>
              <a:r>
                <a:rPr lang="en-US" sz="1200" dirty="0">
                  <a:solidFill>
                    <a:schemeClr val="tx1"/>
                  </a:solidFill>
                </a:rPr>
                <a:t>				</a:t>
              </a:r>
              <a:r>
                <a:rPr lang="en-US" sz="1100" dirty="0">
                  <a:solidFill>
                    <a:schemeClr val="tx1"/>
                  </a:solidFill>
                </a:rPr>
                <a:t>The </a:t>
              </a:r>
              <a:r>
                <a:rPr lang="en-US" sz="1100" dirty="0" err="1">
                  <a:solidFill>
                    <a:schemeClr val="tx1"/>
                  </a:solidFill>
                </a:rPr>
                <a:t>iGuide</a:t>
              </a:r>
              <a:r>
                <a:rPr lang="en-US" sz="1100" dirty="0">
                  <a:solidFill>
                    <a:schemeClr val="tx1"/>
                  </a:solidFill>
                </a:rPr>
                <a:t> Nigeria is being produced with the support of UNECA &amp; UNCTAD</a:t>
              </a:r>
            </a:p>
            <a:p>
              <a:pPr algn="just" defTabSz="800100"/>
              <a:r>
                <a:rPr lang="en-US" sz="1100" dirty="0">
                  <a:solidFill>
                    <a:schemeClr val="tx1"/>
                  </a:solidFill>
                </a:rPr>
                <a:t>				It would reflect government policies, new legislations, and other administrative issues 					relevant to investors and doing business in Nigeria; due for release by 1st quarter of 2018</a:t>
              </a: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="" xmlns:a16="http://schemas.microsoft.com/office/drawing/2014/main" id="{E4C49631-041A-441C-BAD2-FDA04F15BB41}"/>
                </a:ext>
              </a:extLst>
            </p:cNvPr>
            <p:cNvSpPr/>
            <p:nvPr/>
          </p:nvSpPr>
          <p:spPr>
            <a:xfrm>
              <a:off x="557810" y="3166715"/>
              <a:ext cx="2651022" cy="35667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Production of Online Investors’ Guide</a:t>
              </a:r>
            </a:p>
          </p:txBody>
        </p:sp>
        <p:sp>
          <p:nvSpPr>
            <p:cNvPr id="14" name="Oval 13">
              <a:extLst>
                <a:ext uri="{FF2B5EF4-FFF2-40B4-BE49-F238E27FC236}">
                  <a16:creationId xmlns="" xmlns:a16="http://schemas.microsoft.com/office/drawing/2014/main" id="{2688F2D4-571A-4B44-8B13-D4B82ABF5140}"/>
                </a:ext>
              </a:extLst>
            </p:cNvPr>
            <p:cNvSpPr/>
            <p:nvPr/>
          </p:nvSpPr>
          <p:spPr>
            <a:xfrm>
              <a:off x="3473881" y="1173715"/>
              <a:ext cx="90657" cy="5731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="" xmlns:a16="http://schemas.microsoft.com/office/drawing/2014/main" id="{71D2C10E-3104-4CF7-B750-8D3CDFDDA69A}"/>
                </a:ext>
              </a:extLst>
            </p:cNvPr>
            <p:cNvSpPr/>
            <p:nvPr/>
          </p:nvSpPr>
          <p:spPr>
            <a:xfrm>
              <a:off x="3473653" y="1330402"/>
              <a:ext cx="90657" cy="5731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="" xmlns:a16="http://schemas.microsoft.com/office/drawing/2014/main" id="{EB2F1E59-1161-4F45-AEF8-FDA1B25B45CA}"/>
                </a:ext>
              </a:extLst>
            </p:cNvPr>
            <p:cNvSpPr/>
            <p:nvPr/>
          </p:nvSpPr>
          <p:spPr>
            <a:xfrm>
              <a:off x="3487716" y="1789965"/>
              <a:ext cx="90657" cy="5731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="" xmlns:a16="http://schemas.microsoft.com/office/drawing/2014/main" id="{175F651D-230B-445E-A6F4-4ABEA33C8EAE}"/>
                </a:ext>
              </a:extLst>
            </p:cNvPr>
            <p:cNvSpPr/>
            <p:nvPr/>
          </p:nvSpPr>
          <p:spPr>
            <a:xfrm>
              <a:off x="3487716" y="2169864"/>
              <a:ext cx="90657" cy="63047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="" xmlns:a16="http://schemas.microsoft.com/office/drawing/2014/main" id="{5EF21813-FA95-4DA5-94C6-221479DB1CA6}"/>
                </a:ext>
              </a:extLst>
            </p:cNvPr>
            <p:cNvSpPr/>
            <p:nvPr/>
          </p:nvSpPr>
          <p:spPr>
            <a:xfrm>
              <a:off x="3487716" y="1996494"/>
              <a:ext cx="90657" cy="5731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="" xmlns:a16="http://schemas.microsoft.com/office/drawing/2014/main" id="{84D1CC5F-41C4-4E5C-8E7A-5C43B1067567}"/>
                </a:ext>
              </a:extLst>
            </p:cNvPr>
            <p:cNvSpPr/>
            <p:nvPr/>
          </p:nvSpPr>
          <p:spPr>
            <a:xfrm>
              <a:off x="3479706" y="2510786"/>
              <a:ext cx="90657" cy="5731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="" xmlns:a16="http://schemas.microsoft.com/office/drawing/2014/main" id="{C77FB21C-3A68-4C38-B44D-37771F443F45}"/>
                </a:ext>
              </a:extLst>
            </p:cNvPr>
            <p:cNvSpPr/>
            <p:nvPr/>
          </p:nvSpPr>
          <p:spPr>
            <a:xfrm>
              <a:off x="424148" y="4992095"/>
              <a:ext cx="9052360" cy="58860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lvl="4" defTabSz="1600200"/>
              <a:r>
                <a:rPr lang="en-US" sz="1200" dirty="0">
                  <a:solidFill>
                    <a:schemeClr val="tx1"/>
                  </a:solidFill>
                </a:rPr>
                <a:t>		</a:t>
              </a:r>
              <a:r>
                <a:rPr lang="en-US" sz="1100" dirty="0">
                  <a:solidFill>
                    <a:schemeClr val="tx1"/>
                  </a:solidFill>
                </a:rPr>
                <a:t>NICPS seeks to support States to promote, attract, document and manage investments</a:t>
              </a:r>
            </a:p>
            <a:p>
              <a:pPr defTabSz="800100"/>
              <a:r>
                <a:rPr lang="en-US" sz="1100" dirty="0">
                  <a:solidFill>
                    <a:schemeClr val="tx1"/>
                  </a:solidFill>
                </a:rPr>
                <a:t>				The Pilot States are: Ogun, Oyo and Osun </a:t>
              </a:r>
            </a:p>
            <a:p>
              <a:pPr defTabSz="800100"/>
              <a:r>
                <a:rPr lang="en-US" sz="1100" dirty="0">
                  <a:solidFill>
                    <a:schemeClr val="tx1"/>
                  </a:solidFill>
                </a:rPr>
                <a:t>				Expert Panel currently reviewing the scoring of the pilot states 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="" xmlns:a16="http://schemas.microsoft.com/office/drawing/2014/main" id="{6C1C2DFD-6EEE-4CA6-9DEA-67E86BCFAE90}"/>
                </a:ext>
              </a:extLst>
            </p:cNvPr>
            <p:cNvSpPr/>
            <p:nvPr/>
          </p:nvSpPr>
          <p:spPr>
            <a:xfrm>
              <a:off x="557810" y="5079401"/>
              <a:ext cx="2651022" cy="35667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</a:rPr>
                <a:t>National Investment Certification </a:t>
              </a:r>
              <a:r>
                <a:rPr lang="en-US" sz="1100" b="1" dirty="0" err="1">
                  <a:solidFill>
                    <a:schemeClr val="tx1"/>
                  </a:solidFill>
                </a:rPr>
                <a:t>Programme</a:t>
              </a:r>
              <a:r>
                <a:rPr lang="en-US" sz="1100" b="1" dirty="0">
                  <a:solidFill>
                    <a:schemeClr val="tx1"/>
                  </a:solidFill>
                </a:rPr>
                <a:t> for State (NICPS)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="" xmlns:a16="http://schemas.microsoft.com/office/drawing/2014/main" id="{0CC24C50-1A1D-4D77-9E7D-BE0C5DCA11E9}"/>
                </a:ext>
              </a:extLst>
            </p:cNvPr>
            <p:cNvSpPr/>
            <p:nvPr/>
          </p:nvSpPr>
          <p:spPr>
            <a:xfrm>
              <a:off x="410251" y="3689149"/>
              <a:ext cx="9052360" cy="58860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just" defTabSz="800100"/>
              <a:r>
                <a:rPr lang="en-US" sz="1200" dirty="0">
                  <a:solidFill>
                    <a:schemeClr val="tx1"/>
                  </a:solidFill>
                </a:rPr>
                <a:t>				</a:t>
              </a:r>
              <a:r>
                <a:rPr lang="en-US" sz="1100" dirty="0">
                  <a:solidFill>
                    <a:schemeClr val="tx1"/>
                  </a:solidFill>
                </a:rPr>
                <a:t>A daily compilation of investment news on Nigeria circulated electronically. </a:t>
              </a:r>
            </a:p>
            <a:p>
              <a:pPr lvl="0" algn="just" defTabSz="800100"/>
              <a:r>
                <a:rPr lang="en-US" sz="1100" dirty="0">
                  <a:solidFill>
                    <a:schemeClr val="tx1"/>
                  </a:solidFill>
                </a:rPr>
                <a:t>				Subscribers are currently over 4,800 across the world. </a:t>
              </a:r>
            </a:p>
            <a:p>
              <a:pPr lvl="0" algn="just" defTabSz="800100"/>
              <a:r>
                <a:rPr lang="en-US" sz="1100" dirty="0">
                  <a:solidFill>
                    <a:schemeClr val="tx1"/>
                  </a:solidFill>
                </a:rPr>
                <a:t>				Daily average readership is 25% (within international best practice)</a:t>
              </a:r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="" xmlns:a16="http://schemas.microsoft.com/office/drawing/2014/main" id="{78C04D68-D75E-4219-8C74-A36799BFF71D}"/>
                </a:ext>
              </a:extLst>
            </p:cNvPr>
            <p:cNvSpPr/>
            <p:nvPr/>
          </p:nvSpPr>
          <p:spPr>
            <a:xfrm>
              <a:off x="557810" y="3803742"/>
              <a:ext cx="2651022" cy="35667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NIPC Intelligence Newsletter</a:t>
              </a:r>
            </a:p>
          </p:txBody>
        </p:sp>
        <p:sp>
          <p:nvSpPr>
            <p:cNvPr id="27" name="Oval 26">
              <a:extLst>
                <a:ext uri="{FF2B5EF4-FFF2-40B4-BE49-F238E27FC236}">
                  <a16:creationId xmlns="" xmlns:a16="http://schemas.microsoft.com/office/drawing/2014/main" id="{FBAA8E70-2ADD-4544-AF91-B367EAF87369}"/>
                </a:ext>
              </a:extLst>
            </p:cNvPr>
            <p:cNvSpPr/>
            <p:nvPr/>
          </p:nvSpPr>
          <p:spPr>
            <a:xfrm>
              <a:off x="3487716" y="3804476"/>
              <a:ext cx="90657" cy="5731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="" xmlns:a16="http://schemas.microsoft.com/office/drawing/2014/main" id="{4ED33100-4644-48B4-BB61-6734D3D5D1CD}"/>
                </a:ext>
              </a:extLst>
            </p:cNvPr>
            <p:cNvSpPr/>
            <p:nvPr/>
          </p:nvSpPr>
          <p:spPr>
            <a:xfrm>
              <a:off x="3487716" y="3974856"/>
              <a:ext cx="90657" cy="5731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="" xmlns:a16="http://schemas.microsoft.com/office/drawing/2014/main" id="{F9085E3D-5CB7-4908-B252-8255BBD44C22}"/>
                </a:ext>
              </a:extLst>
            </p:cNvPr>
            <p:cNvSpPr/>
            <p:nvPr/>
          </p:nvSpPr>
          <p:spPr>
            <a:xfrm>
              <a:off x="3491355" y="3141876"/>
              <a:ext cx="90657" cy="63047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="" xmlns:a16="http://schemas.microsoft.com/office/drawing/2014/main" id="{DB2E6B7F-D350-46EF-8D3F-331584E5B3DA}"/>
                </a:ext>
              </a:extLst>
            </p:cNvPr>
            <p:cNvSpPr/>
            <p:nvPr/>
          </p:nvSpPr>
          <p:spPr>
            <a:xfrm>
              <a:off x="3491355" y="3294567"/>
              <a:ext cx="90657" cy="63047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="" xmlns:a16="http://schemas.microsoft.com/office/drawing/2014/main" id="{15AA1658-2B14-46E3-8BAE-2CF3E92AE435}"/>
                </a:ext>
              </a:extLst>
            </p:cNvPr>
            <p:cNvSpPr/>
            <p:nvPr/>
          </p:nvSpPr>
          <p:spPr>
            <a:xfrm>
              <a:off x="405833" y="4354320"/>
              <a:ext cx="9052360" cy="58860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800100"/>
              <a:r>
                <a:rPr lang="en-US" sz="1200" dirty="0">
                  <a:solidFill>
                    <a:schemeClr val="tx1"/>
                  </a:solidFill>
                </a:rPr>
                <a:t>				</a:t>
              </a:r>
              <a:r>
                <a:rPr lang="en-US" sz="1100" dirty="0">
                  <a:solidFill>
                    <a:schemeClr val="tx1"/>
                  </a:solidFill>
                </a:rPr>
                <a:t>A total of US$22.4 billion worth of investments is being tracked; these were announced 					investments between July – September 2017 cutting across sectors of the economy</a:t>
              </a:r>
            </a:p>
            <a:p>
              <a:pPr defTabSz="800100"/>
              <a:r>
                <a:rPr lang="en-US" sz="1100" dirty="0">
                  <a:solidFill>
                    <a:schemeClr val="tx1"/>
                  </a:solidFill>
                </a:rPr>
                <a:t>				These investments were in proposed 40 projects across 16 States</a:t>
              </a:r>
            </a:p>
          </p:txBody>
        </p:sp>
        <p:sp>
          <p:nvSpPr>
            <p:cNvPr id="38" name="Rectangle: Rounded Corners 37">
              <a:extLst>
                <a:ext uri="{FF2B5EF4-FFF2-40B4-BE49-F238E27FC236}">
                  <a16:creationId xmlns="" xmlns:a16="http://schemas.microsoft.com/office/drawing/2014/main" id="{AC9BAB56-858C-496A-98B3-ACE1709C1FB5}"/>
                </a:ext>
              </a:extLst>
            </p:cNvPr>
            <p:cNvSpPr/>
            <p:nvPr/>
          </p:nvSpPr>
          <p:spPr>
            <a:xfrm>
              <a:off x="557810" y="4476008"/>
              <a:ext cx="2651022" cy="35667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Investment Tracking</a:t>
              </a:r>
            </a:p>
          </p:txBody>
        </p:sp>
        <p:sp>
          <p:nvSpPr>
            <p:cNvPr id="39" name="Oval 38">
              <a:extLst>
                <a:ext uri="{FF2B5EF4-FFF2-40B4-BE49-F238E27FC236}">
                  <a16:creationId xmlns="" xmlns:a16="http://schemas.microsoft.com/office/drawing/2014/main" id="{CFB32931-82B1-4947-AFE2-A43AFD234A4C}"/>
                </a:ext>
              </a:extLst>
            </p:cNvPr>
            <p:cNvSpPr/>
            <p:nvPr/>
          </p:nvSpPr>
          <p:spPr>
            <a:xfrm>
              <a:off x="3487716" y="4138593"/>
              <a:ext cx="90657" cy="5731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="" xmlns:a16="http://schemas.microsoft.com/office/drawing/2014/main" id="{1209B56F-84BC-45FE-9AAD-E3A5C0C9E4F9}"/>
                </a:ext>
              </a:extLst>
            </p:cNvPr>
            <p:cNvSpPr/>
            <p:nvPr/>
          </p:nvSpPr>
          <p:spPr>
            <a:xfrm>
              <a:off x="3477687" y="4794994"/>
              <a:ext cx="90657" cy="5731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="" xmlns:a16="http://schemas.microsoft.com/office/drawing/2014/main" id="{A3E06D7D-C988-4BAE-972E-EA459FB5E1F6}"/>
                </a:ext>
              </a:extLst>
            </p:cNvPr>
            <p:cNvSpPr/>
            <p:nvPr/>
          </p:nvSpPr>
          <p:spPr>
            <a:xfrm>
              <a:off x="3478997" y="4466101"/>
              <a:ext cx="90657" cy="5731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="" xmlns:a16="http://schemas.microsoft.com/office/drawing/2014/main" id="{F74C4175-0FE8-4F36-8B4D-A1785B306E73}"/>
                </a:ext>
              </a:extLst>
            </p:cNvPr>
            <p:cNvSpPr/>
            <p:nvPr/>
          </p:nvSpPr>
          <p:spPr>
            <a:xfrm>
              <a:off x="3492585" y="2685415"/>
              <a:ext cx="90657" cy="5731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="" xmlns:a16="http://schemas.microsoft.com/office/drawing/2014/main" id="{811C2F4A-5049-4685-B0B3-A10211E47CD9}"/>
                </a:ext>
              </a:extLst>
            </p:cNvPr>
            <p:cNvSpPr/>
            <p:nvPr/>
          </p:nvSpPr>
          <p:spPr>
            <a:xfrm>
              <a:off x="424148" y="5689492"/>
              <a:ext cx="9052360" cy="58860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800100"/>
              <a:r>
                <a:rPr lang="en-US" sz="1200" dirty="0">
                  <a:solidFill>
                    <a:schemeClr val="tx1"/>
                  </a:solidFill>
                </a:rPr>
                <a:t>				</a:t>
              </a:r>
              <a:r>
                <a:rPr lang="en-US" sz="1100" dirty="0" smtClean="0">
                  <a:solidFill>
                    <a:schemeClr val="tx1"/>
                  </a:solidFill>
                </a:rPr>
                <a:t>Profiling of bankable and investment-ready projects to be marketed at investment forums </a:t>
              </a:r>
            </a:p>
            <a:p>
              <a:pPr defTabSz="800100"/>
              <a:r>
                <a:rPr lang="en-US" sz="1100" dirty="0">
                  <a:solidFill>
                    <a:schemeClr val="tx1"/>
                  </a:solidFill>
                </a:rPr>
                <a:t> </a:t>
              </a:r>
              <a:r>
                <a:rPr lang="en-US" sz="1100" dirty="0" smtClean="0">
                  <a:solidFill>
                    <a:schemeClr val="tx1"/>
                  </a:solidFill>
                </a:rPr>
                <a:t>                                                                                    with investors/potential investors                      </a:t>
              </a:r>
              <a:endParaRPr lang="en-US" sz="1100" dirty="0">
                <a:solidFill>
                  <a:schemeClr val="tx1"/>
                </a:solidFill>
              </a:endParaRPr>
            </a:p>
            <a:p>
              <a:pPr defTabSz="800100"/>
              <a:r>
                <a:rPr lang="en-US" sz="1100" dirty="0">
                  <a:solidFill>
                    <a:schemeClr val="tx1"/>
                  </a:solidFill>
                </a:rPr>
                <a:t>				</a:t>
              </a:r>
              <a:r>
                <a:rPr lang="en-US" sz="1100" dirty="0" smtClean="0">
                  <a:solidFill>
                    <a:schemeClr val="tx1"/>
                  </a:solidFill>
                </a:rPr>
                <a:t>Recently collaborating </a:t>
              </a:r>
              <a:r>
                <a:rPr lang="en-US" sz="1100" dirty="0">
                  <a:solidFill>
                    <a:schemeClr val="tx1"/>
                  </a:solidFill>
                </a:rPr>
                <a:t>with NASD, Greenwich Capital and </a:t>
              </a:r>
              <a:r>
                <a:rPr lang="en-US" sz="1100" dirty="0" err="1">
                  <a:solidFill>
                    <a:schemeClr val="tx1"/>
                  </a:solidFill>
                </a:rPr>
                <a:t>Asoko</a:t>
              </a:r>
              <a:r>
                <a:rPr lang="en-US" sz="1100" dirty="0">
                  <a:solidFill>
                    <a:schemeClr val="tx1"/>
                  </a:solidFill>
                </a:rPr>
                <a:t> Insight </a:t>
              </a:r>
            </a:p>
          </p:txBody>
        </p:sp>
        <p:sp>
          <p:nvSpPr>
            <p:cNvPr id="44" name="Rectangle: Rounded Corners 43">
              <a:extLst>
                <a:ext uri="{FF2B5EF4-FFF2-40B4-BE49-F238E27FC236}">
                  <a16:creationId xmlns="" xmlns:a16="http://schemas.microsoft.com/office/drawing/2014/main" id="{79AB4900-AEA7-4D97-9972-C2EE824A9C89}"/>
                </a:ext>
              </a:extLst>
            </p:cNvPr>
            <p:cNvSpPr/>
            <p:nvPr/>
          </p:nvSpPr>
          <p:spPr>
            <a:xfrm>
              <a:off x="557810" y="1176615"/>
              <a:ext cx="2651022" cy="35667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Pioneer Status Incentives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46" name="Oval 45">
              <a:extLst>
                <a:ext uri="{FF2B5EF4-FFF2-40B4-BE49-F238E27FC236}">
                  <a16:creationId xmlns="" xmlns:a16="http://schemas.microsoft.com/office/drawing/2014/main" id="{52185BD1-ECB9-425E-AF02-D9F5B8DFD0C3}"/>
                </a:ext>
              </a:extLst>
            </p:cNvPr>
            <p:cNvSpPr/>
            <p:nvPr/>
          </p:nvSpPr>
          <p:spPr>
            <a:xfrm>
              <a:off x="3473881" y="5776243"/>
              <a:ext cx="90657" cy="5731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: Rounded Corners 46">
              <a:extLst>
                <a:ext uri="{FF2B5EF4-FFF2-40B4-BE49-F238E27FC236}">
                  <a16:creationId xmlns="" xmlns:a16="http://schemas.microsoft.com/office/drawing/2014/main" id="{7B04650A-888E-4B72-99FC-1EE30D9C3218}"/>
                </a:ext>
              </a:extLst>
            </p:cNvPr>
            <p:cNvSpPr/>
            <p:nvPr/>
          </p:nvSpPr>
          <p:spPr>
            <a:xfrm>
              <a:off x="514301" y="5794538"/>
              <a:ext cx="2651022" cy="35667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Project </a:t>
              </a:r>
              <a:r>
                <a:rPr lang="en-US" sz="1200" b="1" dirty="0">
                  <a:solidFill>
                    <a:schemeClr val="tx1"/>
                  </a:solidFill>
                </a:rPr>
                <a:t>Profiling</a:t>
              </a:r>
            </a:p>
          </p:txBody>
        </p:sp>
      </p:grpSp>
      <p:sp>
        <p:nvSpPr>
          <p:cNvPr id="48" name="Oval 47">
            <a:extLst>
              <a:ext uri="{FF2B5EF4-FFF2-40B4-BE49-F238E27FC236}">
                <a16:creationId xmlns="" xmlns:a16="http://schemas.microsoft.com/office/drawing/2014/main" id="{52185BD1-ECB9-425E-AF02-D9F5B8DFD0C3}"/>
              </a:ext>
            </a:extLst>
          </p:cNvPr>
          <p:cNvSpPr/>
          <p:nvPr/>
        </p:nvSpPr>
        <p:spPr>
          <a:xfrm flipH="1" flipV="1">
            <a:off x="3488394" y="6045429"/>
            <a:ext cx="90657" cy="8919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>
            <a:extLst>
              <a:ext uri="{FF2B5EF4-FFF2-40B4-BE49-F238E27FC236}">
                <a16:creationId xmlns="" xmlns:a16="http://schemas.microsoft.com/office/drawing/2014/main" id="{2688F2D4-571A-4B44-8B13-D4B82ABF5140}"/>
              </a:ext>
            </a:extLst>
          </p:cNvPr>
          <p:cNvSpPr/>
          <p:nvPr/>
        </p:nvSpPr>
        <p:spPr>
          <a:xfrm>
            <a:off x="3499698" y="5033785"/>
            <a:ext cx="90657" cy="5731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>
            <a:extLst>
              <a:ext uri="{FF2B5EF4-FFF2-40B4-BE49-F238E27FC236}">
                <a16:creationId xmlns="" xmlns:a16="http://schemas.microsoft.com/office/drawing/2014/main" id="{EB2F1E59-1161-4F45-AEF8-FDA1B25B45CA}"/>
              </a:ext>
            </a:extLst>
          </p:cNvPr>
          <p:cNvSpPr/>
          <p:nvPr/>
        </p:nvSpPr>
        <p:spPr>
          <a:xfrm>
            <a:off x="3497941" y="5203472"/>
            <a:ext cx="90657" cy="5731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84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Pioneer status application process</a:t>
            </a:r>
            <a:endParaRPr lang="en-GB" dirty="0"/>
          </a:p>
        </p:txBody>
      </p:sp>
      <p:sp>
        <p:nvSpPr>
          <p:cNvPr id="5" name="object 2"/>
          <p:cNvSpPr/>
          <p:nvPr/>
        </p:nvSpPr>
        <p:spPr>
          <a:xfrm>
            <a:off x="347730" y="953037"/>
            <a:ext cx="9311425" cy="50655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2267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Pioneer status application process</a:t>
            </a:r>
          </a:p>
        </p:txBody>
      </p:sp>
      <p:sp>
        <p:nvSpPr>
          <p:cNvPr id="4" name="object 2"/>
          <p:cNvSpPr/>
          <p:nvPr/>
        </p:nvSpPr>
        <p:spPr>
          <a:xfrm>
            <a:off x="515830" y="1142984"/>
            <a:ext cx="8885747" cy="50720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3468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Rectangle 2"/>
          <p:cNvSpPr/>
          <p:nvPr/>
        </p:nvSpPr>
        <p:spPr>
          <a:xfrm>
            <a:off x="277278" y="1021278"/>
            <a:ext cx="9294233" cy="5189109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lnSpc>
                <a:spcPct val="90000"/>
              </a:lnSpc>
              <a:defRPr>
                <a:solidFill>
                  <a:srgbClr val="1F497D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  <a:p>
            <a:pPr algn="ctr">
              <a:lnSpc>
                <a:spcPct val="90000"/>
              </a:lnSpc>
              <a:defRPr>
                <a:solidFill>
                  <a:srgbClr val="1F497D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/>
            </a:r>
            <a:br>
              <a:rPr dirty="0"/>
            </a:br>
            <a:r>
              <a:rPr lang="en-US" sz="1600" dirty="0">
                <a:solidFill>
                  <a:srgbClr val="000000"/>
                </a:solidFill>
              </a:rPr>
              <a:t>Adeshina Emmanuel </a:t>
            </a:r>
            <a:r>
              <a:rPr sz="1600" dirty="0">
                <a:solidFill>
                  <a:srgbClr val="000000"/>
                </a:solidFill>
              </a:rPr>
              <a:t/>
            </a:r>
            <a:br>
              <a:rPr sz="1600" dirty="0">
                <a:solidFill>
                  <a:srgbClr val="000000"/>
                </a:solidFill>
              </a:rPr>
            </a:br>
            <a:r>
              <a:rPr lang="en-US" sz="1600" b="1" dirty="0">
                <a:solidFill>
                  <a:srgbClr val="000000"/>
                </a:solidFill>
              </a:rPr>
              <a:t>Director</a:t>
            </a:r>
            <a:endParaRPr sz="1600" b="1" dirty="0">
              <a:solidFill>
                <a:srgbClr val="000000"/>
              </a:solidFill>
            </a:endParaRPr>
          </a:p>
          <a:p>
            <a:pPr algn="ctr">
              <a:lnSpc>
                <a:spcPct val="90000"/>
              </a:lnSpc>
              <a:defRPr sz="1600" b="1">
                <a:latin typeface="Verdana"/>
                <a:ea typeface="Verdana"/>
                <a:cs typeface="Verdana"/>
                <a:sym typeface="Verdana"/>
              </a:defRPr>
            </a:pPr>
            <a:endParaRPr sz="1600" b="1" dirty="0">
              <a:solidFill>
                <a:srgbClr val="000000"/>
              </a:solidFill>
            </a:endParaRPr>
          </a:p>
          <a:p>
            <a:pPr algn="ctr">
              <a:lnSpc>
                <a:spcPct val="90000"/>
              </a:lnSpc>
              <a:defRPr sz="1600" b="1">
                <a:latin typeface="Verdana"/>
                <a:ea typeface="Verdana"/>
                <a:cs typeface="Verdana"/>
                <a:sym typeface="Verdana"/>
              </a:defRPr>
            </a:pPr>
            <a:endParaRPr sz="1600" b="1" dirty="0">
              <a:solidFill>
                <a:srgbClr val="000000"/>
              </a:solidFill>
            </a:endParaRPr>
          </a:p>
          <a:p>
            <a:pPr algn="ctr">
              <a:lnSpc>
                <a:spcPct val="90000"/>
              </a:lnSpc>
              <a:defRPr sz="1600" b="1">
                <a:latin typeface="Verdana"/>
                <a:ea typeface="Verdana"/>
                <a:cs typeface="Verdana"/>
                <a:sym typeface="Verdana"/>
              </a:defRPr>
            </a:pPr>
            <a:endParaRPr sz="1600" b="1" dirty="0">
              <a:solidFill>
                <a:srgbClr val="000000"/>
              </a:solidFill>
            </a:endParaRPr>
          </a:p>
          <a:p>
            <a:pPr algn="ctr">
              <a:lnSpc>
                <a:spcPct val="90000"/>
              </a:lnSpc>
              <a:defRPr sz="1600" b="1">
                <a:latin typeface="Verdana"/>
                <a:ea typeface="Verdana"/>
                <a:cs typeface="Verdana"/>
                <a:sym typeface="Verdana"/>
              </a:defRPr>
            </a:pPr>
            <a:endParaRPr sz="1600" b="1" dirty="0">
              <a:solidFill>
                <a:srgbClr val="000000"/>
              </a:solidFill>
            </a:endParaRPr>
          </a:p>
          <a:p>
            <a:pPr algn="ctr">
              <a:lnSpc>
                <a:spcPct val="90000"/>
              </a:lnSpc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infodesk@nipc.gov.ng</a:t>
            </a:r>
          </a:p>
          <a:p>
            <a:pPr algn="ctr">
              <a:lnSpc>
                <a:spcPct val="90000"/>
              </a:lnSpc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osicinfodesk@nipc.gov.ng</a:t>
            </a:r>
          </a:p>
          <a:p>
            <a:pPr algn="ctr">
              <a:lnSpc>
                <a:spcPct val="90000"/>
              </a:lnSpc>
              <a:defRPr sz="1600"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  <a:p>
            <a:pPr algn="ctr">
              <a:lnSpc>
                <a:spcPct val="90000"/>
              </a:lnSpc>
              <a:defRPr sz="1600"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  <a:p>
            <a:pPr algn="ctr">
              <a:lnSpc>
                <a:spcPct val="90000"/>
              </a:lnSpc>
              <a:defRPr sz="1600"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  <a:p>
            <a:pPr algn="ctr">
              <a:lnSpc>
                <a:spcPct val="90000"/>
              </a:lnSpc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/>
            </a:r>
            <a:br>
              <a:rPr dirty="0"/>
            </a:br>
            <a:r>
              <a:rPr b="1" dirty="0"/>
              <a:t>NIGERIAN INVESTMENT PROMOTION COMMISSION</a:t>
            </a:r>
            <a:br>
              <a:rPr b="1" dirty="0"/>
            </a:br>
            <a:r>
              <a:rPr dirty="0"/>
              <a:t>Plot 1181 </a:t>
            </a:r>
            <a:r>
              <a:rPr dirty="0" err="1"/>
              <a:t>Aguiyi</a:t>
            </a:r>
            <a:r>
              <a:rPr dirty="0"/>
              <a:t> </a:t>
            </a:r>
            <a:r>
              <a:rPr dirty="0" err="1"/>
              <a:t>Ironsi</a:t>
            </a:r>
            <a:r>
              <a:rPr dirty="0"/>
              <a:t> Street </a:t>
            </a:r>
            <a:br>
              <a:rPr dirty="0"/>
            </a:br>
            <a:r>
              <a:rPr dirty="0" err="1"/>
              <a:t>Maitama</a:t>
            </a:r>
            <a:r>
              <a:rPr dirty="0"/>
              <a:t> District</a:t>
            </a:r>
          </a:p>
          <a:p>
            <a:pPr algn="ctr">
              <a:lnSpc>
                <a:spcPct val="90000"/>
              </a:lnSpc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Abuja, Nigeria</a:t>
            </a:r>
          </a:p>
          <a:p>
            <a:pPr algn="ctr">
              <a:lnSpc>
                <a:spcPct val="90000"/>
              </a:lnSpc>
              <a:defRPr sz="1600"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  <a:p>
            <a:pPr algn="ctr">
              <a:lnSpc>
                <a:spcPct val="90000"/>
              </a:lnSpc>
              <a:defRPr sz="1600"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  <a:p>
            <a:pPr algn="ctr">
              <a:lnSpc>
                <a:spcPct val="90000"/>
              </a:lnSpc>
              <a:defRPr sz="1600"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  <a:p>
            <a:pPr algn="ctr">
              <a:lnSpc>
                <a:spcPct val="90000"/>
              </a:lnSpc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www.nipc.gov.ng</a:t>
            </a:r>
          </a:p>
        </p:txBody>
      </p:sp>
      <p:sp>
        <p:nvSpPr>
          <p:cNvPr id="1082" name="Title 1"/>
          <p:cNvSpPr txBox="1">
            <a:spLocks noGrp="1"/>
          </p:cNvSpPr>
          <p:nvPr>
            <p:ph type="title"/>
          </p:nvPr>
        </p:nvSpPr>
        <p:spPr>
          <a:xfrm>
            <a:off x="277277" y="222621"/>
            <a:ext cx="8543926" cy="561152"/>
          </a:xfrm>
          <a:prstGeom prst="rect">
            <a:avLst/>
          </a:prstGeom>
        </p:spPr>
        <p:txBody>
          <a:bodyPr/>
          <a:lstStyle/>
          <a:p>
            <a: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06405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_NIPC - Country Presentation - PPT 2007 (1)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n screen title p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n screen title page 1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A1"/>
        </a:accent1>
        <a:accent2>
          <a:srgbClr val="C5960C"/>
        </a:accent2>
        <a:accent3>
          <a:srgbClr val="FFFFFF"/>
        </a:accent3>
        <a:accent4>
          <a:srgbClr val="012D67"/>
        </a:accent4>
        <a:accent5>
          <a:srgbClr val="B6C3CD"/>
        </a:accent5>
        <a:accent6>
          <a:srgbClr val="B2870A"/>
        </a:accent6>
        <a:hlink>
          <a:srgbClr val="E7D8AC"/>
        </a:hlink>
        <a:folHlink>
          <a:srgbClr val="89D4E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2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A1"/>
        </a:accent1>
        <a:accent2>
          <a:srgbClr val="C5960C"/>
        </a:accent2>
        <a:accent3>
          <a:srgbClr val="FFFFFF"/>
        </a:accent3>
        <a:accent4>
          <a:srgbClr val="012D67"/>
        </a:accent4>
        <a:accent5>
          <a:srgbClr val="B6C3CD"/>
        </a:accent5>
        <a:accent6>
          <a:srgbClr val="B2870A"/>
        </a:accent6>
        <a:hlink>
          <a:srgbClr val="89D4E3"/>
        </a:hlink>
        <a:folHlink>
          <a:srgbClr val="5743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3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A1"/>
        </a:accent1>
        <a:accent2>
          <a:srgbClr val="C5960C"/>
        </a:accent2>
        <a:accent3>
          <a:srgbClr val="FFFFFF"/>
        </a:accent3>
        <a:accent4>
          <a:srgbClr val="012D67"/>
        </a:accent4>
        <a:accent5>
          <a:srgbClr val="B6C3CD"/>
        </a:accent5>
        <a:accent6>
          <a:srgbClr val="B2870A"/>
        </a:accent6>
        <a:hlink>
          <a:srgbClr val="89D4E3"/>
        </a:hlink>
        <a:folHlink>
          <a:srgbClr val="A592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4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DBC274"/>
        </a:accent1>
        <a:accent2>
          <a:srgbClr val="A59266"/>
        </a:accent2>
        <a:accent3>
          <a:srgbClr val="FFFFFF"/>
        </a:accent3>
        <a:accent4>
          <a:srgbClr val="012D67"/>
        </a:accent4>
        <a:accent5>
          <a:srgbClr val="EADDBC"/>
        </a:accent5>
        <a:accent6>
          <a:srgbClr val="95845C"/>
        </a:accent6>
        <a:hlink>
          <a:srgbClr val="B0C4CB"/>
        </a:hlink>
        <a:folHlink>
          <a:srgbClr val="9DB4B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5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A1"/>
        </a:accent1>
        <a:accent2>
          <a:srgbClr val="C5960C"/>
        </a:accent2>
        <a:accent3>
          <a:srgbClr val="FFFFFF"/>
        </a:accent3>
        <a:accent4>
          <a:srgbClr val="012D67"/>
        </a:accent4>
        <a:accent5>
          <a:srgbClr val="B6C3CD"/>
        </a:accent5>
        <a:accent6>
          <a:srgbClr val="B2870A"/>
        </a:accent6>
        <a:hlink>
          <a:srgbClr val="89D4E3"/>
        </a:hlink>
        <a:folHlink>
          <a:srgbClr val="E4D29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6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A1"/>
        </a:accent1>
        <a:accent2>
          <a:srgbClr val="C5960C"/>
        </a:accent2>
        <a:accent3>
          <a:srgbClr val="FFFFFF"/>
        </a:accent3>
        <a:accent4>
          <a:srgbClr val="012D67"/>
        </a:accent4>
        <a:accent5>
          <a:srgbClr val="B6C3CD"/>
        </a:accent5>
        <a:accent6>
          <a:srgbClr val="B2870A"/>
        </a:accent6>
        <a:hlink>
          <a:srgbClr val="89D4E3"/>
        </a:hlink>
        <a:folHlink>
          <a:srgbClr val="DDD5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7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A1"/>
        </a:accent1>
        <a:accent2>
          <a:srgbClr val="C5960C"/>
        </a:accent2>
        <a:accent3>
          <a:srgbClr val="FFFFFF"/>
        </a:accent3>
        <a:accent4>
          <a:srgbClr val="012D67"/>
        </a:accent4>
        <a:accent5>
          <a:srgbClr val="B6C3CD"/>
        </a:accent5>
        <a:accent6>
          <a:srgbClr val="B2870A"/>
        </a:accent6>
        <a:hlink>
          <a:srgbClr val="89D4E3"/>
        </a:hlink>
        <a:folHlink>
          <a:srgbClr val="EEDB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8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B5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D7"/>
        </a:accent5>
        <a:accent6>
          <a:srgbClr val="77B020"/>
        </a:accent6>
        <a:hlink>
          <a:srgbClr val="B1C3E1"/>
        </a:hlink>
        <a:folHlink>
          <a:srgbClr val="FFA05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9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B5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D7"/>
        </a:accent5>
        <a:accent6>
          <a:srgbClr val="77B020"/>
        </a:accent6>
        <a:hlink>
          <a:srgbClr val="B1C3E1"/>
        </a:hlink>
        <a:folHlink>
          <a:srgbClr val="F6D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10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B5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D7"/>
        </a:accent5>
        <a:accent6>
          <a:srgbClr val="77B020"/>
        </a:accent6>
        <a:hlink>
          <a:srgbClr val="B1C3E1"/>
        </a:hlink>
        <a:folHlink>
          <a:srgbClr val="EEDB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11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B5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D7"/>
        </a:accent5>
        <a:accent6>
          <a:srgbClr val="77B020"/>
        </a:accent6>
        <a:hlink>
          <a:srgbClr val="B1C3E1"/>
        </a:hlink>
        <a:folHlink>
          <a:srgbClr val="F8D9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12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B5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D7"/>
        </a:accent5>
        <a:accent6>
          <a:srgbClr val="77B020"/>
        </a:accent6>
        <a:hlink>
          <a:srgbClr val="B1C3E1"/>
        </a:hlink>
        <a:folHlink>
          <a:srgbClr val="F9DD8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13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B5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D7"/>
        </a:accent5>
        <a:accent6>
          <a:srgbClr val="77B020"/>
        </a:accent6>
        <a:hlink>
          <a:srgbClr val="B1C3E1"/>
        </a:hlink>
        <a:folHlink>
          <a:srgbClr val="F5CB5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14">
        <a:dk1>
          <a:srgbClr val="02367A"/>
        </a:dk1>
        <a:lt1>
          <a:srgbClr val="FFFFFF"/>
        </a:lt1>
        <a:dk2>
          <a:srgbClr val="02367A"/>
        </a:dk2>
        <a:lt2>
          <a:srgbClr val="F9E09B"/>
        </a:lt2>
        <a:accent1>
          <a:srgbClr val="5D87B5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D7"/>
        </a:accent5>
        <a:accent6>
          <a:srgbClr val="77B020"/>
        </a:accent6>
        <a:hlink>
          <a:srgbClr val="B1C3E1"/>
        </a:hlink>
        <a:folHlink>
          <a:srgbClr val="F5CB5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15">
        <a:dk1>
          <a:srgbClr val="02367A"/>
        </a:dk1>
        <a:lt1>
          <a:srgbClr val="FFFFFF"/>
        </a:lt1>
        <a:dk2>
          <a:srgbClr val="02367A"/>
        </a:dk2>
        <a:lt2>
          <a:srgbClr val="808080"/>
        </a:lt2>
        <a:accent1>
          <a:srgbClr val="5D87B5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D7"/>
        </a:accent5>
        <a:accent6>
          <a:srgbClr val="77B020"/>
        </a:accent6>
        <a:hlink>
          <a:srgbClr val="B1C3E1"/>
        </a:hlink>
        <a:folHlink>
          <a:srgbClr val="F5CB5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16">
        <a:dk1>
          <a:srgbClr val="02367A"/>
        </a:dk1>
        <a:lt1>
          <a:srgbClr val="FFFFFF"/>
        </a:lt1>
        <a:dk2>
          <a:srgbClr val="02367A"/>
        </a:dk2>
        <a:lt2>
          <a:srgbClr val="808080"/>
        </a:lt2>
        <a:accent1>
          <a:srgbClr val="5D87A1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CD"/>
        </a:accent5>
        <a:accent6>
          <a:srgbClr val="77B020"/>
        </a:accent6>
        <a:hlink>
          <a:srgbClr val="B1C3E1"/>
        </a:hlink>
        <a:folHlink>
          <a:srgbClr val="F5CB5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9ABB8085-8A84-7541-B99E-F5F9AB7035DA}" vid="{06780446-EC43-094C-84A8-254C772609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70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1495898C-D088-9B4D-82B1-D1B4577CC774}">
  <we:reference id="wa104178141" version="3.0.9.11" store="en-US" storeType="OMEX"/>
  <we:alternateReferences>
    <we:reference id="WA104178141" version="3.0.9.11" store="WA104178141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960166F312214983394553EDA3F84F" ma:contentTypeVersion="2" ma:contentTypeDescription="Create a new document." ma:contentTypeScope="" ma:versionID="56355a04fc97e52965632d331fbe9dcc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6284820424daa6e8e94fd25537b32255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9C8CFF1-65B7-4011-A02B-1E4451616A3E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http://schemas.microsoft.com/sharepoint/v3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72472D24-E00A-4C7A-AA47-F6252BC112A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BF3B2A4-E950-45FB-8966-EA660B383867}">
  <ds:schemaRefs>
    <ds:schemaRef ds:uri="http://purl.org/dc/terms/"/>
    <ds:schemaRef ds:uri="http://purl.org/dc/elements/1.1/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5446</TotalTime>
  <Words>76</Words>
  <Application>Microsoft Office PowerPoint</Application>
  <PresentationFormat>A4 Paper (210x297 mm)</PresentationFormat>
  <Paragraphs>66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Verdana</vt:lpstr>
      <vt:lpstr>Wingdings</vt:lpstr>
      <vt:lpstr>1_NIPC - Country Presentation - PPT 2007 (1)</vt:lpstr>
      <vt:lpstr>think-cell Slide</vt:lpstr>
      <vt:lpstr>Nigerian Investment Promotion Commission</vt:lpstr>
      <vt:lpstr>Update on activities – 3rd quarter 2017 </vt:lpstr>
      <vt:lpstr>Pioneer status application process</vt:lpstr>
      <vt:lpstr>Pioneer status application process</vt:lpstr>
      <vt:lpstr>Thank you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NiGERIAN Investment Promotion commission</dc:title>
  <dc:creator>Yewande Sadiku®</dc:creator>
  <cp:lastModifiedBy>secadmin</cp:lastModifiedBy>
  <cp:revision>159</cp:revision>
  <cp:lastPrinted>2017-10-25T11:58:24Z</cp:lastPrinted>
  <dcterms:created xsi:type="dcterms:W3CDTF">2017-09-18T09:55:06Z</dcterms:created>
  <dcterms:modified xsi:type="dcterms:W3CDTF">2017-11-08T20:14:15Z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0x010100B3960166F312214983394553EDA3F84F</vt:lpwstr>
  </property>
</Properties>
</file>