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5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6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8" r:id="rId4"/>
    <p:sldMasterId id="2147484527" r:id="rId5"/>
    <p:sldMasterId id="2147484590" r:id="rId6"/>
    <p:sldMasterId id="2147484649" r:id="rId7"/>
    <p:sldMasterId id="2147484721" r:id="rId8"/>
    <p:sldMasterId id="2147484737" r:id="rId9"/>
    <p:sldMasterId id="2147484753" r:id="rId10"/>
    <p:sldMasterId id="2147484769" r:id="rId11"/>
    <p:sldMasterId id="2147484784" r:id="rId12"/>
  </p:sldMasterIdLst>
  <p:notesMasterIdLst>
    <p:notesMasterId r:id="rId32"/>
  </p:notesMasterIdLst>
  <p:handoutMasterIdLst>
    <p:handoutMasterId r:id="rId33"/>
  </p:handoutMasterIdLst>
  <p:sldIdLst>
    <p:sldId id="1456" r:id="rId13"/>
    <p:sldId id="1473" r:id="rId14"/>
    <p:sldId id="1482" r:id="rId15"/>
    <p:sldId id="1483" r:id="rId16"/>
    <p:sldId id="1485" r:id="rId17"/>
    <p:sldId id="1491" r:id="rId18"/>
    <p:sldId id="1487" r:id="rId19"/>
    <p:sldId id="1488" r:id="rId20"/>
    <p:sldId id="1474" r:id="rId21"/>
    <p:sldId id="1475" r:id="rId22"/>
    <p:sldId id="1480" r:id="rId23"/>
    <p:sldId id="1481" r:id="rId24"/>
    <p:sldId id="1494" r:id="rId25"/>
    <p:sldId id="1496" r:id="rId26"/>
    <p:sldId id="1489" r:id="rId27"/>
    <p:sldId id="1492" r:id="rId28"/>
    <p:sldId id="1490" r:id="rId29"/>
    <p:sldId id="1469" r:id="rId30"/>
    <p:sldId id="1439" r:id="rId31"/>
  </p:sldIdLst>
  <p:sldSz cx="9906000" cy="6858000" type="A4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3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2208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264" userDrawn="1">
          <p15:clr>
            <a:srgbClr val="A4A3A4"/>
          </p15:clr>
        </p15:guide>
        <p15:guide id="9" pos="160">
          <p15:clr>
            <a:srgbClr val="A4A3A4"/>
          </p15:clr>
        </p15:guide>
        <p15:guide id="10" pos="792" userDrawn="1">
          <p15:clr>
            <a:srgbClr val="A4A3A4"/>
          </p15:clr>
        </p15:guide>
        <p15:guide id="12" pos="1992" userDrawn="1">
          <p15:clr>
            <a:srgbClr val="A4A3A4"/>
          </p15:clr>
        </p15:guide>
        <p15:guide id="13" pos="2232" userDrawn="1">
          <p15:clr>
            <a:srgbClr val="A4A3A4"/>
          </p15:clr>
        </p15:guide>
        <p15:guide id="14" pos="6074">
          <p15:clr>
            <a:srgbClr val="A4A3A4"/>
          </p15:clr>
        </p15:guide>
        <p15:guide id="15" pos="408" userDrawn="1">
          <p15:clr>
            <a:srgbClr val="A4A3A4"/>
          </p15:clr>
        </p15:guide>
        <p15:guide id="16" pos="6159">
          <p15:clr>
            <a:srgbClr val="A4A3A4"/>
          </p15:clr>
        </p15:guide>
        <p15:guide id="18" orient="horz" pos="408" userDrawn="1">
          <p15:clr>
            <a:srgbClr val="A4A3A4"/>
          </p15:clr>
        </p15:guide>
        <p15:guide id="19" orient="horz" pos="1056" userDrawn="1">
          <p15:clr>
            <a:srgbClr val="A4A3A4"/>
          </p15:clr>
        </p15:guide>
        <p15:guide id="24" orient="horz" pos="456" userDrawn="1">
          <p15:clr>
            <a:srgbClr val="A4A3A4"/>
          </p15:clr>
        </p15:guide>
        <p15:guide id="25" pos="1003">
          <p15:clr>
            <a:srgbClr val="A4A3A4"/>
          </p15:clr>
        </p15:guide>
        <p15:guide id="26" pos="888" userDrawn="1">
          <p15:clr>
            <a:srgbClr val="A4A3A4"/>
          </p15:clr>
        </p15:guide>
        <p15:guide id="27" pos="768" userDrawn="1">
          <p15:clr>
            <a:srgbClr val="A4A3A4"/>
          </p15:clr>
        </p15:guide>
        <p15:guide id="28" pos="2280" userDrawn="1">
          <p15:clr>
            <a:srgbClr val="A4A3A4"/>
          </p15:clr>
        </p15:guide>
        <p15:guide id="30" pos="935">
          <p15:clr>
            <a:srgbClr val="A4A3A4"/>
          </p15:clr>
        </p15:guide>
        <p15:guide id="31" pos="696" userDrawn="1">
          <p15:clr>
            <a:srgbClr val="A4A3A4"/>
          </p15:clr>
        </p15:guide>
        <p15:guide id="32" orient="horz" pos="72" userDrawn="1">
          <p15:clr>
            <a:srgbClr val="A4A3A4"/>
          </p15:clr>
        </p15:guide>
        <p15:guide id="33" pos="528" userDrawn="1">
          <p15:clr>
            <a:srgbClr val="A4A3A4"/>
          </p15:clr>
        </p15:guide>
        <p15:guide id="34" pos="5952" userDrawn="1">
          <p15:clr>
            <a:srgbClr val="A4A3A4"/>
          </p15:clr>
        </p15:guide>
        <p15:guide id="38" orient="horz" pos="4099">
          <p15:clr>
            <a:srgbClr val="A4A3A4"/>
          </p15:clr>
        </p15:guide>
        <p15:guide id="40" pos="1944" userDrawn="1">
          <p15:clr>
            <a:srgbClr val="A4A3A4"/>
          </p15:clr>
        </p15:guide>
        <p15:guide id="41" pos="2784" userDrawn="1">
          <p15:clr>
            <a:srgbClr val="A4A3A4"/>
          </p15:clr>
        </p15:guide>
        <p15:guide id="43" pos="6058">
          <p15:clr>
            <a:srgbClr val="A4A3A4"/>
          </p15:clr>
        </p15:guide>
        <p15:guide id="44" pos="936" userDrawn="1">
          <p15:clr>
            <a:srgbClr val="A4A3A4"/>
          </p15:clr>
        </p15:guide>
        <p15:guide id="45" pos="1008">
          <p15:clr>
            <a:srgbClr val="A4A3A4"/>
          </p15:clr>
        </p15:guide>
        <p15:guide id="46" pos="6120" userDrawn="1">
          <p15:clr>
            <a:srgbClr val="A4A3A4"/>
          </p15:clr>
        </p15:guide>
        <p15:guide id="47" pos="1104" userDrawn="1">
          <p15:clr>
            <a:srgbClr val="A4A3A4"/>
          </p15:clr>
        </p15:guide>
        <p15:guide id="48" pos="2040" userDrawn="1">
          <p15:clr>
            <a:srgbClr val="A4A3A4"/>
          </p15:clr>
        </p15:guide>
        <p15:guide id="49" pos="4464" userDrawn="1">
          <p15:clr>
            <a:srgbClr val="A4A3A4"/>
          </p15:clr>
        </p15:guide>
        <p15:guide id="50" orient="horz" pos="3816" userDrawn="1">
          <p15:clr>
            <a:srgbClr val="A4A3A4"/>
          </p15:clr>
        </p15:guide>
        <p15:guide id="52" orient="horz" pos="312" userDrawn="1">
          <p15:clr>
            <a:srgbClr val="A4A3A4"/>
          </p15:clr>
        </p15:guide>
        <p15:guide id="53" orient="horz" pos="3971">
          <p15:clr>
            <a:srgbClr val="A4A3A4"/>
          </p15:clr>
        </p15:guide>
        <p15:guide id="55" pos="1037">
          <p15:clr>
            <a:srgbClr val="A4A3A4"/>
          </p15:clr>
        </p15:guide>
        <p15:guide id="56" pos="2376" userDrawn="1">
          <p15:clr>
            <a:srgbClr val="A4A3A4"/>
          </p15:clr>
        </p15:guide>
        <p15:guide id="57" pos="6057">
          <p15:clr>
            <a:srgbClr val="A4A3A4"/>
          </p15:clr>
        </p15:guide>
        <p15:guide id="58" orient="horz" pos="3528" userDrawn="1">
          <p15:clr>
            <a:srgbClr val="A4A3A4"/>
          </p15:clr>
        </p15:guide>
        <p15:guide id="59" orient="horz" pos="604">
          <p15:clr>
            <a:srgbClr val="A4A3A4"/>
          </p15:clr>
        </p15:guide>
        <p15:guide id="60" orient="horz" pos="1944" userDrawn="1">
          <p15:clr>
            <a:srgbClr val="A4A3A4"/>
          </p15:clr>
        </p15:guide>
        <p15:guide id="61" orient="horz" pos="120" userDrawn="1">
          <p15:clr>
            <a:srgbClr val="A4A3A4"/>
          </p15:clr>
        </p15:guide>
        <p15:guide id="63" orient="horz" pos="3922">
          <p15:clr>
            <a:srgbClr val="A4A3A4"/>
          </p15:clr>
        </p15:guide>
        <p15:guide id="64" orient="horz" pos="2566">
          <p15:clr>
            <a:srgbClr val="A4A3A4"/>
          </p15:clr>
        </p15:guide>
        <p15:guide id="65" orient="horz" pos="4008" userDrawn="1">
          <p15:clr>
            <a:srgbClr val="A4A3A4"/>
          </p15:clr>
        </p15:guide>
        <p15:guide id="66" pos="72">
          <p15:clr>
            <a:srgbClr val="A4A3A4"/>
          </p15:clr>
        </p15:guide>
        <p15:guide id="67" pos="6240" userDrawn="1">
          <p15:clr>
            <a:srgbClr val="A4A3A4"/>
          </p15:clr>
        </p15:guide>
        <p15:guide id="68" pos="1176" userDrawn="1">
          <p15:clr>
            <a:srgbClr val="A4A3A4"/>
          </p15:clr>
        </p15:guide>
        <p15:guide id="70" pos="1074">
          <p15:clr>
            <a:srgbClr val="A4A3A4"/>
          </p15:clr>
        </p15:guide>
        <p15:guide id="71" orient="horz" pos="3386">
          <p15:clr>
            <a:srgbClr val="A4A3A4"/>
          </p15:clr>
        </p15:guide>
        <p15:guide id="73" orient="horz" pos="504" userDrawn="1">
          <p15:clr>
            <a:srgbClr val="A4A3A4"/>
          </p15:clr>
        </p15:guide>
        <p15:guide id="74" orient="horz" pos="2640" userDrawn="1">
          <p15:clr>
            <a:srgbClr val="A4A3A4"/>
          </p15:clr>
        </p15:guide>
        <p15:guide id="75" orient="horz" pos="3696" userDrawn="1">
          <p15:clr>
            <a:srgbClr val="A4A3A4"/>
          </p15:clr>
        </p15:guide>
        <p15:guide id="76" orient="horz" pos="4018">
          <p15:clr>
            <a:srgbClr val="A4A3A4"/>
          </p15:clr>
        </p15:guide>
        <p15:guide id="77" orient="horz" pos="339">
          <p15:clr>
            <a:srgbClr val="A4A3A4"/>
          </p15:clr>
        </p15:guide>
        <p15:guide id="79" pos="2664" userDrawn="1">
          <p15:clr>
            <a:srgbClr val="A4A3A4"/>
          </p15:clr>
        </p15:guide>
        <p15:guide id="80" pos="6239">
          <p15:clr>
            <a:srgbClr val="A4A3A4"/>
          </p15:clr>
        </p15:guide>
        <p15:guide id="81" pos="816" userDrawn="1">
          <p15:clr>
            <a:srgbClr val="A4A3A4"/>
          </p15:clr>
        </p15:guide>
        <p15:guide id="82" userDrawn="1">
          <p15:clr>
            <a:srgbClr val="A4A3A4"/>
          </p15:clr>
        </p15:guide>
        <p15:guide id="85" orient="horz" pos="167">
          <p15:clr>
            <a:srgbClr val="A4A3A4"/>
          </p15:clr>
        </p15:guide>
        <p15:guide id="86" orient="horz" pos="3888" userDrawn="1">
          <p15:clr>
            <a:srgbClr val="A4A3A4"/>
          </p15:clr>
        </p15:guide>
        <p15:guide id="87" orient="horz" pos="3048" userDrawn="1">
          <p15:clr>
            <a:srgbClr val="A4A3A4"/>
          </p15:clr>
        </p15:guide>
        <p15:guide id="88" orient="horz" pos="291">
          <p15:clr>
            <a:srgbClr val="A4A3A4"/>
          </p15:clr>
        </p15:guide>
        <p15:guide id="89" pos="208">
          <p15:clr>
            <a:srgbClr val="A4A3A4"/>
          </p15:clr>
        </p15:guide>
        <p15:guide id="90" pos="123">
          <p15:clr>
            <a:srgbClr val="A4A3A4"/>
          </p15:clr>
        </p15:guide>
        <p15:guide id="91" pos="4296" userDrawn="1">
          <p15:clr>
            <a:srgbClr val="A4A3A4"/>
          </p15:clr>
        </p15:guide>
        <p15:guide id="92" pos="1177">
          <p15:clr>
            <a:srgbClr val="A4A3A4"/>
          </p15:clr>
        </p15:guide>
        <p15:guide id="93" pos="124">
          <p15:clr>
            <a:srgbClr val="A4A3A4"/>
          </p15:clr>
        </p15:guide>
        <p15:guide id="94" pos="42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5529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pos="219" userDrawn="1">
          <p15:clr>
            <a:srgbClr val="A4A3A4"/>
          </p15:clr>
        </p15:guide>
        <p15:guide id="4" pos="4100" userDrawn="1">
          <p15:clr>
            <a:srgbClr val="A4A3A4"/>
          </p15:clr>
        </p15:guide>
        <p15:guide id="5" orient="horz" pos="5565" userDrawn="1">
          <p15:clr>
            <a:srgbClr val="A4A3A4"/>
          </p15:clr>
        </p15:guide>
        <p15:guide id="6" orient="horz" pos="328" userDrawn="1">
          <p15:clr>
            <a:srgbClr val="A4A3A4"/>
          </p15:clr>
        </p15:guide>
        <p15:guide id="7" pos="214" userDrawn="1">
          <p15:clr>
            <a:srgbClr val="A4A3A4"/>
          </p15:clr>
        </p15:guide>
        <p15:guide id="8" pos="4011" userDrawn="1">
          <p15:clr>
            <a:srgbClr val="A4A3A4"/>
          </p15:clr>
        </p15:guide>
        <p15:guide id="9" orient="horz" pos="5493" userDrawn="1">
          <p15:clr>
            <a:srgbClr val="A4A3A4"/>
          </p15:clr>
        </p15:guide>
        <p15:guide id="10" orient="horz" pos="325" userDrawn="1">
          <p15:clr>
            <a:srgbClr val="A4A3A4"/>
          </p15:clr>
        </p15:guide>
        <p15:guide id="11" pos="224" userDrawn="1">
          <p15:clr>
            <a:srgbClr val="A4A3A4"/>
          </p15:clr>
        </p15:guide>
        <p15:guide id="12" pos="4191" userDrawn="1">
          <p15:clr>
            <a:srgbClr val="A4A3A4"/>
          </p15:clr>
        </p15:guide>
        <p15:guide id="13" orient="horz" pos="5710" userDrawn="1">
          <p15:clr>
            <a:srgbClr val="A4A3A4"/>
          </p15:clr>
        </p15:guide>
        <p15:guide id="14" orient="horz" pos="338" userDrawn="1">
          <p15:clr>
            <a:srgbClr val="A4A3A4"/>
          </p15:clr>
        </p15:guide>
        <p15:guide id="15" orient="horz" pos="5748" userDrawn="1">
          <p15:clr>
            <a:srgbClr val="A4A3A4"/>
          </p15:clr>
        </p15:guide>
        <p15:guide id="16" orient="horz" pos="340" userDrawn="1">
          <p15:clr>
            <a:srgbClr val="A4A3A4"/>
          </p15:clr>
        </p15:guide>
        <p15:guide id="17" orient="horz" pos="5673" userDrawn="1">
          <p15:clr>
            <a:srgbClr val="A4A3A4"/>
          </p15:clr>
        </p15:guide>
        <p15:guide id="18" orient="horz" pos="336" userDrawn="1">
          <p15:clr>
            <a:srgbClr val="A4A3A4"/>
          </p15:clr>
        </p15:guide>
        <p15:guide id="19" pos="234" userDrawn="1">
          <p15:clr>
            <a:srgbClr val="A4A3A4"/>
          </p15:clr>
        </p15:guide>
        <p15:guide id="20" pos="4373" userDrawn="1">
          <p15:clr>
            <a:srgbClr val="A4A3A4"/>
          </p15:clr>
        </p15:guide>
        <p15:guide id="21" pos="229" userDrawn="1">
          <p15:clr>
            <a:srgbClr val="A4A3A4"/>
          </p15:clr>
        </p15:guide>
        <p15:guide id="22" pos="4278" userDrawn="1">
          <p15:clr>
            <a:srgbClr val="A4A3A4"/>
          </p15:clr>
        </p15:guide>
        <p15:guide id="23" pos="239" userDrawn="1">
          <p15:clr>
            <a:srgbClr val="A4A3A4"/>
          </p15:clr>
        </p15:guide>
        <p15:guide id="24" pos="4470" userDrawn="1">
          <p15:clr>
            <a:srgbClr val="A4A3A4"/>
          </p15:clr>
        </p15:guide>
        <p15:guide id="25" orient="horz" pos="3950">
          <p15:clr>
            <a:srgbClr val="A4A3A4"/>
          </p15:clr>
        </p15:guide>
        <p15:guide id="26" orient="horz" pos="233">
          <p15:clr>
            <a:srgbClr val="A4A3A4"/>
          </p15:clr>
        </p15:guide>
        <p15:guide id="27" orient="horz" pos="3975">
          <p15:clr>
            <a:srgbClr val="A4A3A4"/>
          </p15:clr>
        </p15:guide>
        <p15:guide id="28" orient="horz" pos="234">
          <p15:clr>
            <a:srgbClr val="A4A3A4"/>
          </p15:clr>
        </p15:guide>
        <p15:guide id="29" orient="horz" pos="3923">
          <p15:clr>
            <a:srgbClr val="A4A3A4"/>
          </p15:clr>
        </p15:guide>
        <p15:guide id="30" orient="horz" pos="4078">
          <p15:clr>
            <a:srgbClr val="A4A3A4"/>
          </p15:clr>
        </p15:guide>
        <p15:guide id="31" orient="horz" pos="242">
          <p15:clr>
            <a:srgbClr val="A4A3A4"/>
          </p15:clr>
        </p15:guide>
        <p15:guide id="32" orient="horz" pos="4105">
          <p15:clr>
            <a:srgbClr val="A4A3A4"/>
          </p15:clr>
        </p15:guide>
        <p15:guide id="33" orient="horz" pos="243">
          <p15:clr>
            <a:srgbClr val="A4A3A4"/>
          </p15:clr>
        </p15:guide>
        <p15:guide id="34" orient="horz" pos="4052">
          <p15:clr>
            <a:srgbClr val="A4A3A4"/>
          </p15:clr>
        </p15:guide>
        <p15:guide id="35" orient="horz" pos="240">
          <p15:clr>
            <a:srgbClr val="A4A3A4"/>
          </p15:clr>
        </p15:guide>
        <p15:guide id="36" pos="297">
          <p15:clr>
            <a:srgbClr val="A4A3A4"/>
          </p15:clr>
        </p15:guide>
        <p15:guide id="37" pos="5575">
          <p15:clr>
            <a:srgbClr val="A4A3A4"/>
          </p15:clr>
        </p15:guide>
        <p15:guide id="38" pos="291">
          <p15:clr>
            <a:srgbClr val="A4A3A4"/>
          </p15:clr>
        </p15:guide>
        <p15:guide id="39" pos="5454">
          <p15:clr>
            <a:srgbClr val="A4A3A4"/>
          </p15:clr>
        </p15:guide>
        <p15:guide id="40" pos="305">
          <p15:clr>
            <a:srgbClr val="A4A3A4"/>
          </p15:clr>
        </p15:guide>
        <p15:guide id="41" pos="5699">
          <p15:clr>
            <a:srgbClr val="A4A3A4"/>
          </p15:clr>
        </p15:guide>
        <p15:guide id="42" pos="318">
          <p15:clr>
            <a:srgbClr val="A4A3A4"/>
          </p15:clr>
        </p15:guide>
        <p15:guide id="43" pos="5947">
          <p15:clr>
            <a:srgbClr val="A4A3A4"/>
          </p15:clr>
        </p15:guide>
        <p15:guide id="44" pos="312">
          <p15:clr>
            <a:srgbClr val="A4A3A4"/>
          </p15:clr>
        </p15:guide>
        <p15:guide id="45" pos="5817">
          <p15:clr>
            <a:srgbClr val="A4A3A4"/>
          </p15:clr>
        </p15:guide>
        <p15:guide id="46" pos="325">
          <p15:clr>
            <a:srgbClr val="A4A3A4"/>
          </p15:clr>
        </p15:guide>
        <p15:guide id="47" pos="6078">
          <p15:clr>
            <a:srgbClr val="A4A3A4"/>
          </p15:clr>
        </p15:guide>
        <p15:guide id="48" orient="horz" pos="5652">
          <p15:clr>
            <a:srgbClr val="A4A3A4"/>
          </p15:clr>
        </p15:guide>
        <p15:guide id="49" orient="horz" pos="334">
          <p15:clr>
            <a:srgbClr val="A4A3A4"/>
          </p15:clr>
        </p15:guide>
        <p15:guide id="50" orient="horz" pos="5689">
          <p15:clr>
            <a:srgbClr val="A4A3A4"/>
          </p15:clr>
        </p15:guide>
        <p15:guide id="51" orient="horz" pos="335">
          <p15:clr>
            <a:srgbClr val="A4A3A4"/>
          </p15:clr>
        </p15:guide>
        <p15:guide id="52" orient="horz" pos="5615">
          <p15:clr>
            <a:srgbClr val="A4A3A4"/>
          </p15:clr>
        </p15:guide>
        <p15:guide id="53" orient="horz" pos="332">
          <p15:clr>
            <a:srgbClr val="A4A3A4"/>
          </p15:clr>
        </p15:guide>
        <p15:guide id="54" orient="horz" pos="5837">
          <p15:clr>
            <a:srgbClr val="A4A3A4"/>
          </p15:clr>
        </p15:guide>
        <p15:guide id="55" orient="horz" pos="346">
          <p15:clr>
            <a:srgbClr val="A4A3A4"/>
          </p15:clr>
        </p15:guide>
        <p15:guide id="56" orient="horz" pos="5876">
          <p15:clr>
            <a:srgbClr val="A4A3A4"/>
          </p15:clr>
        </p15:guide>
        <p15:guide id="57" orient="horz" pos="348">
          <p15:clr>
            <a:srgbClr val="A4A3A4"/>
          </p15:clr>
        </p15:guide>
        <p15:guide id="58" orient="horz" pos="5799">
          <p15:clr>
            <a:srgbClr val="A4A3A4"/>
          </p15:clr>
        </p15:guide>
        <p15:guide id="59" orient="horz" pos="343">
          <p15:clr>
            <a:srgbClr val="A4A3A4"/>
          </p15:clr>
        </p15:guide>
        <p15:guide id="60" orient="horz" pos="4038">
          <p15:clr>
            <a:srgbClr val="A4A3A4"/>
          </p15:clr>
        </p15:guide>
        <p15:guide id="61" orient="horz" pos="238">
          <p15:clr>
            <a:srgbClr val="A4A3A4"/>
          </p15:clr>
        </p15:guide>
        <p15:guide id="62" orient="horz" pos="4063">
          <p15:clr>
            <a:srgbClr val="A4A3A4"/>
          </p15:clr>
        </p15:guide>
        <p15:guide id="63" orient="horz" pos="239">
          <p15:clr>
            <a:srgbClr val="A4A3A4"/>
          </p15:clr>
        </p15:guide>
        <p15:guide id="64" orient="horz" pos="4010">
          <p15:clr>
            <a:srgbClr val="A4A3A4"/>
          </p15:clr>
        </p15:guide>
        <p15:guide id="65" orient="horz" pos="4169">
          <p15:clr>
            <a:srgbClr val="A4A3A4"/>
          </p15:clr>
        </p15:guide>
        <p15:guide id="66" orient="horz" pos="247">
          <p15:clr>
            <a:srgbClr val="A4A3A4"/>
          </p15:clr>
        </p15:guide>
        <p15:guide id="67" orient="horz" pos="4196">
          <p15:clr>
            <a:srgbClr val="A4A3A4"/>
          </p15:clr>
        </p15:guide>
        <p15:guide id="68" orient="horz" pos="248">
          <p15:clr>
            <a:srgbClr val="A4A3A4"/>
          </p15:clr>
        </p15:guide>
        <p15:guide id="69" orient="horz" pos="4142">
          <p15:clr>
            <a:srgbClr val="A4A3A4"/>
          </p15:clr>
        </p15:guide>
        <p15:guide id="70" orient="horz" pos="245">
          <p15:clr>
            <a:srgbClr val="A4A3A4"/>
          </p15:clr>
        </p15:guide>
        <p15:guide id="71" pos="205">
          <p15:clr>
            <a:srgbClr val="A4A3A4"/>
          </p15:clr>
        </p15:guide>
        <p15:guide id="72" pos="3832">
          <p15:clr>
            <a:srgbClr val="A4A3A4"/>
          </p15:clr>
        </p15:guide>
        <p15:guide id="73" pos="200">
          <p15:clr>
            <a:srgbClr val="A4A3A4"/>
          </p15:clr>
        </p15:guide>
        <p15:guide id="74" pos="3749">
          <p15:clr>
            <a:srgbClr val="A4A3A4"/>
          </p15:clr>
        </p15:guide>
        <p15:guide id="75" pos="209">
          <p15:clr>
            <a:srgbClr val="A4A3A4"/>
          </p15:clr>
        </p15:guide>
        <p15:guide id="76" pos="3917">
          <p15:clr>
            <a:srgbClr val="A4A3A4"/>
          </p15:clr>
        </p15:guide>
        <p15:guide id="77" pos="4087">
          <p15:clr>
            <a:srgbClr val="A4A3A4"/>
          </p15:clr>
        </p15:guide>
        <p15:guide id="78" pos="3998">
          <p15:clr>
            <a:srgbClr val="A4A3A4"/>
          </p15:clr>
        </p15:guide>
        <p15:guide id="79" pos="223">
          <p15:clr>
            <a:srgbClr val="A4A3A4"/>
          </p15:clr>
        </p15:guide>
        <p15:guide id="80" pos="4178">
          <p15:clr>
            <a:srgbClr val="A4A3A4"/>
          </p15:clr>
        </p15:guide>
        <p15:guide id="81" pos="278">
          <p15:clr>
            <a:srgbClr val="A4A3A4"/>
          </p15:clr>
        </p15:guide>
        <p15:guide id="82" pos="5210">
          <p15:clr>
            <a:srgbClr val="A4A3A4"/>
          </p15:clr>
        </p15:guide>
        <p15:guide id="83" pos="272">
          <p15:clr>
            <a:srgbClr val="A4A3A4"/>
          </p15:clr>
        </p15:guide>
        <p15:guide id="84" pos="5097">
          <p15:clr>
            <a:srgbClr val="A4A3A4"/>
          </p15:clr>
        </p15:guide>
        <p15:guide id="85" pos="285">
          <p15:clr>
            <a:srgbClr val="A4A3A4"/>
          </p15:clr>
        </p15:guide>
        <p15:guide id="86" pos="5326">
          <p15:clr>
            <a:srgbClr val="A4A3A4"/>
          </p15:clr>
        </p15:guide>
        <p15:guide id="87" pos="5558">
          <p15:clr>
            <a:srgbClr val="A4A3A4"/>
          </p15:clr>
        </p15:guide>
        <p15:guide id="88" pos="292">
          <p15:clr>
            <a:srgbClr val="A4A3A4"/>
          </p15:clr>
        </p15:guide>
        <p15:guide id="89" pos="5436">
          <p15:clr>
            <a:srgbClr val="A4A3A4"/>
          </p15:clr>
        </p15:guide>
        <p15:guide id="90" pos="304">
          <p15:clr>
            <a:srgbClr val="A4A3A4"/>
          </p15:clr>
        </p15:guide>
        <p15:guide id="91" pos="56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ronmu, Akorede" initials="AA" lastIdx="1" clrIdx="0"/>
  <p:cmAuthor id="1" name="Andrew  Osogbo" initials="AO" lastIdx="2" clrIdx="1">
    <p:extLst/>
  </p:cmAuthor>
  <p:cmAuthor id="2" name="Yewande Sadiku®" initials="YS" lastIdx="2" clrIdx="2">
    <p:extLst/>
  </p:cmAuthor>
  <p:cmAuthor id="3" name="Yewande Sadiku®" initials="YS [2]" lastIdx="1" clrIdx="3">
    <p:extLst/>
  </p:cmAuthor>
  <p:cmAuthor id="4" name="Yewande Sadiku®" initials="YS [3]" lastIdx="1" clrIdx="4">
    <p:extLst/>
  </p:cmAuthor>
  <p:cmAuthor id="5" name="Yewande Sadiku®" initials="YS [4]" lastIdx="1" clrIdx="5">
    <p:extLst/>
  </p:cmAuthor>
  <p:cmAuthor id="6" name="Yewande Sadiku®" initials="YS [5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D32"/>
    <a:srgbClr val="A0D9F6"/>
    <a:srgbClr val="080808"/>
    <a:srgbClr val="FF2600"/>
    <a:srgbClr val="CD8DCD"/>
    <a:srgbClr val="BBD392"/>
    <a:srgbClr val="02285C"/>
    <a:srgbClr val="600082"/>
    <a:srgbClr val="B399C1"/>
    <a:srgbClr val="E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91" autoAdjust="0"/>
    <p:restoredTop sz="94129" autoAdjust="0"/>
  </p:normalViewPr>
  <p:slideViewPr>
    <p:cSldViewPr snapToGrid="0">
      <p:cViewPr>
        <p:scale>
          <a:sx n="76" d="100"/>
          <a:sy n="76" d="100"/>
        </p:scale>
        <p:origin x="-58" y="230"/>
      </p:cViewPr>
      <p:guideLst>
        <p:guide orient="horz" pos="3923"/>
        <p:guide orient="horz" pos="2160"/>
        <p:guide orient="horz"/>
        <p:guide orient="horz" pos="2208"/>
        <p:guide orient="horz" pos="3960"/>
        <p:guide orient="horz" pos="264"/>
        <p:guide orient="horz" pos="408"/>
        <p:guide orient="horz" pos="1056"/>
        <p:guide orient="horz" pos="456"/>
        <p:guide orient="horz" pos="72"/>
        <p:guide orient="horz" pos="4099"/>
        <p:guide orient="horz" pos="3816"/>
        <p:guide orient="horz" pos="312"/>
        <p:guide orient="horz" pos="3971"/>
        <p:guide orient="horz" pos="3528"/>
        <p:guide orient="horz" pos="604"/>
        <p:guide orient="horz" pos="1944"/>
        <p:guide orient="horz" pos="120"/>
        <p:guide orient="horz" pos="3922"/>
        <p:guide orient="horz" pos="2566"/>
        <p:guide orient="horz" pos="4008"/>
        <p:guide orient="horz" pos="3386"/>
        <p:guide orient="horz" pos="504"/>
        <p:guide orient="horz" pos="2640"/>
        <p:guide orient="horz" pos="3696"/>
        <p:guide orient="horz" pos="4018"/>
        <p:guide orient="horz" pos="339"/>
        <p:guide orient="horz" pos="167"/>
        <p:guide orient="horz" pos="3888"/>
        <p:guide orient="horz" pos="3048"/>
        <p:guide orient="horz" pos="291"/>
        <p:guide pos="160"/>
        <p:guide pos="792"/>
        <p:guide pos="1992"/>
        <p:guide pos="2232"/>
        <p:guide pos="6074"/>
        <p:guide pos="408"/>
        <p:guide pos="6159"/>
        <p:guide pos="1003"/>
        <p:guide pos="888"/>
        <p:guide pos="768"/>
        <p:guide pos="2280"/>
        <p:guide pos="935"/>
        <p:guide pos="696"/>
        <p:guide pos="528"/>
        <p:guide pos="5952"/>
        <p:guide pos="1944"/>
        <p:guide pos="2784"/>
        <p:guide pos="6058"/>
        <p:guide pos="936"/>
        <p:guide pos="1008"/>
        <p:guide pos="6120"/>
        <p:guide pos="1104"/>
        <p:guide pos="2040"/>
        <p:guide pos="4464"/>
        <p:guide pos="1037"/>
        <p:guide pos="2376"/>
        <p:guide pos="6057"/>
        <p:guide pos="72"/>
        <p:guide pos="6240"/>
        <p:guide pos="1176"/>
        <p:guide pos="1074"/>
        <p:guide pos="2664"/>
        <p:guide pos="6239"/>
        <p:guide pos="816"/>
        <p:guide/>
        <p:guide pos="208"/>
        <p:guide pos="123"/>
        <p:guide pos="4296"/>
        <p:guide pos="1177"/>
        <p:guide pos="124"/>
        <p:guide pos="4297"/>
      </p:guideLst>
    </p:cSldViewPr>
  </p:slideViewPr>
  <p:outlineViewPr>
    <p:cViewPr>
      <p:scale>
        <a:sx n="33" d="100"/>
        <a:sy n="33" d="100"/>
      </p:scale>
      <p:origin x="0" y="71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84"/>
      </p:cViewPr>
      <p:guideLst>
        <p:guide orient="horz" pos="5529"/>
        <p:guide orient="horz" pos="327"/>
        <p:guide orient="horz" pos="5565"/>
        <p:guide orient="horz" pos="328"/>
        <p:guide orient="horz" pos="5493"/>
        <p:guide orient="horz" pos="325"/>
        <p:guide orient="horz" pos="5710"/>
        <p:guide orient="horz" pos="338"/>
        <p:guide orient="horz" pos="5748"/>
        <p:guide orient="horz" pos="340"/>
        <p:guide orient="horz" pos="5673"/>
        <p:guide orient="horz" pos="336"/>
        <p:guide orient="horz" pos="3950"/>
        <p:guide orient="horz" pos="233"/>
        <p:guide orient="horz" pos="3975"/>
        <p:guide orient="horz" pos="234"/>
        <p:guide orient="horz" pos="3923"/>
        <p:guide orient="horz" pos="4078"/>
        <p:guide orient="horz" pos="242"/>
        <p:guide orient="horz" pos="4105"/>
        <p:guide orient="horz" pos="243"/>
        <p:guide orient="horz" pos="4052"/>
        <p:guide orient="horz" pos="240"/>
        <p:guide orient="horz" pos="5652"/>
        <p:guide orient="horz" pos="334"/>
        <p:guide orient="horz" pos="5689"/>
        <p:guide orient="horz" pos="335"/>
        <p:guide orient="horz" pos="5615"/>
        <p:guide orient="horz" pos="332"/>
        <p:guide orient="horz" pos="5837"/>
        <p:guide orient="horz" pos="346"/>
        <p:guide orient="horz" pos="5876"/>
        <p:guide orient="horz" pos="348"/>
        <p:guide orient="horz" pos="5799"/>
        <p:guide orient="horz" pos="343"/>
        <p:guide orient="horz" pos="4038"/>
        <p:guide orient="horz" pos="238"/>
        <p:guide orient="horz" pos="4063"/>
        <p:guide orient="horz" pos="239"/>
        <p:guide orient="horz" pos="4010"/>
        <p:guide orient="horz" pos="4169"/>
        <p:guide orient="horz" pos="247"/>
        <p:guide orient="horz" pos="4196"/>
        <p:guide orient="horz" pos="248"/>
        <p:guide orient="horz" pos="4142"/>
        <p:guide orient="horz" pos="245"/>
        <p:guide pos="219"/>
        <p:guide pos="4100"/>
        <p:guide pos="214"/>
        <p:guide pos="4011"/>
        <p:guide pos="224"/>
        <p:guide pos="4191"/>
        <p:guide pos="234"/>
        <p:guide pos="4373"/>
        <p:guide pos="229"/>
        <p:guide pos="4278"/>
        <p:guide pos="239"/>
        <p:guide pos="4470"/>
        <p:guide pos="297"/>
        <p:guide pos="5575"/>
        <p:guide pos="291"/>
        <p:guide pos="5454"/>
        <p:guide pos="305"/>
        <p:guide pos="5699"/>
        <p:guide pos="318"/>
        <p:guide pos="5947"/>
        <p:guide pos="312"/>
        <p:guide pos="5817"/>
        <p:guide pos="325"/>
        <p:guide pos="6078"/>
        <p:guide pos="205"/>
        <p:guide pos="3832"/>
        <p:guide pos="200"/>
        <p:guide pos="3749"/>
        <p:guide pos="209"/>
        <p:guide pos="3917"/>
        <p:guide pos="4087"/>
        <p:guide pos="3998"/>
        <p:guide pos="223"/>
        <p:guide pos="4178"/>
        <p:guide pos="278"/>
        <p:guide pos="5210"/>
        <p:guide pos="272"/>
        <p:guide pos="5097"/>
        <p:guide pos="285"/>
        <p:guide pos="5326"/>
        <p:guide pos="5558"/>
        <p:guide pos="292"/>
        <p:guide pos="5436"/>
        <p:guide pos="304"/>
        <p:guide pos="56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uwadipo\Dropbox\Office%20works\FDI\FDI%20Data%202009%20-%20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uwadipo\Dropbox\Office%20works\FDI\FDI%20Data%202009%20-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uwadipo\Dropbox\Office%20works\FDI\FDI%20Data%202009%20-%202016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uwadipo\Dropbox\Office%20works\FDI\FDI%20Data%202009%20-%202016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216796\Documents\NIPC%20presentation\Data\Data%20-%20Labour%20and%20Secur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50000">
                  <a:srgbClr val="01628F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60216448"/>
        <c:axId val="60217984"/>
      </c:barChart>
      <c:catAx>
        <c:axId val="6021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17984"/>
        <c:crosses val="autoZero"/>
        <c:auto val="1"/>
        <c:lblAlgn val="ctr"/>
        <c:lblOffset val="100"/>
        <c:noMultiLvlLbl val="0"/>
      </c:catAx>
      <c:valAx>
        <c:axId val="602179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21F4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21F43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2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21F43"/>
          </a:solidFill>
          <a:latin typeface="Andes" panose="02000000000000000000" pitchFamily="50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800" b="1" u="sng" dirty="0"/>
              <a:t>Results on individual indicators</a:t>
            </a:r>
          </a:p>
        </c:rich>
      </c:tx>
      <c:layout>
        <c:manualLayout>
          <c:xMode val="edge"/>
          <c:yMode val="edge"/>
          <c:x val="0.210965510404033"/>
          <c:y val="1.371653516433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791081686624398"/>
          <c:y val="9.5024699483675104E-2"/>
          <c:w val="0.47349744776595398"/>
          <c:h val="0.786263548858622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Trading across borders</c:v>
                </c:pt>
                <c:pt idx="1">
                  <c:v>Paying taxes</c:v>
                </c:pt>
                <c:pt idx="2">
                  <c:v>Getting electricity</c:v>
                </c:pt>
                <c:pt idx="3">
                  <c:v>Resolving insolvency</c:v>
                </c:pt>
                <c:pt idx="4">
                  <c:v>Registering property</c:v>
                </c:pt>
                <c:pt idx="5">
                  <c:v>Enforcing contracts</c:v>
                </c:pt>
                <c:pt idx="6">
                  <c:v>Dealing with construction permits</c:v>
                </c:pt>
                <c:pt idx="7">
                  <c:v>Getting credit</c:v>
                </c:pt>
                <c:pt idx="8">
                  <c:v>Protecting minority investors</c:v>
                </c:pt>
                <c:pt idx="9">
                  <c:v>Starting a business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19.93</c:v>
                </c:pt>
                <c:pt idx="1">
                  <c:v>28.09</c:v>
                </c:pt>
                <c:pt idx="2">
                  <c:v>29.43</c:v>
                </c:pt>
                <c:pt idx="3">
                  <c:v>30.6</c:v>
                </c:pt>
                <c:pt idx="4">
                  <c:v>31.44</c:v>
                </c:pt>
                <c:pt idx="5">
                  <c:v>48.59</c:v>
                </c:pt>
                <c:pt idx="6">
                  <c:v>49.63</c:v>
                </c:pt>
                <c:pt idx="7">
                  <c:v>65</c:v>
                </c:pt>
                <c:pt idx="8">
                  <c:v>65</c:v>
                </c:pt>
                <c:pt idx="9">
                  <c:v>78.62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Trading across borders</c:v>
                </c:pt>
                <c:pt idx="1">
                  <c:v>Paying taxes</c:v>
                </c:pt>
                <c:pt idx="2">
                  <c:v>Getting electricity</c:v>
                </c:pt>
                <c:pt idx="3">
                  <c:v>Resolving insolvency</c:v>
                </c:pt>
                <c:pt idx="4">
                  <c:v>Registering property</c:v>
                </c:pt>
                <c:pt idx="5">
                  <c:v>Enforcing contracts</c:v>
                </c:pt>
                <c:pt idx="6">
                  <c:v>Dealing with construction permits</c:v>
                </c:pt>
                <c:pt idx="7">
                  <c:v>Getting credit</c:v>
                </c:pt>
                <c:pt idx="8">
                  <c:v>Protecting minority investors</c:v>
                </c:pt>
                <c:pt idx="9">
                  <c:v>Starting a business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80.069999999999993</c:v>
                </c:pt>
                <c:pt idx="1">
                  <c:v>71.91</c:v>
                </c:pt>
                <c:pt idx="2">
                  <c:v>70.569999999999993</c:v>
                </c:pt>
                <c:pt idx="3">
                  <c:v>69.400000000000006</c:v>
                </c:pt>
                <c:pt idx="4">
                  <c:v>68.56</c:v>
                </c:pt>
                <c:pt idx="5">
                  <c:v>51.41</c:v>
                </c:pt>
                <c:pt idx="6">
                  <c:v>50.37</c:v>
                </c:pt>
                <c:pt idx="7">
                  <c:v>35</c:v>
                </c:pt>
                <c:pt idx="8">
                  <c:v>35</c:v>
                </c:pt>
                <c:pt idx="9">
                  <c:v>21.379999999999988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18336"/>
        <c:axId val="66319872"/>
      </c:barChart>
      <c:catAx>
        <c:axId val="6631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19872"/>
        <c:crosses val="autoZero"/>
        <c:auto val="1"/>
        <c:lblAlgn val="ctr"/>
        <c:lblOffset val="100"/>
        <c:noMultiLvlLbl val="0"/>
      </c:catAx>
      <c:valAx>
        <c:axId val="6631987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DTF score</a:t>
                </a:r>
              </a:p>
            </c:rich>
          </c:tx>
          <c:layout>
            <c:manualLayout>
              <c:xMode val="edge"/>
              <c:yMode val="edge"/>
              <c:x val="0.64286319941633996"/>
              <c:y val="0.951221697367181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18336"/>
        <c:crosses val="autoZero"/>
        <c:crossBetween val="between"/>
        <c:majorUnit val="2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2602584414505E-2"/>
          <c:y val="2.57306293760396E-2"/>
          <c:w val="0.89311222888206898"/>
          <c:h val="0.77691240184132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'FDI UNCTAD'!$P$111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404405966582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9413687277723E-3"/>
                  <c:y val="-4.954956712405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'FDI UNCTAD'!$O$112:$O$117</c:f>
              <c:strCache>
                <c:ptCount val="6"/>
                <c:pt idx="0">
                  <c:v>Developing Asia</c:v>
                </c:pt>
                <c:pt idx="1">
                  <c:v>Europe</c:v>
                </c:pt>
                <c:pt idx="2">
                  <c:v>North America </c:v>
                </c:pt>
                <c:pt idx="3">
                  <c:v>Latin America &amp; Caribbean </c:v>
                </c:pt>
                <c:pt idx="4">
                  <c:v>Africa</c:v>
                </c:pt>
                <c:pt idx="5">
                  <c:v>Transition Economies </c:v>
                </c:pt>
              </c:strCache>
            </c:strRef>
          </c:cat>
          <c:val>
            <c:numRef>
              <c:f>'FDI UNCTAD'!$P$112:$P$117</c:f>
              <c:numCache>
                <c:formatCode>General</c:formatCode>
                <c:ptCount val="6"/>
                <c:pt idx="0">
                  <c:v>431</c:v>
                </c:pt>
                <c:pt idx="1">
                  <c:v>323</c:v>
                </c:pt>
                <c:pt idx="2">
                  <c:v>238</c:v>
                </c:pt>
                <c:pt idx="3">
                  <c:v>176</c:v>
                </c:pt>
                <c:pt idx="4">
                  <c:v>52</c:v>
                </c:pt>
                <c:pt idx="5">
                  <c:v>85</c:v>
                </c:pt>
              </c:numCache>
            </c:numRef>
          </c:val>
        </c:ser>
        <c:ser>
          <c:idx val="1"/>
          <c:order val="1"/>
          <c:tx>
            <c:strRef>
              <c:f>'FDI UNCTAD'!$Q$111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'FDI UNCTAD'!$O$112:$O$117</c:f>
              <c:strCache>
                <c:ptCount val="6"/>
                <c:pt idx="0">
                  <c:v>Developing Asia</c:v>
                </c:pt>
                <c:pt idx="1">
                  <c:v>Europe</c:v>
                </c:pt>
                <c:pt idx="2">
                  <c:v>North America </c:v>
                </c:pt>
                <c:pt idx="3">
                  <c:v>Latin America &amp; Caribbean </c:v>
                </c:pt>
                <c:pt idx="4">
                  <c:v>Africa</c:v>
                </c:pt>
                <c:pt idx="5">
                  <c:v>Transition Economies </c:v>
                </c:pt>
              </c:strCache>
            </c:strRef>
          </c:cat>
          <c:val>
            <c:numRef>
              <c:f>'FDI UNCTAD'!$Q$112:$Q$117</c:f>
              <c:numCache>
                <c:formatCode>General</c:formatCode>
                <c:ptCount val="6"/>
                <c:pt idx="0">
                  <c:v>468</c:v>
                </c:pt>
                <c:pt idx="1">
                  <c:v>306</c:v>
                </c:pt>
                <c:pt idx="2">
                  <c:v>165</c:v>
                </c:pt>
                <c:pt idx="3">
                  <c:v>170</c:v>
                </c:pt>
                <c:pt idx="4">
                  <c:v>58</c:v>
                </c:pt>
                <c:pt idx="5">
                  <c:v>56</c:v>
                </c:pt>
              </c:numCache>
            </c:numRef>
          </c:val>
        </c:ser>
        <c:ser>
          <c:idx val="2"/>
          <c:order val="2"/>
          <c:tx>
            <c:strRef>
              <c:f>'FDI UNCTAD'!$R$111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86275791518482E-3"/>
                  <c:y val="-6.056058204051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'FDI UNCTAD'!$O$112:$O$117</c:f>
              <c:strCache>
                <c:ptCount val="6"/>
                <c:pt idx="0">
                  <c:v>Developing Asia</c:v>
                </c:pt>
                <c:pt idx="1">
                  <c:v>Europe</c:v>
                </c:pt>
                <c:pt idx="2">
                  <c:v>North America </c:v>
                </c:pt>
                <c:pt idx="3">
                  <c:v>Latin America &amp; Caribbean </c:v>
                </c:pt>
                <c:pt idx="4">
                  <c:v>Africa</c:v>
                </c:pt>
                <c:pt idx="5">
                  <c:v>Transition Economies </c:v>
                </c:pt>
              </c:strCache>
            </c:strRef>
          </c:cat>
          <c:val>
            <c:numRef>
              <c:f>'FDI UNCTAD'!$R$112:$R$117</c:f>
              <c:numCache>
                <c:formatCode>General</c:formatCode>
                <c:ptCount val="6"/>
                <c:pt idx="0">
                  <c:v>541</c:v>
                </c:pt>
                <c:pt idx="1">
                  <c:v>504</c:v>
                </c:pt>
                <c:pt idx="2">
                  <c:v>429</c:v>
                </c:pt>
                <c:pt idx="3">
                  <c:v>168</c:v>
                </c:pt>
                <c:pt idx="4">
                  <c:v>54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-25"/>
        <c:axId val="116335744"/>
        <c:axId val="116337280"/>
      </c:barChart>
      <c:catAx>
        <c:axId val="11633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6337280"/>
        <c:crosses val="autoZero"/>
        <c:auto val="1"/>
        <c:lblAlgn val="ctr"/>
        <c:lblOffset val="100"/>
        <c:noMultiLvlLbl val="0"/>
      </c:catAx>
      <c:valAx>
        <c:axId val="116337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633574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61549771583258595"/>
          <c:y val="0.135597180659976"/>
          <c:w val="0.25561347529516898"/>
          <c:h val="8.77920583343003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5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85137923208"/>
          <c:y val="3.9858714531796798E-2"/>
          <c:w val="0.49901082292541998"/>
          <c:h val="0.96014128546820299"/>
        </c:manualLayout>
      </c:layout>
      <c:pieChart>
        <c:varyColors val="1"/>
        <c:ser>
          <c:idx val="0"/>
          <c:order val="0"/>
          <c:tx>
            <c:strRef>
              <c:f>'FDI UNCTAD'!$D$185</c:f>
              <c:strCache>
                <c:ptCount val="1"/>
                <c:pt idx="0">
                  <c:v>2011 - 2015</c:v>
                </c:pt>
              </c:strCache>
            </c:strRef>
          </c:tx>
          <c:spPr>
            <a:effectLst>
              <a:outerShdw blurRad="50800" dist="50800" dir="5400000" sx="55000" sy="55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explosion val="8"/>
          </c:dPt>
          <c:dLbls>
            <c:spPr>
              <a:effectLst>
                <a:outerShdw blurRad="50800" dist="50800" dir="5400000" sx="62000" sy="62000" algn="ctr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 sz="700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'FDI UNCTAD'!$C$186:$C$191</c:f>
              <c:strCache>
                <c:ptCount val="6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</c:v>
                </c:pt>
                <c:pt idx="4">
                  <c:v>Ghana</c:v>
                </c:pt>
                <c:pt idx="5">
                  <c:v>Others</c:v>
                </c:pt>
              </c:strCache>
            </c:strRef>
          </c:cat>
          <c:val>
            <c:numRef>
              <c:f>'FDI UNCTAD'!$D$186:$D$191</c:f>
              <c:numCache>
                <c:formatCode>_(* #,##0_);_(* \(#,##0\);_(* "-"??_);_(@_)</c:formatCode>
                <c:ptCount val="6"/>
                <c:pt idx="0">
                  <c:v>29408</c:v>
                </c:pt>
                <c:pt idx="1">
                  <c:v>24645</c:v>
                </c:pt>
                <c:pt idx="2">
                  <c:v>23976</c:v>
                </c:pt>
                <c:pt idx="3">
                  <c:v>21301</c:v>
                </c:pt>
                <c:pt idx="4">
                  <c:v>16305</c:v>
                </c:pt>
                <c:pt idx="5">
                  <c:v>151840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7044347036201"/>
          <c:y val="1.1936575963789E-2"/>
          <c:w val="0.59300441489621603"/>
          <c:h val="0.988063424036210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5443977368074603E-2"/>
                  <c:y val="0.152539220968986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4629404585334"/>
                  <c:y val="0.1042361007280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840381773198401"/>
                  <c:y val="1.07054492948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9090782518419E-2"/>
                  <c:y val="-2.40731049474658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96310937310397E-2"/>
                  <c:y val="-6.31196776423391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72585401683051E-3"/>
                  <c:y val="-0.108986643395772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5693897376648999"/>
                  <c:y val="-5.25997313686160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874616527148E-2"/>
                  <c:y val="1.3952473998365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220492621086501E-2"/>
                  <c:y val="-1.99895511275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0396683915392499"/>
                  <c:y val="5.68280042626490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'FDI UNCTAD'!$V$129:$V$139</c:f>
              <c:strCache>
                <c:ptCount val="11"/>
                <c:pt idx="0">
                  <c:v>Italy </c:v>
                </c:pt>
                <c:pt idx="1">
                  <c:v>United States </c:v>
                </c:pt>
                <c:pt idx="2">
                  <c:v>France </c:v>
                </c:pt>
                <c:pt idx="3">
                  <c:v>United Kingdom </c:v>
                </c:pt>
                <c:pt idx="4">
                  <c:v>United Arab Emirate </c:v>
                </c:pt>
                <c:pt idx="5">
                  <c:v>Bahrain </c:v>
                </c:pt>
                <c:pt idx="6">
                  <c:v>Morocco</c:v>
                </c:pt>
                <c:pt idx="7">
                  <c:v>Germany </c:v>
                </c:pt>
                <c:pt idx="8">
                  <c:v>China</c:v>
                </c:pt>
                <c:pt idx="9">
                  <c:v>Finland </c:v>
                </c:pt>
                <c:pt idx="10">
                  <c:v>Others </c:v>
                </c:pt>
              </c:strCache>
            </c:strRef>
          </c:cat>
          <c:val>
            <c:numRef>
              <c:f>'FDI UNCTAD'!$W$129:$W$139</c:f>
              <c:numCache>
                <c:formatCode>0%</c:formatCode>
                <c:ptCount val="11"/>
                <c:pt idx="0">
                  <c:v>0.11</c:v>
                </c:pt>
                <c:pt idx="1">
                  <c:v>0.1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0.35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5969735830699E-2"/>
          <c:y val="2.60876965075055E-2"/>
          <c:w val="0.93489843977134302"/>
          <c:h val="0.8826620591216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'FDI UNCTAD'!$C$140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8.9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4.2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3.6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717923835996302E-3"/>
                  <c:y val="-5.6766818524277798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 3.2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'FDI UNCTAD'!$D$139:$H$139</c:f>
              <c:strCache>
                <c:ptCount val="5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 </c:v>
                </c:pt>
                <c:pt idx="4">
                  <c:v>Ghana</c:v>
                </c:pt>
              </c:strCache>
            </c:strRef>
          </c:cat>
          <c:val>
            <c:numRef>
              <c:f>'FDI UNCTAD'!$D$140:$H$140</c:f>
              <c:numCache>
                <c:formatCode>_(* #,##0_);_(* \(#,##0\);_(* "-"??_);_(@_)</c:formatCode>
                <c:ptCount val="5"/>
                <c:pt idx="0">
                  <c:v>8915</c:v>
                </c:pt>
                <c:pt idx="1">
                  <c:v>4243</c:v>
                </c:pt>
                <c:pt idx="2">
                  <c:v>3559</c:v>
                </c:pt>
                <c:pt idx="3">
                  <c:v>-483</c:v>
                </c:pt>
                <c:pt idx="4">
                  <c:v>3237</c:v>
                </c:pt>
              </c:numCache>
            </c:numRef>
          </c:val>
        </c:ser>
        <c:ser>
          <c:idx val="1"/>
          <c:order val="1"/>
          <c:tx>
            <c:strRef>
              <c:f>'FDI UNCTAD'!$C$141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nb-NO"/>
                      <a:t> </a:t>
                    </a:r>
                    <a:r>
                      <a:rPr lang="nb-NO" smtClean="0"/>
                      <a:t>7.1 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58961917998099E-3"/>
                  <c:y val="-3.1536983445318599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4.6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nb-NO"/>
                      <a:t> </a:t>
                    </a:r>
                    <a:r>
                      <a:rPr lang="nb-NO" smtClean="0"/>
                      <a:t>5.6 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717923835996302E-3"/>
                  <c:y val="-1.26147933781274E-2"/>
                </c:manualLayout>
              </c:layout>
              <c:tx>
                <c:rich>
                  <a:bodyPr/>
                  <a:lstStyle/>
                  <a:p>
                    <a:r>
                      <a:rPr lang="hr-HR" dirty="0"/>
                      <a:t> </a:t>
                    </a:r>
                    <a:r>
                      <a:rPr lang="hr-HR" dirty="0" smtClean="0"/>
                      <a:t>6.0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7191332030753E-3"/>
                  <c:y val="-2.4832270429384701E-7"/>
                </c:manualLayout>
              </c:layout>
              <c:tx>
                <c:rich>
                  <a:bodyPr/>
                  <a:lstStyle/>
                  <a:p>
                    <a:r>
                      <a:rPr lang="hr-HR" dirty="0"/>
                      <a:t> </a:t>
                    </a:r>
                    <a:r>
                      <a:rPr lang="hr-HR" dirty="0" smtClean="0"/>
                      <a:t>3.3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'FDI UNCTAD'!$D$139:$H$139</c:f>
              <c:strCache>
                <c:ptCount val="5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 </c:v>
                </c:pt>
                <c:pt idx="4">
                  <c:v>Ghana</c:v>
                </c:pt>
              </c:strCache>
            </c:strRef>
          </c:cat>
          <c:val>
            <c:numRef>
              <c:f>'FDI UNCTAD'!$D$141:$H$141</c:f>
              <c:numCache>
                <c:formatCode>_(* #,##0_);_(* \(#,##0\);_(* "-"??_);_(@_)</c:formatCode>
                <c:ptCount val="5"/>
                <c:pt idx="0">
                  <c:v>7127</c:v>
                </c:pt>
                <c:pt idx="1">
                  <c:v>4559</c:v>
                </c:pt>
                <c:pt idx="2">
                  <c:v>5629</c:v>
                </c:pt>
                <c:pt idx="3">
                  <c:v>6031</c:v>
                </c:pt>
                <c:pt idx="4">
                  <c:v>3293</c:v>
                </c:pt>
              </c:numCache>
            </c:numRef>
          </c:val>
        </c:ser>
        <c:ser>
          <c:idx val="2"/>
          <c:order val="2"/>
          <c:tx>
            <c:strRef>
              <c:f>'FDI UNCTAD'!$C$142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nb-NO"/>
                      <a:t> </a:t>
                    </a:r>
                    <a:r>
                      <a:rPr lang="nb-NO" smtClean="0"/>
                      <a:t>5.6</a:t>
                    </a:r>
                    <a:endParaRPr lang="nb-NO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8.3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6.2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4.3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717923835995101E-3"/>
                  <c:y val="-5.3612871857041701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 3.2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'FDI UNCTAD'!$D$139:$H$139</c:f>
              <c:strCache>
                <c:ptCount val="5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 </c:v>
                </c:pt>
                <c:pt idx="4">
                  <c:v>Ghana</c:v>
                </c:pt>
              </c:strCache>
            </c:strRef>
          </c:cat>
          <c:val>
            <c:numRef>
              <c:f>'FDI UNCTAD'!$D$142:$H$142</c:f>
              <c:numCache>
                <c:formatCode>_(* #,##0_);_(* \(#,##0\);_(* "-"??_);_(@_)</c:formatCode>
                <c:ptCount val="5"/>
                <c:pt idx="0">
                  <c:v>5608</c:v>
                </c:pt>
                <c:pt idx="1">
                  <c:v>8300</c:v>
                </c:pt>
                <c:pt idx="2">
                  <c:v>6175</c:v>
                </c:pt>
                <c:pt idx="3">
                  <c:v>4256</c:v>
                </c:pt>
                <c:pt idx="4">
                  <c:v>3226</c:v>
                </c:pt>
              </c:numCache>
            </c:numRef>
          </c:val>
        </c:ser>
        <c:ser>
          <c:idx val="3"/>
          <c:order val="3"/>
          <c:tx>
            <c:strRef>
              <c:f>'FDI UNCTAD'!$C$143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4.7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nb-NO"/>
                      <a:t> </a:t>
                    </a:r>
                    <a:r>
                      <a:rPr lang="nb-NO" smtClean="0"/>
                      <a:t>5.8 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4.9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4690681789850498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4.6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3.4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'FDI UNCTAD'!$D$139:$H$139</c:f>
              <c:strCache>
                <c:ptCount val="5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 </c:v>
                </c:pt>
                <c:pt idx="4">
                  <c:v>Ghana</c:v>
                </c:pt>
              </c:strCache>
            </c:strRef>
          </c:cat>
          <c:val>
            <c:numRef>
              <c:f>'FDI UNCTAD'!$D$143:$H$143</c:f>
              <c:numCache>
                <c:formatCode>_(* #,##0_);_(* \(#,##0\);_(* "-"??_);_(@_)</c:formatCode>
                <c:ptCount val="5"/>
                <c:pt idx="0">
                  <c:v>4694</c:v>
                </c:pt>
                <c:pt idx="1">
                  <c:v>5771</c:v>
                </c:pt>
                <c:pt idx="2">
                  <c:v>4902</c:v>
                </c:pt>
                <c:pt idx="3">
                  <c:v>4612</c:v>
                </c:pt>
                <c:pt idx="4">
                  <c:v>3357</c:v>
                </c:pt>
              </c:numCache>
            </c:numRef>
          </c:val>
        </c:ser>
        <c:ser>
          <c:idx val="4"/>
          <c:order val="4"/>
          <c:tx>
            <c:strRef>
              <c:f>'FDI UNCTAD'!$C$144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3.1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076885753994403E-3"/>
                  <c:y val="-3.15369834453186E-3"/>
                </c:manualLayout>
              </c:layout>
              <c:tx>
                <c:rich>
                  <a:bodyPr/>
                  <a:lstStyle/>
                  <a:p>
                    <a:r>
                      <a:rPr lang="nb-NO" dirty="0"/>
                      <a:t> </a:t>
                    </a:r>
                    <a:r>
                      <a:rPr lang="nb-NO" dirty="0" smtClean="0"/>
                      <a:t>1.8 </a:t>
                    </a:r>
                    <a:endParaRPr lang="nb-NO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3.7 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hr-HR"/>
                      <a:t> </a:t>
                    </a:r>
                    <a:r>
                      <a:rPr lang="hr-HR" smtClean="0"/>
                      <a:t>6.9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3073966890637198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 3.2 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'FDI UNCTAD'!$D$139:$H$139</c:f>
              <c:strCache>
                <c:ptCount val="5"/>
                <c:pt idx="0">
                  <c:v>Nigeria </c:v>
                </c:pt>
                <c:pt idx="1">
                  <c:v>South Africa</c:v>
                </c:pt>
                <c:pt idx="2">
                  <c:v>Mozambique</c:v>
                </c:pt>
                <c:pt idx="3">
                  <c:v>Egypt </c:v>
                </c:pt>
                <c:pt idx="4">
                  <c:v>Ghana</c:v>
                </c:pt>
              </c:strCache>
            </c:strRef>
          </c:cat>
          <c:val>
            <c:numRef>
              <c:f>'FDI UNCTAD'!$D$144:$H$144</c:f>
              <c:numCache>
                <c:formatCode>_(* #,##0_);_(* \(#,##0\);_(* "-"??_);_(@_)</c:formatCode>
                <c:ptCount val="5"/>
                <c:pt idx="0">
                  <c:v>3064</c:v>
                </c:pt>
                <c:pt idx="1">
                  <c:v>1772</c:v>
                </c:pt>
                <c:pt idx="2">
                  <c:v>3711</c:v>
                </c:pt>
                <c:pt idx="3">
                  <c:v>6885</c:v>
                </c:pt>
                <c:pt idx="4">
                  <c:v>3192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-25"/>
        <c:axId val="116597120"/>
        <c:axId val="116598656"/>
      </c:barChart>
      <c:catAx>
        <c:axId val="11659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Calibri" pitchFamily="34" charset="0"/>
              </a:defRPr>
            </a:pPr>
            <a:endParaRPr lang="en-US"/>
          </a:p>
        </c:txPr>
        <c:crossAx val="116598656"/>
        <c:crosses val="autoZero"/>
        <c:auto val="1"/>
        <c:lblAlgn val="ctr"/>
        <c:lblOffset val="100"/>
        <c:noMultiLvlLbl val="0"/>
      </c:catAx>
      <c:valAx>
        <c:axId val="1165986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>
                <a:latin typeface="Calibri" pitchFamily="34" charset="0"/>
              </a:defRPr>
            </a:pPr>
            <a:endParaRPr lang="en-US"/>
          </a:p>
        </c:txPr>
        <c:crossAx val="11659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411531653732099"/>
          <c:y val="0.93050987107581795"/>
          <c:w val="0.67873009623797098"/>
          <c:h val="6.6941892680081605E-2"/>
        </c:manualLayout>
      </c:layout>
      <c:overlay val="0"/>
      <c:txPr>
        <a:bodyPr/>
        <a:lstStyle/>
        <a:p>
          <a:pPr>
            <a:defRPr sz="7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08913627596997E-2"/>
          <c:y val="2.1273785307715801E-2"/>
          <c:w val="0.92650103519668803"/>
          <c:h val="0.87162162162164103"/>
        </c:manualLayout>
      </c:layout>
      <c:bubbleChart>
        <c:varyColors val="0"/>
        <c:ser>
          <c:idx val="0"/>
          <c:order val="0"/>
          <c:tx>
            <c:strRef>
              <c:f>'Comparative charts'!$B$405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rgbClr val="DBEFD4"/>
            </a:solidFill>
            <a:ln w="20891">
              <a:noFill/>
            </a:ln>
          </c:spPr>
          <c:invertIfNegative val="1"/>
          <c:dLbls>
            <c:dLbl>
              <c:idx val="0"/>
              <c:layout>
                <c:manualLayout>
                  <c:x val="0"/>
                  <c:y val="-2.27767197712464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charts'!$D$405:$R$405</c:f>
              <c:numCache>
                <c:formatCode>General</c:formatCode>
                <c:ptCount val="15"/>
                <c:pt idx="0">
                  <c:v>74</c:v>
                </c:pt>
              </c:numCache>
            </c:numRef>
          </c:yVal>
          <c:bubbleSize>
            <c:numRef>
              <c:f>'Comparative charts'!$D$406:$R$406</c:f>
              <c:numCache>
                <c:formatCode>General</c:formatCode>
                <c:ptCount val="15"/>
                <c:pt idx="0" formatCode="_(* #,##0.0_);_(* \(#,##0.0\);_(* &quot;-&quot;??_);_(@_)">
                  <c:v>314.59109999999862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'Comparative charts'!$B$407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84C225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charts'!$D$407:$R$407</c:f>
              <c:numCache>
                <c:formatCode>General</c:formatCode>
                <c:ptCount val="15"/>
                <c:pt idx="1">
                  <c:v>169</c:v>
                </c:pt>
              </c:numCache>
            </c:numRef>
          </c:yVal>
          <c:bubbleSize>
            <c:numRef>
              <c:f>'Comparative charts'!$D$408:$R$408</c:f>
              <c:numCache>
                <c:formatCode>_(* #,##0.0_);_(* \(#,##0.0\);_(* "-"??_);_(@_)</c:formatCode>
                <c:ptCount val="15"/>
                <c:pt idx="1">
                  <c:v>493.84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'Comparative charts'!$B$409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rgbClr val="DBEFD4"/>
            </a:solidFill>
            <a:ln w="20891">
              <a:noFill/>
            </a:ln>
          </c:spPr>
          <c:invertIfNegative val="1"/>
          <c:dLbls>
            <c:dLbl>
              <c:idx val="2"/>
              <c:layout>
                <c:manualLayout>
                  <c:x val="-1.3298420616216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charts'!$D$409:$R$409</c:f>
              <c:numCache>
                <c:formatCode>General</c:formatCode>
                <c:ptCount val="15"/>
                <c:pt idx="2">
                  <c:v>182</c:v>
                </c:pt>
              </c:numCache>
            </c:numRef>
          </c:yVal>
          <c:bubbleSize>
            <c:numRef>
              <c:f>'Comparative charts'!$D$410:$R$410</c:f>
              <c:numCache>
                <c:formatCode>General</c:formatCode>
                <c:ptCount val="15"/>
                <c:pt idx="2" formatCode="_(* #,##0.0_);_(* \(#,##0.0\);_(* &quot;-&quot;??_);_(@_)">
                  <c:v>102.643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3"/>
          <c:order val="3"/>
          <c:tx>
            <c:strRef>
              <c:f>'Comparative charts'!$B$411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rgbClr val="8AB833"/>
            </a:solidFill>
            <a:ln w="20891">
              <a:noFill/>
            </a:ln>
          </c:spPr>
          <c:invertIfNegative val="1"/>
          <c:dLbls>
            <c:dLbl>
              <c:idx val="3"/>
              <c:layout>
                <c:manualLayout>
                  <c:x val="-4.1906755159948003E-3"/>
                  <c:y val="6.758660131994330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charts'!$D$411:$R$411</c:f>
              <c:numCache>
                <c:formatCode>General</c:formatCode>
                <c:ptCount val="15"/>
                <c:pt idx="3">
                  <c:v>147</c:v>
                </c:pt>
              </c:numCache>
            </c:numRef>
          </c:yVal>
          <c:bubbleSize>
            <c:numRef>
              <c:f>'Comparative charts'!$D$412:$R$412</c:f>
              <c:numCache>
                <c:formatCode>General</c:formatCode>
                <c:ptCount val="15"/>
                <c:pt idx="3" formatCode="_(* #,##0.0_);_(* \(#,##0.0\);_(* &quot;-&quot;??_);_(@_)">
                  <c:v>13.7796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4"/>
          <c:order val="4"/>
          <c:tx>
            <c:strRef>
              <c:f>'Comparative charts'!$B$413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rgbClr val="626B1A"/>
            </a:solidFill>
            <a:ln w="20891">
              <a:noFill/>
            </a:ln>
          </c:spPr>
          <c:invertIfNegative val="1"/>
          <c:dLbls>
            <c:dLbl>
              <c:idx val="4"/>
              <c:layout>
                <c:manualLayout>
                  <c:x val="-8.6439734005409705E-2"/>
                  <c:y val="-3.13179896854638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charts'!$D$413:$R$413</c:f>
              <c:numCache>
                <c:formatCode>General</c:formatCode>
                <c:ptCount val="15"/>
                <c:pt idx="4">
                  <c:v>92</c:v>
                </c:pt>
              </c:numCache>
            </c:numRef>
          </c:yVal>
          <c:bubbleSize>
            <c:numRef>
              <c:f>'Comparative charts'!$D$414:$R$414</c:f>
              <c:numCache>
                <c:formatCode>General</c:formatCode>
                <c:ptCount val="15"/>
                <c:pt idx="4" formatCode="_(* #,##0.0_);_(* \(#,##0.0\);_(* &quot;-&quot;??_);_(@_)">
                  <c:v>63.398499999999999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5"/>
          <c:order val="5"/>
          <c:tx>
            <c:strRef>
              <c:f>'Comparative charts'!$B$415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rgbClr val="626B1A"/>
            </a:solidFill>
            <a:ln w="20891">
              <a:noFill/>
            </a:ln>
          </c:spPr>
          <c:invertIfNegative val="1"/>
          <c:dLbls>
            <c:dLbl>
              <c:idx val="5"/>
              <c:layout>
                <c:manualLayout>
                  <c:x val="-0.100098405764593"/>
                  <c:y val="-2.8189009305037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charts'!$D$415:$R$415</c:f>
              <c:numCache>
                <c:formatCode>General</c:formatCode>
                <c:ptCount val="15"/>
                <c:pt idx="5">
                  <c:v>159</c:v>
                </c:pt>
              </c:numCache>
            </c:numRef>
          </c:yVal>
          <c:bubbleSize>
            <c:numRef>
              <c:f>'Comparative charts'!$D$416:$R$416</c:f>
              <c:numCache>
                <c:formatCode>General</c:formatCode>
                <c:ptCount val="15"/>
                <c:pt idx="5" formatCode="_(* #,##0.0_);_(* \(#,##0.0\);_(* &quot;-&quot;??_);_(@_)">
                  <c:v>57.386000000000003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6"/>
          <c:order val="6"/>
          <c:tx>
            <c:strRef>
              <c:f>'Comparative charts'!$B$417</c:f>
              <c:strCache>
                <c:ptCount val="1"/>
                <c:pt idx="0">
                  <c:v>Côte d'Ivoire</c:v>
                </c:pt>
              </c:strCache>
            </c:strRef>
          </c:tx>
          <c:spPr>
            <a:solidFill>
              <a:srgbClr val="84C225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charts'!$D$417:$R$417</c:f>
              <c:numCache>
                <c:formatCode>General</c:formatCode>
                <c:ptCount val="15"/>
                <c:pt idx="6">
                  <c:v>142</c:v>
                </c:pt>
              </c:numCache>
            </c:numRef>
          </c:yVal>
          <c:bubbleSize>
            <c:numRef>
              <c:f>'Comparative charts'!$D$418:$R$418</c:f>
              <c:numCache>
                <c:formatCode>General</c:formatCode>
                <c:ptCount val="15"/>
                <c:pt idx="6" formatCode="_(* #,##0.0_);_(* \(#,##0.0\);_(* &quot;-&quot;??_);_(@_)">
                  <c:v>31.752500000000001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7"/>
          <c:order val="7"/>
          <c:tx>
            <c:strRef>
              <c:f>'Comparative charts'!$B$419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rgbClr val="8AB833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charts'!$D$419:$R$419</c:f>
              <c:numCache>
                <c:formatCode>General</c:formatCode>
                <c:ptCount val="15"/>
                <c:pt idx="7">
                  <c:v>166</c:v>
                </c:pt>
              </c:numCache>
            </c:numRef>
          </c:yVal>
          <c:bubbleSize>
            <c:numRef>
              <c:f>'Comparative charts'!$D$420:$R$420</c:f>
              <c:numCache>
                <c:formatCode>General</c:formatCode>
                <c:ptCount val="15"/>
                <c:pt idx="7" formatCode="_(* #,##0.0_);_(* \(#,##0.0\);_(* &quot;-&quot;??_);_(@_)">
                  <c:v>29.1983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8"/>
          <c:order val="8"/>
          <c:tx>
            <c:strRef>
              <c:f>'Comparative charts'!$B$421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rgbClr val="626B1A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charts'!$D$421:$R$421</c:f>
              <c:numCache>
                <c:formatCode>General</c:formatCode>
                <c:ptCount val="15"/>
                <c:pt idx="8">
                  <c:v>132</c:v>
                </c:pt>
              </c:numCache>
            </c:numRef>
          </c:yVal>
          <c:bubbleSize>
            <c:numRef>
              <c:f>'Comparative charts'!$D$422:$R$422</c:f>
              <c:numCache>
                <c:formatCode>General</c:formatCode>
                <c:ptCount val="15"/>
                <c:pt idx="8" formatCode="_(* #,##0.0_);_(* \(#,##0.0\);_(* &quot;-&quot;??_);_(@_)">
                  <c:v>45.666000000000011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9"/>
          <c:order val="9"/>
          <c:tx>
            <c:strRef>
              <c:f>'Comparative charts'!$B$423</c:f>
              <c:strCache>
                <c:ptCount val="1"/>
                <c:pt idx="0">
                  <c:v>Equatorial Guinea</c:v>
                </c:pt>
              </c:strCache>
            </c:strRef>
          </c:tx>
          <c:spPr>
            <a:solidFill>
              <a:srgbClr val="84C225"/>
            </a:solidFill>
            <a:ln w="20891">
              <a:noFill/>
            </a:ln>
          </c:spPr>
          <c:invertIfNegative val="1"/>
          <c:dLbls>
            <c:dLbl>
              <c:idx val="9"/>
              <c:layout>
                <c:manualLayout>
                  <c:x val="-1.4960723193243999E-2"/>
                  <c:y val="-1.629129345814760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charts'!$D$423:$R$423</c:f>
              <c:numCache>
                <c:formatCode>General</c:formatCode>
                <c:ptCount val="15"/>
                <c:pt idx="9">
                  <c:v>178</c:v>
                </c:pt>
              </c:numCache>
            </c:numRef>
          </c:yVal>
          <c:bubbleSize>
            <c:numRef>
              <c:f>'Comparative charts'!$D$424:$R$424</c:f>
              <c:numCache>
                <c:formatCode>General</c:formatCode>
                <c:ptCount val="15"/>
                <c:pt idx="9" formatCode="_(* #,##0.0_);_(* \(#,##0.0\);_(* &quot;-&quot;??_);_(@_)">
                  <c:v>9.3978000000000002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10"/>
          <c:order val="10"/>
          <c:tx>
            <c:strRef>
              <c:f>'Comparative charts'!$B$425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rgbClr val="8AB833"/>
            </a:solidFill>
            <a:ln w="10446">
              <a:noFill/>
              <a:prstDash val="solid"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charts'!$D$425:$R$425</c:f>
              <c:numCache>
                <c:formatCode>General</c:formatCode>
                <c:ptCount val="15"/>
                <c:pt idx="10">
                  <c:v>108</c:v>
                </c:pt>
              </c:numCache>
            </c:numRef>
          </c:yVal>
          <c:bubbleSize>
            <c:numRef>
              <c:f>'Comparative charts'!$D$426:$R$426</c:f>
              <c:numCache>
                <c:formatCode>General</c:formatCode>
                <c:ptCount val="15"/>
                <c:pt idx="10" formatCode="_(* #,##0.0_);_(* \(#,##0.0\);_(* &quot;-&quot;??_);_(@_)">
                  <c:v>37.382899999999999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0446">
                    <a:noFill/>
                    <a:prstDash val="solid"/>
                  </a:ln>
                </c14:spPr>
              </c14:invertSolidFillFmt>
            </c:ext>
          </c:extLst>
        </c:ser>
        <c:ser>
          <c:idx val="11"/>
          <c:order val="11"/>
          <c:tx>
            <c:strRef>
              <c:f>'Comparative charts'!$B$427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rgbClr val="626B1A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charts'!$D$427:$R$427</c:f>
              <c:numCache>
                <c:formatCode>General</c:formatCode>
                <c:ptCount val="15"/>
                <c:pt idx="11">
                  <c:v>115</c:v>
                </c:pt>
              </c:numCache>
            </c:numRef>
          </c:yVal>
          <c:bubbleSize>
            <c:numRef>
              <c:f>'Comparative charts'!$D$428:$R$428</c:f>
              <c:numCache>
                <c:formatCode>General</c:formatCode>
                <c:ptCount val="15"/>
                <c:pt idx="11" formatCode="_(* #,##0.0_);_(* \(#,##0.0\);_(* &quot;-&quot;??_);_(@_)">
                  <c:v>25.282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12"/>
          <c:order val="12"/>
          <c:tx>
            <c:strRef>
              <c:f>'Comparative charts'!$B$429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rgbClr val="8AB833"/>
            </a:solidFill>
            <a:ln w="20891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charts'!$D$429:$R$429</c:f>
              <c:numCache>
                <c:formatCode>General</c:formatCode>
                <c:ptCount val="15"/>
                <c:pt idx="12">
                  <c:v>154</c:v>
                </c:pt>
              </c:numCache>
            </c:numRef>
          </c:yVal>
          <c:bubbleSize>
            <c:numRef>
              <c:f>'Comparative charts'!$D$430:$R$430</c:f>
              <c:numCache>
                <c:formatCode>General</c:formatCode>
                <c:ptCount val="15"/>
                <c:pt idx="12" formatCode="_(* #,##0.0_);_(* \(#,##0.0\);_(* &quot;-&quot;??_);_(@_)">
                  <c:v>4.0026999999999999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0891">
                    <a:noFill/>
                  </a:ln>
                </c14:spPr>
              </c14:invertSolidFillFmt>
            </c:ext>
          </c:extLst>
        </c:ser>
        <c:ser>
          <c:idx val="13"/>
          <c:order val="13"/>
          <c:tx>
            <c:strRef>
              <c:f>'Comparative charts'!$B$431</c:f>
              <c:strCache>
                <c:ptCount val="1"/>
                <c:pt idx="0">
                  <c:v>Zambia</c:v>
                </c:pt>
              </c:strCache>
            </c:strRef>
          </c:tx>
          <c:spPr>
            <a:ln w="25400">
              <a:noFill/>
            </a:ln>
          </c:spPr>
          <c:invertIfNegative val="1"/>
          <c:dLbls>
            <c:dLbl>
              <c:idx val="13"/>
              <c:layout>
                <c:manualLayout>
                  <c:x val="-3.9382979317217001E-2"/>
                  <c:y val="-4.792131581856220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charts'!$D$431:$R$431</c:f>
              <c:numCache>
                <c:formatCode>General</c:formatCode>
                <c:ptCount val="15"/>
                <c:pt idx="13">
                  <c:v>98</c:v>
                </c:pt>
              </c:numCache>
            </c:numRef>
          </c:yVal>
          <c:bubbleSize>
            <c:numRef>
              <c:f>'Comparative charts'!$D$432:$R$432</c:f>
              <c:numCache>
                <c:formatCode>General</c:formatCode>
                <c:ptCount val="15"/>
                <c:pt idx="13" formatCode="_(* #,##0.0_);_(* \(#,##0.0\);_(* &quot;-&quot;??_);_(@_)">
                  <c:v>21.245200000000001</c:v>
                </c:pt>
              </c:numCache>
            </c:numRef>
          </c:bubbleSize>
          <c:bubble3D val="1"/>
          <c:extLst/>
        </c:ser>
        <c:ser>
          <c:idx val="14"/>
          <c:order val="14"/>
          <c:tx>
            <c:strRef>
              <c:f>'Comparative charts'!$B$433</c:f>
              <c:strCache>
                <c:ptCount val="1"/>
                <c:pt idx="0">
                  <c:v>Botswana</c:v>
                </c:pt>
              </c:strCache>
            </c:strRef>
          </c:tx>
          <c:spPr>
            <a:ln w="25400">
              <a:noFill/>
            </a:ln>
          </c:spPr>
          <c:invertIfNegative val="1"/>
          <c:dLbls>
            <c:spPr>
              <a:noFill/>
              <a:ln w="20891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'Comparative charts'!$D$404:$R$404</c:f>
              <c:numCache>
                <c:formatCode>#,##0.00_);[Red]\(#,##0.00\)</c:formatCode>
                <c:ptCount val="15"/>
                <c:pt idx="0">
                  <c:v>54.491999999999997</c:v>
                </c:pt>
                <c:pt idx="1">
                  <c:v>182.203</c:v>
                </c:pt>
                <c:pt idx="2">
                  <c:v>25.021999999999991</c:v>
                </c:pt>
                <c:pt idx="3">
                  <c:v>15.13</c:v>
                </c:pt>
                <c:pt idx="4">
                  <c:v>46.05</c:v>
                </c:pt>
                <c:pt idx="5">
                  <c:v>99.39</c:v>
                </c:pt>
                <c:pt idx="6">
                  <c:v>22.7</c:v>
                </c:pt>
                <c:pt idx="7">
                  <c:v>23.344000000000001</c:v>
                </c:pt>
                <c:pt idx="8">
                  <c:v>53.47</c:v>
                </c:pt>
                <c:pt idx="9">
                  <c:v>0.84499999999999997</c:v>
                </c:pt>
                <c:pt idx="10">
                  <c:v>27.41</c:v>
                </c:pt>
                <c:pt idx="11">
                  <c:v>39.03</c:v>
                </c:pt>
                <c:pt idx="12">
                  <c:v>7.3049999999999846</c:v>
                </c:pt>
                <c:pt idx="13">
                  <c:v>16.21</c:v>
                </c:pt>
                <c:pt idx="14">
                  <c:v>2.2599999999999998</c:v>
                </c:pt>
              </c:numCache>
            </c:numRef>
          </c:xVal>
          <c:yVal>
            <c:numRef>
              <c:f>'Comparative charts'!$D$433:$R$433</c:f>
              <c:numCache>
                <c:formatCode>General</c:formatCode>
                <c:ptCount val="15"/>
                <c:pt idx="14">
                  <c:v>71</c:v>
                </c:pt>
              </c:numCache>
            </c:numRef>
          </c:yVal>
          <c:bubbleSize>
            <c:numRef>
              <c:f>'Comparative charts'!$D$434:$R$434</c:f>
              <c:numCache>
                <c:formatCode>General</c:formatCode>
                <c:ptCount val="15"/>
                <c:pt idx="14" formatCode="_(* #,##0.0_);_(* \(#,##0.0\);_(* &quot;-&quot;??_);_(@_)">
                  <c:v>14.389699999999999</c:v>
                </c:pt>
              </c:numCache>
            </c:numRef>
          </c:bubbleSize>
          <c:bubble3D val="1"/>
          <c:extLst/>
        </c:ser>
        <c:dLbls>
          <c:showLegendKey val="0"/>
          <c:showVal val="0"/>
          <c:showCatName val="0"/>
          <c:showSerName val="1"/>
          <c:showPercent val="0"/>
          <c:showBubbleSize val="0"/>
        </c:dLbls>
        <c:bubbleScale val="55"/>
        <c:showNegBubbles val="0"/>
        <c:axId val="115810304"/>
        <c:axId val="115812224"/>
      </c:bubbleChart>
      <c:valAx>
        <c:axId val="115810304"/>
        <c:scaling>
          <c:orientation val="minMax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47101450071707801"/>
              <c:y val="0.94398894764762198"/>
            </c:manualLayout>
          </c:layout>
          <c:overlay val="0"/>
          <c:spPr>
            <a:noFill/>
            <a:ln w="20891">
              <a:noFill/>
            </a:ln>
          </c:spPr>
        </c:title>
        <c:numFmt formatCode="0" sourceLinked="0"/>
        <c:majorTickMark val="none"/>
        <c:minorTickMark val="none"/>
        <c:tickLblPos val="high"/>
        <c:spPr>
          <a:ln w="26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5812224"/>
        <c:crossesAt val="200"/>
        <c:crossBetween val="midCat"/>
      </c:valAx>
      <c:valAx>
        <c:axId val="11581222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5.8224070271174798E-4"/>
              <c:y val="0.32172677127667298"/>
            </c:manualLayout>
          </c:layout>
          <c:overlay val="0"/>
          <c:spPr>
            <a:noFill/>
            <a:ln w="20891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26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5810304"/>
        <c:crossesAt val="0"/>
        <c:crossBetween val="midCat"/>
      </c:valAx>
      <c:spPr>
        <a:noFill/>
        <a:ln w="208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0.12322</cdr:x>
      <cdr:y>0.62453</cdr:y>
    </cdr:from>
    <cdr:to>
      <cdr:x>0.16676</cdr:x>
      <cdr:y>0.69605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8880" y="2515003"/>
          <a:ext cx="360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prstDash val="sysDot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5.9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0.08532</cdr:x>
      <cdr:y>0.69552</cdr:y>
    </cdr:from>
    <cdr:to>
      <cdr:x>0.21486</cdr:x>
      <cdr:y>0.69876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705507" y="2800889"/>
          <a:ext cx="1071139" cy="1304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0.3128</cdr:x>
      <cdr:y>0.62453</cdr:y>
    </cdr:from>
    <cdr:to>
      <cdr:x>0.35634</cdr:x>
      <cdr:y>0.69605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86476" y="2515003"/>
          <a:ext cx="360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prstDash val="sysDot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4.9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0.50869</cdr:x>
      <cdr:y>0.62453</cdr:y>
    </cdr:from>
    <cdr:to>
      <cdr:x>0.55223</cdr:x>
      <cdr:y>0.69605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206250" y="2515003"/>
          <a:ext cx="360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prstDash val="sysDot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4.8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0.68878</cdr:x>
      <cdr:y>0.62453</cdr:y>
    </cdr:from>
    <cdr:to>
      <cdr:x>0.73232</cdr:x>
      <cdr:y>0.69605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95376" y="2515003"/>
          <a:ext cx="360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prstDash val="sysDot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4.2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0.86572</cdr:x>
      <cdr:y>0.62453</cdr:y>
    </cdr:from>
    <cdr:to>
      <cdr:x>0.90926</cdr:x>
      <cdr:y>0.69605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158455" y="2515003"/>
          <a:ext cx="360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prstDash val="sysDot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3.3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0.31497</cdr:x>
      <cdr:y>0.1254</cdr:y>
    </cdr:from>
    <cdr:to>
      <cdr:x>0.42811</cdr:x>
      <cdr:y>0.29426</cdr:y>
    </cdr:to>
    <cdr:cxnSp macro="">
      <cdr:nvCxnSpPr>
        <cdr:cNvPr id="2" name="AutoShape 21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V="1">
          <a:off x="2437674" y="564949"/>
          <a:ext cx="875670" cy="760782"/>
        </a:xfrm>
        <a:prstGeom xmlns:a="http://schemas.openxmlformats.org/drawingml/2006/main" prst="curved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>
          <a:solidFill>
            <a:schemeClr val="accent1">
              <a:lumMod val="50000"/>
            </a:schemeClr>
          </a:solidFill>
          <a:round/>
          <a:headEnd/>
          <a:tailEnd type="triangle" w="med" len="med"/>
        </a:ln>
      </cdr:spPr>
    </cdr:cxnSp>
  </cdr:relSizeAnchor>
  <cdr:relSizeAnchor xmlns:cdr="http://schemas.openxmlformats.org/drawingml/2006/chartDrawing">
    <cdr:from>
      <cdr:x>0.83259</cdr:x>
      <cdr:y>0.67534</cdr:y>
    </cdr:from>
    <cdr:to>
      <cdr:x>0.86822</cdr:x>
      <cdr:y>0.71257</cdr:y>
    </cdr:to>
    <cdr:cxnSp macro="">
      <cdr:nvCxnSpPr>
        <cdr:cNvPr id="5" name="Curved Connector 4"/>
        <cdr:cNvCxnSpPr/>
      </cdr:nvCxnSpPr>
      <cdr:spPr>
        <a:xfrm xmlns:a="http://schemas.openxmlformats.org/drawingml/2006/main" rot="10800000">
          <a:off x="6443740" y="3042593"/>
          <a:ext cx="275729" cy="167739"/>
        </a:xfrm>
        <a:prstGeom xmlns:a="http://schemas.openxmlformats.org/drawingml/2006/main" prst="curvedConnector3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4" y="6801973"/>
            <a:ext cx="4029165" cy="2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8" rIns="92454" bIns="4622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D417840C-59FA-4F1B-84F3-B22B4E910F24}" type="datetime1">
              <a:rPr lang="en-GB"/>
              <a:pPr/>
              <a:t>09/05/2017</a:t>
            </a:fld>
            <a:endParaRPr lang="en-GB" dirty="0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4029165" cy="3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8" rIns="92454" bIns="4622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95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4" y="6815426"/>
            <a:ext cx="4029165" cy="194982"/>
          </a:xfrm>
          <a:prstGeom prst="rect">
            <a:avLst/>
          </a:prstGeom>
        </p:spPr>
        <p:txBody>
          <a:bodyPr vert="horz" wrap="square" lIns="92454" tIns="46228" rIns="92454" bIns="4622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fld id="{83E23EEE-A4AC-4065-8FAC-748C9B40422F}" type="datetime1">
              <a:rPr lang="en-GB"/>
              <a:pPr/>
              <a:t>09/05/2017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6825" y="392113"/>
            <a:ext cx="4216400" cy="2921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4" tIns="46228" rIns="92454" bIns="46228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1350" y="3421160"/>
            <a:ext cx="8351553" cy="31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4" tIns="46228" rIns="92454" bIns="46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7236" y="6768361"/>
            <a:ext cx="4029164" cy="242047"/>
          </a:xfrm>
          <a:prstGeom prst="rect">
            <a:avLst/>
          </a:prstGeom>
        </p:spPr>
        <p:txBody>
          <a:bodyPr vert="horz" wrap="square" lIns="92454" tIns="46228" rIns="92454" bIns="4622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E19D51F8-14F4-483D-9BFD-88394224B8CC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02471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23875"/>
            <a:ext cx="37973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5840" y="4026605"/>
            <a:ext cx="7768866" cy="1868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79898" y="7205711"/>
            <a:ext cx="114807" cy="1401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5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374" y="5073199"/>
            <a:ext cx="5603141" cy="503386"/>
          </a:xfrm>
        </p:spPr>
        <p:txBody>
          <a:bodyPr/>
          <a:lstStyle/>
          <a:p>
            <a:r>
              <a:rPr lang="en-GB" baseline="0" dirty="0" smtClean="0"/>
              <a:t>SO: Replaced with slide from presentation on the 30th</a:t>
            </a:r>
          </a:p>
          <a:p>
            <a:r>
              <a:rPr lang="en-GB" baseline="0" dirty="0" smtClean="0"/>
              <a:t>YTS: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75116" y="9066449"/>
            <a:ext cx="79400" cy="188770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3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31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8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6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56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8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9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87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3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05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66733409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76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040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7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5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95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8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6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9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98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8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9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0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95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6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42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228828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3524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13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33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68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88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518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46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61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1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29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4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205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0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2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5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3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1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95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6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14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22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47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089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9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2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6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6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9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12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6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8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2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749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98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6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1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5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5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00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65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195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4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53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8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50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4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2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4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29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92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8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6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33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40547419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4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27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95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282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9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20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42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4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13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19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0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34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89997809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6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11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747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264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478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757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89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09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38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692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4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90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04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03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8858775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12" y="556561"/>
            <a:ext cx="149117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2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604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479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655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21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1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0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6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3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08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9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57732" y="614407"/>
            <a:ext cx="9188837" cy="722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9" y="702156"/>
            <a:ext cx="8961563" cy="540490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20" y="1424180"/>
            <a:ext cx="8961562" cy="4599593"/>
          </a:xfrm>
          <a:prstGeom prst="rect">
            <a:avLst/>
          </a:prstGeom>
        </p:spPr>
        <p:txBody>
          <a:bodyPr anchor="t" anchorCtr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8455" y="6117559"/>
            <a:ext cx="8551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8AB833"/>
                </a:solidFill>
              </a:rPr>
              <a:pPr/>
              <a:t>‹#›</a:t>
            </a:fld>
            <a:endParaRPr lang="en-US" dirty="0">
              <a:solidFill>
                <a:srgbClr val="8AB833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219" y="6119675"/>
            <a:ext cx="4846147" cy="360799"/>
          </a:xfrm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r>
              <a:rPr dirty="0" smtClean="0">
                <a:solidFill>
                  <a:srgbClr val="8AB833"/>
                </a:solidFill>
              </a:rPr>
              <a:t>NIPC’s Strategy &amp; Required Support</a:t>
            </a:r>
            <a:endParaRPr dirty="0">
              <a:solidFill>
                <a:srgbClr val="8AB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02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5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985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23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6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726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619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1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33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8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98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953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4788275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1199520"/>
            <a:ext cx="6627082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000" b="1" cap="all" baseline="0">
                <a:solidFill>
                  <a:srgbClr val="617D3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482320"/>
            <a:ext cx="6627082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78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35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2903" y="1056905"/>
            <a:ext cx="9282358" cy="5082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0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2903" y="1056905"/>
            <a:ext cx="9282358" cy="5082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8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8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0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6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0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56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8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216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62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0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0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7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07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3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90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2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60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30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4A1C4-200B-41BB-A782-06A6AE2A9130}" type="slidenum">
              <a:rPr lang="en-GB" sz="80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3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98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25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57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1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5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80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24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52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7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34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28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1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10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4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2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4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3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4A1C4-200B-41BB-A782-06A6AE2A9130}" type="slidenum">
              <a:rPr lang="en-GB" sz="80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5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0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73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80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6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3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25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Click to edit Master title style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9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02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9072964"/>
              </p:ext>
            </p:extLst>
          </p:nvPr>
        </p:nvGraphicFramePr>
        <p:xfrm>
          <a:off x="1738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72218" y="3125277"/>
            <a:ext cx="9041669" cy="3265288"/>
          </a:xfrm>
          <a:prstGeom prst="rect">
            <a:avLst/>
          </a:prstGeom>
          <a:solidFill>
            <a:srgbClr val="61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645572" y="3699127"/>
            <a:ext cx="6627082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 smtClean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5573" y="2047038"/>
            <a:ext cx="66270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5573" y="2646630"/>
            <a:ext cx="662708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 bwMode="ltGray">
          <a:xfrm>
            <a:off x="362810" y="180317"/>
            <a:ext cx="9180382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446487" y="183874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82007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8" y="556562"/>
            <a:ext cx="2345839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615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57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6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1412881"/>
            <a:ext cx="9071197" cy="4841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337" y="6448254"/>
            <a:ext cx="16148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3FCFE-99B5-4480-BEB7-4405BA0AD4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08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7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3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21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96043" y="644053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4A1C4-200B-41BB-A782-06A6AE2A9130}" type="slidenum">
              <a:rPr lang="en-GB" sz="80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575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7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3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09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68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0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2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80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5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 txBox="1">
            <a:spLocks/>
          </p:cNvSpPr>
          <p:nvPr userDrawn="1"/>
        </p:nvSpPr>
        <p:spPr>
          <a:xfrm>
            <a:off x="277819" y="306023"/>
            <a:ext cx="8065551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chemeClr val="bg1"/>
                </a:solidFill>
              </a:rPr>
              <a:t>Click to edit Master title style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79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3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0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50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8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1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77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93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7308" y="640678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F4A1C4-200B-41BB-A782-06A6AE2A9130}" type="slidenum">
              <a:rPr lang="en-GB" sz="80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7" y="222622"/>
            <a:ext cx="8543925" cy="561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64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6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66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65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image" Target="../media/image1.jpeg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942" r:id="rId2"/>
    <p:sldLayoutId id="2147483943" r:id="rId3"/>
    <p:sldLayoutId id="2147483945" r:id="rId4"/>
    <p:sldLayoutId id="2147483946" r:id="rId5"/>
    <p:sldLayoutId id="2147483947" r:id="rId6"/>
    <p:sldLayoutId id="2147484427" r:id="rId7"/>
    <p:sldLayoutId id="2147484460" r:id="rId8"/>
    <p:sldLayoutId id="2147484464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0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  <p:sldLayoutId id="2147484540" r:id="rId13"/>
    <p:sldLayoutId id="2147484541" r:id="rId14"/>
    <p:sldLayoutId id="2147484542" r:id="rId15"/>
    <p:sldLayoutId id="2147484543" r:id="rId16"/>
    <p:sldLayoutId id="2147484544" r:id="rId17"/>
    <p:sldLayoutId id="2147484545" r:id="rId18"/>
    <p:sldLayoutId id="2147484546" r:id="rId19"/>
    <p:sldLayoutId id="2147484547" r:id="rId20"/>
    <p:sldLayoutId id="2147484548" r:id="rId21"/>
    <p:sldLayoutId id="2147484549" r:id="rId22"/>
    <p:sldLayoutId id="2147484550" r:id="rId23"/>
    <p:sldLayoutId id="2147484551" r:id="rId24"/>
    <p:sldLayoutId id="2147484552" r:id="rId25"/>
    <p:sldLayoutId id="2147484553" r:id="rId26"/>
    <p:sldLayoutId id="2147484554" r:id="rId27"/>
    <p:sldLayoutId id="2147484555" r:id="rId28"/>
    <p:sldLayoutId id="2147484556" r:id="rId29"/>
    <p:sldLayoutId id="2147484557" r:id="rId30"/>
    <p:sldLayoutId id="2147484558" r:id="rId31"/>
    <p:sldLayoutId id="2147484559" r:id="rId32"/>
    <p:sldLayoutId id="2147484560" r:id="rId33"/>
    <p:sldLayoutId id="2147484561" r:id="rId34"/>
    <p:sldLayoutId id="2147484562" r:id="rId35"/>
    <p:sldLayoutId id="2147484563" r:id="rId36"/>
    <p:sldLayoutId id="2147484564" r:id="rId37"/>
    <p:sldLayoutId id="2147484565" r:id="rId38"/>
    <p:sldLayoutId id="2147484566" r:id="rId39"/>
    <p:sldLayoutId id="2147484567" r:id="rId40"/>
    <p:sldLayoutId id="2147484568" r:id="rId41"/>
    <p:sldLayoutId id="2147484569" r:id="rId42"/>
    <p:sldLayoutId id="2147484570" r:id="rId43"/>
    <p:sldLayoutId id="2147484571" r:id="rId44"/>
    <p:sldLayoutId id="2147484572" r:id="rId45"/>
    <p:sldLayoutId id="2147484573" r:id="rId46"/>
    <p:sldLayoutId id="2147484574" r:id="rId47"/>
    <p:sldLayoutId id="2147484575" r:id="rId48"/>
    <p:sldLayoutId id="2147484576" r:id="rId49"/>
    <p:sldLayoutId id="2147484577" r:id="rId50"/>
    <p:sldLayoutId id="2147484578" r:id="rId51"/>
    <p:sldLayoutId id="2147484579" r:id="rId52"/>
    <p:sldLayoutId id="2147484580" r:id="rId53"/>
    <p:sldLayoutId id="2147484581" r:id="rId54"/>
    <p:sldLayoutId id="2147484582" r:id="rId55"/>
    <p:sldLayoutId id="2147484583" r:id="rId56"/>
    <p:sldLayoutId id="2147484584" r:id="rId57"/>
    <p:sldLayoutId id="2147484585" r:id="rId58"/>
    <p:sldLayoutId id="2147484586" r:id="rId59"/>
    <p:sldLayoutId id="2147484587" r:id="rId6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  <p:sldLayoutId id="2147484603" r:id="rId13"/>
    <p:sldLayoutId id="2147484604" r:id="rId14"/>
    <p:sldLayoutId id="2147484605" r:id="rId15"/>
    <p:sldLayoutId id="2147484606" r:id="rId16"/>
    <p:sldLayoutId id="2147484607" r:id="rId17"/>
    <p:sldLayoutId id="2147484608" r:id="rId18"/>
    <p:sldLayoutId id="2147484609" r:id="rId19"/>
    <p:sldLayoutId id="2147484610" r:id="rId20"/>
    <p:sldLayoutId id="2147484611" r:id="rId21"/>
    <p:sldLayoutId id="2147484612" r:id="rId22"/>
    <p:sldLayoutId id="2147484613" r:id="rId23"/>
    <p:sldLayoutId id="2147484614" r:id="rId24"/>
    <p:sldLayoutId id="2147484615" r:id="rId25"/>
    <p:sldLayoutId id="2147484616" r:id="rId26"/>
    <p:sldLayoutId id="2147484617" r:id="rId27"/>
    <p:sldLayoutId id="2147484618" r:id="rId28"/>
    <p:sldLayoutId id="2147484619" r:id="rId29"/>
    <p:sldLayoutId id="2147484620" r:id="rId30"/>
    <p:sldLayoutId id="2147484621" r:id="rId31"/>
    <p:sldLayoutId id="2147484623" r:id="rId32"/>
    <p:sldLayoutId id="2147484624" r:id="rId33"/>
    <p:sldLayoutId id="2147484625" r:id="rId34"/>
    <p:sldLayoutId id="2147484627" r:id="rId35"/>
    <p:sldLayoutId id="2147484628" r:id="rId36"/>
    <p:sldLayoutId id="2147484629" r:id="rId37"/>
    <p:sldLayoutId id="2147484630" r:id="rId38"/>
    <p:sldLayoutId id="2147484631" r:id="rId39"/>
    <p:sldLayoutId id="2147484632" r:id="rId40"/>
    <p:sldLayoutId id="2147484633" r:id="rId41"/>
    <p:sldLayoutId id="2147484634" r:id="rId42"/>
    <p:sldLayoutId id="2147484635" r:id="rId43"/>
    <p:sldLayoutId id="2147484636" r:id="rId44"/>
    <p:sldLayoutId id="2147484637" r:id="rId45"/>
    <p:sldLayoutId id="2147484638" r:id="rId46"/>
    <p:sldLayoutId id="2147484639" r:id="rId47"/>
    <p:sldLayoutId id="2147484640" r:id="rId48"/>
    <p:sldLayoutId id="2147484641" r:id="rId49"/>
    <p:sldLayoutId id="2147484642" r:id="rId50"/>
    <p:sldLayoutId id="2147484643" r:id="rId51"/>
    <p:sldLayoutId id="2147484644" r:id="rId52"/>
    <p:sldLayoutId id="2147484645" r:id="rId53"/>
    <p:sldLayoutId id="2147484646" r:id="rId54"/>
    <p:sldLayoutId id="2147484647" r:id="rId55"/>
    <p:sldLayoutId id="2147484648" r:id="rId5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9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  <p:sldLayoutId id="2147484667" r:id="rId18"/>
    <p:sldLayoutId id="2147484668" r:id="rId19"/>
    <p:sldLayoutId id="2147484669" r:id="rId20"/>
    <p:sldLayoutId id="2147484670" r:id="rId21"/>
    <p:sldLayoutId id="2147484671" r:id="rId22"/>
    <p:sldLayoutId id="2147484672" r:id="rId23"/>
    <p:sldLayoutId id="2147484673" r:id="rId24"/>
    <p:sldLayoutId id="2147484674" r:id="rId25"/>
    <p:sldLayoutId id="2147484675" r:id="rId26"/>
    <p:sldLayoutId id="2147484676" r:id="rId27"/>
    <p:sldLayoutId id="2147484677" r:id="rId28"/>
    <p:sldLayoutId id="2147484678" r:id="rId29"/>
    <p:sldLayoutId id="2147484679" r:id="rId30"/>
    <p:sldLayoutId id="2147484680" r:id="rId31"/>
    <p:sldLayoutId id="2147484681" r:id="rId32"/>
    <p:sldLayoutId id="2147484682" r:id="rId33"/>
    <p:sldLayoutId id="2147484683" r:id="rId34"/>
    <p:sldLayoutId id="2147484684" r:id="rId35"/>
    <p:sldLayoutId id="2147484685" r:id="rId36"/>
    <p:sldLayoutId id="2147484686" r:id="rId37"/>
    <p:sldLayoutId id="2147484687" r:id="rId38"/>
    <p:sldLayoutId id="2147484688" r:id="rId39"/>
    <p:sldLayoutId id="2147484690" r:id="rId40"/>
    <p:sldLayoutId id="2147484691" r:id="rId41"/>
    <p:sldLayoutId id="2147484692" r:id="rId42"/>
    <p:sldLayoutId id="2147484693" r:id="rId43"/>
    <p:sldLayoutId id="2147484694" r:id="rId44"/>
    <p:sldLayoutId id="2147484695" r:id="rId45"/>
    <p:sldLayoutId id="2147484696" r:id="rId46"/>
    <p:sldLayoutId id="2147484697" r:id="rId47"/>
    <p:sldLayoutId id="2147484698" r:id="rId48"/>
    <p:sldLayoutId id="2147484699" r:id="rId49"/>
    <p:sldLayoutId id="2147484700" r:id="rId50"/>
    <p:sldLayoutId id="2147484701" r:id="rId51"/>
    <p:sldLayoutId id="2147484702" r:id="rId52"/>
    <p:sldLayoutId id="2147484703" r:id="rId53"/>
    <p:sldLayoutId id="2147484704" r:id="rId54"/>
    <p:sldLayoutId id="2147484705" r:id="rId55"/>
    <p:sldLayoutId id="2147484706" r:id="rId56"/>
    <p:sldLayoutId id="2147484707" r:id="rId5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0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1" r:id="rId9"/>
    <p:sldLayoutId id="2147484732" r:id="rId10"/>
    <p:sldLayoutId id="2147484733" r:id="rId11"/>
    <p:sldLayoutId id="2147484734" r:id="rId12"/>
    <p:sldLayoutId id="2147484735" r:id="rId13"/>
    <p:sldLayoutId id="2147484736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4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7" r:id="rId9"/>
    <p:sldLayoutId id="2147484748" r:id="rId10"/>
    <p:sldLayoutId id="2147484749" r:id="rId11"/>
    <p:sldLayoutId id="2147484750" r:id="rId12"/>
    <p:sldLayoutId id="2147484751" r:id="rId13"/>
    <p:sldLayoutId id="214748475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9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2" r:id="rId8"/>
    <p:sldLayoutId id="2147484763" r:id="rId9"/>
    <p:sldLayoutId id="2147484765" r:id="rId10"/>
    <p:sldLayoutId id="2147484766" r:id="rId11"/>
    <p:sldLayoutId id="2147484767" r:id="rId12"/>
    <p:sldLayoutId id="2147484790" r:id="rId13"/>
    <p:sldLayoutId id="2147484792" r:id="rId14"/>
    <p:sldLayoutId id="2147484793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43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19" y="6332924"/>
            <a:ext cx="9364662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819" y="177422"/>
            <a:ext cx="9364662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5"/>
          <p:cNvSpPr txBox="1">
            <a:spLocks/>
          </p:cNvSpPr>
          <p:nvPr/>
        </p:nvSpPr>
        <p:spPr>
          <a:xfrm>
            <a:off x="277819" y="993086"/>
            <a:ext cx="9346514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6" y="177420"/>
            <a:ext cx="683985" cy="67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9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7" Type="http://schemas.openxmlformats.org/officeDocument/2006/relationships/chart" Target="../charts/chart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sicinfodesk@nipc.gov.ng,infodesk@nipc.gov.ng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4.png"/><Relationship Id="rId39" Type="http://schemas.openxmlformats.org/officeDocument/2006/relationships/oleObject" Target="../embeddings/oleObject13.bin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9.emf"/><Relationship Id="rId42" Type="http://schemas.openxmlformats.org/officeDocument/2006/relationships/image" Target="../media/image13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8.emf"/><Relationship Id="rId33" Type="http://schemas.openxmlformats.org/officeDocument/2006/relationships/oleObject" Target="../embeddings/oleObject10.bin"/><Relationship Id="rId38" Type="http://schemas.openxmlformats.org/officeDocument/2006/relationships/image" Target="../media/image11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7.png"/><Relationship Id="rId41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oleObject" Target="../embeddings/oleObject9.bin"/><Relationship Id="rId32" Type="http://schemas.openxmlformats.org/officeDocument/2006/relationships/image" Target="../media/image20.gif"/><Relationship Id="rId37" Type="http://schemas.openxmlformats.org/officeDocument/2006/relationships/oleObject" Target="../embeddings/oleObject12.bin"/><Relationship Id="rId40" Type="http://schemas.openxmlformats.org/officeDocument/2006/relationships/image" Target="../media/image12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25.xml"/><Relationship Id="rId28" Type="http://schemas.openxmlformats.org/officeDocument/2006/relationships/image" Target="../media/image16.png"/><Relationship Id="rId36" Type="http://schemas.openxmlformats.org/officeDocument/2006/relationships/image" Target="../media/image10.em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5.xml"/><Relationship Id="rId7" Type="http://schemas.openxmlformats.org/officeDocument/2006/relationships/chart" Target="../charts/char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/>
          </p:nvPr>
        </p:nvGraphicFramePr>
        <p:xfrm>
          <a:off x="1739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45" y="1147037"/>
            <a:ext cx="7750166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>
                <a:solidFill>
                  <a:srgbClr val="617D32"/>
                </a:solidFill>
                <a:ea typeface="ＭＳ Ｐゴシック" pitchFamily="34" charset="-128"/>
              </a:rPr>
              <a:t>UPDATES ON THE ACTIVITIES OF NIPC</a:t>
            </a:r>
            <a:endParaRPr lang="en-GB" sz="2400" b="1" noProof="0" dirty="0">
              <a:solidFill>
                <a:srgbClr val="617D32"/>
              </a:solidFill>
            </a:endParaRPr>
          </a:p>
        </p:txBody>
      </p:sp>
      <p:sp>
        <p:nvSpPr>
          <p:cNvPr id="5" name="McK Document type"/>
          <p:cNvSpPr txBox="1">
            <a:spLocks noChangeArrowheads="1"/>
          </p:cNvSpPr>
          <p:nvPr/>
        </p:nvSpPr>
        <p:spPr bwMode="auto">
          <a:xfrm>
            <a:off x="645577" y="3248167"/>
            <a:ext cx="75268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YEWANDE SADIKU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EXECUTIVE SECRETARY/CEO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NiGERIAN Investment Promotion commission (NIPC)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err="1" smtClean="0">
                <a:solidFill>
                  <a:srgbClr val="FFFFFF"/>
                </a:solidFill>
              </a:rPr>
              <a:t>abuja</a:t>
            </a:r>
            <a:r>
              <a:rPr lang="en-GB" dirty="0" smtClean="0">
                <a:solidFill>
                  <a:srgbClr val="FFFFFF"/>
                </a:solidFill>
              </a:rPr>
              <a:t> | 09 MAY 2017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645577" y="6173266"/>
            <a:ext cx="363455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900" dirty="0" smtClean="0">
                <a:solidFill>
                  <a:srgbClr val="FFFFFF"/>
                </a:solidFill>
              </a:rPr>
              <a:t>Private </a:t>
            </a:r>
            <a:r>
              <a:rPr lang="en-US" sz="900" dirty="0">
                <a:solidFill>
                  <a:srgbClr val="FFFFFF"/>
                </a:solidFill>
              </a:rPr>
              <a:t>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92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30978" y="1185480"/>
            <a:ext cx="4364181" cy="3078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5 FDI  destinations in Africa, 2011 </a:t>
            </a:r>
            <a:r>
              <a:rPr lang="mr-IN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 (US$,</a:t>
            </a:r>
            <a:r>
              <a:rPr lang="en-US" sz="12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770" y="6421580"/>
            <a:ext cx="22669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/>
              <a:t>Sources: World Investment Report 2016</a:t>
            </a:r>
            <a:r>
              <a:rPr lang="en-GB" sz="700" dirty="0"/>
              <a:t> </a:t>
            </a:r>
            <a:r>
              <a:rPr lang="en-GB" sz="700" dirty="0" smtClean="0"/>
              <a:t>(UNCTAD) </a:t>
            </a:r>
            <a:endParaRPr lang="en-GB" sz="7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862149" y="1890457"/>
          <a:ext cx="8268788" cy="402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3" name="Straight Arrow Connector 92"/>
          <p:cNvSpPr/>
          <p:nvPr/>
        </p:nvSpPr>
        <p:spPr>
          <a:xfrm>
            <a:off x="3069869" y="4678283"/>
            <a:ext cx="1071154" cy="130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Straight Arrow Connector 93"/>
          <p:cNvSpPr/>
          <p:nvPr/>
        </p:nvSpPr>
        <p:spPr>
          <a:xfrm>
            <a:off x="4700451" y="4678283"/>
            <a:ext cx="1071154" cy="130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Straight Arrow Connector 94"/>
          <p:cNvSpPr/>
          <p:nvPr/>
        </p:nvSpPr>
        <p:spPr>
          <a:xfrm>
            <a:off x="6202679" y="4678283"/>
            <a:ext cx="1071154" cy="130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traight Arrow Connector 9"/>
          <p:cNvSpPr/>
          <p:nvPr/>
        </p:nvSpPr>
        <p:spPr>
          <a:xfrm>
            <a:off x="7783088" y="4678283"/>
            <a:ext cx="1071154" cy="130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recipients of FDI in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3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90" y="17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90" y="17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5. Source"/>
          <p:cNvSpPr>
            <a:spLocks noChangeArrowheads="1"/>
          </p:cNvSpPr>
          <p:nvPr/>
        </p:nvSpPr>
        <p:spPr bwMode="auto">
          <a:xfrm>
            <a:off x="410811" y="6410326"/>
            <a:ext cx="7696868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28031" indent="-528031" defTabSz="913526">
              <a:tabLst>
                <a:tab pos="625214" algn="l"/>
              </a:tabLst>
            </a:pPr>
            <a:r>
              <a:rPr lang="en-GB" sz="800" dirty="0">
                <a:solidFill>
                  <a:srgbClr val="808080"/>
                </a:solidFill>
                <a:latin typeface="+mn-lt"/>
              </a:rPr>
              <a:t>SOURCE: World Bank Doing Business 2017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 flipH="1" flipV="1">
            <a:off x="5128090" y="1302712"/>
            <a:ext cx="50" cy="4155545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800" dirty="0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H="1">
            <a:off x="1617470" y="3472378"/>
            <a:ext cx="7035912" cy="2532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800" dirty="0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3947"/>
              </p:ext>
            </p:extLst>
          </p:nvPr>
        </p:nvGraphicFramePr>
        <p:xfrm>
          <a:off x="1059654" y="1447929"/>
          <a:ext cx="7739384" cy="450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8107680" y="1851922"/>
            <a:ext cx="992807" cy="6378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1995" tIns="71995" rIns="71995" bIns="71995">
            <a:spAutoFit/>
          </a:bodyPr>
          <a:lstStyle/>
          <a:p>
            <a:pPr defTabSz="357150"/>
            <a:r>
              <a:rPr lang="en-US" sz="800" b="1" i="1" dirty="0"/>
              <a:t>Note: Size of bubble reflects relative GDP of each country</a:t>
            </a:r>
            <a:endParaRPr lang="en-ZA" sz="800" b="1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8353330" y="1119902"/>
            <a:ext cx="728832" cy="118865"/>
            <a:chOff x="7533315" y="1470184"/>
            <a:chExt cx="728832" cy="118872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7533315" y="1470184"/>
              <a:ext cx="122545" cy="1188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 dirty="0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729950" y="1483454"/>
              <a:ext cx="532197" cy="92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/>
                <a:t>Southern Africa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52008" y="1333138"/>
            <a:ext cx="569855" cy="118865"/>
            <a:chOff x="7531992" y="1683433"/>
            <a:chExt cx="569855" cy="118872"/>
          </a:xfrm>
        </p:grpSpPr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7531992" y="1683433"/>
              <a:ext cx="122545" cy="11887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 dirty="0"/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7729950" y="1696703"/>
              <a:ext cx="371897" cy="92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/>
                <a:t>East Africa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352007" y="1546375"/>
            <a:ext cx="590694" cy="118865"/>
            <a:chOff x="7531992" y="1896682"/>
            <a:chExt cx="590694" cy="118872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7531992" y="1896682"/>
              <a:ext cx="122545" cy="118872"/>
            </a:xfrm>
            <a:prstGeom prst="ellipse">
              <a:avLst/>
            </a:prstGeom>
            <a:solidFill>
              <a:srgbClr val="84C225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7729950" y="1909952"/>
              <a:ext cx="392736" cy="92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/>
                <a:t>West Africa</a:t>
              </a:r>
            </a:p>
          </p:txBody>
        </p:sp>
      </p:grp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84246" y="1088921"/>
            <a:ext cx="1497249" cy="246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ZA" sz="800" dirty="0">
                <a:latin typeface="Calibri" panose="020F0502020204030204" pitchFamily="34" charset="0"/>
                <a:cs typeface="Calibri" panose="020F0502020204030204" pitchFamily="34" charset="0"/>
              </a:rPr>
              <a:t>Increasingly friendly business environment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289624" y="5949205"/>
            <a:ext cx="1497250" cy="215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ZA" sz="800" dirty="0">
                <a:latin typeface="Calibri" panose="020F0502020204030204" pitchFamily="34" charset="0"/>
                <a:cs typeface="Calibri" panose="020F0502020204030204" pitchFamily="34" charset="0"/>
              </a:rPr>
              <a:t>Increasing population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4372997" y="1174045"/>
            <a:ext cx="3406124" cy="1323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3296" tIns="46648" rIns="93296" bIns="46648">
            <a:spAutoFit/>
          </a:bodyPr>
          <a:lstStyle/>
          <a:p>
            <a:pPr marL="85716" indent="-85716"/>
            <a:r>
              <a:rPr lang="en-US" sz="800" b="1" dirty="0">
                <a:solidFill>
                  <a:schemeClr val="accent4"/>
                </a:solidFill>
              </a:rPr>
              <a:t>Within Southern Africa: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South Africa ranks high in terms of “ease-to-do-business”, making the country a logical entry point for investment in Africa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Second largest GDP on African continent, and 5</a:t>
            </a:r>
            <a:r>
              <a:rPr lang="en-US" sz="800" baseline="30000" dirty="0"/>
              <a:t>th</a:t>
            </a:r>
            <a:r>
              <a:rPr lang="en-US" sz="800" dirty="0"/>
              <a:t> largest population (55 million)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Emerging black middle class with increasing purchasing power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Perceived favorably from a risk-return perspective by international investors in search for emerging market yield</a:t>
            </a:r>
          </a:p>
          <a:p>
            <a:r>
              <a:rPr lang="en-US" sz="800" dirty="0"/>
              <a:t>South Africa typically offers itself as the “doorstep-to-Africa” to new investors to the continent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152706" y="3610969"/>
            <a:ext cx="2350684" cy="13233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 marL="85716" indent="-85716"/>
            <a:r>
              <a:rPr lang="en-US" sz="800" b="1" dirty="0">
                <a:solidFill>
                  <a:schemeClr val="accent4"/>
                </a:solidFill>
              </a:rPr>
              <a:t>Within West Africa: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 smtClean="0"/>
              <a:t>Nigeria’s population is the largest on the African continent and eight largest in the world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 smtClean="0"/>
              <a:t>Largest </a:t>
            </a:r>
            <a:r>
              <a:rPr lang="en-US" sz="800" dirty="0"/>
              <a:t>GDP in Africa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Large hydrocarbon resources, the largest gas reserves and second largest oil reserves in </a:t>
            </a:r>
            <a:r>
              <a:rPr lang="en-US" sz="800" dirty="0" smtClean="0"/>
              <a:t>Africa</a:t>
            </a:r>
          </a:p>
          <a:p>
            <a:pPr algn="l"/>
            <a:r>
              <a:rPr lang="en-US" sz="800" dirty="0" smtClean="0"/>
              <a:t>Nigeria is the emerging economic locomotive of the African continent</a:t>
            </a:r>
            <a:endParaRPr lang="en-US" sz="800" dirty="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911430" y="1235140"/>
            <a:ext cx="2007742" cy="954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 marL="85716" indent="-85716"/>
            <a:r>
              <a:rPr lang="en-US" sz="800" b="1" dirty="0">
                <a:solidFill>
                  <a:schemeClr val="accent4"/>
                </a:solidFill>
              </a:rPr>
              <a:t>Within East Africa: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Kenya is the trade and finance hub for East Africa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800" dirty="0"/>
              <a:t>Highest “ease-of-doing-business” in the East African hub</a:t>
            </a:r>
          </a:p>
          <a:p>
            <a:r>
              <a:rPr lang="en-US" sz="800" dirty="0"/>
              <a:t>Natural entry point to establish African presence from East Africa</a:t>
            </a:r>
          </a:p>
        </p:txBody>
      </p:sp>
      <p:cxnSp>
        <p:nvCxnSpPr>
          <p:cNvPr id="57" name="Curved Connector 56"/>
          <p:cNvCxnSpPr>
            <a:endCxn id="56" idx="1"/>
          </p:cNvCxnSpPr>
          <p:nvPr/>
        </p:nvCxnSpPr>
        <p:spPr>
          <a:xfrm rot="16200000" flipV="1">
            <a:off x="1727763" y="1895836"/>
            <a:ext cx="1552403" cy="1185065"/>
          </a:xfrm>
          <a:prstGeom prst="curvedConnector4">
            <a:avLst>
              <a:gd name="adj1" fmla="val 34636"/>
              <a:gd name="adj2" fmla="val 11929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831886" y="1517594"/>
            <a:ext cx="7880653" cy="4655926"/>
          </a:xfrm>
          <a:custGeom>
            <a:avLst/>
            <a:gdLst>
              <a:gd name="connsiteX0" fmla="*/ 0 w 7305675"/>
              <a:gd name="connsiteY0" fmla="*/ 0 h 4610100"/>
              <a:gd name="connsiteX1" fmla="*/ 0 w 7305675"/>
              <a:gd name="connsiteY1" fmla="*/ 4610100 h 4610100"/>
              <a:gd name="connsiteX2" fmla="*/ 7305675 w 7305675"/>
              <a:gd name="connsiteY2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5675" h="4610100">
                <a:moveTo>
                  <a:pt x="0" y="0"/>
                </a:moveTo>
                <a:lnTo>
                  <a:pt x="0" y="4610100"/>
                </a:lnTo>
                <a:lnTo>
                  <a:pt x="7305675" y="4610100"/>
                </a:lnTo>
              </a:path>
            </a:pathLst>
          </a:custGeom>
          <a:noFill/>
          <a:ln w="190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800"/>
          </a:p>
        </p:txBody>
      </p:sp>
      <p:sp>
        <p:nvSpPr>
          <p:cNvPr id="59" name="Rectangle 58"/>
          <p:cNvSpPr/>
          <p:nvPr/>
        </p:nvSpPr>
        <p:spPr>
          <a:xfrm rot="16200000">
            <a:off x="223185" y="3622680"/>
            <a:ext cx="1519878" cy="215444"/>
          </a:xfrm>
          <a:prstGeom prst="rect">
            <a:avLst/>
          </a:prstGeom>
        </p:spPr>
        <p:txBody>
          <a:bodyPr wrap="none" lIns="93296" tIns="46648" rIns="93296" bIns="46648">
            <a:spAutoFit/>
          </a:bodyPr>
          <a:lstStyle/>
          <a:p>
            <a:pPr algn="ctr"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r>
              <a:rPr lang="en-US" sz="800" dirty="0"/>
              <a:t>Ease of doing business (ranking)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Despite the challenges, Nigeria is a key strategic market in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6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Thrust of Government	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9633" y="925048"/>
            <a:ext cx="8474253" cy="52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Change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Agenda of Federal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Government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is predicated on:</a:t>
            </a:r>
          </a:p>
          <a:p>
            <a:pPr algn="just">
              <a:lnSpc>
                <a:spcPct val="90000"/>
              </a:lnSpc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Rule of Law anchored on Good Governance and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driven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by uncommon sense of service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Transparency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Accountability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Zero-Tolerance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corruption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Security of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lives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properties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Firm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support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productive partnership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with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Organized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Private Sector / Investors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Provide 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predictable 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Macroeconomic 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Framework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GB" altLang="en-US" sz="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Facilitate 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private sector driven 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conomy </a:t>
            </a:r>
            <a:endParaRPr lang="en-GB" alt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Promote and attract value-added industrialization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Attract export-oriented Non-oil Sector </a:t>
            </a:r>
            <a:r>
              <a:rPr lang="en-GB" alt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FDI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Make FDI work for local the economy; i.e. job creation, supply-chain </a:t>
            </a:r>
            <a:r>
              <a:rPr lang="en-GB" alt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etc</a:t>
            </a:r>
            <a:endParaRPr lang="en-GB" alt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Develop 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well integrated physical i</a:t>
            </a:r>
            <a:r>
              <a:rPr lang="en-GB" alt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nfrastructure</a:t>
            </a:r>
            <a:endParaRPr lang="en-US" sz="1600" b="1" dirty="0" smtClean="0">
              <a:solidFill>
                <a:srgbClr val="8AB833">
                  <a:lumMod val="75000"/>
                </a:srgbClr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2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PEBEC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3094" y="1296236"/>
            <a:ext cx="87923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Presidential Enabling Business Environment Council (PEBEC): The President approved the formation of the Presidential Enabling Business Environment Council (PEBEC) – chaired by H.E. the Vice President and comprised of 10 Honourable Ministers, the Central Bank Governor, and the Head of Service</a:t>
            </a:r>
          </a:p>
          <a:p>
            <a:r>
              <a:rPr lang="en-GB" dirty="0"/>
              <a:t>PEBEC is supported by the Enabling Business Environment Secretariat (EBES), a small task force responsible for driving the reform agenda and ensuring implementation across MDAs</a:t>
            </a:r>
          </a:p>
        </p:txBody>
      </p:sp>
    </p:spTree>
    <p:extLst>
      <p:ext uri="{BB962C8B-B14F-4D97-AF65-F5344CB8AC3E}">
        <p14:creationId xmlns:p14="http://schemas.microsoft.com/office/powerpoint/2010/main" val="92842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98079" y="403127"/>
            <a:ext cx="8543925" cy="56115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2367A"/>
                </a:solidFill>
                <a:latin typeface="Arial" charset="0"/>
              </a:defRPr>
            </a:lvl9pPr>
          </a:lstStyle>
          <a:p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277277" y="349309"/>
            <a:ext cx="854392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PEBEC: Scorecard</a:t>
            </a:r>
            <a:endParaRPr lang="en-US" b="0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>
          <a:xfrm>
            <a:off x="656777" y="989044"/>
            <a:ext cx="8871536" cy="54237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255566" y="2083290"/>
            <a:ext cx="873290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90528" y="3214659"/>
            <a:ext cx="636820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92393" y="5130788"/>
            <a:ext cx="434956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5127348" y="3837296"/>
            <a:ext cx="0" cy="2361966"/>
          </a:xfrm>
          <a:prstGeom prst="line">
            <a:avLst/>
          </a:prstGeom>
          <a:ln w="19050">
            <a:solidFill>
              <a:schemeClr val="accent6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5127348" y="1129813"/>
            <a:ext cx="0" cy="2386313"/>
          </a:xfrm>
          <a:prstGeom prst="line">
            <a:avLst/>
          </a:prstGeom>
          <a:ln w="19050">
            <a:solidFill>
              <a:schemeClr val="accent6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57123" y="1096314"/>
            <a:ext cx="3676477" cy="5209196"/>
            <a:chOff x="431885" y="1322942"/>
            <a:chExt cx="3603288" cy="5004896"/>
          </a:xfrm>
        </p:grpSpPr>
        <p:pic>
          <p:nvPicPr>
            <p:cNvPr id="53" name="Picture 52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85" y="1322942"/>
              <a:ext cx="2233739" cy="31673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272" y="1782338"/>
              <a:ext cx="2233739" cy="31673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659" y="2241734"/>
              <a:ext cx="2233739" cy="31673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56" name="Picture 55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046" y="2701130"/>
              <a:ext cx="2233739" cy="31673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57" name="Picture 56"/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434" y="3160524"/>
              <a:ext cx="2233739" cy="31673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58" name="TextBox 57"/>
          <p:cNvSpPr txBox="1">
            <a:spLocks/>
          </p:cNvSpPr>
          <p:nvPr/>
        </p:nvSpPr>
        <p:spPr>
          <a:xfrm>
            <a:off x="5197249" y="1129813"/>
            <a:ext cx="3792602" cy="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chemeClr val="accent3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chemeClr val="accent3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chemeClr val="accent3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chemeClr val="accent3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777777"/>
              </a:buClr>
            </a:pPr>
            <a:r>
              <a:rPr lang="en-US" sz="1200" b="1" dirty="0">
                <a:solidFill>
                  <a:srgbClr val="029676"/>
                </a:solidFill>
              </a:rPr>
              <a:t>Done!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5197249" y="1336663"/>
            <a:ext cx="3792602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5197248" y="1366563"/>
            <a:ext cx="4225047" cy="21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Starting a Business: 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Fully operationalize online company name search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FIRS e-payment/e-stamping solution integrated</a:t>
            </a:r>
          </a:p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Entry &amp; Exit of People: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Simplify visa-on-arrival process, incl. e-submission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Sign &amp; issue new 2017 immigration regulations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Consolidate arrival and departure forms</a:t>
            </a:r>
          </a:p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Trading Across Borders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Mandate use of pallets for imports to Nigeria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 err="1">
                <a:solidFill>
                  <a:prstClr val="black"/>
                </a:solidFill>
              </a:rPr>
              <a:t>NCS</a:t>
            </a:r>
            <a:r>
              <a:rPr lang="en-US" sz="1200" dirty="0">
                <a:solidFill>
                  <a:prstClr val="black"/>
                </a:solidFill>
              </a:rPr>
              <a:t> to schedule and coordinate export examinations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 bwMode="auto">
          <a:xfrm>
            <a:off x="5197248" y="3908205"/>
            <a:ext cx="3792602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5197249" y="4074193"/>
            <a:ext cx="4225046" cy="208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Entry &amp; Exit of People: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Eliminate manual baggage search with scanners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Overhaul key traveler infrastructure at Lagos airport</a:t>
            </a:r>
          </a:p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Starting a Business: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CAC lawyers to handle statutory declaration of compliance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Server colocation for 99% application portal uptime</a:t>
            </a:r>
          </a:p>
          <a:p>
            <a:pPr lvl="1">
              <a:spcBef>
                <a:spcPct val="25000"/>
              </a:spcBef>
              <a:buClr>
                <a:srgbClr val="455F51"/>
              </a:buClr>
            </a:pPr>
            <a:r>
              <a:rPr lang="en-US" sz="1200" b="1" dirty="0">
                <a:solidFill>
                  <a:srgbClr val="029676"/>
                </a:solidFill>
              </a:rPr>
              <a:t>Trading Across Borders: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Reduce documentation required for import/export</a:t>
            </a:r>
          </a:p>
          <a:p>
            <a:pPr lvl="2">
              <a:spcBef>
                <a:spcPct val="12500"/>
              </a:spcBef>
              <a:buClr>
                <a:srgbClr val="455F51"/>
              </a:buClr>
            </a:pPr>
            <a:r>
              <a:rPr lang="en-US" sz="1200" dirty="0">
                <a:solidFill>
                  <a:prstClr val="black"/>
                </a:solidFill>
              </a:rPr>
              <a:t>Optimize pre-shipment process for exports</a:t>
            </a: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5197248" y="3672616"/>
            <a:ext cx="3792602" cy="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chemeClr val="accent3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chemeClr val="accent3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chemeClr val="accent3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chemeClr val="accent3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777777"/>
              </a:buClr>
            </a:pPr>
            <a:r>
              <a:rPr lang="en-US" sz="1200" b="1" dirty="0">
                <a:solidFill>
                  <a:srgbClr val="029676"/>
                </a:solidFill>
              </a:rPr>
              <a:t>Ongoing / Areas for engagement</a:t>
            </a:r>
          </a:p>
        </p:txBody>
      </p:sp>
    </p:spTree>
    <p:extLst>
      <p:ext uri="{BB962C8B-B14F-4D97-AF65-F5344CB8AC3E}">
        <p14:creationId xmlns:p14="http://schemas.microsoft.com/office/powerpoint/2010/main" val="3383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Economic Recovery and Growth Plan is organized around 5 thematic areas and builds on the 2016 Strategic Implementation Plan </a:t>
            </a:r>
            <a:r>
              <a:rPr lang="en-ZA" dirty="0"/>
              <a:t/>
            </a:r>
            <a:br>
              <a:rPr lang="en-ZA" dirty="0"/>
            </a:br>
            <a:r>
              <a:rPr lang="en-GB" dirty="0" smtClean="0"/>
              <a:t>		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28215" y="1036268"/>
            <a:ext cx="9141462" cy="5351723"/>
            <a:chOff x="328215" y="1105783"/>
            <a:chExt cx="8185528" cy="5351723"/>
          </a:xfrm>
        </p:grpSpPr>
        <p:sp>
          <p:nvSpPr>
            <p:cNvPr id="5" name="Rectangle 105"/>
            <p:cNvSpPr txBox="1">
              <a:spLocks/>
            </p:cNvSpPr>
            <p:nvPr/>
          </p:nvSpPr>
          <p:spPr>
            <a:xfrm>
              <a:off x="328215" y="1105783"/>
              <a:ext cx="8185528" cy="53517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>
              <a:outerShdw blurRad="63500" dist="12700" dir="5400000" algn="t" rotWithShape="0">
                <a:srgbClr val="000000">
                  <a:lumMod val="75000"/>
                  <a:lumOff val="25000"/>
                  <a:alpha val="40000"/>
                </a:srgbClr>
              </a:outerShdw>
            </a:effectLst>
          </p:spPr>
          <p:txBody>
            <a:bodyPr wrap="none" anchor="ctr"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rgbClr val="000000"/>
                  </a:solidFill>
                  <a:latin typeface="+mn-lt"/>
                  <a:cs typeface="Arial" charset="0"/>
                </a:defRPr>
              </a:lvl1pPr>
            </a:lstStyle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73353" y="1141778"/>
              <a:ext cx="5173317" cy="5173317"/>
              <a:chOff x="2102645" y="1440439"/>
              <a:chExt cx="4937125" cy="4937125"/>
            </a:xfrm>
          </p:grpSpPr>
          <p:sp>
            <p:nvSpPr>
              <p:cNvPr id="25" name="Freeform 758"/>
              <p:cNvSpPr>
                <a:spLocks/>
              </p:cNvSpPr>
              <p:nvPr/>
            </p:nvSpPr>
            <p:spPr bwMode="auto">
              <a:xfrm>
                <a:off x="4570486" y="1913803"/>
                <a:ext cx="2469284" cy="2757921"/>
              </a:xfrm>
              <a:custGeom>
                <a:avLst/>
                <a:gdLst>
                  <a:gd name="T0" fmla="*/ 1005 w 1711"/>
                  <a:gd name="T1" fmla="*/ 0 h 1911"/>
                  <a:gd name="T2" fmla="*/ 1089 w 1711"/>
                  <a:gd name="T3" fmla="*/ 64 h 1911"/>
                  <a:gd name="T4" fmla="*/ 1169 w 1711"/>
                  <a:gd name="T5" fmla="*/ 133 h 1911"/>
                  <a:gd name="T6" fmla="*/ 1242 w 1711"/>
                  <a:gd name="T7" fmla="*/ 206 h 1911"/>
                  <a:gd name="T8" fmla="*/ 1310 w 1711"/>
                  <a:gd name="T9" fmla="*/ 284 h 1911"/>
                  <a:gd name="T10" fmla="*/ 1374 w 1711"/>
                  <a:gd name="T11" fmla="*/ 364 h 1911"/>
                  <a:gd name="T12" fmla="*/ 1432 w 1711"/>
                  <a:gd name="T13" fmla="*/ 447 h 1911"/>
                  <a:gd name="T14" fmla="*/ 1486 w 1711"/>
                  <a:gd name="T15" fmla="*/ 534 h 1911"/>
                  <a:gd name="T16" fmla="*/ 1533 w 1711"/>
                  <a:gd name="T17" fmla="*/ 624 h 1911"/>
                  <a:gd name="T18" fmla="*/ 1575 w 1711"/>
                  <a:gd name="T19" fmla="*/ 716 h 1911"/>
                  <a:gd name="T20" fmla="*/ 1611 w 1711"/>
                  <a:gd name="T21" fmla="*/ 810 h 1911"/>
                  <a:gd name="T22" fmla="*/ 1643 w 1711"/>
                  <a:gd name="T23" fmla="*/ 905 h 1911"/>
                  <a:gd name="T24" fmla="*/ 1667 w 1711"/>
                  <a:gd name="T25" fmla="*/ 1004 h 1911"/>
                  <a:gd name="T26" fmla="*/ 1687 w 1711"/>
                  <a:gd name="T27" fmla="*/ 1103 h 1911"/>
                  <a:gd name="T28" fmla="*/ 1700 w 1711"/>
                  <a:gd name="T29" fmla="*/ 1203 h 1911"/>
                  <a:gd name="T30" fmla="*/ 1708 w 1711"/>
                  <a:gd name="T31" fmla="*/ 1303 h 1911"/>
                  <a:gd name="T32" fmla="*/ 1711 w 1711"/>
                  <a:gd name="T33" fmla="*/ 1406 h 1911"/>
                  <a:gd name="T34" fmla="*/ 1705 w 1711"/>
                  <a:gd name="T35" fmla="*/ 1506 h 1911"/>
                  <a:gd name="T36" fmla="*/ 1696 w 1711"/>
                  <a:gd name="T37" fmla="*/ 1608 h 1911"/>
                  <a:gd name="T38" fmla="*/ 1679 w 1711"/>
                  <a:gd name="T39" fmla="*/ 1709 h 1911"/>
                  <a:gd name="T40" fmla="*/ 1656 w 1711"/>
                  <a:gd name="T41" fmla="*/ 1811 h 1911"/>
                  <a:gd name="T42" fmla="*/ 1627 w 1711"/>
                  <a:gd name="T43" fmla="*/ 1911 h 1911"/>
                  <a:gd name="T44" fmla="*/ 0 w 1711"/>
                  <a:gd name="T45" fmla="*/ 1382 h 1911"/>
                  <a:gd name="T46" fmla="*/ 1005 w 1711"/>
                  <a:gd name="T47" fmla="*/ 0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1" h="1911">
                    <a:moveTo>
                      <a:pt x="1005" y="0"/>
                    </a:moveTo>
                    <a:lnTo>
                      <a:pt x="1089" y="64"/>
                    </a:lnTo>
                    <a:lnTo>
                      <a:pt x="1169" y="133"/>
                    </a:lnTo>
                    <a:lnTo>
                      <a:pt x="1242" y="206"/>
                    </a:lnTo>
                    <a:lnTo>
                      <a:pt x="1310" y="284"/>
                    </a:lnTo>
                    <a:lnTo>
                      <a:pt x="1374" y="364"/>
                    </a:lnTo>
                    <a:lnTo>
                      <a:pt x="1432" y="447"/>
                    </a:lnTo>
                    <a:lnTo>
                      <a:pt x="1486" y="534"/>
                    </a:lnTo>
                    <a:lnTo>
                      <a:pt x="1533" y="624"/>
                    </a:lnTo>
                    <a:lnTo>
                      <a:pt x="1575" y="716"/>
                    </a:lnTo>
                    <a:lnTo>
                      <a:pt x="1611" y="810"/>
                    </a:lnTo>
                    <a:lnTo>
                      <a:pt x="1643" y="905"/>
                    </a:lnTo>
                    <a:lnTo>
                      <a:pt x="1667" y="1004"/>
                    </a:lnTo>
                    <a:lnTo>
                      <a:pt x="1687" y="1103"/>
                    </a:lnTo>
                    <a:lnTo>
                      <a:pt x="1700" y="1203"/>
                    </a:lnTo>
                    <a:lnTo>
                      <a:pt x="1708" y="1303"/>
                    </a:lnTo>
                    <a:lnTo>
                      <a:pt x="1711" y="1406"/>
                    </a:lnTo>
                    <a:lnTo>
                      <a:pt x="1705" y="1506"/>
                    </a:lnTo>
                    <a:lnTo>
                      <a:pt x="1696" y="1608"/>
                    </a:lnTo>
                    <a:lnTo>
                      <a:pt x="1679" y="1709"/>
                    </a:lnTo>
                    <a:lnTo>
                      <a:pt x="1656" y="1811"/>
                    </a:lnTo>
                    <a:lnTo>
                      <a:pt x="1627" y="1911"/>
                    </a:lnTo>
                    <a:lnTo>
                      <a:pt x="0" y="1382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C7E5A9"/>
              </a:solidFill>
              <a:ln w="285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809"/>
              <p:cNvSpPr>
                <a:spLocks/>
              </p:cNvSpPr>
              <p:nvPr/>
            </p:nvSpPr>
            <p:spPr bwMode="auto">
              <a:xfrm>
                <a:off x="4570486" y="3908280"/>
                <a:ext cx="2348057" cy="2469284"/>
              </a:xfrm>
              <a:custGeom>
                <a:avLst/>
                <a:gdLst>
                  <a:gd name="T0" fmla="*/ 0 w 1627"/>
                  <a:gd name="T1" fmla="*/ 0 h 1711"/>
                  <a:gd name="T2" fmla="*/ 1627 w 1627"/>
                  <a:gd name="T3" fmla="*/ 529 h 1711"/>
                  <a:gd name="T4" fmla="*/ 1589 w 1627"/>
                  <a:gd name="T5" fmla="*/ 634 h 1711"/>
                  <a:gd name="T6" fmla="*/ 1546 w 1627"/>
                  <a:gd name="T7" fmla="*/ 734 h 1711"/>
                  <a:gd name="T8" fmla="*/ 1495 w 1627"/>
                  <a:gd name="T9" fmla="*/ 831 h 1711"/>
                  <a:gd name="T10" fmla="*/ 1440 w 1627"/>
                  <a:gd name="T11" fmla="*/ 924 h 1711"/>
                  <a:gd name="T12" fmla="*/ 1378 w 1627"/>
                  <a:gd name="T13" fmla="*/ 1013 h 1711"/>
                  <a:gd name="T14" fmla="*/ 1313 w 1627"/>
                  <a:gd name="T15" fmla="*/ 1097 h 1711"/>
                  <a:gd name="T16" fmla="*/ 1242 w 1627"/>
                  <a:gd name="T17" fmla="*/ 1177 h 1711"/>
                  <a:gd name="T18" fmla="*/ 1166 w 1627"/>
                  <a:gd name="T19" fmla="*/ 1251 h 1711"/>
                  <a:gd name="T20" fmla="*/ 1086 w 1627"/>
                  <a:gd name="T21" fmla="*/ 1321 h 1711"/>
                  <a:gd name="T22" fmla="*/ 1002 w 1627"/>
                  <a:gd name="T23" fmla="*/ 1386 h 1711"/>
                  <a:gd name="T24" fmla="*/ 915 w 1627"/>
                  <a:gd name="T25" fmla="*/ 1445 h 1711"/>
                  <a:gd name="T26" fmla="*/ 823 w 1627"/>
                  <a:gd name="T27" fmla="*/ 1499 h 1711"/>
                  <a:gd name="T28" fmla="*/ 729 w 1627"/>
                  <a:gd name="T29" fmla="*/ 1547 h 1711"/>
                  <a:gd name="T30" fmla="*/ 632 w 1627"/>
                  <a:gd name="T31" fmla="*/ 1589 h 1711"/>
                  <a:gd name="T32" fmla="*/ 531 w 1627"/>
                  <a:gd name="T33" fmla="*/ 1626 h 1711"/>
                  <a:gd name="T34" fmla="*/ 429 w 1627"/>
                  <a:gd name="T35" fmla="*/ 1656 h 1711"/>
                  <a:gd name="T36" fmla="*/ 324 w 1627"/>
                  <a:gd name="T37" fmla="*/ 1680 h 1711"/>
                  <a:gd name="T38" fmla="*/ 218 w 1627"/>
                  <a:gd name="T39" fmla="*/ 1697 h 1711"/>
                  <a:gd name="T40" fmla="*/ 110 w 1627"/>
                  <a:gd name="T41" fmla="*/ 1707 h 1711"/>
                  <a:gd name="T42" fmla="*/ 0 w 1627"/>
                  <a:gd name="T43" fmla="*/ 1711 h 1711"/>
                  <a:gd name="T44" fmla="*/ 0 w 1627"/>
                  <a:gd name="T45" fmla="*/ 0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7" h="1711">
                    <a:moveTo>
                      <a:pt x="0" y="0"/>
                    </a:moveTo>
                    <a:lnTo>
                      <a:pt x="1627" y="529"/>
                    </a:lnTo>
                    <a:lnTo>
                      <a:pt x="1589" y="634"/>
                    </a:lnTo>
                    <a:lnTo>
                      <a:pt x="1546" y="734"/>
                    </a:lnTo>
                    <a:lnTo>
                      <a:pt x="1495" y="831"/>
                    </a:lnTo>
                    <a:lnTo>
                      <a:pt x="1440" y="924"/>
                    </a:lnTo>
                    <a:lnTo>
                      <a:pt x="1378" y="1013"/>
                    </a:lnTo>
                    <a:lnTo>
                      <a:pt x="1313" y="1097"/>
                    </a:lnTo>
                    <a:lnTo>
                      <a:pt x="1242" y="1177"/>
                    </a:lnTo>
                    <a:lnTo>
                      <a:pt x="1166" y="1251"/>
                    </a:lnTo>
                    <a:lnTo>
                      <a:pt x="1086" y="1321"/>
                    </a:lnTo>
                    <a:lnTo>
                      <a:pt x="1002" y="1386"/>
                    </a:lnTo>
                    <a:lnTo>
                      <a:pt x="915" y="1445"/>
                    </a:lnTo>
                    <a:lnTo>
                      <a:pt x="823" y="1499"/>
                    </a:lnTo>
                    <a:lnTo>
                      <a:pt x="729" y="1547"/>
                    </a:lnTo>
                    <a:lnTo>
                      <a:pt x="632" y="1589"/>
                    </a:lnTo>
                    <a:lnTo>
                      <a:pt x="531" y="1626"/>
                    </a:lnTo>
                    <a:lnTo>
                      <a:pt x="429" y="1656"/>
                    </a:lnTo>
                    <a:lnTo>
                      <a:pt x="324" y="1680"/>
                    </a:lnTo>
                    <a:lnTo>
                      <a:pt x="218" y="1697"/>
                    </a:lnTo>
                    <a:lnTo>
                      <a:pt x="110" y="1707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E5A9"/>
              </a:solidFill>
              <a:ln w="285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867"/>
              <p:cNvSpPr>
                <a:spLocks/>
              </p:cNvSpPr>
              <p:nvPr/>
            </p:nvSpPr>
            <p:spPr bwMode="auto">
              <a:xfrm>
                <a:off x="2223872" y="3908280"/>
                <a:ext cx="2346613" cy="2467841"/>
              </a:xfrm>
              <a:custGeom>
                <a:avLst/>
                <a:gdLst>
                  <a:gd name="T0" fmla="*/ 1626 w 1626"/>
                  <a:gd name="T1" fmla="*/ 0 h 1710"/>
                  <a:gd name="T2" fmla="*/ 1626 w 1626"/>
                  <a:gd name="T3" fmla="*/ 1710 h 1710"/>
                  <a:gd name="T4" fmla="*/ 1516 w 1626"/>
                  <a:gd name="T5" fmla="*/ 1707 h 1710"/>
                  <a:gd name="T6" fmla="*/ 1406 w 1626"/>
                  <a:gd name="T7" fmla="*/ 1697 h 1710"/>
                  <a:gd name="T8" fmla="*/ 1298 w 1626"/>
                  <a:gd name="T9" fmla="*/ 1678 h 1710"/>
                  <a:gd name="T10" fmla="*/ 1192 w 1626"/>
                  <a:gd name="T11" fmla="*/ 1655 h 1710"/>
                  <a:gd name="T12" fmla="*/ 1089 w 1626"/>
                  <a:gd name="T13" fmla="*/ 1625 h 1710"/>
                  <a:gd name="T14" fmla="*/ 989 w 1626"/>
                  <a:gd name="T15" fmla="*/ 1587 h 1710"/>
                  <a:gd name="T16" fmla="*/ 891 w 1626"/>
                  <a:gd name="T17" fmla="*/ 1545 h 1710"/>
                  <a:gd name="T18" fmla="*/ 797 w 1626"/>
                  <a:gd name="T19" fmla="*/ 1495 h 1710"/>
                  <a:gd name="T20" fmla="*/ 705 w 1626"/>
                  <a:gd name="T21" fmla="*/ 1441 h 1710"/>
                  <a:gd name="T22" fmla="*/ 619 w 1626"/>
                  <a:gd name="T23" fmla="*/ 1381 h 1710"/>
                  <a:gd name="T24" fmla="*/ 535 w 1626"/>
                  <a:gd name="T25" fmla="*/ 1316 h 1710"/>
                  <a:gd name="T26" fmla="*/ 455 w 1626"/>
                  <a:gd name="T27" fmla="*/ 1246 h 1710"/>
                  <a:gd name="T28" fmla="*/ 381 w 1626"/>
                  <a:gd name="T29" fmla="*/ 1172 h 1710"/>
                  <a:gd name="T30" fmla="*/ 310 w 1626"/>
                  <a:gd name="T31" fmla="*/ 1092 h 1710"/>
                  <a:gd name="T32" fmla="*/ 245 w 1626"/>
                  <a:gd name="T33" fmla="*/ 1008 h 1710"/>
                  <a:gd name="T34" fmla="*/ 184 w 1626"/>
                  <a:gd name="T35" fmla="*/ 919 h 1710"/>
                  <a:gd name="T36" fmla="*/ 129 w 1626"/>
                  <a:gd name="T37" fmla="*/ 827 h 1710"/>
                  <a:gd name="T38" fmla="*/ 81 w 1626"/>
                  <a:gd name="T39" fmla="*/ 732 h 1710"/>
                  <a:gd name="T40" fmla="*/ 38 w 1626"/>
                  <a:gd name="T41" fmla="*/ 632 h 1710"/>
                  <a:gd name="T42" fmla="*/ 0 w 1626"/>
                  <a:gd name="T43" fmla="*/ 529 h 1710"/>
                  <a:gd name="T44" fmla="*/ 1626 w 1626"/>
                  <a:gd name="T45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6" h="1710">
                    <a:moveTo>
                      <a:pt x="1626" y="0"/>
                    </a:moveTo>
                    <a:lnTo>
                      <a:pt x="1626" y="1710"/>
                    </a:lnTo>
                    <a:lnTo>
                      <a:pt x="1516" y="1707"/>
                    </a:lnTo>
                    <a:lnTo>
                      <a:pt x="1406" y="1697"/>
                    </a:lnTo>
                    <a:lnTo>
                      <a:pt x="1298" y="1678"/>
                    </a:lnTo>
                    <a:lnTo>
                      <a:pt x="1192" y="1655"/>
                    </a:lnTo>
                    <a:lnTo>
                      <a:pt x="1089" y="1625"/>
                    </a:lnTo>
                    <a:lnTo>
                      <a:pt x="989" y="1587"/>
                    </a:lnTo>
                    <a:lnTo>
                      <a:pt x="891" y="1545"/>
                    </a:lnTo>
                    <a:lnTo>
                      <a:pt x="797" y="1495"/>
                    </a:lnTo>
                    <a:lnTo>
                      <a:pt x="705" y="1441"/>
                    </a:lnTo>
                    <a:lnTo>
                      <a:pt x="619" y="1381"/>
                    </a:lnTo>
                    <a:lnTo>
                      <a:pt x="535" y="1316"/>
                    </a:lnTo>
                    <a:lnTo>
                      <a:pt x="455" y="1246"/>
                    </a:lnTo>
                    <a:lnTo>
                      <a:pt x="381" y="1172"/>
                    </a:lnTo>
                    <a:lnTo>
                      <a:pt x="310" y="1092"/>
                    </a:lnTo>
                    <a:lnTo>
                      <a:pt x="245" y="1008"/>
                    </a:lnTo>
                    <a:lnTo>
                      <a:pt x="184" y="919"/>
                    </a:lnTo>
                    <a:lnTo>
                      <a:pt x="129" y="827"/>
                    </a:lnTo>
                    <a:lnTo>
                      <a:pt x="81" y="732"/>
                    </a:lnTo>
                    <a:lnTo>
                      <a:pt x="38" y="632"/>
                    </a:lnTo>
                    <a:lnTo>
                      <a:pt x="0" y="529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C7E5A9"/>
              </a:solidFill>
              <a:ln w="285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914"/>
              <p:cNvSpPr>
                <a:spLocks/>
              </p:cNvSpPr>
              <p:nvPr/>
            </p:nvSpPr>
            <p:spPr bwMode="auto">
              <a:xfrm>
                <a:off x="2102645" y="1910916"/>
                <a:ext cx="2467841" cy="2760807"/>
              </a:xfrm>
              <a:custGeom>
                <a:avLst/>
                <a:gdLst>
                  <a:gd name="T0" fmla="*/ 706 w 1710"/>
                  <a:gd name="T1" fmla="*/ 0 h 1913"/>
                  <a:gd name="T2" fmla="*/ 1710 w 1710"/>
                  <a:gd name="T3" fmla="*/ 1384 h 1913"/>
                  <a:gd name="T4" fmla="*/ 84 w 1710"/>
                  <a:gd name="T5" fmla="*/ 1913 h 1913"/>
                  <a:gd name="T6" fmla="*/ 54 w 1710"/>
                  <a:gd name="T7" fmla="*/ 1806 h 1913"/>
                  <a:gd name="T8" fmla="*/ 30 w 1710"/>
                  <a:gd name="T9" fmla="*/ 1698 h 1913"/>
                  <a:gd name="T10" fmla="*/ 13 w 1710"/>
                  <a:gd name="T11" fmla="*/ 1591 h 1913"/>
                  <a:gd name="T12" fmla="*/ 3 w 1710"/>
                  <a:gd name="T13" fmla="*/ 1483 h 1913"/>
                  <a:gd name="T14" fmla="*/ 0 w 1710"/>
                  <a:gd name="T15" fmla="*/ 1375 h 1913"/>
                  <a:gd name="T16" fmla="*/ 4 w 1710"/>
                  <a:gd name="T17" fmla="*/ 1269 h 1913"/>
                  <a:gd name="T18" fmla="*/ 14 w 1710"/>
                  <a:gd name="T19" fmla="*/ 1163 h 1913"/>
                  <a:gd name="T20" fmla="*/ 33 w 1710"/>
                  <a:gd name="T21" fmla="*/ 1058 h 1913"/>
                  <a:gd name="T22" fmla="*/ 56 w 1710"/>
                  <a:gd name="T23" fmla="*/ 955 h 1913"/>
                  <a:gd name="T24" fmla="*/ 85 w 1710"/>
                  <a:gd name="T25" fmla="*/ 853 h 1913"/>
                  <a:gd name="T26" fmla="*/ 122 w 1710"/>
                  <a:gd name="T27" fmla="*/ 753 h 1913"/>
                  <a:gd name="T28" fmla="*/ 164 w 1710"/>
                  <a:gd name="T29" fmla="*/ 656 h 1913"/>
                  <a:gd name="T30" fmla="*/ 212 w 1710"/>
                  <a:gd name="T31" fmla="*/ 561 h 1913"/>
                  <a:gd name="T32" fmla="*/ 266 w 1710"/>
                  <a:gd name="T33" fmla="*/ 469 h 1913"/>
                  <a:gd name="T34" fmla="*/ 326 w 1710"/>
                  <a:gd name="T35" fmla="*/ 381 h 1913"/>
                  <a:gd name="T36" fmla="*/ 390 w 1710"/>
                  <a:gd name="T37" fmla="*/ 297 h 1913"/>
                  <a:gd name="T38" fmla="*/ 462 w 1710"/>
                  <a:gd name="T39" fmla="*/ 216 h 1913"/>
                  <a:gd name="T40" fmla="*/ 538 w 1710"/>
                  <a:gd name="T41" fmla="*/ 140 h 1913"/>
                  <a:gd name="T42" fmla="*/ 619 w 1710"/>
                  <a:gd name="T43" fmla="*/ 68 h 1913"/>
                  <a:gd name="T44" fmla="*/ 706 w 1710"/>
                  <a:gd name="T4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10" h="1913">
                    <a:moveTo>
                      <a:pt x="706" y="0"/>
                    </a:moveTo>
                    <a:lnTo>
                      <a:pt x="1710" y="1384"/>
                    </a:lnTo>
                    <a:lnTo>
                      <a:pt x="84" y="1913"/>
                    </a:lnTo>
                    <a:lnTo>
                      <a:pt x="54" y="1806"/>
                    </a:lnTo>
                    <a:lnTo>
                      <a:pt x="30" y="1698"/>
                    </a:lnTo>
                    <a:lnTo>
                      <a:pt x="13" y="1591"/>
                    </a:lnTo>
                    <a:lnTo>
                      <a:pt x="3" y="1483"/>
                    </a:lnTo>
                    <a:lnTo>
                      <a:pt x="0" y="1375"/>
                    </a:lnTo>
                    <a:lnTo>
                      <a:pt x="4" y="1269"/>
                    </a:lnTo>
                    <a:lnTo>
                      <a:pt x="14" y="1163"/>
                    </a:lnTo>
                    <a:lnTo>
                      <a:pt x="33" y="1058"/>
                    </a:lnTo>
                    <a:lnTo>
                      <a:pt x="56" y="955"/>
                    </a:lnTo>
                    <a:lnTo>
                      <a:pt x="85" y="853"/>
                    </a:lnTo>
                    <a:lnTo>
                      <a:pt x="122" y="753"/>
                    </a:lnTo>
                    <a:lnTo>
                      <a:pt x="164" y="656"/>
                    </a:lnTo>
                    <a:lnTo>
                      <a:pt x="212" y="561"/>
                    </a:lnTo>
                    <a:lnTo>
                      <a:pt x="266" y="469"/>
                    </a:lnTo>
                    <a:lnTo>
                      <a:pt x="326" y="381"/>
                    </a:lnTo>
                    <a:lnTo>
                      <a:pt x="390" y="297"/>
                    </a:lnTo>
                    <a:lnTo>
                      <a:pt x="462" y="216"/>
                    </a:lnTo>
                    <a:lnTo>
                      <a:pt x="538" y="140"/>
                    </a:lnTo>
                    <a:lnTo>
                      <a:pt x="619" y="68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C7E5A9"/>
              </a:solidFill>
              <a:ln w="285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961"/>
              <p:cNvSpPr>
                <a:spLocks/>
              </p:cNvSpPr>
              <p:nvPr/>
            </p:nvSpPr>
            <p:spPr bwMode="auto">
              <a:xfrm>
                <a:off x="3121531" y="1440439"/>
                <a:ext cx="2899352" cy="2467841"/>
              </a:xfrm>
              <a:custGeom>
                <a:avLst/>
                <a:gdLst>
                  <a:gd name="T0" fmla="*/ 1009 w 2009"/>
                  <a:gd name="T1" fmla="*/ 0 h 1710"/>
                  <a:gd name="T2" fmla="*/ 1114 w 2009"/>
                  <a:gd name="T3" fmla="*/ 4 h 1710"/>
                  <a:gd name="T4" fmla="*/ 1220 w 2009"/>
                  <a:gd name="T5" fmla="*/ 15 h 1710"/>
                  <a:gd name="T6" fmla="*/ 1324 w 2009"/>
                  <a:gd name="T7" fmla="*/ 30 h 1710"/>
                  <a:gd name="T8" fmla="*/ 1428 w 2009"/>
                  <a:gd name="T9" fmla="*/ 54 h 1710"/>
                  <a:gd name="T10" fmla="*/ 1530 w 2009"/>
                  <a:gd name="T11" fmla="*/ 83 h 1710"/>
                  <a:gd name="T12" fmla="*/ 1631 w 2009"/>
                  <a:gd name="T13" fmla="*/ 119 h 1710"/>
                  <a:gd name="T14" fmla="*/ 1729 w 2009"/>
                  <a:gd name="T15" fmla="*/ 161 h 1710"/>
                  <a:gd name="T16" fmla="*/ 1826 w 2009"/>
                  <a:gd name="T17" fmla="*/ 210 h 1710"/>
                  <a:gd name="T18" fmla="*/ 1919 w 2009"/>
                  <a:gd name="T19" fmla="*/ 265 h 1710"/>
                  <a:gd name="T20" fmla="*/ 2009 w 2009"/>
                  <a:gd name="T21" fmla="*/ 326 h 1710"/>
                  <a:gd name="T22" fmla="*/ 1004 w 2009"/>
                  <a:gd name="T23" fmla="*/ 1710 h 1710"/>
                  <a:gd name="T24" fmla="*/ 0 w 2009"/>
                  <a:gd name="T25" fmla="*/ 328 h 1710"/>
                  <a:gd name="T26" fmla="*/ 91 w 2009"/>
                  <a:gd name="T27" fmla="*/ 265 h 1710"/>
                  <a:gd name="T28" fmla="*/ 187 w 2009"/>
                  <a:gd name="T29" fmla="*/ 208 h 1710"/>
                  <a:gd name="T30" fmla="*/ 284 w 2009"/>
                  <a:gd name="T31" fmla="*/ 160 h 1710"/>
                  <a:gd name="T32" fmla="*/ 383 w 2009"/>
                  <a:gd name="T33" fmla="*/ 117 h 1710"/>
                  <a:gd name="T34" fmla="*/ 484 w 2009"/>
                  <a:gd name="T35" fmla="*/ 81 h 1710"/>
                  <a:gd name="T36" fmla="*/ 587 w 2009"/>
                  <a:gd name="T37" fmla="*/ 51 h 1710"/>
                  <a:gd name="T38" fmla="*/ 692 w 2009"/>
                  <a:gd name="T39" fmla="*/ 29 h 1710"/>
                  <a:gd name="T40" fmla="*/ 797 w 2009"/>
                  <a:gd name="T41" fmla="*/ 13 h 1710"/>
                  <a:gd name="T42" fmla="*/ 903 w 2009"/>
                  <a:gd name="T43" fmla="*/ 4 h 1710"/>
                  <a:gd name="T44" fmla="*/ 1009 w 2009"/>
                  <a:gd name="T45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9" h="1710">
                    <a:moveTo>
                      <a:pt x="1009" y="0"/>
                    </a:moveTo>
                    <a:lnTo>
                      <a:pt x="1114" y="4"/>
                    </a:lnTo>
                    <a:lnTo>
                      <a:pt x="1220" y="15"/>
                    </a:lnTo>
                    <a:lnTo>
                      <a:pt x="1324" y="30"/>
                    </a:lnTo>
                    <a:lnTo>
                      <a:pt x="1428" y="54"/>
                    </a:lnTo>
                    <a:lnTo>
                      <a:pt x="1530" y="83"/>
                    </a:lnTo>
                    <a:lnTo>
                      <a:pt x="1631" y="119"/>
                    </a:lnTo>
                    <a:lnTo>
                      <a:pt x="1729" y="161"/>
                    </a:lnTo>
                    <a:lnTo>
                      <a:pt x="1826" y="210"/>
                    </a:lnTo>
                    <a:lnTo>
                      <a:pt x="1919" y="265"/>
                    </a:lnTo>
                    <a:lnTo>
                      <a:pt x="2009" y="326"/>
                    </a:lnTo>
                    <a:lnTo>
                      <a:pt x="1004" y="1710"/>
                    </a:lnTo>
                    <a:lnTo>
                      <a:pt x="0" y="328"/>
                    </a:lnTo>
                    <a:lnTo>
                      <a:pt x="91" y="265"/>
                    </a:lnTo>
                    <a:lnTo>
                      <a:pt x="187" y="208"/>
                    </a:lnTo>
                    <a:lnTo>
                      <a:pt x="284" y="160"/>
                    </a:lnTo>
                    <a:lnTo>
                      <a:pt x="383" y="117"/>
                    </a:lnTo>
                    <a:lnTo>
                      <a:pt x="484" y="81"/>
                    </a:lnTo>
                    <a:lnTo>
                      <a:pt x="587" y="51"/>
                    </a:lnTo>
                    <a:lnTo>
                      <a:pt x="692" y="29"/>
                    </a:lnTo>
                    <a:lnTo>
                      <a:pt x="797" y="13"/>
                    </a:lnTo>
                    <a:lnTo>
                      <a:pt x="903" y="4"/>
                    </a:lnTo>
                    <a:lnTo>
                      <a:pt x="10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C7E5A9">
                      <a:lumMod val="75000"/>
                    </a:srgbClr>
                  </a:gs>
                  <a:gs pos="50000">
                    <a:srgbClr val="C7E5A9"/>
                  </a:gs>
                  <a:gs pos="100000">
                    <a:srgbClr val="C7E5A9">
                      <a:lumMod val="60000"/>
                      <a:lumOff val="40000"/>
                    </a:srgbClr>
                  </a:gs>
                </a:gsLst>
                <a:lin ang="16200000" scaled="1"/>
              </a:gradFill>
              <a:ln w="285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Regular Pentagon 6"/>
            <p:cNvSpPr/>
            <p:nvPr/>
          </p:nvSpPr>
          <p:spPr>
            <a:xfrm>
              <a:off x="4920158" y="2763301"/>
              <a:ext cx="1798998" cy="1713332"/>
            </a:xfrm>
            <a:prstGeom prst="pentagon">
              <a:avLst/>
            </a:prstGeom>
            <a:solidFill>
              <a:srgbClr val="044823"/>
            </a:solidFill>
            <a:ln w="38100" cap="flat" cmpd="sng" algn="ctr">
              <a:solidFill>
                <a:srgbClr val="C7E5A9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082479" y="2988681"/>
              <a:ext cx="1474354" cy="147435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National Economic Recovery Plan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5947" y="1390902"/>
              <a:ext cx="1633209" cy="1080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Macro policies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Revenue enhancement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Cost optimization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Monetary policy and banking system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9578" y="2432397"/>
              <a:ext cx="1222771" cy="90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Growth drivers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Agriculture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Manufacturing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Solid minerals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Services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5395" y="4626257"/>
              <a:ext cx="1505438" cy="1080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Competitiveness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Business environment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Infrastructure (transportation, power)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9293" y="4625236"/>
              <a:ext cx="1623428" cy="1080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Investing in our people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Job creation and inclusive growth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Social safety net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Public service delivery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8342" y="2309321"/>
              <a:ext cx="1011083" cy="162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Governance &amp; </a:t>
              </a: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044823"/>
                  </a:solidFill>
                  <a:effectLst/>
                  <a:uLnTx/>
                  <a:uFillTx/>
                  <a:latin typeface="Arial"/>
                </a:rPr>
                <a:t>enablers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Governance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Security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Subnational coordination</a:t>
              </a:r>
            </a:p>
            <a:p>
              <a:pPr marL="168021" marR="0" lvl="0" indent="-168021" defTabSz="9134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482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Public service delivery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41361" y="2695262"/>
              <a:ext cx="356592" cy="356592"/>
            </a:xfrm>
            <a:prstGeom prst="ellipse">
              <a:avLst/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479702" y="3238880"/>
              <a:ext cx="356592" cy="356592"/>
            </a:xfrm>
            <a:prstGeom prst="ellipse">
              <a:avLst/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190823" y="4217952"/>
              <a:ext cx="356592" cy="356592"/>
            </a:xfrm>
            <a:prstGeom prst="ellipse">
              <a:avLst/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88403" y="4217952"/>
              <a:ext cx="356592" cy="356592"/>
            </a:xfrm>
            <a:prstGeom prst="ellipse">
              <a:avLst/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810244" y="3238880"/>
              <a:ext cx="356592" cy="356592"/>
            </a:xfrm>
            <a:prstGeom prst="ellipse">
              <a:avLst/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94094" y="1261868"/>
              <a:ext cx="2377390" cy="505171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1943C"/>
                </a:gs>
                <a:gs pos="100000">
                  <a:srgbClr val="01943C">
                    <a:gamma/>
                    <a:shade val="50980"/>
                    <a:invGamma/>
                  </a:srgbClr>
                </a:gs>
              </a:gsLst>
              <a:lin ang="5400000" scaled="1"/>
            </a:gra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>
              <a:off x="631879" y="3346134"/>
              <a:ext cx="2046822" cy="2386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78740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555" marR="0" lvl="1" indent="0" defTabSz="787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FFFF"/>
                </a:buClr>
                <a:buSzPct val="12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National Economic Recovery</a:t>
              </a:r>
              <a:b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fr-FR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and Growth Plan</a:t>
              </a:r>
            </a:p>
            <a:p>
              <a:pPr marL="133350" marR="0" lvl="1" indent="-131763" defTabSz="787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FFFF"/>
                </a:buClr>
                <a:buSzPct val="125000"/>
                <a:buFont typeface="Arial" panose="020B0604020202020204" pitchFamily="34" charset="0"/>
                <a:buChar char="▪"/>
                <a:tabLst/>
                <a:defRPr/>
              </a:pPr>
              <a:r>
                <a:rPr kumimoji="0" lang="fr-FR" altLang="en-US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Objectives</a:t>
              </a:r>
              <a:r>
                <a:rPr kumimoji="0" lang="fr-FR" alt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fr-FR" altLang="en-US" sz="117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Articulate medium-term </a:t>
              </a:r>
              <a:r>
                <a:rPr kumimoji="0" lang="fr-FR" alt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economic policies to implement over 2016-20, and prioritize key turnaround interventions and enablers generate concrete, visible impact by 2017</a:t>
              </a:r>
            </a:p>
            <a:p>
              <a:pPr marL="133350" marR="0" lvl="1" indent="-131763" defTabSz="787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FFFF"/>
                </a:buClr>
                <a:buSzPct val="125000"/>
                <a:buFont typeface="Arial" panose="020B0604020202020204" pitchFamily="34" charset="0"/>
                <a:buChar char="▪"/>
                <a:tabLst/>
                <a:defRPr/>
              </a:pPr>
              <a:r>
                <a:rPr kumimoji="0" lang="en-ZA" altLang="en-US" sz="117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Key actions </a:t>
              </a:r>
              <a:r>
                <a:rPr kumimoji="0" lang="en-ZA" alt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will be articulated based on the SIP and other national reports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17864" y="1483137"/>
              <a:ext cx="1235175" cy="1605336"/>
              <a:chOff x="6212487" y="2187489"/>
              <a:chExt cx="1260338" cy="1638040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6212487" y="2187489"/>
                <a:ext cx="1260338" cy="163804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rgbClr val="044823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3029" y="2397760"/>
                <a:ext cx="799253" cy="765387"/>
              </a:xfrm>
              <a:prstGeom prst="rect">
                <a:avLst/>
              </a:prstGeom>
            </p:spPr>
          </p:pic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6435597" y="3333994"/>
                <a:ext cx="814119" cy="183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defTabSz="78740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33350" indent="-131763" defTabSz="787400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301625" indent="-150813" defTabSz="787400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439738" indent="-136525" defTabSz="787400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603250" indent="-142875" defTabSz="787400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10604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5176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9748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24320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555" marR="0" lvl="1" indent="0" algn="ctr" defTabSz="787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44823"/>
                  </a:buClr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17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943C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NERGP</a:t>
                </a:r>
                <a:endParaRPr kumimoji="0" lang="en-ZA" altLang="en-US" sz="11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2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NIPC has a well articulated Strategy to promote significant investment to create job/wealth 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219" y="1089764"/>
            <a:ext cx="4405692" cy="49340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48632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888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269" indent="-219381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9150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01658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43789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87545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31301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75057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Clr>
                <a:srgbClr val="8AB833"/>
              </a:buClr>
              <a:buNone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Pillars</a:t>
            </a:r>
          </a:p>
          <a:p>
            <a:pPr lvl="0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Improve 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image of Nigeria as an investment location</a:t>
            </a:r>
          </a:p>
          <a:p>
            <a:pPr lvl="0"/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Champion investment climate reforms</a:t>
            </a:r>
          </a:p>
          <a:p>
            <a:pPr lvl="0"/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Proactive investment promotion &amp; facilitation in priority sectors with large scale job creation potential</a:t>
            </a:r>
          </a:p>
          <a:p>
            <a:pPr lvl="0"/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quality aftercare services to investors with expansion potential</a:t>
            </a:r>
          </a:p>
          <a:p>
            <a:pPr lvl="0"/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 States to become more effective promoters of domestic and foreign investments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248632" marR="0" lvl="0" indent="-248632" algn="l" defTabSz="3714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88"/>
              </a:spcAft>
              <a:buClr>
                <a:srgbClr val="8AB83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8089" y="1089764"/>
            <a:ext cx="4405694" cy="49296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48632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888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269" indent="-219381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9150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01658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43789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87545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31301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75057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eaLnBrk="0" hangingPunct="0">
              <a:lnSpc>
                <a:spcPct val="150000"/>
              </a:lnSpc>
              <a:spcAft>
                <a:spcPct val="0"/>
              </a:spcAft>
              <a:buClr>
                <a:srgbClr val="00B050"/>
              </a:buClr>
              <a:buSzTx/>
              <a:buNone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Performance 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</a:t>
            </a:r>
          </a:p>
          <a:p>
            <a:pPr marL="0" indent="0" defTabSz="457200" eaLnBrk="0" hangingPunct="0">
              <a:lnSpc>
                <a:spcPct val="150000"/>
              </a:lnSpc>
              <a:spcAft>
                <a:spcPct val="0"/>
              </a:spcAft>
              <a:buClr>
                <a:srgbClr val="00B050"/>
              </a:buClr>
              <a:buSzTx/>
              <a:buNone/>
              <a:defRPr/>
            </a:pPr>
            <a:endParaRPr lang="en-GB" sz="1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dirty="0" smtClean="0"/>
              <a:t>Increasing </a:t>
            </a:r>
            <a:r>
              <a:rPr lang="en-GB" sz="1800" dirty="0"/>
              <a:t>DDI and FDI flows</a:t>
            </a:r>
          </a:p>
          <a:p>
            <a:r>
              <a:rPr lang="en-GB" sz="1800" dirty="0"/>
              <a:t>Increasing aftercare flows from expansion investment </a:t>
            </a:r>
          </a:p>
          <a:p>
            <a:r>
              <a:rPr lang="en-GB" sz="1800" dirty="0"/>
              <a:t>Number of jobs created</a:t>
            </a:r>
          </a:p>
          <a:p>
            <a:r>
              <a:rPr lang="en-GB" sz="1800" dirty="0"/>
              <a:t>Doing Business ranking improves by &gt;20 places in 2018</a:t>
            </a:r>
          </a:p>
          <a:p>
            <a:r>
              <a:rPr lang="en-GB" sz="1800" dirty="0"/>
              <a:t>Number of priority sector reforms initiated </a:t>
            </a:r>
          </a:p>
          <a:p>
            <a:r>
              <a:rPr lang="en-GB" sz="1800" dirty="0"/>
              <a:t>State IPAs engagements: all engaged by 2018</a:t>
            </a:r>
          </a:p>
          <a:p>
            <a:r>
              <a:rPr lang="en-GB" sz="1800" dirty="0"/>
              <a:t>Domestic Direct Investors’ database: 2 states per zone in 2017</a:t>
            </a:r>
          </a:p>
          <a:p>
            <a:pPr marL="0" indent="0" defTabSz="457200" eaLnBrk="0" hangingPunct="0">
              <a:lnSpc>
                <a:spcPct val="150000"/>
              </a:lnSpc>
              <a:spcAft>
                <a:spcPct val="0"/>
              </a:spcAft>
              <a:buClr>
                <a:srgbClr val="00B050"/>
              </a:buClr>
              <a:buSzTx/>
              <a:buNone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Strategic Focus: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5" name="Content Placeholder 16"/>
          <p:cNvSpPr txBox="1">
            <a:spLocks/>
          </p:cNvSpPr>
          <p:nvPr/>
        </p:nvSpPr>
        <p:spPr>
          <a:xfrm>
            <a:off x="409352" y="1074112"/>
            <a:ext cx="4615656" cy="511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48632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888" indent="-24863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269" indent="-219381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9150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01658" indent="-190130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43789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87545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31301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75057" indent="-185742" algn="l" defTabSz="371484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13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Ongoing</a:t>
            </a: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dialogue with investors to improve investment climate and resolve implementation challenges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Cost-High Impact investment promotion activity for increasing FDI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Fast-tracking the implementation of investment projects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 and remove individual investor’s constraints and challenges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Increasing overall investor satisfaction leading to improved image of Nigeria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Increasing value of the investment to local economy (expansion and/or retention opportunities)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14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 growth is not constrained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en-GB" sz="1400" kern="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Encourage investors to upgrade activities and add value</a:t>
            </a:r>
            <a:endParaRPr lang="en-GB" sz="14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72" y="1287054"/>
            <a:ext cx="4747027" cy="43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6686" y="2982492"/>
            <a:ext cx="1371600" cy="1000125"/>
          </a:xfrm>
          <a:prstGeom prst="rect">
            <a:avLst/>
          </a:prstGeom>
          <a:solidFill>
            <a:srgbClr val="549E39">
              <a:lumMod val="75000"/>
            </a:srgbClr>
          </a:solidFill>
          <a:ln w="22225" cap="rnd" cmpd="sng" algn="ctr">
            <a:solidFill>
              <a:srgbClr val="549E3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Investment Promotion Circle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Strategic Focus: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7060" y="1175569"/>
            <a:ext cx="8474253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>
              <a:spcBef>
                <a:spcPct val="50000"/>
              </a:spcBef>
              <a:buClr>
                <a:srgbClr val="8AB833">
                  <a:lumMod val="75000"/>
                </a:srgbClr>
              </a:buClr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strategic initiatives of NIPC to attract quality investment into the Nigerian economy are as follows</a:t>
            </a:r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ZA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Pioneer Status review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Investment incentives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 </a:t>
            </a:r>
            <a:r>
              <a:rPr lang="en-US" sz="2000" dirty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nvestor Summit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 Domestic Direct Investors (DDI)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Proactive Aftercare service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One-Stop Investment Centre (OSIC)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Focused FDI strategy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 research capacity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Empower zonal offices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Investment Certification </a:t>
            </a:r>
            <a:r>
              <a:rPr lang="en-US" sz="2000" dirty="0" err="1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States (NICPS)</a:t>
            </a:r>
          </a:p>
        </p:txBody>
      </p:sp>
    </p:spTree>
    <p:extLst>
      <p:ext uri="{BB962C8B-B14F-4D97-AF65-F5344CB8AC3E}">
        <p14:creationId xmlns:p14="http://schemas.microsoft.com/office/powerpoint/2010/main" val="35118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" y="1235075"/>
            <a:ext cx="8255000" cy="4628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</a:p>
          <a:p>
            <a:pPr algn="ctr">
              <a:lnSpc>
                <a:spcPct val="9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Yewande Sadiku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Secretary/CEO</a:t>
            </a:r>
          </a:p>
          <a:p>
            <a:pPr algn="ctr">
              <a:lnSpc>
                <a:spcPct val="90000"/>
              </a:lnSpc>
              <a:defRPr/>
            </a:pP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NIGERIAN INVESTMENT PROMOTION COMMISSION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Plot 1181 Aguiyi Ironsi Street </a:t>
            </a:r>
            <a:b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Maitama District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Abuja</a:t>
            </a:r>
          </a:p>
          <a:p>
            <a:pPr algn="ctr">
              <a:lnSpc>
                <a:spcPct val="90000"/>
              </a:lnSpc>
              <a:defRPr/>
            </a:pP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Mobile : +234 803 402 0099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yewande.sadiku@nipc.gov.ng</a:t>
            </a: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600" u="sng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                    </a:t>
            </a:r>
          </a:p>
          <a:p>
            <a:pPr algn="ctr">
              <a:lnSpc>
                <a:spcPct val="90000"/>
              </a:lnSpc>
              <a:defRPr/>
            </a:pP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2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 </a:t>
            </a: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www.nipc.gov.ng</a:t>
            </a:r>
            <a:endParaRPr lang="en-GB" sz="16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Nigeria’s Business Climate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7060" y="1175569"/>
            <a:ext cx="847425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>
              <a:spcBef>
                <a:spcPct val="50000"/>
              </a:spcBef>
              <a:buClr>
                <a:srgbClr val="8AB833">
                  <a:lumMod val="75000"/>
                </a:srgbClr>
              </a:buClr>
              <a:buFont typeface="Arial" charset="0"/>
              <a:buNone/>
            </a:pPr>
            <a:endParaRPr lang="en-ZA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Widening Income Gaps and Wealth Distribution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Dependence on Oil Revenue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Overdependence on Imports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Huge Infrastructure deficit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Security Concerns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Cost of Doing Business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Incidences of Corruption 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r>
              <a:rPr lang="en-US" sz="2000" dirty="0" smtClean="0">
                <a:solidFill>
                  <a:srgbClr val="455F5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Inadequate Fund to Finance Long-term Investment</a:t>
            </a: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endParaRPr lang="en-US" sz="1600" b="1" dirty="0" smtClean="0">
              <a:solidFill>
                <a:srgbClr val="8AB833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50000"/>
              </a:spcBef>
              <a:buClr>
                <a:srgbClr val="8AB833">
                  <a:lumMod val="75000"/>
                </a:srgbClr>
              </a:buClr>
            </a:pPr>
            <a:endParaRPr lang="en-US" sz="1600" b="1" dirty="0" smtClean="0">
              <a:solidFill>
                <a:srgbClr val="8AB833">
                  <a:lumMod val="75000"/>
                </a:srgbClr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9274" y="1175569"/>
            <a:ext cx="8474253" cy="50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Arial" charset="0"/>
              <a:buNone/>
            </a:pPr>
            <a:r>
              <a:rPr lang="en-GB" sz="1600" dirty="0" smtClean="0">
                <a:solidFill>
                  <a:srgbClr val="000000"/>
                </a:solidFill>
                <a:latin typeface="Calibri"/>
                <a:cs typeface="+mn-cs"/>
              </a:rPr>
              <a:t>To 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+mn-cs"/>
              </a:rPr>
              <a:t>ensure a sustainable and conducive business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+mn-cs"/>
              </a:rPr>
              <a:t>environment</a:t>
            </a:r>
            <a:endParaRPr lang="en-ZA" sz="16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Corporate and Allied Matters Act of 1990</a:t>
            </a: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All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enterprises must be registered with the Corporate Affairs Commission (CAC)</a:t>
            </a:r>
          </a:p>
          <a:p>
            <a:pPr lvl="1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The Nigerian Investment Promotion Commission Act 16 of 1995</a:t>
            </a: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foreigners to invest and participate in the operation of any Nigerian enterprise without restrictions</a:t>
            </a:r>
            <a:endParaRPr lang="en-US" sz="1600" dirty="0">
              <a:solidFill>
                <a:srgbClr val="000000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100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% ownership assured except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investments: listed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under the ‘negative’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lists or covered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by the Nigerian Content and Cabotage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Acts</a:t>
            </a:r>
            <a:endParaRPr lang="en-US" sz="1600" dirty="0">
              <a:solidFill>
                <a:srgbClr val="000000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Protects against expropriation of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nvestment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NIPC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Act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guarantees no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enterprise shall be nationalized expropriated by any government of the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Federation</a:t>
            </a: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Special Incentives: The Act empowered the NIPC (Nigeria IPA) to negotiate, in consultation with appropriate Government agencies, special incentives for strategic or major investments </a:t>
            </a: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endParaRPr lang="en-US" sz="400" dirty="0">
              <a:solidFill>
                <a:srgbClr val="000000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Foreign Exchange (Monitoring &amp; Miscellaneous Provisions) Act 17 of 1995</a:t>
            </a:r>
          </a:p>
          <a:p>
            <a:pPr lvl="2"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repatriation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of Profit: investors are free to repatriate their profits and dividends net of taxes through any authorized dealer in freely convertible currency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92794" y="1080277"/>
            <a:ext cx="1141466" cy="996042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investment laws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58800" y="1002283"/>
            <a:ext cx="8991600" cy="5070395"/>
            <a:chOff x="713246" y="1042695"/>
            <a:chExt cx="7763506" cy="496944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l="47844" t="11005" r="13828" b="12262"/>
            <a:stretch/>
          </p:blipFill>
          <p:spPr>
            <a:xfrm>
              <a:off x="713246" y="2459719"/>
              <a:ext cx="1298257" cy="1303666"/>
            </a:xfrm>
            <a:prstGeom prst="ellipse">
              <a:avLst/>
            </a:prstGeom>
          </p:spPr>
        </p:pic>
        <p:sp>
          <p:nvSpPr>
            <p:cNvPr id="46" name="TextBox 8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2207854" y="2936492"/>
              <a:ext cx="6268898" cy="35305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71692" tIns="71692" rIns="71692" bIns="71692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  <a:latin typeface="+mn-lt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Services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2191078" y="3372708"/>
              <a:ext cx="6268898" cy="2639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97586" marR="0" lvl="1" indent="-195966" defTabSz="913429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Provision of investment information</a:t>
              </a:r>
            </a:p>
            <a:p>
              <a:pPr marL="197586" marR="0" lvl="1" indent="-195966" defTabSz="913429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cs typeface="+mn-cs"/>
                </a:rPr>
                <a:t>Matchmaking investors with opportunities and partners</a:t>
              </a:r>
            </a:p>
            <a:p>
              <a:pPr marL="197586" marR="0" lvl="1" indent="-195966" defTabSz="913429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One-Stop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I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nvestment Centre</a:t>
              </a:r>
              <a:endParaRPr lang="en-US" sz="1400" kern="0" noProof="0" dirty="0">
                <a:solidFill>
                  <a:srgbClr val="000000"/>
                </a:solidFill>
                <a:latin typeface="Calibri"/>
                <a:cs typeface="+mn-cs"/>
              </a:endParaRP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400" kern="0" noProof="0" dirty="0">
                  <a:solidFill>
                    <a:srgbClr val="000000"/>
                  </a:solidFill>
                  <a:latin typeface="Calibri"/>
                  <a:cs typeface="+mn-cs"/>
                </a:rPr>
                <a:t>C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onnected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to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E5020"/>
                  </a:solidFill>
                  <a:effectLst/>
                  <a:uLnTx/>
                  <a:uFillTx/>
                  <a:latin typeface="Calibri"/>
                  <a:cs typeface="+mn-cs"/>
                </a:rPr>
                <a:t>27 agencies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to facilitate investments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E5020"/>
                  </a:solidFill>
                  <a:effectLst/>
                  <a:uLnTx/>
                  <a:uFillTx/>
                  <a:latin typeface="Calibri"/>
                  <a:cs typeface="+mn-cs"/>
                </a:rPr>
                <a:t>and reduce time required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to commence business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operations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cs typeface="+mn-cs"/>
                </a:rPr>
                <a:t>Provide assistance with company incorporation processes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cs typeface="+mn-cs"/>
                </a:rPr>
                <a:t>Process regulatory approvals and permits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Support with issuance of visas on arrival</a:t>
              </a:r>
            </a:p>
            <a:p>
              <a:pPr marL="197586" marR="0" lvl="1" indent="-195966" defTabSz="913429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Administration / processing of Pioneer Status Incentive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185131" y="1042695"/>
              <a:ext cx="6291621" cy="1817485"/>
              <a:chOff x="2185131" y="786704"/>
              <a:chExt cx="6291621" cy="1817485"/>
            </a:xfrm>
          </p:grpSpPr>
          <p:sp>
            <p:nvSpPr>
              <p:cNvPr id="50" name="Rectangle 39"/>
              <p:cNvSpPr txBox="1">
                <a:spLocks/>
              </p:cNvSpPr>
              <p:nvPr/>
            </p:nvSpPr>
            <p:spPr>
              <a:xfrm>
                <a:off x="5104758" y="1581618"/>
                <a:ext cx="61" cy="241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0" marR="0" lvl="0" indent="0" defTabSz="895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D3D3D"/>
                  </a:buClr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1" name="TextBox 8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2191078" y="786704"/>
                <a:ext cx="6268898" cy="3530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1692" tIns="71692" rIns="71692" bIns="71692" numCol="1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srgbClr val="FFFFFF"/>
                    </a:solidFill>
                    <a:latin typeface="Calibri"/>
                  </a:rPr>
                  <a:t>Strategic Roles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2" name="TextBox 51"/>
              <p:cNvSpPr txBox="1">
                <a:spLocks/>
              </p:cNvSpPr>
              <p:nvPr/>
            </p:nvSpPr>
            <p:spPr>
              <a:xfrm>
                <a:off x="2185131" y="1126110"/>
                <a:ext cx="6291621" cy="1478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429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586" lvl="1" indent="-195966" defTabSz="913429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31" lvl="2" indent="-267227" defTabSz="913429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768" lvl="3" indent="-158716" defTabSz="913429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4947" lvl="4" indent="-132804" defTabSz="913429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197586" marR="0" lvl="1" indent="-195966" defTabSz="913429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Established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by the Nigerian Investment Promotion Commission Act to: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Promote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, co-ordinate and monitor all investments in Nigeria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Initiate measures to enhance investment climate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Assist incoming and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existing investors by providing support services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Collect and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share information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on investment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opportunities and sources of capital 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Strategic Role of NIPC in the Nigerian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Economy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3378916" y="3228452"/>
            <a:ext cx="884242" cy="888226"/>
          </a:xfrm>
          <a:prstGeom prst="ellipse">
            <a:avLst/>
          </a:prstGeom>
          <a:solidFill>
            <a:srgbClr val="698837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FFFFFF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NIPC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5629" y="1553391"/>
            <a:ext cx="2504404" cy="739466"/>
            <a:chOff x="295629" y="1440021"/>
            <a:chExt cx="2504404" cy="739466"/>
          </a:xfrm>
        </p:grpSpPr>
        <p:sp>
          <p:nvSpPr>
            <p:cNvPr id="85" name="Rounded Rectangle 84"/>
            <p:cNvSpPr/>
            <p:nvPr/>
          </p:nvSpPr>
          <p:spPr>
            <a:xfrm>
              <a:off x="1094665" y="1478143"/>
              <a:ext cx="1705368" cy="663223"/>
            </a:xfrm>
            <a:prstGeom prst="roundRect">
              <a:avLst/>
            </a:prstGeom>
            <a:solidFill>
              <a:srgbClr val="81A743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Software development and creative industry</a:t>
              </a:r>
            </a:p>
          </p:txBody>
        </p:sp>
        <p:pic>
          <p:nvPicPr>
            <p:cNvPr id="88" name="Picture 87" descr="bizwoman.jpg"/>
            <p:cNvPicPr>
              <a:picLocks noChangeAspect="1"/>
            </p:cNvPicPr>
            <p:nvPr/>
          </p:nvPicPr>
          <p:blipFill>
            <a:blip r:embed="rId2">
              <a:duotone>
                <a:srgbClr val="69883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29" y="1440021"/>
              <a:ext cx="799042" cy="739466"/>
            </a:xfrm>
            <a:prstGeom prst="rect">
              <a:avLst/>
            </a:prstGeom>
          </p:spPr>
        </p:pic>
        <p:cxnSp>
          <p:nvCxnSpPr>
            <p:cNvPr id="89" name="Straight Arrow Connector 88"/>
            <p:cNvCxnSpPr/>
            <p:nvPr/>
          </p:nvCxnSpPr>
          <p:spPr>
            <a:xfrm>
              <a:off x="841153" y="1809754"/>
              <a:ext cx="30418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arrow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289025" y="5076745"/>
            <a:ext cx="2552993" cy="795865"/>
            <a:chOff x="289025" y="5165645"/>
            <a:chExt cx="2552993" cy="795865"/>
          </a:xfrm>
        </p:grpSpPr>
        <p:sp>
          <p:nvSpPr>
            <p:cNvPr id="87" name="Rounded Rectangle 86"/>
            <p:cNvSpPr/>
            <p:nvPr/>
          </p:nvSpPr>
          <p:spPr>
            <a:xfrm>
              <a:off x="1136650" y="5240627"/>
              <a:ext cx="1705368" cy="645901"/>
            </a:xfrm>
            <a:prstGeom prst="roundRect">
              <a:avLst/>
            </a:prstGeom>
            <a:solidFill>
              <a:srgbClr val="81A743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Drug Manufacturing for Export</a:t>
              </a:r>
            </a:p>
          </p:txBody>
        </p:sp>
        <p:pic>
          <p:nvPicPr>
            <p:cNvPr id="90" name="Picture 89" descr="bizwoman.jpg"/>
            <p:cNvPicPr>
              <a:picLocks noChangeAspect="1"/>
            </p:cNvPicPr>
            <p:nvPr/>
          </p:nvPicPr>
          <p:blipFill>
            <a:blip r:embed="rId2">
              <a:duotone>
                <a:srgbClr val="69883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5" y="5165645"/>
              <a:ext cx="790928" cy="795865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/>
            <p:nvPr/>
          </p:nvCxnSpPr>
          <p:spPr>
            <a:xfrm>
              <a:off x="827397" y="5563225"/>
              <a:ext cx="317943" cy="705"/>
            </a:xfrm>
            <a:prstGeom prst="straightConnector1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arrow"/>
            </a:ln>
            <a:effectLst/>
          </p:spPr>
        </p:cxnSp>
      </p:grpSp>
      <p:sp>
        <p:nvSpPr>
          <p:cNvPr id="95" name="Rectangle 94"/>
          <p:cNvSpPr/>
          <p:nvPr/>
        </p:nvSpPr>
        <p:spPr>
          <a:xfrm>
            <a:off x="1001935" y="1056685"/>
            <a:ext cx="1840087" cy="327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 smtClean="0">
                <a:solidFill>
                  <a:srgbClr val="698837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Type of Business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508152" y="1175180"/>
            <a:ext cx="1593145" cy="8603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 smtClean="0">
                <a:solidFill>
                  <a:srgbClr val="698837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Generic Agencies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888799" y="1065385"/>
            <a:ext cx="2348093" cy="327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 smtClean="0">
                <a:solidFill>
                  <a:srgbClr val="698837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Specific/Sector Agencies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76712" y="3288902"/>
            <a:ext cx="1629618" cy="767326"/>
            <a:chOff x="6292015" y="3358530"/>
            <a:chExt cx="1629618" cy="767326"/>
          </a:xfrm>
        </p:grpSpPr>
        <p:sp>
          <p:nvSpPr>
            <p:cNvPr id="98" name="Oval 97"/>
            <p:cNvSpPr/>
            <p:nvPr/>
          </p:nvSpPr>
          <p:spPr>
            <a:xfrm>
              <a:off x="7165633" y="3358530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NERC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6292015" y="3369856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ICRC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94325" y="1545124"/>
            <a:ext cx="1599484" cy="756000"/>
            <a:chOff x="6394325" y="1387362"/>
            <a:chExt cx="1599484" cy="756000"/>
          </a:xfrm>
        </p:grpSpPr>
        <p:sp>
          <p:nvSpPr>
            <p:cNvPr id="97" name="Oval 96"/>
            <p:cNvSpPr/>
            <p:nvPr/>
          </p:nvSpPr>
          <p:spPr>
            <a:xfrm>
              <a:off x="7237809" y="1387362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NOTAP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6394325" y="1387362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NCC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94325" y="4444703"/>
            <a:ext cx="2486316" cy="1588124"/>
            <a:chOff x="6384214" y="4554856"/>
            <a:chExt cx="2486316" cy="1588124"/>
          </a:xfrm>
        </p:grpSpPr>
        <p:sp>
          <p:nvSpPr>
            <p:cNvPr id="96" name="Oval 95"/>
            <p:cNvSpPr/>
            <p:nvPr/>
          </p:nvSpPr>
          <p:spPr>
            <a:xfrm>
              <a:off x="7140214" y="4554856"/>
              <a:ext cx="884163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NAFDAC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7052735" y="5386980"/>
              <a:ext cx="843484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PCN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8024378" y="5386980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SON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8114530" y="4571627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NEPC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6384214" y="4903310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MAN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53146" y="1325137"/>
            <a:ext cx="783167" cy="4694856"/>
            <a:chOff x="4753167" y="1513875"/>
            <a:chExt cx="783167" cy="4694856"/>
          </a:xfrm>
        </p:grpSpPr>
        <p:sp>
          <p:nvSpPr>
            <p:cNvPr id="78" name="Rounded Rectangle 77"/>
            <p:cNvSpPr/>
            <p:nvPr/>
          </p:nvSpPr>
          <p:spPr>
            <a:xfrm>
              <a:off x="4753167" y="1513875"/>
              <a:ext cx="783167" cy="4694856"/>
            </a:xfrm>
            <a:prstGeom prst="roundRect">
              <a:avLst/>
            </a:prstGeom>
            <a:solidFill>
              <a:srgbClr val="BAD392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 err="1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775728" y="3873911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FMI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775728" y="3097948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FIRS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4775728" y="5425837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NCS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775728" y="4649874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NIS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4775728" y="1546022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NBS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4775728" y="2321985"/>
              <a:ext cx="756000" cy="756000"/>
            </a:xfrm>
            <a:prstGeom prst="ellipse">
              <a:avLst/>
            </a:prstGeom>
            <a:solidFill>
              <a:srgbClr val="698837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CAC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673" y="3286869"/>
            <a:ext cx="2546345" cy="795865"/>
            <a:chOff x="295673" y="3503107"/>
            <a:chExt cx="2546345" cy="795865"/>
          </a:xfrm>
        </p:grpSpPr>
        <p:sp>
          <p:nvSpPr>
            <p:cNvPr id="86" name="Rounded Rectangle 85"/>
            <p:cNvSpPr/>
            <p:nvPr/>
          </p:nvSpPr>
          <p:spPr>
            <a:xfrm>
              <a:off x="1136650" y="3563783"/>
              <a:ext cx="1705368" cy="674512"/>
            </a:xfrm>
            <a:prstGeom prst="roundRect">
              <a:avLst/>
            </a:prstGeom>
            <a:solidFill>
              <a:srgbClr val="81A743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Power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Verdana" pitchFamily="34" charset="0"/>
                  <a:cs typeface="Verdana" pitchFamily="34" charset="0"/>
                </a:rPr>
                <a:t>Generation</a:t>
              </a:r>
            </a:p>
          </p:txBody>
        </p:sp>
        <p:pic>
          <p:nvPicPr>
            <p:cNvPr id="114" name="Picture 113" descr="bizwoman.jpg"/>
            <p:cNvPicPr>
              <a:picLocks noChangeAspect="1"/>
            </p:cNvPicPr>
            <p:nvPr/>
          </p:nvPicPr>
          <p:blipFill>
            <a:blip r:embed="rId2">
              <a:duotone>
                <a:srgbClr val="69883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73" y="3503107"/>
              <a:ext cx="790928" cy="795865"/>
            </a:xfrm>
            <a:prstGeom prst="rect">
              <a:avLst/>
            </a:prstGeom>
          </p:spPr>
        </p:pic>
        <p:cxnSp>
          <p:nvCxnSpPr>
            <p:cNvPr id="77" name="Straight Arrow Connector 76"/>
            <p:cNvCxnSpPr/>
            <p:nvPr/>
          </p:nvCxnSpPr>
          <p:spPr>
            <a:xfrm>
              <a:off x="849838" y="3901039"/>
              <a:ext cx="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arrow"/>
            </a:ln>
            <a:effectLst/>
          </p:spPr>
        </p:cxnSp>
      </p:grpSp>
      <p:cxnSp>
        <p:nvCxnSpPr>
          <p:cNvPr id="6" name="Straight Arrow Connector 5"/>
          <p:cNvCxnSpPr>
            <a:stCxn id="85" idx="3"/>
            <a:endCxn id="79" idx="1"/>
          </p:cNvCxnSpPr>
          <p:nvPr/>
        </p:nvCxnSpPr>
        <p:spPr>
          <a:xfrm>
            <a:off x="2800033" y="1923125"/>
            <a:ext cx="708377" cy="143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86" idx="3"/>
            <a:endCxn id="79" idx="2"/>
          </p:cNvCxnSpPr>
          <p:nvPr/>
        </p:nvCxnSpPr>
        <p:spPr>
          <a:xfrm flipV="1">
            <a:off x="2842018" y="3672565"/>
            <a:ext cx="536898" cy="12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7" idx="3"/>
            <a:endCxn id="79" idx="3"/>
          </p:cNvCxnSpPr>
          <p:nvPr/>
        </p:nvCxnSpPr>
        <p:spPr>
          <a:xfrm flipV="1">
            <a:off x="2842018" y="3986600"/>
            <a:ext cx="666392" cy="148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9" idx="6"/>
            <a:endCxn id="78" idx="1"/>
          </p:cNvCxnSpPr>
          <p:nvPr/>
        </p:nvCxnSpPr>
        <p:spPr>
          <a:xfrm>
            <a:off x="4263158" y="3672565"/>
            <a:ext cx="489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1" idx="6"/>
            <a:endCxn id="107" idx="2"/>
          </p:cNvCxnSpPr>
          <p:nvPr/>
        </p:nvCxnSpPr>
        <p:spPr>
          <a:xfrm flipV="1">
            <a:off x="5531707" y="1923124"/>
            <a:ext cx="862618" cy="1364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8" idx="3"/>
            <a:endCxn id="104" idx="2"/>
          </p:cNvCxnSpPr>
          <p:nvPr/>
        </p:nvCxnSpPr>
        <p:spPr>
          <a:xfrm>
            <a:off x="5536313" y="3672565"/>
            <a:ext cx="740399" cy="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0" idx="6"/>
            <a:endCxn id="108" idx="2"/>
          </p:cNvCxnSpPr>
          <p:nvPr/>
        </p:nvCxnSpPr>
        <p:spPr>
          <a:xfrm>
            <a:off x="5531707" y="4063173"/>
            <a:ext cx="862618" cy="110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entry scenarios at NIPC’s One-Stop Investment Centre (OSIC)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think-cell Slide" r:id="rId24" imgW="353" imgH="353" progId="TCLayout.ActiveDocument.1">
                  <p:embed/>
                </p:oleObj>
              </mc:Choice>
              <mc:Fallback>
                <p:oleObj name="think-cell Slide" r:id="rId2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 err="1">
              <a:solidFill>
                <a:prstClr val="black"/>
              </a:solidFill>
              <a:sym typeface="+mn-lt"/>
            </a:endParaRPr>
          </a:p>
        </p:txBody>
      </p:sp>
      <p:sp>
        <p:nvSpPr>
          <p:cNvPr id="5" name="5. Source"/>
          <p:cNvSpPr>
            <a:spLocks noChangeArrowheads="1"/>
          </p:cNvSpPr>
          <p:nvPr/>
        </p:nvSpPr>
        <p:spPr bwMode="auto">
          <a:xfrm>
            <a:off x="359620" y="6408292"/>
            <a:ext cx="786647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SOURCE: World Bank ease of doing business index </a:t>
            </a:r>
          </a:p>
        </p:txBody>
      </p:sp>
      <p:pic>
        <p:nvPicPr>
          <p:cNvPr id="7" name="Picture 33" descr="ng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000924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gh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93227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0" descr="za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5530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8" descr="ke"/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77833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ao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70136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9" descr="ge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4743" y="5913124"/>
            <a:ext cx="265176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30032" y="1447139"/>
            <a:ext cx="1300162" cy="746505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339966"/>
              </a:buClr>
              <a:defRPr/>
            </a:pPr>
            <a:r>
              <a:rPr lang="en-US" sz="10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Overall: Ease of doing business</a:t>
            </a:r>
          </a:p>
        </p:txBody>
      </p:sp>
      <p:sp>
        <p:nvSpPr>
          <p:cNvPr id="14" name="TextBox 5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847110" y="3157209"/>
            <a:ext cx="883085" cy="74650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339966"/>
              </a:buClr>
              <a:defRPr/>
            </a:pPr>
            <a:r>
              <a:rPr lang="en-US" sz="1000" b="1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Getting electricity</a:t>
            </a:r>
          </a:p>
        </p:txBody>
      </p:sp>
      <p:sp>
        <p:nvSpPr>
          <p:cNvPr id="15" name="TextBox 5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847110" y="4031294"/>
            <a:ext cx="883085" cy="74650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339966"/>
              </a:buClr>
              <a:defRPr/>
            </a:pPr>
            <a:r>
              <a:rPr lang="en-US" sz="1000" b="1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Getting credit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47110" y="2283123"/>
            <a:ext cx="883085" cy="3368756"/>
            <a:chOff x="817703" y="2511723"/>
            <a:chExt cx="883085" cy="3368756"/>
          </a:xfrm>
        </p:grpSpPr>
        <p:sp>
          <p:nvSpPr>
            <p:cNvPr id="16" name="TextBox 5"/>
            <p:cNvSpPr txBox="1"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17703" y="2511723"/>
              <a:ext cx="883085" cy="746505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339966"/>
                </a:buClr>
                <a:defRPr/>
              </a:pPr>
              <a:r>
                <a:rPr lang="en-US" sz="1000" b="1" kern="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Starting </a:t>
              </a:r>
              <a:br>
                <a:rPr lang="en-US" sz="1000" b="1" kern="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kern="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 business</a:t>
              </a:r>
            </a:p>
          </p:txBody>
        </p:sp>
        <p:sp>
          <p:nvSpPr>
            <p:cNvPr id="17" name="TextBox 5"/>
            <p:cNvSpPr txBox="1"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17703" y="5133974"/>
              <a:ext cx="883085" cy="746505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339966"/>
                </a:buClr>
                <a:defRPr/>
              </a:pPr>
              <a:r>
                <a:rPr lang="en-US" sz="1000" b="1" kern="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Enforcing contracts</a:t>
              </a:r>
            </a:p>
          </p:txBody>
        </p:sp>
      </p:grpSp>
      <p:sp>
        <p:nvSpPr>
          <p:cNvPr id="18" name="TextBox 5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30033" y="2283124"/>
            <a:ext cx="313749" cy="3368756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  <a:extLst/>
        </p:spPr>
        <p:txBody>
          <a:bodyPr vert="vert270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339966"/>
              </a:buClr>
              <a:defRPr/>
            </a:pPr>
            <a:r>
              <a:rPr lang="en-US" sz="10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Sub-components of Ease of Doing Business:</a:t>
            </a:r>
          </a:p>
        </p:txBody>
      </p:sp>
      <p:sp>
        <p:nvSpPr>
          <p:cNvPr id="19" name="AutoShape 250"/>
          <p:cNvSpPr>
            <a:spLocks noChangeArrowheads="1"/>
          </p:cNvSpPr>
          <p:nvPr/>
        </p:nvSpPr>
        <p:spPr bwMode="gray">
          <a:xfrm>
            <a:off x="366714" y="975704"/>
            <a:ext cx="7382236" cy="233485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2009" tIns="72009" rIns="72009" bIns="72009" anchor="ctr" anchorCtr="0">
            <a:noAutofit/>
          </a:bodyPr>
          <a:lstStyle/>
          <a:p>
            <a:pPr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Benchmarking metrics</a:t>
            </a:r>
            <a:endParaRPr lang="en-US" sz="1000" kern="0" dirty="0">
              <a:solidFill>
                <a:prstClr val="white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AutoShape 250"/>
          <p:cNvSpPr>
            <a:spLocks noChangeArrowheads="1"/>
          </p:cNvSpPr>
          <p:nvPr/>
        </p:nvSpPr>
        <p:spPr bwMode="gray">
          <a:xfrm>
            <a:off x="430033" y="1243280"/>
            <a:ext cx="6727539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t" anchorCtr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Ranking out of 189 (2016)</a:t>
            </a:r>
          </a:p>
        </p:txBody>
      </p:sp>
      <p:pic>
        <p:nvPicPr>
          <p:cNvPr id="21" name="Picture 891" descr="Rwanda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62439" y="5913124"/>
            <a:ext cx="265176" cy="2659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1791531" y="3093418"/>
            <a:ext cx="4857750" cy="0"/>
          </a:xfrm>
          <a:prstGeom prst="line">
            <a:avLst/>
          </a:prstGeom>
          <a:ln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791531" y="3967503"/>
            <a:ext cx="4857750" cy="0"/>
          </a:xfrm>
          <a:prstGeom prst="line">
            <a:avLst/>
          </a:prstGeom>
          <a:ln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791531" y="4841588"/>
            <a:ext cx="4857750" cy="0"/>
          </a:xfrm>
          <a:prstGeom prst="line">
            <a:avLst/>
          </a:prstGeom>
          <a:ln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791531" y="2257433"/>
            <a:ext cx="4857750" cy="0"/>
          </a:xfrm>
          <a:prstGeom prst="line">
            <a:avLst/>
          </a:prstGeom>
          <a:ln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 bwMode="gray">
          <a:xfrm>
            <a:off x="7393596" y="2502164"/>
            <a:ext cx="2087935" cy="259226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b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455F51"/>
              </a:buClr>
            </a:pPr>
            <a:endParaRPr lang="en-ZA" sz="1000" dirty="0">
              <a:solidFill>
                <a:prstClr val="white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5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7380896" y="2283123"/>
            <a:ext cx="2100635" cy="25442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1000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insights</a:t>
            </a:r>
            <a:endParaRPr lang="en-US" sz="1000" kern="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7475" y="2599387"/>
            <a:ext cx="193704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455F51"/>
              </a:buClr>
            </a:pP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Nigeria moved up one place from in the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Ease of Doing Business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2016 but still </a:t>
            </a:r>
            <a:r>
              <a:rPr lang="en-US" sz="1000" b="1" dirty="0">
                <a:solidFill>
                  <a:srgbClr val="029676"/>
                </a:solidFill>
              </a:rPr>
              <a:t>ranks 36 out of 47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sub-Saharan Africa</a:t>
            </a:r>
            <a:endParaRPr lang="en-US" sz="1000" dirty="0">
              <a:solidFill>
                <a:srgbClr val="0296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455F51"/>
              </a:buClr>
            </a:pP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Drastic, fast-paced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business reforms 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must be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conducted simultaneously </a:t>
            </a:r>
            <a:r>
              <a:rPr lang="en-US" sz="1000" dirty="0">
                <a:solidFill>
                  <a:prstClr val="black"/>
                </a:solidFill>
              </a:rPr>
              <a:t>to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improve the business environment 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attract foreign investors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455F51"/>
              </a:buClr>
            </a:pP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Reforms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must be </a:t>
            </a:r>
            <a:r>
              <a:rPr lang="en-US" sz="1000" b="1" dirty="0">
                <a:solidFill>
                  <a:srgbClr val="029676"/>
                </a:solidFill>
              </a:rPr>
              <a:t>adopted within the next 12 months </a:t>
            </a:r>
            <a:r>
              <a:rPr lang="en-US" sz="1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000" b="1" dirty="0">
                <a:solidFill>
                  <a:srgbClr val="0296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reflect in the 2018 Ease of Doing Business report (out October 2017)</a:t>
            </a:r>
          </a:p>
        </p:txBody>
      </p:sp>
      <p:graphicFrame>
        <p:nvGraphicFramePr>
          <p:cNvPr id="31" name="Object 30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44469713"/>
              </p:ext>
            </p:extLst>
          </p:nvPr>
        </p:nvGraphicFramePr>
        <p:xfrm>
          <a:off x="1591507" y="4762501"/>
          <a:ext cx="521984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Chart" r:id="rId33" imgW="5219504" imgH="1171651" progId="MSGraph.Chart.8">
                  <p:embed followColorScheme="full"/>
                </p:oleObj>
              </mc:Choice>
              <mc:Fallback>
                <p:oleObj name="Chart" r:id="rId33" imgW="5219504" imgH="11716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91507" y="4762501"/>
                        <a:ext cx="521984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893131" y="5722938"/>
            <a:ext cx="454324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Nigeria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2601157" y="5722938"/>
            <a:ext cx="412677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Ghana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144081" y="5722938"/>
            <a:ext cx="764778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South Africa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3996570" y="5722938"/>
            <a:ext cx="389961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Kenya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71256" y="5722938"/>
            <a:ext cx="439180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Angola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5333244" y="5722938"/>
            <a:ext cx="507328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Rwanda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6028570" y="5722938"/>
            <a:ext cx="495970" cy="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86" indent="-19596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31" indent="-267227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768" indent="-158716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47" indent="-132804" algn="l" defTabSz="913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55F51"/>
              </a:buClr>
            </a:pPr>
            <a:r>
              <a:rPr lang="en-US" altLang="en-US" sz="1000" dirty="0">
                <a:solidFill>
                  <a:prstClr val="black"/>
                </a:solidFill>
                <a:sym typeface="+mn-lt"/>
              </a:rPr>
              <a:t>Georgia</a:t>
            </a:r>
            <a:endParaRPr lang="en-US" sz="1000" dirty="0">
              <a:solidFill>
                <a:prstClr val="black"/>
              </a:solidFill>
              <a:sym typeface="+mn-lt"/>
            </a:endParaRPr>
          </a:p>
        </p:txBody>
      </p:sp>
      <p:graphicFrame>
        <p:nvGraphicFramePr>
          <p:cNvPr id="49" name="Object 48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30223547"/>
              </p:ext>
            </p:extLst>
          </p:nvPr>
        </p:nvGraphicFramePr>
        <p:xfrm>
          <a:off x="1591507" y="3886201"/>
          <a:ext cx="521984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Chart" r:id="rId35" imgW="5219504" imgH="1171651" progId="MSGraph.Chart.8">
                  <p:embed followColorScheme="full"/>
                </p:oleObj>
              </mc:Choice>
              <mc:Fallback>
                <p:oleObj name="Chart" r:id="rId35" imgW="5219504" imgH="11716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91507" y="3886201"/>
                        <a:ext cx="521984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97069858"/>
              </p:ext>
            </p:extLst>
          </p:nvPr>
        </p:nvGraphicFramePr>
        <p:xfrm>
          <a:off x="1591507" y="3009901"/>
          <a:ext cx="521984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" name="Chart" r:id="rId37" imgW="5219504" imgH="1171651" progId="MSGraph.Chart.8">
                  <p:embed followColorScheme="full"/>
                </p:oleObj>
              </mc:Choice>
              <mc:Fallback>
                <p:oleObj name="Chart" r:id="rId37" imgW="5219504" imgH="11716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91507" y="3009901"/>
                        <a:ext cx="521984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40974516"/>
              </p:ext>
            </p:extLst>
          </p:nvPr>
        </p:nvGraphicFramePr>
        <p:xfrm>
          <a:off x="1591507" y="2171701"/>
          <a:ext cx="521984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2" name="Chart" r:id="rId39" imgW="5219504" imgH="1171651" progId="MSGraph.Chart.8">
                  <p:embed followColorScheme="full"/>
                </p:oleObj>
              </mc:Choice>
              <mc:Fallback>
                <p:oleObj name="Chart" r:id="rId39" imgW="5219504" imgH="11716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91507" y="2171701"/>
                        <a:ext cx="521984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85120028"/>
              </p:ext>
            </p:extLst>
          </p:nvPr>
        </p:nvGraphicFramePr>
        <p:xfrm>
          <a:off x="1591507" y="1295401"/>
          <a:ext cx="521984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3" name="Chart" r:id="rId41" imgW="5219504" imgH="1171651" progId="MSGraph.Chart.8">
                  <p:embed followColorScheme="full"/>
                </p:oleObj>
              </mc:Choice>
              <mc:Fallback>
                <p:oleObj name="Chart" r:id="rId41" imgW="5219504" imgH="11716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91507" y="1295401"/>
                        <a:ext cx="521984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 is considered a difficult place to do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6408" y="1085460"/>
            <a:ext cx="9007792" cy="499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>
              <a:solidFill>
                <a:prstClr val="white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59705128"/>
              </p:ext>
            </p:extLst>
          </p:nvPr>
        </p:nvGraphicFramePr>
        <p:xfrm>
          <a:off x="484703" y="1744819"/>
          <a:ext cx="13911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Wave 5"/>
          <p:cNvSpPr/>
          <p:nvPr/>
        </p:nvSpPr>
        <p:spPr bwMode="auto">
          <a:xfrm>
            <a:off x="970376" y="1358807"/>
            <a:ext cx="1476901" cy="594360"/>
          </a:xfrm>
          <a:prstGeom prst="wave">
            <a:avLst>
              <a:gd name="adj1" fmla="val 9936"/>
              <a:gd name="adj2" fmla="val 0"/>
            </a:avLst>
          </a:prstGeom>
          <a:solidFill>
            <a:srgbClr val="6988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8540" y="4179091"/>
            <a:ext cx="165176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Nigeria scored </a:t>
            </a:r>
            <a:r>
              <a:rPr lang="en-US" sz="1200" b="1" dirty="0">
                <a:solidFill>
                  <a:srgbClr val="3E50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44.63</a:t>
            </a:r>
            <a:r>
              <a:rPr lang="en-US" sz="1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points in </a:t>
            </a:r>
            <a:r>
              <a:rPr lang="en-US" sz="1200" i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to Frontier</a:t>
            </a:r>
            <a:r>
              <a:rPr lang="en-US" sz="1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World Bank’s </a:t>
            </a:r>
            <a:r>
              <a:rPr lang="en-US" sz="1200" b="1" i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 Business 2017</a:t>
            </a:r>
            <a:r>
              <a:rPr lang="en-US" sz="1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giving it a ranking of </a:t>
            </a:r>
            <a:r>
              <a:rPr lang="en-US" sz="1200" b="1" dirty="0">
                <a:solidFill>
                  <a:srgbClr val="3E50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169</a:t>
            </a:r>
            <a:r>
              <a:rPr lang="en-US" sz="1200" b="1" baseline="30000" dirty="0">
                <a:solidFill>
                  <a:srgbClr val="3E50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200" b="1" dirty="0">
                <a:solidFill>
                  <a:srgbClr val="3E50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overall, out of 190 countries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76691999"/>
              </p:ext>
            </p:extLst>
          </p:nvPr>
        </p:nvGraphicFramePr>
        <p:xfrm>
          <a:off x="3740556" y="1299105"/>
          <a:ext cx="5234941" cy="462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Rectangle 10"/>
          <p:cNvSpPr/>
          <p:nvPr/>
        </p:nvSpPr>
        <p:spPr>
          <a:xfrm>
            <a:off x="3922847" y="1739025"/>
            <a:ext cx="2265572" cy="1065963"/>
          </a:xfrm>
          <a:prstGeom prst="rect">
            <a:avLst/>
          </a:prstGeom>
          <a:solidFill>
            <a:srgbClr val="3E5020">
              <a:lumMod val="75000"/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2847" y="4290954"/>
            <a:ext cx="2265572" cy="1065963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racket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 flipV="1">
            <a:off x="3574590" y="1299104"/>
            <a:ext cx="180838" cy="4629449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0" fmla="*/ 0 w 115"/>
              <a:gd name="connsiteY0" fmla="*/ 0 h 624"/>
              <a:gd name="connsiteX1" fmla="*/ 65 w 115"/>
              <a:gd name="connsiteY1" fmla="*/ 0 h 624"/>
              <a:gd name="connsiteX2" fmla="*/ 65 w 115"/>
              <a:gd name="connsiteY2" fmla="*/ 528 h 624"/>
              <a:gd name="connsiteX3" fmla="*/ 115 w 115"/>
              <a:gd name="connsiteY3" fmla="*/ 576 h 624"/>
              <a:gd name="connsiteX4" fmla="*/ 65 w 115"/>
              <a:gd name="connsiteY4" fmla="*/ 624 h 624"/>
              <a:gd name="connsiteX0" fmla="*/ 0 w 115"/>
              <a:gd name="connsiteY0" fmla="*/ 0 h 576"/>
              <a:gd name="connsiteX1" fmla="*/ 65 w 115"/>
              <a:gd name="connsiteY1" fmla="*/ 0 h 576"/>
              <a:gd name="connsiteX2" fmla="*/ 65 w 115"/>
              <a:gd name="connsiteY2" fmla="*/ 528 h 576"/>
              <a:gd name="connsiteX3" fmla="*/ 115 w 115"/>
              <a:gd name="connsiteY3" fmla="*/ 576 h 576"/>
              <a:gd name="connsiteX0" fmla="*/ 0 w 65"/>
              <a:gd name="connsiteY0" fmla="*/ 0 h 528"/>
              <a:gd name="connsiteX1" fmla="*/ 65 w 65"/>
              <a:gd name="connsiteY1" fmla="*/ 0 h 528"/>
              <a:gd name="connsiteX2" fmla="*/ 65 w 65"/>
              <a:gd name="connsiteY2" fmla="*/ 528 h 528"/>
              <a:gd name="connsiteX0" fmla="*/ 0 w 65"/>
              <a:gd name="connsiteY0" fmla="*/ 0 h 0"/>
              <a:gd name="connsiteX1" fmla="*/ 65 w 65"/>
              <a:gd name="connsiteY1" fmla="*/ 0 h 0"/>
              <a:gd name="connsiteX0" fmla="*/ 0 w 1250"/>
              <a:gd name="connsiteY0" fmla="*/ 1881787 h 1881787"/>
              <a:gd name="connsiteX1" fmla="*/ 1250 w 1250"/>
              <a:gd name="connsiteY1" fmla="*/ 0 h 1881787"/>
              <a:gd name="connsiteX0" fmla="*/ 0 w 1250"/>
              <a:gd name="connsiteY0" fmla="*/ 1881787 h 1881787"/>
              <a:gd name="connsiteX1" fmla="*/ 1250 w 1250"/>
              <a:gd name="connsiteY1" fmla="*/ 0 h 1881787"/>
              <a:gd name="connsiteX2" fmla="*/ 65 w 1250"/>
              <a:gd name="connsiteY2" fmla="*/ 1881787 h 1881787"/>
              <a:gd name="connsiteX0" fmla="*/ 0 w 1250"/>
              <a:gd name="connsiteY0" fmla="*/ 1881787 h 2719987"/>
              <a:gd name="connsiteX1" fmla="*/ 1250 w 1250"/>
              <a:gd name="connsiteY1" fmla="*/ 0 h 2719987"/>
              <a:gd name="connsiteX2" fmla="*/ 65 w 1250"/>
              <a:gd name="connsiteY2" fmla="*/ 1881787 h 2719987"/>
              <a:gd name="connsiteX3" fmla="*/ 65 w 1250"/>
              <a:gd name="connsiteY3" fmla="*/ 2719987 h 2719987"/>
              <a:gd name="connsiteX0" fmla="*/ 0 w 1250"/>
              <a:gd name="connsiteY0" fmla="*/ 1881787 h 2796187"/>
              <a:gd name="connsiteX1" fmla="*/ 1250 w 1250"/>
              <a:gd name="connsiteY1" fmla="*/ 0 h 2796187"/>
              <a:gd name="connsiteX2" fmla="*/ 65 w 1250"/>
              <a:gd name="connsiteY2" fmla="*/ 1881787 h 2796187"/>
              <a:gd name="connsiteX3" fmla="*/ 65 w 1250"/>
              <a:gd name="connsiteY3" fmla="*/ 2719987 h 2796187"/>
              <a:gd name="connsiteX4" fmla="*/ 115 w 1250"/>
              <a:gd name="connsiteY4" fmla="*/ 2796187 h 2796187"/>
              <a:gd name="connsiteX0" fmla="*/ 0 w 1250"/>
              <a:gd name="connsiteY0" fmla="*/ 1881787 h 2872387"/>
              <a:gd name="connsiteX1" fmla="*/ 1250 w 1250"/>
              <a:gd name="connsiteY1" fmla="*/ 0 h 2872387"/>
              <a:gd name="connsiteX2" fmla="*/ 65 w 1250"/>
              <a:gd name="connsiteY2" fmla="*/ 1881787 h 2872387"/>
              <a:gd name="connsiteX3" fmla="*/ 65 w 1250"/>
              <a:gd name="connsiteY3" fmla="*/ 2719987 h 2872387"/>
              <a:gd name="connsiteX4" fmla="*/ 115 w 1250"/>
              <a:gd name="connsiteY4" fmla="*/ 2796187 h 2872387"/>
              <a:gd name="connsiteX5" fmla="*/ 65 w 1250"/>
              <a:gd name="connsiteY5" fmla="*/ 2872387 h 2872387"/>
              <a:gd name="connsiteX0" fmla="*/ 0 w 1250"/>
              <a:gd name="connsiteY0" fmla="*/ 1881787 h 3710587"/>
              <a:gd name="connsiteX1" fmla="*/ 1250 w 1250"/>
              <a:gd name="connsiteY1" fmla="*/ 0 h 3710587"/>
              <a:gd name="connsiteX2" fmla="*/ 65 w 1250"/>
              <a:gd name="connsiteY2" fmla="*/ 1881787 h 3710587"/>
              <a:gd name="connsiteX3" fmla="*/ 65 w 1250"/>
              <a:gd name="connsiteY3" fmla="*/ 2719987 h 3710587"/>
              <a:gd name="connsiteX4" fmla="*/ 115 w 1250"/>
              <a:gd name="connsiteY4" fmla="*/ 2796187 h 3710587"/>
              <a:gd name="connsiteX5" fmla="*/ 65 w 1250"/>
              <a:gd name="connsiteY5" fmla="*/ 2872387 h 3710587"/>
              <a:gd name="connsiteX6" fmla="*/ 65 w 1250"/>
              <a:gd name="connsiteY6" fmla="*/ 3710587 h 3710587"/>
              <a:gd name="connsiteX0" fmla="*/ 0 w 1250"/>
              <a:gd name="connsiteY0" fmla="*/ 1881787 h 3710587"/>
              <a:gd name="connsiteX1" fmla="*/ 1250 w 1250"/>
              <a:gd name="connsiteY1" fmla="*/ 0 h 3710587"/>
              <a:gd name="connsiteX2" fmla="*/ 65 w 1250"/>
              <a:gd name="connsiteY2" fmla="*/ 1881787 h 3710587"/>
              <a:gd name="connsiteX3" fmla="*/ 65 w 1250"/>
              <a:gd name="connsiteY3" fmla="*/ 2719987 h 3710587"/>
              <a:gd name="connsiteX4" fmla="*/ 115 w 1250"/>
              <a:gd name="connsiteY4" fmla="*/ 2796187 h 3710587"/>
              <a:gd name="connsiteX5" fmla="*/ 65 w 1250"/>
              <a:gd name="connsiteY5" fmla="*/ 2872387 h 3710587"/>
              <a:gd name="connsiteX6" fmla="*/ 65 w 1250"/>
              <a:gd name="connsiteY6" fmla="*/ 3710587 h 3710587"/>
              <a:gd name="connsiteX7" fmla="*/ 0 w 1250"/>
              <a:gd name="connsiteY7" fmla="*/ 3710587 h 3710587"/>
              <a:gd name="connsiteX0" fmla="*/ 0 w 1250"/>
              <a:gd name="connsiteY0" fmla="*/ 1881787 h 3710587"/>
              <a:gd name="connsiteX1" fmla="*/ 1250 w 1250"/>
              <a:gd name="connsiteY1" fmla="*/ 0 h 3710587"/>
              <a:gd name="connsiteX2" fmla="*/ 65 w 1250"/>
              <a:gd name="connsiteY2" fmla="*/ 1881787 h 3710587"/>
              <a:gd name="connsiteX3" fmla="*/ 65 w 1250"/>
              <a:gd name="connsiteY3" fmla="*/ 2719987 h 3710587"/>
              <a:gd name="connsiteX4" fmla="*/ 115 w 1250"/>
              <a:gd name="connsiteY4" fmla="*/ 2796187 h 3710587"/>
              <a:gd name="connsiteX5" fmla="*/ 65 w 1250"/>
              <a:gd name="connsiteY5" fmla="*/ 2872387 h 3710587"/>
              <a:gd name="connsiteX6" fmla="*/ 65 w 1250"/>
              <a:gd name="connsiteY6" fmla="*/ 3710587 h 3710587"/>
              <a:gd name="connsiteX7" fmla="*/ 0 w 1250"/>
              <a:gd name="connsiteY7" fmla="*/ 3710587 h 3710587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2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25 w 115"/>
              <a:gd name="connsiteY1" fmla="*/ 0 h 1828800"/>
              <a:gd name="connsiteX2" fmla="*/ 25 w 115"/>
              <a:gd name="connsiteY2" fmla="*/ 885552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65"/>
              <a:gd name="connsiteY0" fmla="*/ 0 h 1828800"/>
              <a:gd name="connsiteX1" fmla="*/ 25 w 65"/>
              <a:gd name="connsiteY1" fmla="*/ 0 h 1828800"/>
              <a:gd name="connsiteX2" fmla="*/ 25 w 65"/>
              <a:gd name="connsiteY2" fmla="*/ 885552 h 1828800"/>
              <a:gd name="connsiteX3" fmla="*/ 45 w 65"/>
              <a:gd name="connsiteY3" fmla="*/ 914400 h 1828800"/>
              <a:gd name="connsiteX4" fmla="*/ 65 w 65"/>
              <a:gd name="connsiteY4" fmla="*/ 990599 h 1828800"/>
              <a:gd name="connsiteX5" fmla="*/ 65 w 65"/>
              <a:gd name="connsiteY5" fmla="*/ 1828799 h 1828800"/>
              <a:gd name="connsiteX6" fmla="*/ 0 w 65"/>
              <a:gd name="connsiteY6" fmla="*/ 1828799 h 1828800"/>
              <a:gd name="connsiteX7" fmla="*/ 0 w 65"/>
              <a:gd name="connsiteY7" fmla="*/ 1828800 h 1828800"/>
              <a:gd name="connsiteX0" fmla="*/ 0 w 65"/>
              <a:gd name="connsiteY0" fmla="*/ 0 h 1828800"/>
              <a:gd name="connsiteX1" fmla="*/ 25 w 65"/>
              <a:gd name="connsiteY1" fmla="*/ 0 h 1828800"/>
              <a:gd name="connsiteX2" fmla="*/ 25 w 65"/>
              <a:gd name="connsiteY2" fmla="*/ 885552 h 1828800"/>
              <a:gd name="connsiteX3" fmla="*/ 45 w 65"/>
              <a:gd name="connsiteY3" fmla="*/ 914400 h 1828800"/>
              <a:gd name="connsiteX4" fmla="*/ 25 w 65"/>
              <a:gd name="connsiteY4" fmla="*/ 943248 h 1828800"/>
              <a:gd name="connsiteX5" fmla="*/ 65 w 65"/>
              <a:gd name="connsiteY5" fmla="*/ 1828799 h 1828800"/>
              <a:gd name="connsiteX6" fmla="*/ 0 w 65"/>
              <a:gd name="connsiteY6" fmla="*/ 1828799 h 1828800"/>
              <a:gd name="connsiteX7" fmla="*/ 0 w 65"/>
              <a:gd name="connsiteY7" fmla="*/ 1828800 h 1828800"/>
              <a:gd name="connsiteX0" fmla="*/ 0 w 45"/>
              <a:gd name="connsiteY0" fmla="*/ 0 h 1828800"/>
              <a:gd name="connsiteX1" fmla="*/ 25 w 45"/>
              <a:gd name="connsiteY1" fmla="*/ 0 h 1828800"/>
              <a:gd name="connsiteX2" fmla="*/ 25 w 45"/>
              <a:gd name="connsiteY2" fmla="*/ 885552 h 1828800"/>
              <a:gd name="connsiteX3" fmla="*/ 45 w 45"/>
              <a:gd name="connsiteY3" fmla="*/ 914400 h 1828800"/>
              <a:gd name="connsiteX4" fmla="*/ 25 w 45"/>
              <a:gd name="connsiteY4" fmla="*/ 943248 h 1828800"/>
              <a:gd name="connsiteX5" fmla="*/ 25 w 45"/>
              <a:gd name="connsiteY5" fmla="*/ 1828800 h 1828800"/>
              <a:gd name="connsiteX6" fmla="*/ 0 w 45"/>
              <a:gd name="connsiteY6" fmla="*/ 1828799 h 1828800"/>
              <a:gd name="connsiteX7" fmla="*/ 0 w 45"/>
              <a:gd name="connsiteY7" fmla="*/ 1828800 h 1828800"/>
              <a:gd name="connsiteX0" fmla="*/ 0 w 45"/>
              <a:gd name="connsiteY0" fmla="*/ 0 h 1828800"/>
              <a:gd name="connsiteX1" fmla="*/ 25 w 45"/>
              <a:gd name="connsiteY1" fmla="*/ 0 h 1828800"/>
              <a:gd name="connsiteX2" fmla="*/ 25 w 45"/>
              <a:gd name="connsiteY2" fmla="*/ 885552 h 1828800"/>
              <a:gd name="connsiteX3" fmla="*/ 45 w 45"/>
              <a:gd name="connsiteY3" fmla="*/ 914400 h 1828800"/>
              <a:gd name="connsiteX4" fmla="*/ 25 w 45"/>
              <a:gd name="connsiteY4" fmla="*/ 943248 h 1828800"/>
              <a:gd name="connsiteX5" fmla="*/ 25 w 45"/>
              <a:gd name="connsiteY5" fmla="*/ 1828800 h 1828800"/>
              <a:gd name="connsiteX6" fmla="*/ 0 w 45"/>
              <a:gd name="connsiteY6" fmla="*/ 1828800 h 1828800"/>
              <a:gd name="connsiteX7" fmla="*/ 0 w 45"/>
              <a:gd name="connsiteY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" h="1828800">
                <a:moveTo>
                  <a:pt x="0" y="0"/>
                </a:moveTo>
                <a:lnTo>
                  <a:pt x="25" y="0"/>
                </a:lnTo>
                <a:lnTo>
                  <a:pt x="25" y="885552"/>
                </a:lnTo>
                <a:lnTo>
                  <a:pt x="45" y="914400"/>
                </a:lnTo>
                <a:lnTo>
                  <a:pt x="25" y="943248"/>
                </a:lnTo>
                <a:lnTo>
                  <a:pt x="25" y="1828800"/>
                </a:lnTo>
                <a:lnTo>
                  <a:pt x="0" y="1828800"/>
                </a:lnTo>
                <a:lnTo>
                  <a:pt x="0" y="1828800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376" y="366750"/>
            <a:ext cx="862712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Nigeria’s overall performance </a:t>
            </a:r>
            <a:r>
              <a:rPr lang="en-US" sz="1800" b="1" dirty="0">
                <a:solidFill>
                  <a:prstClr val="white"/>
                </a:solidFill>
                <a:latin typeface="Calibri Light" panose="020F0302020204030204" pitchFamily="34" charset="0"/>
              </a:rPr>
              <a:t>relative to best-in-class across indicators</a:t>
            </a:r>
            <a:endParaRPr lang="en-GB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/>
          </p:cNvSpPr>
          <p:nvPr/>
        </p:nvSpPr>
        <p:spPr>
          <a:xfrm>
            <a:off x="322291" y="1081522"/>
            <a:ext cx="9228109" cy="5077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3" t="733" r="14641" b="1242"/>
          <a:stretch/>
        </p:blipFill>
        <p:spPr>
          <a:xfrm>
            <a:off x="511239" y="1094222"/>
            <a:ext cx="8797861" cy="4925578"/>
          </a:xfrm>
          <a:prstGeom prst="rect">
            <a:avLst/>
          </a:prstGeom>
        </p:spPr>
      </p:pic>
      <p:sp>
        <p:nvSpPr>
          <p:cNvPr id="9" name="5. Source"/>
          <p:cNvSpPr>
            <a:spLocks noChangeArrowheads="1"/>
          </p:cNvSpPr>
          <p:nvPr/>
        </p:nvSpPr>
        <p:spPr bwMode="auto">
          <a:xfrm>
            <a:off x="304800" y="6430101"/>
            <a:ext cx="7866474" cy="1255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SOURCE: World Bank – ‘Doing Business’ report; Lit. 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correlation between “Ease of Doing Business” and economic prosperity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3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70647" y="1065217"/>
            <a:ext cx="4303059" cy="3467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FDI flow</a:t>
            </a:r>
            <a:endParaRPr lang="en-US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56354" y="2187881"/>
            <a:ext cx="49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en-ZA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59086" y="2824753"/>
            <a:ext cx="6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en-ZA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9259" y="4578191"/>
            <a:ext cx="103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Switzerland</a:t>
            </a:r>
            <a:endParaRPr lang="en-ZA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8707" y="1035508"/>
            <a:ext cx="3806657" cy="3898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investing countries in Africa in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055" y="6414352"/>
            <a:ext cx="3865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Source: </a:t>
            </a:r>
            <a:r>
              <a:rPr lang="en-GB" sz="900" dirty="0" err="1" smtClean="0"/>
              <a:t>FDi</a:t>
            </a:r>
            <a:r>
              <a:rPr lang="en-GB" sz="900" dirty="0" smtClean="0"/>
              <a:t> Markets, World Investment Report 2016 (UNCTAD Report) </a:t>
            </a:r>
            <a:endParaRPr lang="en-GB" sz="9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332796" y="1444336"/>
          <a:ext cx="4332432" cy="23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5498707" y="4094019"/>
            <a:ext cx="3806657" cy="2036618"/>
          </a:xfrm>
          <a:prstGeom prst="rect">
            <a:avLst/>
          </a:prstGeom>
          <a:solidFill>
            <a:schemeClr val="bg1"/>
          </a:solidFill>
          <a:ln w="9525">
            <a:solidFill>
              <a:srgbClr val="617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Business Services, Sales, Marketing &amp; Support and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Manufacturing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were the top three business activities for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FDI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projects into Africa in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2015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100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Extraction projects remained the fastest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growing business activity by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capital investment accounting for 23% in 2015 (joint top with Electricity)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100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Infrastructure-related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business activities such as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Electricity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, Construction and ICT &amp; Internet Infrastructure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made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up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13%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of all projects into Africa and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accounted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for </a:t>
            </a:r>
            <a:r>
              <a:rPr lang="en-GB" sz="1100" dirty="0" smtClean="0">
                <a:solidFill>
                  <a:srgbClr val="080808"/>
                </a:solidFill>
                <a:latin typeface="Calibri" pitchFamily="34" charset="0"/>
              </a:rPr>
              <a:t>44% </a:t>
            </a:r>
            <a:r>
              <a:rPr lang="en-GB" sz="1100" dirty="0">
                <a:solidFill>
                  <a:srgbClr val="080808"/>
                </a:solidFill>
                <a:latin typeface="Calibri" pitchFamily="34" charset="0"/>
              </a:rPr>
              <a:t>of capital invested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77" y="3685917"/>
            <a:ext cx="4364182" cy="3078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Share of top 5 FDI destinations, 2011 – 2015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(US$, </a:t>
            </a:r>
            <a:r>
              <a:rPr lang="en-US" sz="12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96078" y="3993778"/>
          <a:ext cx="4291446" cy="223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5498707" y="1425387"/>
          <a:ext cx="3806658" cy="241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sources of foreign capital inflows into Africa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BEfVr4TxqZf0q5vSLN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xkMxnsQlad54tgfpQa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0EKpxwT1SM8EfHxE9Z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nkPdaPRm2qapIab0U1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zhoJ9NSYe1OoIM5A21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WQlllyQRe1PixpUryk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pN1I9BSnaCv2.rl95t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UjKD4xR2aMwtIrjo9E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q2A1TQ023d14BWUbE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T_UqmETWOWnJKmP8k1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pD.xoiQSaQUF1jYMhk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sRV.FXQEeJr0UJUL3Xb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Y3MdH_QaqmW.NFHWXL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rrent">
    <a:dk1>
      <a:srgbClr val="000000"/>
    </a:dk1>
    <a:lt1>
      <a:srgbClr val="FFFFFF"/>
    </a:lt1>
    <a:dk2>
      <a:srgbClr val="3D3D3D"/>
    </a:dk2>
    <a:lt2>
      <a:srgbClr val="EBEBEB"/>
    </a:lt2>
    <a:accent1>
      <a:srgbClr val="BAD392"/>
    </a:accent1>
    <a:accent2>
      <a:srgbClr val="81A743"/>
    </a:accent2>
    <a:accent3>
      <a:srgbClr val="698837"/>
    </a:accent3>
    <a:accent4>
      <a:srgbClr val="3E5020"/>
    </a:accent4>
    <a:accent5>
      <a:srgbClr val="A1561F"/>
    </a:accent5>
    <a:accent6>
      <a:srgbClr val="808080"/>
    </a:accent6>
    <a:hlink>
      <a:srgbClr val="698837"/>
    </a:hlink>
    <a:folHlink>
      <a:srgbClr val="3E5020"/>
    </a:folHlink>
  </a:clrScheme>
  <a:fontScheme name="Custom 26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rrent">
    <a:dk1>
      <a:srgbClr val="000000"/>
    </a:dk1>
    <a:lt1>
      <a:srgbClr val="FFFFFF"/>
    </a:lt1>
    <a:dk2>
      <a:srgbClr val="3D3D3D"/>
    </a:dk2>
    <a:lt2>
      <a:srgbClr val="EBEBEB"/>
    </a:lt2>
    <a:accent1>
      <a:srgbClr val="BAD392"/>
    </a:accent1>
    <a:accent2>
      <a:srgbClr val="81A743"/>
    </a:accent2>
    <a:accent3>
      <a:srgbClr val="698837"/>
    </a:accent3>
    <a:accent4>
      <a:srgbClr val="3E5020"/>
    </a:accent4>
    <a:accent5>
      <a:srgbClr val="A1561F"/>
    </a:accent5>
    <a:accent6>
      <a:srgbClr val="808080"/>
    </a:accent6>
    <a:hlink>
      <a:srgbClr val="698837"/>
    </a:hlink>
    <a:folHlink>
      <a:srgbClr val="3E5020"/>
    </a:folHlink>
  </a:clrScheme>
  <a:fontScheme name="Custom 26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95898C-D088-9B4D-82B1-D1B4577CC774}">
  <we:reference id="wa104178141" version="3.0.9.11" store="en-US" storeType="OMEX"/>
  <we:alternateReferences>
    <we:reference id="WA104178141" version="3.0.9.1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60166F312214983394553EDA3F84F" ma:contentTypeVersion="2" ma:contentTypeDescription="Create a new document." ma:contentTypeScope="" ma:versionID="56355a04fc97e52965632d331fbe9dc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284820424daa6e8e94fd25537b3225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2472D24-E00A-4C7A-AA47-F6252BC11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F3B2A4-E950-45FB-8966-EA660B383867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C8CFF1-65B7-4011-A02B-1E4451616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115023</TotalTime>
  <Words>1623</Words>
  <Application>Microsoft Office PowerPoint</Application>
  <PresentationFormat>A4 Paper (210x297 mm)</PresentationFormat>
  <Paragraphs>320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NIPC - Country Presentation - PPT 2007 (1)</vt:lpstr>
      <vt:lpstr>1_NIPC - Country Presentation - PPT 2007 (1)</vt:lpstr>
      <vt:lpstr>2_NIPC - Country Presentation - PPT 2007 (1)</vt:lpstr>
      <vt:lpstr>3_NIPC - Country Presentation - PPT 2007 (1)</vt:lpstr>
      <vt:lpstr>4_NIPC - Country Presentation - PPT 2007 (1)</vt:lpstr>
      <vt:lpstr>5_NIPC - Country Presentation - PPT 2007 (1)</vt:lpstr>
      <vt:lpstr>6_NIPC - Country Presentation - PPT 2007 (1)</vt:lpstr>
      <vt:lpstr>7_NIPC - Country Presentation - PPT 2007 (1)</vt:lpstr>
      <vt:lpstr>8_NIPC - Country Presentation - PPT 2007 (1)</vt:lpstr>
      <vt:lpstr>think-cell Slide</vt:lpstr>
      <vt:lpstr>Chart</vt:lpstr>
      <vt:lpstr>UPDATES ON THE ACTIVITIES OF NIPC</vt:lpstr>
      <vt:lpstr>Nigeria’s Business Climate  </vt:lpstr>
      <vt:lpstr>National investment laws</vt:lpstr>
      <vt:lpstr>Strategic Role of NIPC in the Nigerian Economy</vt:lpstr>
      <vt:lpstr>Business entry scenarios at NIPC’s One-Stop Investment Centre (OSIC)</vt:lpstr>
      <vt:lpstr>Nigeria is considered a difficult place to do business</vt:lpstr>
      <vt:lpstr>PowerPoint Presentation</vt:lpstr>
      <vt:lpstr>Strong correlation between “Ease of Doing Business” and economic prosperity</vt:lpstr>
      <vt:lpstr>Major sources of foreign capital inflows into Africa </vt:lpstr>
      <vt:lpstr>Top recipients of FDI in Africa</vt:lpstr>
      <vt:lpstr>Despite the challenges, Nigeria is a key strategic market in Africa</vt:lpstr>
      <vt:lpstr>Policy Thrust of Government  </vt:lpstr>
      <vt:lpstr>PEBEC</vt:lpstr>
      <vt:lpstr>PEBEC: Scorecard</vt:lpstr>
      <vt:lpstr> The Economic Recovery and Growth Plan is organized around 5 thematic areas and builds on the 2016 Strategic Implementation Plan    </vt:lpstr>
      <vt:lpstr>NIPC has a well articulated Strategy to promote significant investment to create job/wealth  </vt:lpstr>
      <vt:lpstr>Strategic Focus: 2017   </vt:lpstr>
      <vt:lpstr>Strategic Focus: 2017   </vt:lpstr>
      <vt:lpstr>PowerPoint Presentation</vt:lpstr>
    </vt:vector>
  </TitlesOfParts>
  <Company>SIH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– for printed pitch books only</dc:title>
  <dc:creator>Teng Ben</dc:creator>
  <cp:lastModifiedBy>PC</cp:lastModifiedBy>
  <cp:revision>4027</cp:revision>
  <cp:lastPrinted>2017-04-13T18:32:55Z</cp:lastPrinted>
  <dcterms:created xsi:type="dcterms:W3CDTF">2010-12-01T10:18:10Z</dcterms:created>
  <dcterms:modified xsi:type="dcterms:W3CDTF">2017-05-09T08:17:38Z</dcterms:modified>
  <cp:category>Standard Bank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0x010100B3960166F312214983394553EDA3F84F</vt:lpwstr>
  </property>
</Properties>
</file>