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86" r:id="rId5"/>
    <p:sldId id="273" r:id="rId6"/>
    <p:sldId id="287" r:id="rId7"/>
    <p:sldId id="288" r:id="rId8"/>
    <p:sldId id="289" r:id="rId9"/>
    <p:sldId id="290" r:id="rId10"/>
    <p:sldId id="291" r:id="rId11"/>
    <p:sldId id="285" r:id="rId12"/>
    <p:sldId id="292" r:id="rId13"/>
    <p:sldId id="270" r:id="rId14"/>
  </p:sldIdLst>
  <p:sldSz cx="12833350" cy="7218363"/>
  <p:notesSz cx="6858000" cy="9144000"/>
  <p:defaultTextStyle>
    <a:defPPr>
      <a:defRPr lang="en-US"/>
    </a:defPPr>
    <a:lvl1pPr marL="0" algn="l" defTabSz="476174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1pPr>
    <a:lvl2pPr marL="476174" algn="l" defTabSz="476174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2pPr>
    <a:lvl3pPr marL="952348" algn="l" defTabSz="476174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3pPr>
    <a:lvl4pPr marL="1428521" algn="l" defTabSz="476174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4pPr>
    <a:lvl5pPr marL="1904695" algn="l" defTabSz="476174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5pPr>
    <a:lvl6pPr marL="2380869" algn="l" defTabSz="476174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6pPr>
    <a:lvl7pPr marL="2857043" algn="l" defTabSz="476174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7pPr>
    <a:lvl8pPr marL="3333217" algn="l" defTabSz="476174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8pPr>
    <a:lvl9pPr marL="3809390" algn="l" defTabSz="476174" rtl="0" eaLnBrk="1" latinLnBrk="0" hangingPunct="1">
      <a:defRPr sz="18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7"/>
    <p:restoredTop sz="94698"/>
  </p:normalViewPr>
  <p:slideViewPr>
    <p:cSldViewPr snapToGrid="0" snapToObjects="1">
      <p:cViewPr>
        <p:scale>
          <a:sx n="60" d="100"/>
          <a:sy n="60" d="100"/>
        </p:scale>
        <p:origin x="-852" y="-144"/>
      </p:cViewPr>
      <p:guideLst>
        <p:guide orient="horz" pos="2273"/>
        <p:guide pos="40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282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01627E-2858-43EA-A151-F67DCDA2EE1E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29D7832B-A273-4260-BAD8-7FB8EF5DBC6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374D59-7668-42D7-8067-805A82234D69}" type="parTrans" cxnId="{1842A479-2C00-4326-88DE-FD9B0A4588D4}">
      <dgm:prSet/>
      <dgm:spPr/>
      <dgm:t>
        <a:bodyPr/>
        <a:lstStyle/>
        <a:p>
          <a:endParaRPr lang="en-GB"/>
        </a:p>
      </dgm:t>
    </dgm:pt>
    <dgm:pt modelId="{C08097CE-175F-4526-AC45-7D43BE989382}" type="sibTrans" cxnId="{1842A479-2C00-4326-88DE-FD9B0A4588D4}">
      <dgm:prSet/>
      <dgm:spPr/>
      <dgm:t>
        <a:bodyPr/>
        <a:lstStyle/>
        <a:p>
          <a:endParaRPr lang="en-GB"/>
        </a:p>
      </dgm:t>
    </dgm:pt>
    <dgm:pt modelId="{5D027800-C198-4ADF-92AB-1647A1E9215D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Restore macroeconomic stability</a:t>
          </a:r>
          <a:endParaRPr lang="en-GB" dirty="0"/>
        </a:p>
      </dgm:t>
    </dgm:pt>
    <dgm:pt modelId="{7DEFBFC5-5D4B-4792-887E-9234BE28D736}" type="parTrans" cxnId="{B4C10741-62D8-4172-B09B-A55B79CA7357}">
      <dgm:prSet/>
      <dgm:spPr/>
      <dgm:t>
        <a:bodyPr/>
        <a:lstStyle/>
        <a:p>
          <a:endParaRPr lang="en-GB"/>
        </a:p>
      </dgm:t>
    </dgm:pt>
    <dgm:pt modelId="{180E23E3-E8EF-49FA-B61C-430F98A047D3}" type="sibTrans" cxnId="{B4C10741-62D8-4172-B09B-A55B79CA7357}">
      <dgm:prSet/>
      <dgm:spPr/>
      <dgm:t>
        <a:bodyPr/>
        <a:lstStyle/>
        <a:p>
          <a:endParaRPr lang="en-GB"/>
        </a:p>
      </dgm:t>
    </dgm:pt>
    <dgm:pt modelId="{0E4A9097-1B93-44EB-B804-340A5E6C23A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182C41-6F29-4153-BDFC-DAA5B0DB4F1E}" type="parTrans" cxnId="{3327D7F0-A353-4E47-B826-7BC8FA38807D}">
      <dgm:prSet/>
      <dgm:spPr/>
      <dgm:t>
        <a:bodyPr/>
        <a:lstStyle/>
        <a:p>
          <a:endParaRPr lang="en-GB"/>
        </a:p>
      </dgm:t>
    </dgm:pt>
    <dgm:pt modelId="{DE580079-2B51-4287-BFB5-5B5F883E395C}" type="sibTrans" cxnId="{3327D7F0-A353-4E47-B826-7BC8FA38807D}">
      <dgm:prSet/>
      <dgm:spPr/>
      <dgm:t>
        <a:bodyPr/>
        <a:lstStyle/>
        <a:p>
          <a:endParaRPr lang="en-GB"/>
        </a:p>
      </dgm:t>
    </dgm:pt>
    <dgm:pt modelId="{20FC5787-50C8-48E4-8446-C4CD18A1017C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Increase oil production through dialogue with militants</a:t>
          </a:r>
          <a:endParaRPr lang="en-GB" dirty="0"/>
        </a:p>
      </dgm:t>
    </dgm:pt>
    <dgm:pt modelId="{276495F6-5B5F-4F5A-952F-BF3813E7CC6A}" type="parTrans" cxnId="{11FEB9FF-F186-4A35-BB28-425C3E831DAA}">
      <dgm:prSet/>
      <dgm:spPr/>
      <dgm:t>
        <a:bodyPr/>
        <a:lstStyle/>
        <a:p>
          <a:endParaRPr lang="en-GB"/>
        </a:p>
      </dgm:t>
    </dgm:pt>
    <dgm:pt modelId="{BF72B9C2-E0D2-4934-84DD-E49B3A207800}" type="sibTrans" cxnId="{11FEB9FF-F186-4A35-BB28-425C3E831DAA}">
      <dgm:prSet/>
      <dgm:spPr/>
      <dgm:t>
        <a:bodyPr/>
        <a:lstStyle/>
        <a:p>
          <a:endParaRPr lang="en-GB"/>
        </a:p>
      </dgm:t>
    </dgm:pt>
    <dgm:pt modelId="{103C0C0E-EF0E-4843-9D42-2552A6A69EB8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3AABD5-62BF-4C32-9B28-1BB4DCCD3E6A}" type="parTrans" cxnId="{1A14E756-6C7C-4CF2-90C1-DDA5AFBB9C4E}">
      <dgm:prSet/>
      <dgm:spPr/>
      <dgm:t>
        <a:bodyPr/>
        <a:lstStyle/>
        <a:p>
          <a:endParaRPr lang="en-GB"/>
        </a:p>
      </dgm:t>
    </dgm:pt>
    <dgm:pt modelId="{275AEAB4-5333-4738-ABB7-6F9C98238091}" type="sibTrans" cxnId="{1A14E756-6C7C-4CF2-90C1-DDA5AFBB9C4E}">
      <dgm:prSet/>
      <dgm:spPr/>
      <dgm:t>
        <a:bodyPr/>
        <a:lstStyle/>
        <a:p>
          <a:endParaRPr lang="en-GB"/>
        </a:p>
      </dgm:t>
    </dgm:pt>
    <dgm:pt modelId="{4AE53169-CA8E-4A2D-B068-F31EEF3DC06E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The section did not explicitly assign any role to the capital market</a:t>
          </a:r>
          <a:endParaRPr lang="en-GB" dirty="0"/>
        </a:p>
      </dgm:t>
    </dgm:pt>
    <dgm:pt modelId="{2F3A8020-B9B9-4543-9544-F70BCEE80594}" type="parTrans" cxnId="{49CFBD0C-E5C1-40E3-BAC0-2695F1DA5A52}">
      <dgm:prSet/>
      <dgm:spPr/>
      <dgm:t>
        <a:bodyPr/>
        <a:lstStyle/>
        <a:p>
          <a:endParaRPr lang="en-GB"/>
        </a:p>
      </dgm:t>
    </dgm:pt>
    <dgm:pt modelId="{E5E8F758-F96F-430F-AFA4-663B43D19E1D}" type="sibTrans" cxnId="{49CFBD0C-E5C1-40E3-BAC0-2695F1DA5A52}">
      <dgm:prSet/>
      <dgm:spPr/>
      <dgm:t>
        <a:bodyPr/>
        <a:lstStyle/>
        <a:p>
          <a:endParaRPr lang="en-GB"/>
        </a:p>
      </dgm:t>
    </dgm:pt>
    <dgm:pt modelId="{8F14FCE3-1052-4E09-9F28-A3C65D7F4A08}">
      <dgm:prSet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F3DBA7-00F6-4BEA-AA2A-24FE3A3907D7}" type="parTrans" cxnId="{CFC3F3AA-777F-4D87-8EE3-4BBD54CC7A3A}">
      <dgm:prSet/>
      <dgm:spPr/>
      <dgm:t>
        <a:bodyPr/>
        <a:lstStyle/>
        <a:p>
          <a:endParaRPr lang="en-GB"/>
        </a:p>
      </dgm:t>
    </dgm:pt>
    <dgm:pt modelId="{338FC250-B8FE-4EC3-B934-CA94B0C37641}" type="sibTrans" cxnId="{CFC3F3AA-777F-4D87-8EE3-4BBD54CC7A3A}">
      <dgm:prSet/>
      <dgm:spPr/>
      <dgm:t>
        <a:bodyPr/>
        <a:lstStyle/>
        <a:p>
          <a:endParaRPr lang="en-GB"/>
        </a:p>
      </dgm:t>
    </dgm:pt>
    <dgm:pt modelId="{43786E8B-434D-4877-8405-9DC3A0E17914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Target of annual average growth of 4.62%</a:t>
          </a:r>
          <a:endParaRPr lang="en-GB" dirty="0"/>
        </a:p>
      </dgm:t>
    </dgm:pt>
    <dgm:pt modelId="{BB3C2981-D802-46CF-949B-68B0F33AD598}" type="parTrans" cxnId="{E182E261-7D42-432A-99CF-CB9287214728}">
      <dgm:prSet/>
      <dgm:spPr/>
      <dgm:t>
        <a:bodyPr/>
        <a:lstStyle/>
        <a:p>
          <a:endParaRPr lang="en-GB"/>
        </a:p>
      </dgm:t>
    </dgm:pt>
    <dgm:pt modelId="{7B1E5214-E166-417E-AED0-23649F8F3F1E}" type="sibTrans" cxnId="{E182E261-7D42-432A-99CF-CB9287214728}">
      <dgm:prSet/>
      <dgm:spPr/>
      <dgm:t>
        <a:bodyPr/>
        <a:lstStyle/>
        <a:p>
          <a:endParaRPr lang="en-GB"/>
        </a:p>
      </dgm:t>
    </dgm:pt>
    <dgm:pt modelId="{E6C9E557-FF19-42A6-B535-4AD2E87C5727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Self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sufficiency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in agriculture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AB012000-8103-451A-A533-BE53F4530A96}" type="parTrans" cxnId="{48D02F01-3868-4D5F-9F13-BEC6FF69A87F}">
      <dgm:prSet/>
      <dgm:spPr/>
      <dgm:t>
        <a:bodyPr/>
        <a:lstStyle/>
        <a:p>
          <a:endParaRPr lang="en-GB"/>
        </a:p>
      </dgm:t>
    </dgm:pt>
    <dgm:pt modelId="{819A78A0-D37A-4CBF-BCE5-0C47140C9382}" type="sibTrans" cxnId="{48D02F01-3868-4D5F-9F13-BEC6FF69A87F}">
      <dgm:prSet/>
      <dgm:spPr/>
      <dgm:t>
        <a:bodyPr/>
        <a:lstStyle/>
        <a:p>
          <a:endParaRPr lang="en-GB"/>
        </a:p>
      </dgm:t>
    </dgm:pt>
    <dgm:pt modelId="{925CBBA7-A240-4696-818C-E0DCD2661815}">
      <dgm:prSet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Promote non-oil exports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74B0E2A4-BABB-4AC3-9440-76F2EBD105D8}" type="parTrans" cxnId="{80831FF0-DC7C-45CF-9BC6-EF493FB2E8FB}">
      <dgm:prSet/>
      <dgm:spPr/>
      <dgm:t>
        <a:bodyPr/>
        <a:lstStyle/>
        <a:p>
          <a:endParaRPr lang="en-GB"/>
        </a:p>
      </dgm:t>
    </dgm:pt>
    <dgm:pt modelId="{1FCFE198-B5F5-4152-8588-5591B7597472}" type="sibTrans" cxnId="{80831FF0-DC7C-45CF-9BC6-EF493FB2E8FB}">
      <dgm:prSet/>
      <dgm:spPr/>
      <dgm:t>
        <a:bodyPr/>
        <a:lstStyle/>
        <a:p>
          <a:endParaRPr lang="en-GB"/>
        </a:p>
      </dgm:t>
    </dgm:pt>
    <dgm:pt modelId="{D4BC388F-7F06-4F1F-9206-2C5B8C5F895E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Attract foreign investors through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incentives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FB472D6-1E7F-4E6B-BDEC-6640F55EE19B}" type="parTrans" cxnId="{6061A8C6-93F9-4FDE-8811-1E4F4954F686}">
      <dgm:prSet/>
      <dgm:spPr/>
      <dgm:t>
        <a:bodyPr/>
        <a:lstStyle/>
        <a:p>
          <a:endParaRPr lang="en-GB"/>
        </a:p>
      </dgm:t>
    </dgm:pt>
    <dgm:pt modelId="{01DF62B3-A51E-43CC-97EA-799BD82CA01B}" type="sibTrans" cxnId="{6061A8C6-93F9-4FDE-8811-1E4F4954F686}">
      <dgm:prSet/>
      <dgm:spPr/>
      <dgm:t>
        <a:bodyPr/>
        <a:lstStyle/>
        <a:p>
          <a:endParaRPr lang="en-GB"/>
        </a:p>
      </dgm:t>
    </dgm:pt>
    <dgm:pt modelId="{6895BA95-47B5-4851-BDF4-21515938BA02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Take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advantage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of government’s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privatization plans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to encourage listing</a:t>
          </a:r>
          <a:endParaRPr lang="en-GB" dirty="0"/>
        </a:p>
      </dgm:t>
    </dgm:pt>
    <dgm:pt modelId="{09D29CFC-B2C2-422A-ADE4-424DA5CEF496}" type="parTrans" cxnId="{EE91110C-F199-4721-AF80-8B6628BAA8BA}">
      <dgm:prSet/>
      <dgm:spPr/>
      <dgm:t>
        <a:bodyPr/>
        <a:lstStyle/>
        <a:p>
          <a:endParaRPr lang="en-GB"/>
        </a:p>
      </dgm:t>
    </dgm:pt>
    <dgm:pt modelId="{5C7A4C9A-5DC7-4701-B76B-6BC08CA30F5B}" type="sibTrans" cxnId="{EE91110C-F199-4721-AF80-8B6628BAA8BA}">
      <dgm:prSet/>
      <dgm:spPr/>
      <dgm:t>
        <a:bodyPr/>
        <a:lstStyle/>
        <a:p>
          <a:endParaRPr lang="en-GB"/>
        </a:p>
      </dgm:t>
    </dgm:pt>
    <dgm:pt modelId="{8C485775-C9C1-47F3-8954-9A9307112461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The plan to reduce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domestic borrowing can ease funds for companies and reduce ‘crowding out’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586D7EE-62E6-4203-A8DD-46986C2BDB2D}" type="parTrans" cxnId="{9B6C68F2-E37E-4906-AA9E-88A054865227}">
      <dgm:prSet/>
      <dgm:spPr/>
      <dgm:t>
        <a:bodyPr/>
        <a:lstStyle/>
        <a:p>
          <a:endParaRPr lang="en-GB"/>
        </a:p>
      </dgm:t>
    </dgm:pt>
    <dgm:pt modelId="{C9E80260-67A9-4430-857A-D429B9ECE3B5}" type="sibTrans" cxnId="{9B6C68F2-E37E-4906-AA9E-88A054865227}">
      <dgm:prSet/>
      <dgm:spPr/>
      <dgm:t>
        <a:bodyPr/>
        <a:lstStyle/>
        <a:p>
          <a:endParaRPr lang="en-GB"/>
        </a:p>
      </dgm:t>
    </dgm:pt>
    <dgm:pt modelId="{360FDA7A-F1FA-497A-BDD1-8314FE74342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Promote sustained economic growth</a:t>
          </a:r>
          <a:endParaRPr lang="en-GB" dirty="0"/>
        </a:p>
      </dgm:t>
    </dgm:pt>
    <dgm:pt modelId="{830E2555-7D19-4FC9-AF7A-CA01A18FB9FA}" type="parTrans" cxnId="{C6DAA03A-DB33-4169-867A-ED0984F185BD}">
      <dgm:prSet/>
      <dgm:spPr/>
      <dgm:t>
        <a:bodyPr/>
        <a:lstStyle/>
        <a:p>
          <a:endParaRPr lang="en-GB"/>
        </a:p>
      </dgm:t>
    </dgm:pt>
    <dgm:pt modelId="{CDD69D79-CE35-4BC4-B20F-3F209E35CC75}" type="sibTrans" cxnId="{C6DAA03A-DB33-4169-867A-ED0984F185BD}">
      <dgm:prSet/>
      <dgm:spPr/>
      <dgm:t>
        <a:bodyPr/>
        <a:lstStyle/>
        <a:p>
          <a:endParaRPr lang="en-GB"/>
        </a:p>
      </dgm:t>
    </dgm:pt>
    <dgm:pt modelId="{D33457DE-BB2C-4F0A-A28C-DED518955C0F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Harmonize monetary, fiscal and external policies</a:t>
          </a:r>
          <a:endParaRPr lang="en-GB" dirty="0"/>
        </a:p>
      </dgm:t>
    </dgm:pt>
    <dgm:pt modelId="{41324A7E-9A57-4DEB-99E3-714BDDC17765}" type="parTrans" cxnId="{C2DD4E93-9A17-4CFB-B3F7-1A8946FC7D45}">
      <dgm:prSet/>
      <dgm:spPr/>
      <dgm:t>
        <a:bodyPr/>
        <a:lstStyle/>
        <a:p>
          <a:endParaRPr lang="en-GB"/>
        </a:p>
      </dgm:t>
    </dgm:pt>
    <dgm:pt modelId="{07B40421-56D3-4861-8D97-C84EC5907DAB}" type="sibTrans" cxnId="{C2DD4E93-9A17-4CFB-B3F7-1A8946FC7D45}">
      <dgm:prSet/>
      <dgm:spPr/>
      <dgm:t>
        <a:bodyPr/>
        <a:lstStyle/>
        <a:p>
          <a:endParaRPr lang="en-GB"/>
        </a:p>
      </dgm:t>
    </dgm:pt>
    <dgm:pt modelId="{D0BEC3C4-2C93-4BB0-B954-A1876533BBAF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Create jobs</a:t>
          </a:r>
          <a:endParaRPr lang="en-GB" dirty="0"/>
        </a:p>
      </dgm:t>
    </dgm:pt>
    <dgm:pt modelId="{6621E8F8-1A22-497A-9FB9-D0C1DCE368EC}" type="parTrans" cxnId="{62FC52F5-3274-4B2A-BC4F-832ABBA52C0B}">
      <dgm:prSet/>
      <dgm:spPr/>
      <dgm:t>
        <a:bodyPr/>
        <a:lstStyle/>
        <a:p>
          <a:endParaRPr lang="en-GB"/>
        </a:p>
      </dgm:t>
    </dgm:pt>
    <dgm:pt modelId="{2E0CAD5A-D27D-49D6-8A5A-6770F388B56E}" type="sibTrans" cxnId="{62FC52F5-3274-4B2A-BC4F-832ABBA52C0B}">
      <dgm:prSet/>
      <dgm:spPr/>
      <dgm:t>
        <a:bodyPr/>
        <a:lstStyle/>
        <a:p>
          <a:endParaRPr lang="en-GB"/>
        </a:p>
      </dgm:t>
    </dgm:pt>
    <dgm:pt modelId="{F95EFDCF-01A9-43F7-943A-2C7E22075B9E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Target of inflation rate of 9.9%</a:t>
          </a:r>
          <a:endParaRPr lang="en-GB" dirty="0"/>
        </a:p>
      </dgm:t>
    </dgm:pt>
    <dgm:pt modelId="{47AAB289-4581-4DE8-BAFC-C853AEC38B2F}" type="parTrans" cxnId="{08FCF368-497A-4791-A14A-1BED1528271A}">
      <dgm:prSet/>
      <dgm:spPr/>
      <dgm:t>
        <a:bodyPr/>
        <a:lstStyle/>
        <a:p>
          <a:endParaRPr lang="en-GB"/>
        </a:p>
      </dgm:t>
    </dgm:pt>
    <dgm:pt modelId="{D536CE5A-4964-477A-9EB9-1313327C6671}" type="sibTrans" cxnId="{08FCF368-497A-4791-A14A-1BED1528271A}">
      <dgm:prSet/>
      <dgm:spPr/>
      <dgm:t>
        <a:bodyPr/>
        <a:lstStyle/>
        <a:p>
          <a:endParaRPr lang="en-GB"/>
        </a:p>
      </dgm:t>
    </dgm:pt>
    <dgm:pt modelId="{DC998AC0-E5B3-4ECB-B0BD-17601C665804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and improve non-oil revenue generation</a:t>
          </a:r>
          <a:endParaRPr lang="en-GB" dirty="0"/>
        </a:p>
      </dgm:t>
    </dgm:pt>
    <dgm:pt modelId="{F6BC01D3-1E72-4331-9EA4-45C7618146F8}" type="parTrans" cxnId="{6E8131D2-1FAF-42B7-A786-7BB4C763018A}">
      <dgm:prSet/>
      <dgm:spPr/>
      <dgm:t>
        <a:bodyPr/>
        <a:lstStyle/>
        <a:p>
          <a:endParaRPr lang="en-GB"/>
        </a:p>
      </dgm:t>
    </dgm:pt>
    <dgm:pt modelId="{BD0AB8FE-00BD-4B4E-84E0-EDEEB45FD982}" type="sibTrans" cxnId="{6E8131D2-1FAF-42B7-A786-7BB4C763018A}">
      <dgm:prSet/>
      <dgm:spPr/>
      <dgm:t>
        <a:bodyPr/>
        <a:lstStyle/>
        <a:p>
          <a:endParaRPr lang="en-GB"/>
        </a:p>
      </dgm:t>
    </dgm:pt>
    <dgm:pt modelId="{8954654E-25B4-4086-8EF4-4C5ADA7D9BBE}" type="pres">
      <dgm:prSet presAssocID="{C001627E-2858-43EA-A151-F67DCDA2EE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33C5C9-01E3-4B4E-B668-DBB62A2B54EE}" type="pres">
      <dgm:prSet presAssocID="{29D7832B-A273-4260-BAD8-7FB8EF5DBC6A}" presName="composite" presStyleCnt="0"/>
      <dgm:spPr/>
      <dgm:t>
        <a:bodyPr/>
        <a:lstStyle/>
        <a:p>
          <a:endParaRPr lang="en-GB"/>
        </a:p>
      </dgm:t>
    </dgm:pt>
    <dgm:pt modelId="{D55B2E71-E88C-4C65-9D97-EE41D3059E5B}" type="pres">
      <dgm:prSet presAssocID="{29D7832B-A273-4260-BAD8-7FB8EF5DBC6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CBB0B2-1942-44E5-903A-6000F7E921E9}" type="pres">
      <dgm:prSet presAssocID="{29D7832B-A273-4260-BAD8-7FB8EF5DBC6A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5282E6-3C7F-4773-9775-3F85666D9732}" type="pres">
      <dgm:prSet presAssocID="{C08097CE-175F-4526-AC45-7D43BE989382}" presName="space" presStyleCnt="0"/>
      <dgm:spPr/>
      <dgm:t>
        <a:bodyPr/>
        <a:lstStyle/>
        <a:p>
          <a:endParaRPr lang="en-GB"/>
        </a:p>
      </dgm:t>
    </dgm:pt>
    <dgm:pt modelId="{7089B822-2AE9-4796-9060-DDC24094E746}" type="pres">
      <dgm:prSet presAssocID="{0E4A9097-1B93-44EB-B804-340A5E6C23AA}" presName="composite" presStyleCnt="0"/>
      <dgm:spPr/>
      <dgm:t>
        <a:bodyPr/>
        <a:lstStyle/>
        <a:p>
          <a:endParaRPr lang="en-GB"/>
        </a:p>
      </dgm:t>
    </dgm:pt>
    <dgm:pt modelId="{6B41D0FE-878D-4A7C-964C-6B1D8226650C}" type="pres">
      <dgm:prSet presAssocID="{0E4A9097-1B93-44EB-B804-340A5E6C23A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FBC9A4-F603-43D3-B5AF-3706EE805A21}" type="pres">
      <dgm:prSet presAssocID="{0E4A9097-1B93-44EB-B804-340A5E6C23AA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F7B0D-9E97-4E75-A12E-43CED0603A71}" type="pres">
      <dgm:prSet presAssocID="{DE580079-2B51-4287-BFB5-5B5F883E395C}" presName="space" presStyleCnt="0"/>
      <dgm:spPr/>
      <dgm:t>
        <a:bodyPr/>
        <a:lstStyle/>
        <a:p>
          <a:endParaRPr lang="en-GB"/>
        </a:p>
      </dgm:t>
    </dgm:pt>
    <dgm:pt modelId="{2A592131-DE0B-4D8C-88EC-FBF7F9388503}" type="pres">
      <dgm:prSet presAssocID="{103C0C0E-EF0E-4843-9D42-2552A6A69EB8}" presName="composite" presStyleCnt="0"/>
      <dgm:spPr/>
      <dgm:t>
        <a:bodyPr/>
        <a:lstStyle/>
        <a:p>
          <a:endParaRPr lang="en-GB"/>
        </a:p>
      </dgm:t>
    </dgm:pt>
    <dgm:pt modelId="{4A16F438-FB80-4EAD-85F1-263C25490E90}" type="pres">
      <dgm:prSet presAssocID="{103C0C0E-EF0E-4843-9D42-2552A6A69EB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BA3AAF-9ACB-4139-AAAB-5113FDF44ECA}" type="pres">
      <dgm:prSet presAssocID="{103C0C0E-EF0E-4843-9D42-2552A6A69EB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FDFBCA-C8C2-4273-A3FC-EE8CC4F66EDD}" type="pres">
      <dgm:prSet presAssocID="{275AEAB4-5333-4738-ABB7-6F9C98238091}" presName="space" presStyleCnt="0"/>
      <dgm:spPr/>
      <dgm:t>
        <a:bodyPr/>
        <a:lstStyle/>
        <a:p>
          <a:endParaRPr lang="en-GB"/>
        </a:p>
      </dgm:t>
    </dgm:pt>
    <dgm:pt modelId="{D1B3B3BB-00D8-4614-A92C-1E80143BE0AD}" type="pres">
      <dgm:prSet presAssocID="{8F14FCE3-1052-4E09-9F28-A3C65D7F4A08}" presName="composite" presStyleCnt="0"/>
      <dgm:spPr/>
      <dgm:t>
        <a:bodyPr/>
        <a:lstStyle/>
        <a:p>
          <a:endParaRPr lang="en-GB"/>
        </a:p>
      </dgm:t>
    </dgm:pt>
    <dgm:pt modelId="{3DF49A6C-7997-45B4-BF3D-E320F4504C19}" type="pres">
      <dgm:prSet presAssocID="{8F14FCE3-1052-4E09-9F28-A3C65D7F4A0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875B3B-F307-4886-A55F-415FD026010D}" type="pres">
      <dgm:prSet presAssocID="{8F14FCE3-1052-4E09-9F28-A3C65D7F4A08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9CFBD0C-E5C1-40E3-BAC0-2695F1DA5A52}" srcId="{103C0C0E-EF0E-4843-9D42-2552A6A69EB8}" destId="{4AE53169-CA8E-4A2D-B068-F31EEF3DC06E}" srcOrd="0" destOrd="0" parTransId="{2F3A8020-B9B9-4543-9544-F70BCEE80594}" sibTransId="{E5E8F758-F96F-430F-AFA4-663B43D19E1D}"/>
    <dgm:cxn modelId="{EE91110C-F199-4721-AF80-8B6628BAA8BA}" srcId="{8F14FCE3-1052-4E09-9F28-A3C65D7F4A08}" destId="{6895BA95-47B5-4851-BDF4-21515938BA02}" srcOrd="0" destOrd="0" parTransId="{09D29CFC-B2C2-422A-ADE4-424DA5CEF496}" sibTransId="{5C7A4C9A-5DC7-4701-B76B-6BC08CA30F5B}"/>
    <dgm:cxn modelId="{6061A8C6-93F9-4FDE-8811-1E4F4954F686}" srcId="{0E4A9097-1B93-44EB-B804-340A5E6C23AA}" destId="{D4BC388F-7F06-4F1F-9206-2C5B8C5F895E}" srcOrd="4" destOrd="0" parTransId="{2FB472D6-1E7F-4E6B-BDEC-6640F55EE19B}" sibTransId="{01DF62B3-A51E-43CC-97EA-799BD82CA01B}"/>
    <dgm:cxn modelId="{48D02F01-3868-4D5F-9F13-BEC6FF69A87F}" srcId="{0E4A9097-1B93-44EB-B804-340A5E6C23AA}" destId="{E6C9E557-FF19-42A6-B535-4AD2E87C5727}" srcOrd="2" destOrd="0" parTransId="{AB012000-8103-451A-A533-BE53F4530A96}" sibTransId="{819A78A0-D37A-4CBF-BCE5-0C47140C9382}"/>
    <dgm:cxn modelId="{C2DD4E93-9A17-4CFB-B3F7-1A8946FC7D45}" srcId="{29D7832B-A273-4260-BAD8-7FB8EF5DBC6A}" destId="{D33457DE-BB2C-4F0A-A28C-DED518955C0F}" srcOrd="2" destOrd="0" parTransId="{41324A7E-9A57-4DEB-99E3-714BDDC17765}" sibTransId="{07B40421-56D3-4861-8D97-C84EC5907DAB}"/>
    <dgm:cxn modelId="{06837D46-A049-41D9-90B5-67ABCB34EBAA}" type="presOf" srcId="{D0BEC3C4-2C93-4BB0-B954-A1876533BBAF}" destId="{37CBB0B2-1942-44E5-903A-6000F7E921E9}" srcOrd="0" destOrd="3" presId="urn:microsoft.com/office/officeart/2005/8/layout/hList1"/>
    <dgm:cxn modelId="{2471EB30-DB68-483A-8A10-B7DC1FEB0404}" type="presOf" srcId="{C001627E-2858-43EA-A151-F67DCDA2EE1E}" destId="{8954654E-25B4-4086-8EF4-4C5ADA7D9BBE}" srcOrd="0" destOrd="0" presId="urn:microsoft.com/office/officeart/2005/8/layout/hList1"/>
    <dgm:cxn modelId="{1A14E756-6C7C-4CF2-90C1-DDA5AFBB9C4E}" srcId="{C001627E-2858-43EA-A151-F67DCDA2EE1E}" destId="{103C0C0E-EF0E-4843-9D42-2552A6A69EB8}" srcOrd="2" destOrd="0" parTransId="{033AABD5-62BF-4C32-9B28-1BB4DCCD3E6A}" sibTransId="{275AEAB4-5333-4738-ABB7-6F9C98238091}"/>
    <dgm:cxn modelId="{266F8FCC-BF7B-438B-9B46-733A50406A20}" type="presOf" srcId="{E6C9E557-FF19-42A6-B535-4AD2E87C5727}" destId="{E3FBC9A4-F603-43D3-B5AF-3706EE805A21}" srcOrd="0" destOrd="2" presId="urn:microsoft.com/office/officeart/2005/8/layout/hList1"/>
    <dgm:cxn modelId="{C8C4948A-BDFD-4493-83A4-6AEFB4DE3EF9}" type="presOf" srcId="{43786E8B-434D-4877-8405-9DC3A0E17914}" destId="{37CBB0B2-1942-44E5-903A-6000F7E921E9}" srcOrd="0" destOrd="4" presId="urn:microsoft.com/office/officeart/2005/8/layout/hList1"/>
    <dgm:cxn modelId="{CF15C3E0-A614-4F18-AEFC-6F05715EC855}" type="presOf" srcId="{29D7832B-A273-4260-BAD8-7FB8EF5DBC6A}" destId="{D55B2E71-E88C-4C65-9D97-EE41D3059E5B}" srcOrd="0" destOrd="0" presId="urn:microsoft.com/office/officeart/2005/8/layout/hList1"/>
    <dgm:cxn modelId="{80831FF0-DC7C-45CF-9BC6-EF493FB2E8FB}" srcId="{0E4A9097-1B93-44EB-B804-340A5E6C23AA}" destId="{925CBBA7-A240-4696-818C-E0DCD2661815}" srcOrd="3" destOrd="0" parTransId="{74B0E2A4-BABB-4AC3-9440-76F2EBD105D8}" sibTransId="{1FCFE198-B5F5-4152-8588-5591B7597472}"/>
    <dgm:cxn modelId="{11FEB9FF-F186-4A35-BB28-425C3E831DAA}" srcId="{0E4A9097-1B93-44EB-B804-340A5E6C23AA}" destId="{20FC5787-50C8-48E4-8446-C4CD18A1017C}" srcOrd="0" destOrd="0" parTransId="{276495F6-5B5F-4F5A-952F-BF3813E7CC6A}" sibTransId="{BF72B9C2-E0D2-4934-84DD-E49B3A207800}"/>
    <dgm:cxn modelId="{E4FFAC4C-109F-4AED-A650-344081A2A448}" type="presOf" srcId="{0E4A9097-1B93-44EB-B804-340A5E6C23AA}" destId="{6B41D0FE-878D-4A7C-964C-6B1D8226650C}" srcOrd="0" destOrd="0" presId="urn:microsoft.com/office/officeart/2005/8/layout/hList1"/>
    <dgm:cxn modelId="{0EE80007-93C4-4919-9176-E86DBFC62E8E}" type="presOf" srcId="{8F14FCE3-1052-4E09-9F28-A3C65D7F4A08}" destId="{3DF49A6C-7997-45B4-BF3D-E320F4504C19}" srcOrd="0" destOrd="0" presId="urn:microsoft.com/office/officeart/2005/8/layout/hList1"/>
    <dgm:cxn modelId="{B4C10741-62D8-4172-B09B-A55B79CA7357}" srcId="{29D7832B-A273-4260-BAD8-7FB8EF5DBC6A}" destId="{5D027800-C198-4ADF-92AB-1647A1E9215D}" srcOrd="0" destOrd="0" parTransId="{7DEFBFC5-5D4B-4792-887E-9234BE28D736}" sibTransId="{180E23E3-E8EF-49FA-B61C-430F98A047D3}"/>
    <dgm:cxn modelId="{0282732B-46E7-4036-9D06-3685F73A43BA}" type="presOf" srcId="{D33457DE-BB2C-4F0A-A28C-DED518955C0F}" destId="{37CBB0B2-1942-44E5-903A-6000F7E921E9}" srcOrd="0" destOrd="2" presId="urn:microsoft.com/office/officeart/2005/8/layout/hList1"/>
    <dgm:cxn modelId="{1842A479-2C00-4326-88DE-FD9B0A4588D4}" srcId="{C001627E-2858-43EA-A151-F67DCDA2EE1E}" destId="{29D7832B-A273-4260-BAD8-7FB8EF5DBC6A}" srcOrd="0" destOrd="0" parTransId="{BD374D59-7668-42D7-8067-805A82234D69}" sibTransId="{C08097CE-175F-4526-AC45-7D43BE989382}"/>
    <dgm:cxn modelId="{B2CADE92-120F-41AA-8474-9D77F9C9D0BB}" type="presOf" srcId="{D4BC388F-7F06-4F1F-9206-2C5B8C5F895E}" destId="{E3FBC9A4-F603-43D3-B5AF-3706EE805A21}" srcOrd="0" destOrd="4" presId="urn:microsoft.com/office/officeart/2005/8/layout/hList1"/>
    <dgm:cxn modelId="{ABC709D3-534E-49E9-B74A-2EC84C38F2AE}" type="presOf" srcId="{6895BA95-47B5-4851-BDF4-21515938BA02}" destId="{B1875B3B-F307-4886-A55F-415FD026010D}" srcOrd="0" destOrd="0" presId="urn:microsoft.com/office/officeart/2005/8/layout/hList1"/>
    <dgm:cxn modelId="{DE8F57F5-23B8-4F85-A842-B320525355CC}" type="presOf" srcId="{4AE53169-CA8E-4A2D-B068-F31EEF3DC06E}" destId="{D1BA3AAF-9ACB-4139-AAAB-5113FDF44ECA}" srcOrd="0" destOrd="0" presId="urn:microsoft.com/office/officeart/2005/8/layout/hList1"/>
    <dgm:cxn modelId="{E182E261-7D42-432A-99CF-CB9287214728}" srcId="{29D7832B-A273-4260-BAD8-7FB8EF5DBC6A}" destId="{43786E8B-434D-4877-8405-9DC3A0E17914}" srcOrd="4" destOrd="0" parTransId="{BB3C2981-D802-46CF-949B-68B0F33AD598}" sibTransId="{7B1E5214-E166-417E-AED0-23649F8F3F1E}"/>
    <dgm:cxn modelId="{9B6C68F2-E37E-4906-AA9E-88A054865227}" srcId="{8F14FCE3-1052-4E09-9F28-A3C65D7F4A08}" destId="{8C485775-C9C1-47F3-8954-9A9307112461}" srcOrd="1" destOrd="0" parTransId="{5586D7EE-62E6-4203-A8DD-46986C2BDB2D}" sibTransId="{C9E80260-67A9-4430-857A-D429B9ECE3B5}"/>
    <dgm:cxn modelId="{306E1DE0-6703-4BC6-9A1F-7256953D4265}" type="presOf" srcId="{DC998AC0-E5B3-4ECB-B0BD-17601C665804}" destId="{E3FBC9A4-F603-43D3-B5AF-3706EE805A21}" srcOrd="0" destOrd="1" presId="urn:microsoft.com/office/officeart/2005/8/layout/hList1"/>
    <dgm:cxn modelId="{165DF9CD-60B3-4119-88DE-2D00E7CCAF62}" type="presOf" srcId="{925CBBA7-A240-4696-818C-E0DCD2661815}" destId="{E3FBC9A4-F603-43D3-B5AF-3706EE805A21}" srcOrd="0" destOrd="3" presId="urn:microsoft.com/office/officeart/2005/8/layout/hList1"/>
    <dgm:cxn modelId="{34DA0DD9-E079-40F5-BF6E-24608643E383}" type="presOf" srcId="{103C0C0E-EF0E-4843-9D42-2552A6A69EB8}" destId="{4A16F438-FB80-4EAD-85F1-263C25490E90}" srcOrd="0" destOrd="0" presId="urn:microsoft.com/office/officeart/2005/8/layout/hList1"/>
    <dgm:cxn modelId="{C6DAA03A-DB33-4169-867A-ED0984F185BD}" srcId="{29D7832B-A273-4260-BAD8-7FB8EF5DBC6A}" destId="{360FDA7A-F1FA-497A-BDD1-8314FE743428}" srcOrd="1" destOrd="0" parTransId="{830E2555-7D19-4FC9-AF7A-CA01A18FB9FA}" sibTransId="{CDD69D79-CE35-4BC4-B20F-3F209E35CC75}"/>
    <dgm:cxn modelId="{08FCF368-497A-4791-A14A-1BED1528271A}" srcId="{29D7832B-A273-4260-BAD8-7FB8EF5DBC6A}" destId="{F95EFDCF-01A9-43F7-943A-2C7E22075B9E}" srcOrd="5" destOrd="0" parTransId="{47AAB289-4581-4DE8-BAFC-C853AEC38B2F}" sibTransId="{D536CE5A-4964-477A-9EB9-1313327C6671}"/>
    <dgm:cxn modelId="{62FC52F5-3274-4B2A-BC4F-832ABBA52C0B}" srcId="{29D7832B-A273-4260-BAD8-7FB8EF5DBC6A}" destId="{D0BEC3C4-2C93-4BB0-B954-A1876533BBAF}" srcOrd="3" destOrd="0" parTransId="{6621E8F8-1A22-497A-9FB9-D0C1DCE368EC}" sibTransId="{2E0CAD5A-D27D-49D6-8A5A-6770F388B56E}"/>
    <dgm:cxn modelId="{084327CE-5B9C-4F2E-BABA-B3A4A460AF1A}" type="presOf" srcId="{5D027800-C198-4ADF-92AB-1647A1E9215D}" destId="{37CBB0B2-1942-44E5-903A-6000F7E921E9}" srcOrd="0" destOrd="0" presId="urn:microsoft.com/office/officeart/2005/8/layout/hList1"/>
    <dgm:cxn modelId="{FD20EBFB-7519-4170-9E8B-DF13C06B7A66}" type="presOf" srcId="{360FDA7A-F1FA-497A-BDD1-8314FE743428}" destId="{37CBB0B2-1942-44E5-903A-6000F7E921E9}" srcOrd="0" destOrd="1" presId="urn:microsoft.com/office/officeart/2005/8/layout/hList1"/>
    <dgm:cxn modelId="{CFC3F3AA-777F-4D87-8EE3-4BBD54CC7A3A}" srcId="{C001627E-2858-43EA-A151-F67DCDA2EE1E}" destId="{8F14FCE3-1052-4E09-9F28-A3C65D7F4A08}" srcOrd="3" destOrd="0" parTransId="{B0F3DBA7-00F6-4BEA-AA2A-24FE3A3907D7}" sibTransId="{338FC250-B8FE-4EC3-B934-CA94B0C37641}"/>
    <dgm:cxn modelId="{3327D7F0-A353-4E47-B826-7BC8FA38807D}" srcId="{C001627E-2858-43EA-A151-F67DCDA2EE1E}" destId="{0E4A9097-1B93-44EB-B804-340A5E6C23AA}" srcOrd="1" destOrd="0" parTransId="{97182C41-6F29-4153-BDFC-DAA5B0DB4F1E}" sibTransId="{DE580079-2B51-4287-BFB5-5B5F883E395C}"/>
    <dgm:cxn modelId="{6E8131D2-1FAF-42B7-A786-7BB4C763018A}" srcId="{0E4A9097-1B93-44EB-B804-340A5E6C23AA}" destId="{DC998AC0-E5B3-4ECB-B0BD-17601C665804}" srcOrd="1" destOrd="0" parTransId="{F6BC01D3-1E72-4331-9EA4-45C7618146F8}" sibTransId="{BD0AB8FE-00BD-4B4E-84E0-EDEEB45FD982}"/>
    <dgm:cxn modelId="{C799BC4E-FCAF-4FCD-8F84-A5BD00E1BA94}" type="presOf" srcId="{20FC5787-50C8-48E4-8446-C4CD18A1017C}" destId="{E3FBC9A4-F603-43D3-B5AF-3706EE805A21}" srcOrd="0" destOrd="0" presId="urn:microsoft.com/office/officeart/2005/8/layout/hList1"/>
    <dgm:cxn modelId="{4B6535A7-CE6C-4848-B449-A45E05F62847}" type="presOf" srcId="{8C485775-C9C1-47F3-8954-9A9307112461}" destId="{B1875B3B-F307-4886-A55F-415FD026010D}" srcOrd="0" destOrd="1" presId="urn:microsoft.com/office/officeart/2005/8/layout/hList1"/>
    <dgm:cxn modelId="{56FA5ABD-5FB4-457E-9E96-F0202CF75713}" type="presOf" srcId="{F95EFDCF-01A9-43F7-943A-2C7E22075B9E}" destId="{37CBB0B2-1942-44E5-903A-6000F7E921E9}" srcOrd="0" destOrd="5" presId="urn:microsoft.com/office/officeart/2005/8/layout/hList1"/>
    <dgm:cxn modelId="{89B4F2B9-3892-4771-B614-971DCACF2E52}" type="presParOf" srcId="{8954654E-25B4-4086-8EF4-4C5ADA7D9BBE}" destId="{E333C5C9-01E3-4B4E-B668-DBB62A2B54EE}" srcOrd="0" destOrd="0" presId="urn:microsoft.com/office/officeart/2005/8/layout/hList1"/>
    <dgm:cxn modelId="{B1D6A16F-4963-4F5E-BB26-2094125D8612}" type="presParOf" srcId="{E333C5C9-01E3-4B4E-B668-DBB62A2B54EE}" destId="{D55B2E71-E88C-4C65-9D97-EE41D3059E5B}" srcOrd="0" destOrd="0" presId="urn:microsoft.com/office/officeart/2005/8/layout/hList1"/>
    <dgm:cxn modelId="{E9837BB0-ABDE-4D73-BEBD-699546C2C0D9}" type="presParOf" srcId="{E333C5C9-01E3-4B4E-B668-DBB62A2B54EE}" destId="{37CBB0B2-1942-44E5-903A-6000F7E921E9}" srcOrd="1" destOrd="0" presId="urn:microsoft.com/office/officeart/2005/8/layout/hList1"/>
    <dgm:cxn modelId="{407A2CAE-3C0C-4785-A620-DC08B47249BB}" type="presParOf" srcId="{8954654E-25B4-4086-8EF4-4C5ADA7D9BBE}" destId="{105282E6-3C7F-4773-9775-3F85666D9732}" srcOrd="1" destOrd="0" presId="urn:microsoft.com/office/officeart/2005/8/layout/hList1"/>
    <dgm:cxn modelId="{AEFC6EFA-5C98-45A0-BDE4-192BE6E29340}" type="presParOf" srcId="{8954654E-25B4-4086-8EF4-4C5ADA7D9BBE}" destId="{7089B822-2AE9-4796-9060-DDC24094E746}" srcOrd="2" destOrd="0" presId="urn:microsoft.com/office/officeart/2005/8/layout/hList1"/>
    <dgm:cxn modelId="{4C905A83-EE45-4BAF-A978-B5DBC6728BA4}" type="presParOf" srcId="{7089B822-2AE9-4796-9060-DDC24094E746}" destId="{6B41D0FE-878D-4A7C-964C-6B1D8226650C}" srcOrd="0" destOrd="0" presId="urn:microsoft.com/office/officeart/2005/8/layout/hList1"/>
    <dgm:cxn modelId="{B8ED7AB0-FD64-4D49-8603-792BB192F0AE}" type="presParOf" srcId="{7089B822-2AE9-4796-9060-DDC24094E746}" destId="{E3FBC9A4-F603-43D3-B5AF-3706EE805A21}" srcOrd="1" destOrd="0" presId="urn:microsoft.com/office/officeart/2005/8/layout/hList1"/>
    <dgm:cxn modelId="{8F2E5440-3DCD-4433-BCBD-CCD3B997F194}" type="presParOf" srcId="{8954654E-25B4-4086-8EF4-4C5ADA7D9BBE}" destId="{29DF7B0D-9E97-4E75-A12E-43CED0603A71}" srcOrd="3" destOrd="0" presId="urn:microsoft.com/office/officeart/2005/8/layout/hList1"/>
    <dgm:cxn modelId="{E19C8121-8A8F-4CE4-8485-0822C60D87CF}" type="presParOf" srcId="{8954654E-25B4-4086-8EF4-4C5ADA7D9BBE}" destId="{2A592131-DE0B-4D8C-88EC-FBF7F9388503}" srcOrd="4" destOrd="0" presId="urn:microsoft.com/office/officeart/2005/8/layout/hList1"/>
    <dgm:cxn modelId="{BAB32725-8D37-4CD6-BB36-006A35E741C3}" type="presParOf" srcId="{2A592131-DE0B-4D8C-88EC-FBF7F9388503}" destId="{4A16F438-FB80-4EAD-85F1-263C25490E90}" srcOrd="0" destOrd="0" presId="urn:microsoft.com/office/officeart/2005/8/layout/hList1"/>
    <dgm:cxn modelId="{7F9FD33E-47C8-4CF3-A677-DFEAFB213F68}" type="presParOf" srcId="{2A592131-DE0B-4D8C-88EC-FBF7F9388503}" destId="{D1BA3AAF-9ACB-4139-AAAB-5113FDF44ECA}" srcOrd="1" destOrd="0" presId="urn:microsoft.com/office/officeart/2005/8/layout/hList1"/>
    <dgm:cxn modelId="{3D6394BF-E08A-4451-8366-74444D863F27}" type="presParOf" srcId="{8954654E-25B4-4086-8EF4-4C5ADA7D9BBE}" destId="{F7FDFBCA-C8C2-4273-A3FC-EE8CC4F66EDD}" srcOrd="5" destOrd="0" presId="urn:microsoft.com/office/officeart/2005/8/layout/hList1"/>
    <dgm:cxn modelId="{E8CF4CB4-D6C8-4640-97DE-BEB8E7338A6F}" type="presParOf" srcId="{8954654E-25B4-4086-8EF4-4C5ADA7D9BBE}" destId="{D1B3B3BB-00D8-4614-A92C-1E80143BE0AD}" srcOrd="6" destOrd="0" presId="urn:microsoft.com/office/officeart/2005/8/layout/hList1"/>
    <dgm:cxn modelId="{8879DAF7-3259-4EAA-9FB6-9435378B9485}" type="presParOf" srcId="{D1B3B3BB-00D8-4614-A92C-1E80143BE0AD}" destId="{3DF49A6C-7997-45B4-BF3D-E320F4504C19}" srcOrd="0" destOrd="0" presId="urn:microsoft.com/office/officeart/2005/8/layout/hList1"/>
    <dgm:cxn modelId="{56865A26-55FC-481F-ADAC-C048174B50EF}" type="presParOf" srcId="{D1B3B3BB-00D8-4614-A92C-1E80143BE0AD}" destId="{B1875B3B-F307-4886-A55F-415FD02601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01627E-2858-43EA-A151-F67DCDA2EE1E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9D7832B-A273-4260-BAD8-7FB8EF5DBC6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374D59-7668-42D7-8067-805A82234D69}" type="parTrans" cxnId="{1842A479-2C00-4326-88DE-FD9B0A4588D4}">
      <dgm:prSet/>
      <dgm:spPr/>
      <dgm:t>
        <a:bodyPr/>
        <a:lstStyle/>
        <a:p>
          <a:endParaRPr lang="en-GB"/>
        </a:p>
      </dgm:t>
    </dgm:pt>
    <dgm:pt modelId="{C08097CE-175F-4526-AC45-7D43BE989382}" type="sibTrans" cxnId="{1842A479-2C00-4326-88DE-FD9B0A4588D4}">
      <dgm:prSet/>
      <dgm:spPr/>
      <dgm:t>
        <a:bodyPr/>
        <a:lstStyle/>
        <a:p>
          <a:endParaRPr lang="en-GB"/>
        </a:p>
      </dgm:t>
    </dgm:pt>
    <dgm:pt modelId="{5D027800-C198-4ADF-92AB-1647A1E9215D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Self-sufficiency 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in food</a:t>
          </a:r>
          <a:endParaRPr lang="en-GB" sz="1800" dirty="0"/>
        </a:p>
      </dgm:t>
    </dgm:pt>
    <dgm:pt modelId="{7DEFBFC5-5D4B-4792-887E-9234BE28D736}" type="parTrans" cxnId="{B4C10741-62D8-4172-B09B-A55B79CA7357}">
      <dgm:prSet/>
      <dgm:spPr/>
      <dgm:t>
        <a:bodyPr/>
        <a:lstStyle/>
        <a:p>
          <a:endParaRPr lang="en-GB"/>
        </a:p>
      </dgm:t>
    </dgm:pt>
    <dgm:pt modelId="{180E23E3-E8EF-49FA-B61C-430F98A047D3}" type="sibTrans" cxnId="{B4C10741-62D8-4172-B09B-A55B79CA7357}">
      <dgm:prSet/>
      <dgm:spPr/>
      <dgm:t>
        <a:bodyPr/>
        <a:lstStyle/>
        <a:p>
          <a:endParaRPr lang="en-GB"/>
        </a:p>
      </dgm:t>
    </dgm:pt>
    <dgm:pt modelId="{0E4A9097-1B93-44EB-B804-340A5E6C23A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182C41-6F29-4153-BDFC-DAA5B0DB4F1E}" type="parTrans" cxnId="{3327D7F0-A353-4E47-B826-7BC8FA38807D}">
      <dgm:prSet/>
      <dgm:spPr/>
      <dgm:t>
        <a:bodyPr/>
        <a:lstStyle/>
        <a:p>
          <a:endParaRPr lang="en-GB"/>
        </a:p>
      </dgm:t>
    </dgm:pt>
    <dgm:pt modelId="{DE580079-2B51-4287-BFB5-5B5F883E395C}" type="sibTrans" cxnId="{3327D7F0-A353-4E47-B826-7BC8FA38807D}">
      <dgm:prSet/>
      <dgm:spPr/>
      <dgm:t>
        <a:bodyPr/>
        <a:lstStyle/>
        <a:p>
          <a:endParaRPr lang="en-GB"/>
        </a:p>
      </dgm:t>
    </dgm:pt>
    <dgm:pt modelId="{20FC5787-50C8-48E4-8446-C4CD18A1017C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Build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on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Presidential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Initiative on Fertilizer</a:t>
          </a:r>
          <a:endParaRPr lang="en-GB" dirty="0"/>
        </a:p>
      </dgm:t>
    </dgm:pt>
    <dgm:pt modelId="{276495F6-5B5F-4F5A-952F-BF3813E7CC6A}" type="parTrans" cxnId="{11FEB9FF-F186-4A35-BB28-425C3E831DAA}">
      <dgm:prSet/>
      <dgm:spPr/>
      <dgm:t>
        <a:bodyPr/>
        <a:lstStyle/>
        <a:p>
          <a:endParaRPr lang="en-GB"/>
        </a:p>
      </dgm:t>
    </dgm:pt>
    <dgm:pt modelId="{BF72B9C2-E0D2-4934-84DD-E49B3A207800}" type="sibTrans" cxnId="{11FEB9FF-F186-4A35-BB28-425C3E831DAA}">
      <dgm:prSet/>
      <dgm:spPr/>
      <dgm:t>
        <a:bodyPr/>
        <a:lstStyle/>
        <a:p>
          <a:endParaRPr lang="en-GB"/>
        </a:p>
      </dgm:t>
    </dgm:pt>
    <dgm:pt modelId="{103C0C0E-EF0E-4843-9D42-2552A6A69EB8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3AABD5-62BF-4C32-9B28-1BB4DCCD3E6A}" type="parTrans" cxnId="{1A14E756-6C7C-4CF2-90C1-DDA5AFBB9C4E}">
      <dgm:prSet/>
      <dgm:spPr/>
      <dgm:t>
        <a:bodyPr/>
        <a:lstStyle/>
        <a:p>
          <a:endParaRPr lang="en-GB"/>
        </a:p>
      </dgm:t>
    </dgm:pt>
    <dgm:pt modelId="{275AEAB4-5333-4738-ABB7-6F9C98238091}" type="sibTrans" cxnId="{1A14E756-6C7C-4CF2-90C1-DDA5AFBB9C4E}">
      <dgm:prSet/>
      <dgm:spPr/>
      <dgm:t>
        <a:bodyPr/>
        <a:lstStyle/>
        <a:p>
          <a:endParaRPr lang="en-GB"/>
        </a:p>
      </dgm:t>
    </dgm:pt>
    <dgm:pt modelId="{4AE53169-CA8E-4A2D-B068-F31EEF3DC06E}">
      <dgm:prSet phldrT="[Text]"/>
      <dgm:spPr/>
      <dgm:t>
        <a:bodyPr/>
        <a:lstStyle/>
        <a:p>
          <a:r>
            <a:rPr lang="en-GB" dirty="0" smtClean="0"/>
            <a:t>Encourage </a:t>
          </a:r>
          <a:r>
            <a:rPr lang="en-GB" dirty="0" smtClean="0"/>
            <a:t>private equity and venture capital players through an attractive fiscal and regulatory framework to promote innovation and technology-led industries </a:t>
          </a:r>
          <a:endParaRPr lang="en-GB" dirty="0"/>
        </a:p>
      </dgm:t>
    </dgm:pt>
    <dgm:pt modelId="{2F3A8020-B9B9-4543-9544-F70BCEE80594}" type="parTrans" cxnId="{49CFBD0C-E5C1-40E3-BAC0-2695F1DA5A52}">
      <dgm:prSet/>
      <dgm:spPr/>
      <dgm:t>
        <a:bodyPr/>
        <a:lstStyle/>
        <a:p>
          <a:endParaRPr lang="en-GB"/>
        </a:p>
      </dgm:t>
    </dgm:pt>
    <dgm:pt modelId="{E5E8F758-F96F-430F-AFA4-663B43D19E1D}" type="sibTrans" cxnId="{49CFBD0C-E5C1-40E3-BAC0-2695F1DA5A52}">
      <dgm:prSet/>
      <dgm:spPr/>
      <dgm:t>
        <a:bodyPr/>
        <a:lstStyle/>
        <a:p>
          <a:endParaRPr lang="en-GB"/>
        </a:p>
      </dgm:t>
    </dgm:pt>
    <dgm:pt modelId="{8F14FCE3-1052-4E09-9F28-A3C65D7F4A08}">
      <dgm:prSet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F3DBA7-00F6-4BEA-AA2A-24FE3A3907D7}" type="parTrans" cxnId="{CFC3F3AA-777F-4D87-8EE3-4BBD54CC7A3A}">
      <dgm:prSet/>
      <dgm:spPr/>
      <dgm:t>
        <a:bodyPr/>
        <a:lstStyle/>
        <a:p>
          <a:endParaRPr lang="en-GB"/>
        </a:p>
      </dgm:t>
    </dgm:pt>
    <dgm:pt modelId="{338FC250-B8FE-4EC3-B934-CA94B0C37641}" type="sibTrans" cxnId="{CFC3F3AA-777F-4D87-8EE3-4BBD54CC7A3A}">
      <dgm:prSet/>
      <dgm:spPr/>
      <dgm:t>
        <a:bodyPr/>
        <a:lstStyle/>
        <a:p>
          <a:endParaRPr lang="en-GB"/>
        </a:p>
      </dgm:t>
    </dgm:pt>
    <dgm:pt modelId="{6895BA95-47B5-4851-BDF4-21515938BA02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Capital market can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be a long-term source of funding for government priority areas such as agriculture and solid minerals</a:t>
          </a:r>
          <a:endParaRPr lang="en-GB" dirty="0"/>
        </a:p>
      </dgm:t>
    </dgm:pt>
    <dgm:pt modelId="{09D29CFC-B2C2-422A-ADE4-424DA5CEF496}" type="parTrans" cxnId="{EE91110C-F199-4721-AF80-8B6628BAA8BA}">
      <dgm:prSet/>
      <dgm:spPr/>
      <dgm:t>
        <a:bodyPr/>
        <a:lstStyle/>
        <a:p>
          <a:endParaRPr lang="en-GB"/>
        </a:p>
      </dgm:t>
    </dgm:pt>
    <dgm:pt modelId="{5C7A4C9A-5DC7-4701-B76B-6BC08CA30F5B}" type="sibTrans" cxnId="{EE91110C-F199-4721-AF80-8B6628BAA8BA}">
      <dgm:prSet/>
      <dgm:spPr/>
      <dgm:t>
        <a:bodyPr/>
        <a:lstStyle/>
        <a:p>
          <a:endParaRPr lang="en-GB"/>
        </a:p>
      </dgm:t>
    </dgm:pt>
    <dgm:pt modelId="{A40C716E-3639-4EA0-93EE-F955127D697D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Raise 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contribution of agriculture to GDP from N16 trillion in 2015 to N21 trillion by 2020</a:t>
          </a:r>
        </a:p>
      </dgm:t>
    </dgm:pt>
    <dgm:pt modelId="{FC76D84C-CB81-4194-ACC3-934C2A7BF808}" type="parTrans" cxnId="{233E1BD6-EC6C-4DDD-B071-4086ABFA020F}">
      <dgm:prSet/>
      <dgm:spPr/>
      <dgm:t>
        <a:bodyPr/>
        <a:lstStyle/>
        <a:p>
          <a:endParaRPr lang="en-GB"/>
        </a:p>
      </dgm:t>
    </dgm:pt>
    <dgm:pt modelId="{050D1CDB-5E98-4407-8F94-22891A272AA2}" type="sibTrans" cxnId="{233E1BD6-EC6C-4DDD-B071-4086ABFA020F}">
      <dgm:prSet/>
      <dgm:spPr/>
      <dgm:t>
        <a:bodyPr/>
        <a:lstStyle/>
        <a:p>
          <a:endParaRPr lang="en-GB"/>
        </a:p>
      </dgm:t>
    </dgm:pt>
    <dgm:pt modelId="{B81234BB-3732-480B-9D2A-367174800F8C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Double Contribution of manufacturing to GDP </a:t>
          </a:r>
        </a:p>
      </dgm:t>
    </dgm:pt>
    <dgm:pt modelId="{B75658B7-7F19-4A31-86A5-CD841D93067A}" type="parTrans" cxnId="{0592E481-2BC8-4CC2-ACD3-B42C274702B4}">
      <dgm:prSet/>
      <dgm:spPr/>
      <dgm:t>
        <a:bodyPr/>
        <a:lstStyle/>
        <a:p>
          <a:endParaRPr lang="en-GB"/>
        </a:p>
      </dgm:t>
    </dgm:pt>
    <dgm:pt modelId="{48E5B7BA-3E8A-44EE-B704-89F8FF658066}" type="sibTrans" cxnId="{0592E481-2BC8-4CC2-ACD3-B42C274702B4}">
      <dgm:prSet/>
      <dgm:spPr/>
      <dgm:t>
        <a:bodyPr/>
        <a:lstStyle/>
        <a:p>
          <a:endParaRPr lang="en-GB"/>
        </a:p>
      </dgm:t>
    </dgm:pt>
    <dgm:pt modelId="{D20BB803-7A93-4ED1-B7AC-CB197C2631A5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increase the volume of assets and diversity of financial instruments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C72D851D-0D50-4546-B50F-E5E8AD5FDBEA}" type="parTrans" cxnId="{BCF64B9B-0B49-41E0-8AF1-A8DE56001425}">
      <dgm:prSet/>
      <dgm:spPr/>
      <dgm:t>
        <a:bodyPr/>
        <a:lstStyle/>
        <a:p>
          <a:endParaRPr lang="en-GB"/>
        </a:p>
      </dgm:t>
    </dgm:pt>
    <dgm:pt modelId="{F8E138C5-EE98-4F56-A8F4-194788F92F95}" type="sibTrans" cxnId="{BCF64B9B-0B49-41E0-8AF1-A8DE56001425}">
      <dgm:prSet/>
      <dgm:spPr/>
      <dgm:t>
        <a:bodyPr/>
        <a:lstStyle/>
        <a:p>
          <a:endParaRPr lang="en-GB"/>
        </a:p>
      </dgm:t>
    </dgm:pt>
    <dgm:pt modelId="{321C825C-6396-4E8D-BE35-147DB14E8ED8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Reduce housing deficit 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FBB2A2E3-0C9B-44AC-9E43-4E7E7BAE7D60}" type="parTrans" cxnId="{E2A3CABB-8D51-4810-B016-1C1A7F4C06E9}">
      <dgm:prSet/>
      <dgm:spPr/>
      <dgm:t>
        <a:bodyPr/>
        <a:lstStyle/>
        <a:p>
          <a:endParaRPr lang="en-GB"/>
        </a:p>
      </dgm:t>
    </dgm:pt>
    <dgm:pt modelId="{89DA8D8C-5CCA-45AE-834E-E21239EE9B98}" type="sibTrans" cxnId="{E2A3CABB-8D51-4810-B016-1C1A7F4C06E9}">
      <dgm:prSet/>
      <dgm:spPr/>
      <dgm:t>
        <a:bodyPr/>
        <a:lstStyle/>
        <a:p>
          <a:endParaRPr lang="en-GB"/>
        </a:p>
      </dgm:t>
    </dgm:pt>
    <dgm:pt modelId="{FBC22363-055F-439B-800C-B1A78F3046ED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Restore oil 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production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5A8F1939-226A-4C73-84F2-2E6B701E1ECF}" type="parTrans" cxnId="{DCC926DB-890B-4AB4-8441-B1660B557A8C}">
      <dgm:prSet/>
      <dgm:spPr/>
      <dgm:t>
        <a:bodyPr/>
        <a:lstStyle/>
        <a:p>
          <a:endParaRPr lang="en-GB"/>
        </a:p>
      </dgm:t>
    </dgm:pt>
    <dgm:pt modelId="{E41150BA-9064-470F-9DE0-A090E9317699}" type="sibTrans" cxnId="{DCC926DB-890B-4AB4-8441-B1660B557A8C}">
      <dgm:prSet/>
      <dgm:spPr/>
      <dgm:t>
        <a:bodyPr/>
        <a:lstStyle/>
        <a:p>
          <a:endParaRPr lang="en-GB"/>
        </a:p>
      </dgm:t>
    </dgm:pt>
    <dgm:pt modelId="{B74E8F8D-35D6-4E0A-8555-60FE285701B4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Develop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Special Economic Zones (SEZs) to strengthen manufacturing</a:t>
          </a:r>
        </a:p>
      </dgm:t>
    </dgm:pt>
    <dgm:pt modelId="{A2C57548-B820-439E-868C-FED918181989}" type="parTrans" cxnId="{5A78FB4E-A072-4EE2-A5C9-D3405ADEE86E}">
      <dgm:prSet/>
      <dgm:spPr/>
      <dgm:t>
        <a:bodyPr/>
        <a:lstStyle/>
        <a:p>
          <a:endParaRPr lang="en-GB"/>
        </a:p>
      </dgm:t>
    </dgm:pt>
    <dgm:pt modelId="{67CE6ED7-AFB8-4E20-A1C0-65FBB0B4E837}" type="sibTrans" cxnId="{5A78FB4E-A072-4EE2-A5C9-D3405ADEE86E}">
      <dgm:prSet/>
      <dgm:spPr/>
      <dgm:t>
        <a:bodyPr/>
        <a:lstStyle/>
        <a:p>
          <a:endParaRPr lang="en-GB"/>
        </a:p>
      </dgm:t>
    </dgm:pt>
    <dgm:pt modelId="{C390FE3E-335B-4261-81CC-71A5B4D5E55B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Review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the capitalization of some financial institutions to encourage lending to agriculture and manufacturing sectors</a:t>
          </a:r>
        </a:p>
      </dgm:t>
    </dgm:pt>
    <dgm:pt modelId="{6E31D63B-8F92-4DCF-9915-8CE46DE3F1BF}" type="parTrans" cxnId="{E0C5B79C-C73D-4BA3-9338-74BEDE87EC48}">
      <dgm:prSet/>
      <dgm:spPr/>
      <dgm:t>
        <a:bodyPr/>
        <a:lstStyle/>
        <a:p>
          <a:endParaRPr lang="en-GB"/>
        </a:p>
      </dgm:t>
    </dgm:pt>
    <dgm:pt modelId="{2B668E53-9395-4EF3-8A87-B511BB816C72}" type="sibTrans" cxnId="{E0C5B79C-C73D-4BA3-9338-74BEDE87EC48}">
      <dgm:prSet/>
      <dgm:spPr/>
      <dgm:t>
        <a:bodyPr/>
        <a:lstStyle/>
        <a:p>
          <a:endParaRPr lang="en-GB"/>
        </a:p>
      </dgm:t>
    </dgm:pt>
    <dgm:pt modelId="{E81B6CA3-7ECE-477E-BCE7-0E1E85028D6F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Federal Mortgage Bank of Nigeria will be capitalized from N2.5 billion to N500 billion</a:t>
          </a:r>
        </a:p>
      </dgm:t>
    </dgm:pt>
    <dgm:pt modelId="{629979FE-C3A8-48EF-B998-05DC996F0F01}" type="parTrans" cxnId="{82DC9065-E109-47D1-B996-F2B25B5F670B}">
      <dgm:prSet/>
      <dgm:spPr/>
      <dgm:t>
        <a:bodyPr/>
        <a:lstStyle/>
        <a:p>
          <a:endParaRPr lang="en-GB"/>
        </a:p>
      </dgm:t>
    </dgm:pt>
    <dgm:pt modelId="{20288B74-DEDC-48F2-B26E-4DEE14138BF8}" type="sibTrans" cxnId="{82DC9065-E109-47D1-B996-F2B25B5F670B}">
      <dgm:prSet/>
      <dgm:spPr/>
      <dgm:t>
        <a:bodyPr/>
        <a:lstStyle/>
        <a:p>
          <a:endParaRPr lang="en-GB"/>
        </a:p>
      </dgm:t>
    </dgm:pt>
    <dgm:pt modelId="{83D5CD15-53FA-4DDF-B57C-3F523CEDEBC1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Improve Niger Delta security, </a:t>
          </a:r>
        </a:p>
      </dgm:t>
    </dgm:pt>
    <dgm:pt modelId="{5702F9D9-E72A-4D4D-BE32-5903FC3D9170}" type="parTrans" cxnId="{591465E3-0121-457D-9F0B-8BC62F87A268}">
      <dgm:prSet/>
      <dgm:spPr/>
      <dgm:t>
        <a:bodyPr/>
        <a:lstStyle/>
        <a:p>
          <a:endParaRPr lang="en-GB"/>
        </a:p>
      </dgm:t>
    </dgm:pt>
    <dgm:pt modelId="{B5C7A20F-955E-4072-8EC1-98E865DABA35}" type="sibTrans" cxnId="{591465E3-0121-457D-9F0B-8BC62F87A268}">
      <dgm:prSet/>
      <dgm:spPr/>
      <dgm:t>
        <a:bodyPr/>
        <a:lstStyle/>
        <a:p>
          <a:endParaRPr lang="en-GB"/>
        </a:p>
      </dgm:t>
    </dgm:pt>
    <dgm:pt modelId="{32F12C8E-34B6-4694-859C-C42A248F248B}">
      <dgm:prSet/>
      <dgm:spPr/>
      <dgm:t>
        <a:bodyPr/>
        <a:lstStyle/>
        <a:p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A26E2426-01FE-4B0B-BD3E-89CF04D51EEF}" type="parTrans" cxnId="{03CB1FD2-E90A-4793-8899-30675DD7344D}">
      <dgm:prSet/>
      <dgm:spPr/>
      <dgm:t>
        <a:bodyPr/>
        <a:lstStyle/>
        <a:p>
          <a:endParaRPr lang="en-GB"/>
        </a:p>
      </dgm:t>
    </dgm:pt>
    <dgm:pt modelId="{F72A4287-A88D-428B-A011-2DEEA1169F99}" type="sibTrans" cxnId="{03CB1FD2-E90A-4793-8899-30675DD7344D}">
      <dgm:prSet/>
      <dgm:spPr/>
      <dgm:t>
        <a:bodyPr/>
        <a:lstStyle/>
        <a:p>
          <a:endParaRPr lang="en-GB"/>
        </a:p>
      </dgm:t>
    </dgm:pt>
    <dgm:pt modelId="{33E0F240-9EEB-455D-93BE-8AE83586981C}">
      <dgm:prSet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Can be a means of obtaining capital for the financial institutions identified in the plan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57236197-CD53-4D98-8306-CA049453C46D}" type="parTrans" cxnId="{D12725F2-5524-4FCB-B8E8-3079D7B04B6B}">
      <dgm:prSet/>
      <dgm:spPr/>
      <dgm:t>
        <a:bodyPr/>
        <a:lstStyle/>
        <a:p>
          <a:endParaRPr lang="en-GB"/>
        </a:p>
      </dgm:t>
    </dgm:pt>
    <dgm:pt modelId="{B0DA0BB3-10B3-42D4-B77C-7580D228DA1A}" type="sibTrans" cxnId="{D12725F2-5524-4FCB-B8E8-3079D7B04B6B}">
      <dgm:prSet/>
      <dgm:spPr/>
      <dgm:t>
        <a:bodyPr/>
        <a:lstStyle/>
        <a:p>
          <a:endParaRPr lang="en-GB"/>
        </a:p>
      </dgm:t>
    </dgm:pt>
    <dgm:pt modelId="{6EAC7AAE-A629-490A-9FCD-F3D661DB80EC}">
      <dgm:prSet/>
      <dgm:spPr/>
      <dgm:t>
        <a:bodyPr/>
        <a:lstStyle/>
        <a:p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98718661-70BA-4032-9A12-DAF45CBFEC90}" type="parTrans" cxnId="{4207DBB7-88E4-47B9-ABF5-32CA26C778CD}">
      <dgm:prSet/>
      <dgm:spPr/>
      <dgm:t>
        <a:bodyPr/>
        <a:lstStyle/>
        <a:p>
          <a:endParaRPr lang="en-GB"/>
        </a:p>
      </dgm:t>
    </dgm:pt>
    <dgm:pt modelId="{DC72A1A6-E30F-4A84-A355-4A3BFB400C5D}" type="sibTrans" cxnId="{4207DBB7-88E4-47B9-ABF5-32CA26C778CD}">
      <dgm:prSet/>
      <dgm:spPr/>
      <dgm:t>
        <a:bodyPr/>
        <a:lstStyle/>
        <a:p>
          <a:endParaRPr lang="en-GB"/>
        </a:p>
      </dgm:t>
    </dgm:pt>
    <dgm:pt modelId="{EBF0450A-F1AC-49C9-95CB-2775A4C442DD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Several capital market instruments can be used towards achieving the government’s objective of reducing the housing deficit,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 Infrastructure fund, Real Estate Investment Trusts and Mortgage-Backed Securities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9B329BE-95F2-4ED2-B123-246A6D88088A}" type="parTrans" cxnId="{CBD5F1CC-4A0D-471C-A766-9A5F4174F0A3}">
      <dgm:prSet/>
      <dgm:spPr/>
      <dgm:t>
        <a:bodyPr/>
        <a:lstStyle/>
        <a:p>
          <a:endParaRPr lang="en-GB"/>
        </a:p>
      </dgm:t>
    </dgm:pt>
    <dgm:pt modelId="{52614044-59C2-4C2D-979B-25C8D06FCCB3}" type="sibTrans" cxnId="{CBD5F1CC-4A0D-471C-A766-9A5F4174F0A3}">
      <dgm:prSet/>
      <dgm:spPr/>
      <dgm:t>
        <a:bodyPr/>
        <a:lstStyle/>
        <a:p>
          <a:endParaRPr lang="en-GB"/>
        </a:p>
      </dgm:t>
    </dgm:pt>
    <dgm:pt modelId="{DDC438BF-AA7C-4763-AE8F-8038B7FCC199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Increase 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local refining 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capacity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CBDA8842-E508-40CB-A638-9D26682131BF}" type="parTrans" cxnId="{A0A9984E-7ACE-420E-8C12-AD8742B144FD}">
      <dgm:prSet/>
      <dgm:spPr/>
      <dgm:t>
        <a:bodyPr/>
        <a:lstStyle/>
        <a:p>
          <a:endParaRPr lang="en-GB"/>
        </a:p>
      </dgm:t>
    </dgm:pt>
    <dgm:pt modelId="{3161276B-58AF-4734-9A83-94A223B0F07B}" type="sibTrans" cxnId="{A0A9984E-7ACE-420E-8C12-AD8742B144FD}">
      <dgm:prSet/>
      <dgm:spPr/>
      <dgm:t>
        <a:bodyPr/>
        <a:lstStyle/>
        <a:p>
          <a:endParaRPr lang="en-GB"/>
        </a:p>
      </dgm:t>
    </dgm:pt>
    <dgm:pt modelId="{85416469-8FCE-4409-981A-688919D70423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Become 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a net exporter of petroleum products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433B16F0-900B-4C35-B977-3C99D17B5339}" type="parTrans" cxnId="{8C116C10-4A73-4A94-85A5-91410138816E}">
      <dgm:prSet/>
      <dgm:spPr/>
      <dgm:t>
        <a:bodyPr/>
        <a:lstStyle/>
        <a:p>
          <a:endParaRPr lang="en-GB"/>
        </a:p>
      </dgm:t>
    </dgm:pt>
    <dgm:pt modelId="{A6DBFFD1-1669-4BD2-9C0A-0D314B081242}" type="sibTrans" cxnId="{8C116C10-4A73-4A94-85A5-91410138816E}">
      <dgm:prSet/>
      <dgm:spPr/>
      <dgm:t>
        <a:bodyPr/>
        <a:lstStyle/>
        <a:p>
          <a:endParaRPr lang="en-GB"/>
        </a:p>
      </dgm:t>
    </dgm:pt>
    <dgm:pt modelId="{822B17C0-39EF-4EE9-9C91-D79177ABF277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Revamp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existing refineries, </a:t>
          </a:r>
        </a:p>
      </dgm:t>
    </dgm:pt>
    <dgm:pt modelId="{39FBB583-B590-42F3-997D-B6F70A34B035}" type="parTrans" cxnId="{DE4E789A-B8B5-4DFE-850C-1DD12B756381}">
      <dgm:prSet/>
      <dgm:spPr/>
      <dgm:t>
        <a:bodyPr/>
        <a:lstStyle/>
        <a:p>
          <a:endParaRPr lang="en-GB"/>
        </a:p>
      </dgm:t>
    </dgm:pt>
    <dgm:pt modelId="{D3E71576-E5FE-4F8F-85A8-E17FDC524A84}" type="sibTrans" cxnId="{DE4E789A-B8B5-4DFE-850C-1DD12B756381}">
      <dgm:prSet/>
      <dgm:spPr/>
      <dgm:t>
        <a:bodyPr/>
        <a:lstStyle/>
        <a:p>
          <a:endParaRPr lang="en-GB"/>
        </a:p>
      </dgm:t>
    </dgm:pt>
    <dgm:pt modelId="{ABA5DBA0-7678-4EE6-94B0-AEE3A51AAABC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Improve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the business environment</a:t>
          </a:r>
        </a:p>
      </dgm:t>
    </dgm:pt>
    <dgm:pt modelId="{ED437C3E-0130-41DF-A3E1-FA5420F35F7A}" type="parTrans" cxnId="{CB02E6F3-9898-4A0E-9EF6-2619D1E9084C}">
      <dgm:prSet/>
      <dgm:spPr/>
      <dgm:t>
        <a:bodyPr/>
        <a:lstStyle/>
        <a:p>
          <a:endParaRPr lang="en-GB"/>
        </a:p>
      </dgm:t>
    </dgm:pt>
    <dgm:pt modelId="{6ACCA063-189A-4D86-875E-B9B709E6A21E}" type="sibTrans" cxnId="{CB02E6F3-9898-4A0E-9EF6-2619D1E9084C}">
      <dgm:prSet/>
      <dgm:spPr/>
      <dgm:t>
        <a:bodyPr/>
        <a:lstStyle/>
        <a:p>
          <a:endParaRPr lang="en-GB"/>
        </a:p>
      </dgm:t>
    </dgm:pt>
    <dgm:pt modelId="{8954654E-25B4-4086-8EF4-4C5ADA7D9BBE}" type="pres">
      <dgm:prSet presAssocID="{C001627E-2858-43EA-A151-F67DCDA2EE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33C5C9-01E3-4B4E-B668-DBB62A2B54EE}" type="pres">
      <dgm:prSet presAssocID="{29D7832B-A273-4260-BAD8-7FB8EF5DBC6A}" presName="composite" presStyleCnt="0"/>
      <dgm:spPr/>
    </dgm:pt>
    <dgm:pt modelId="{D55B2E71-E88C-4C65-9D97-EE41D3059E5B}" type="pres">
      <dgm:prSet presAssocID="{29D7832B-A273-4260-BAD8-7FB8EF5DBC6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CBB0B2-1942-44E5-903A-6000F7E921E9}" type="pres">
      <dgm:prSet presAssocID="{29D7832B-A273-4260-BAD8-7FB8EF5DBC6A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5282E6-3C7F-4773-9775-3F85666D9732}" type="pres">
      <dgm:prSet presAssocID="{C08097CE-175F-4526-AC45-7D43BE989382}" presName="space" presStyleCnt="0"/>
      <dgm:spPr/>
    </dgm:pt>
    <dgm:pt modelId="{7089B822-2AE9-4796-9060-DDC24094E746}" type="pres">
      <dgm:prSet presAssocID="{0E4A9097-1B93-44EB-B804-340A5E6C23AA}" presName="composite" presStyleCnt="0"/>
      <dgm:spPr/>
    </dgm:pt>
    <dgm:pt modelId="{6B41D0FE-878D-4A7C-964C-6B1D8226650C}" type="pres">
      <dgm:prSet presAssocID="{0E4A9097-1B93-44EB-B804-340A5E6C23A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FBC9A4-F603-43D3-B5AF-3706EE805A21}" type="pres">
      <dgm:prSet presAssocID="{0E4A9097-1B93-44EB-B804-340A5E6C23AA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F7B0D-9E97-4E75-A12E-43CED0603A71}" type="pres">
      <dgm:prSet presAssocID="{DE580079-2B51-4287-BFB5-5B5F883E395C}" presName="space" presStyleCnt="0"/>
      <dgm:spPr/>
    </dgm:pt>
    <dgm:pt modelId="{2A592131-DE0B-4D8C-88EC-FBF7F9388503}" type="pres">
      <dgm:prSet presAssocID="{103C0C0E-EF0E-4843-9D42-2552A6A69EB8}" presName="composite" presStyleCnt="0"/>
      <dgm:spPr/>
    </dgm:pt>
    <dgm:pt modelId="{4A16F438-FB80-4EAD-85F1-263C25490E90}" type="pres">
      <dgm:prSet presAssocID="{103C0C0E-EF0E-4843-9D42-2552A6A69EB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BA3AAF-9ACB-4139-AAAB-5113FDF44ECA}" type="pres">
      <dgm:prSet presAssocID="{103C0C0E-EF0E-4843-9D42-2552A6A69EB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FDFBCA-C8C2-4273-A3FC-EE8CC4F66EDD}" type="pres">
      <dgm:prSet presAssocID="{275AEAB4-5333-4738-ABB7-6F9C98238091}" presName="space" presStyleCnt="0"/>
      <dgm:spPr/>
    </dgm:pt>
    <dgm:pt modelId="{D1B3B3BB-00D8-4614-A92C-1E80143BE0AD}" type="pres">
      <dgm:prSet presAssocID="{8F14FCE3-1052-4E09-9F28-A3C65D7F4A08}" presName="composite" presStyleCnt="0"/>
      <dgm:spPr/>
    </dgm:pt>
    <dgm:pt modelId="{3DF49A6C-7997-45B4-BF3D-E320F4504C19}" type="pres">
      <dgm:prSet presAssocID="{8F14FCE3-1052-4E09-9F28-A3C65D7F4A0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875B3B-F307-4886-A55F-415FD026010D}" type="pres">
      <dgm:prSet presAssocID="{8F14FCE3-1052-4E09-9F28-A3C65D7F4A08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B02E6F3-9898-4A0E-9EF6-2619D1E9084C}" srcId="{0E4A9097-1B93-44EB-B804-340A5E6C23AA}" destId="{ABA5DBA0-7678-4EE6-94B0-AEE3A51AAABC}" srcOrd="6" destOrd="0" parTransId="{ED437C3E-0130-41DF-A3E1-FA5420F35F7A}" sibTransId="{6ACCA063-189A-4D86-875E-B9B709E6A21E}"/>
    <dgm:cxn modelId="{03CB1FD2-E90A-4793-8899-30675DD7344D}" srcId="{8F14FCE3-1052-4E09-9F28-A3C65D7F4A08}" destId="{32F12C8E-34B6-4694-859C-C42A248F248B}" srcOrd="1" destOrd="0" parTransId="{A26E2426-01FE-4B0B-BD3E-89CF04D51EEF}" sibTransId="{F72A4287-A88D-428B-A011-2DEEA1169F99}"/>
    <dgm:cxn modelId="{095B8990-366C-4F84-8027-993D8899F0B5}" type="presOf" srcId="{C001627E-2858-43EA-A151-F67DCDA2EE1E}" destId="{8954654E-25B4-4086-8EF4-4C5ADA7D9BBE}" srcOrd="0" destOrd="0" presId="urn:microsoft.com/office/officeart/2005/8/layout/hList1"/>
    <dgm:cxn modelId="{7E9A759D-4487-4449-BC90-9774EDDA4579}" type="presOf" srcId="{EBF0450A-F1AC-49C9-95CB-2775A4C442DD}" destId="{B1875B3B-F307-4886-A55F-415FD026010D}" srcOrd="0" destOrd="4" presId="urn:microsoft.com/office/officeart/2005/8/layout/hList1"/>
    <dgm:cxn modelId="{591465E3-0121-457D-9F0B-8BC62F87A268}" srcId="{0E4A9097-1B93-44EB-B804-340A5E6C23AA}" destId="{83D5CD15-53FA-4DDF-B57C-3F523CEDEBC1}" srcOrd="4" destOrd="0" parTransId="{5702F9D9-E72A-4D4D-BE32-5903FC3D9170}" sibTransId="{B5C7A20F-955E-4072-8EC1-98E865DABA35}"/>
    <dgm:cxn modelId="{DCC926DB-890B-4AB4-8441-B1660B557A8C}" srcId="{29D7832B-A273-4260-BAD8-7FB8EF5DBC6A}" destId="{FBC22363-055F-439B-800C-B1A78F3046ED}" srcOrd="5" destOrd="0" parTransId="{5A8F1939-226A-4C73-84F2-2E6B701E1ECF}" sibTransId="{E41150BA-9064-470F-9DE0-A090E9317699}"/>
    <dgm:cxn modelId="{EE91110C-F199-4721-AF80-8B6628BAA8BA}" srcId="{8F14FCE3-1052-4E09-9F28-A3C65D7F4A08}" destId="{6895BA95-47B5-4851-BDF4-21515938BA02}" srcOrd="0" destOrd="0" parTransId="{09D29CFC-B2C2-422A-ADE4-424DA5CEF496}" sibTransId="{5C7A4C9A-5DC7-4701-B76B-6BC08CA30F5B}"/>
    <dgm:cxn modelId="{233E1BD6-EC6C-4DDD-B071-4086ABFA020F}" srcId="{29D7832B-A273-4260-BAD8-7FB8EF5DBC6A}" destId="{A40C716E-3639-4EA0-93EE-F955127D697D}" srcOrd="1" destOrd="0" parTransId="{FC76D84C-CB81-4194-ACC3-934C2A7BF808}" sibTransId="{050D1CDB-5E98-4407-8F94-22891A272AA2}"/>
    <dgm:cxn modelId="{E0C5B79C-C73D-4BA3-9338-74BEDE87EC48}" srcId="{0E4A9097-1B93-44EB-B804-340A5E6C23AA}" destId="{C390FE3E-335B-4261-81CC-71A5B4D5E55B}" srcOrd="2" destOrd="0" parTransId="{6E31D63B-8F92-4DCF-9915-8CE46DE3F1BF}" sibTransId="{2B668E53-9395-4EF3-8A87-B511BB816C72}"/>
    <dgm:cxn modelId="{3A9D608E-5302-4B24-941C-7039594E27DB}" type="presOf" srcId="{6EAC7AAE-A629-490A-9FCD-F3D661DB80EC}" destId="{B1875B3B-F307-4886-A55F-415FD026010D}" srcOrd="0" destOrd="3" presId="urn:microsoft.com/office/officeart/2005/8/layout/hList1"/>
    <dgm:cxn modelId="{B4C10741-62D8-4172-B09B-A55B79CA7357}" srcId="{29D7832B-A273-4260-BAD8-7FB8EF5DBC6A}" destId="{5D027800-C198-4ADF-92AB-1647A1E9215D}" srcOrd="0" destOrd="0" parTransId="{7DEFBFC5-5D4B-4792-887E-9234BE28D736}" sibTransId="{180E23E3-E8EF-49FA-B61C-430F98A047D3}"/>
    <dgm:cxn modelId="{D5EC5464-6E6A-4DDB-9E55-5BCF7CC2420D}" type="presOf" srcId="{83D5CD15-53FA-4DDF-B57C-3F523CEDEBC1}" destId="{E3FBC9A4-F603-43D3-B5AF-3706EE805A21}" srcOrd="0" destOrd="4" presId="urn:microsoft.com/office/officeart/2005/8/layout/hList1"/>
    <dgm:cxn modelId="{E2A3CABB-8D51-4810-B016-1C1A7F4C06E9}" srcId="{29D7832B-A273-4260-BAD8-7FB8EF5DBC6A}" destId="{321C825C-6396-4E8D-BE35-147DB14E8ED8}" srcOrd="4" destOrd="0" parTransId="{FBB2A2E3-0C9B-44AC-9E43-4E7E7BAE7D60}" sibTransId="{89DA8D8C-5CCA-45AE-834E-E21239EE9B98}"/>
    <dgm:cxn modelId="{4207DBB7-88E4-47B9-ABF5-32CA26C778CD}" srcId="{8F14FCE3-1052-4E09-9F28-A3C65D7F4A08}" destId="{6EAC7AAE-A629-490A-9FCD-F3D661DB80EC}" srcOrd="3" destOrd="0" parTransId="{98718661-70BA-4032-9A12-DAF45CBFEC90}" sibTransId="{DC72A1A6-E30F-4A84-A355-4A3BFB400C5D}"/>
    <dgm:cxn modelId="{968FD1D7-116D-4C82-9C7F-9B68A28597B6}" type="presOf" srcId="{33E0F240-9EEB-455D-93BE-8AE83586981C}" destId="{B1875B3B-F307-4886-A55F-415FD026010D}" srcOrd="0" destOrd="2" presId="urn:microsoft.com/office/officeart/2005/8/layout/hList1"/>
    <dgm:cxn modelId="{A0A9984E-7ACE-420E-8C12-AD8742B144FD}" srcId="{29D7832B-A273-4260-BAD8-7FB8EF5DBC6A}" destId="{DDC438BF-AA7C-4763-AE8F-8038B7FCC199}" srcOrd="6" destOrd="0" parTransId="{CBDA8842-E508-40CB-A638-9D26682131BF}" sibTransId="{3161276B-58AF-4734-9A83-94A223B0F07B}"/>
    <dgm:cxn modelId="{42722DE6-96AD-48D2-88EA-347B3BF38FAC}" type="presOf" srcId="{85416469-8FCE-4409-981A-688919D70423}" destId="{37CBB0B2-1942-44E5-903A-6000F7E921E9}" srcOrd="0" destOrd="7" presId="urn:microsoft.com/office/officeart/2005/8/layout/hList1"/>
    <dgm:cxn modelId="{8C116C10-4A73-4A94-85A5-91410138816E}" srcId="{29D7832B-A273-4260-BAD8-7FB8EF5DBC6A}" destId="{85416469-8FCE-4409-981A-688919D70423}" srcOrd="7" destOrd="0" parTransId="{433B16F0-900B-4C35-B977-3C99D17B5339}" sibTransId="{A6DBFFD1-1669-4BD2-9C0A-0D314B081242}"/>
    <dgm:cxn modelId="{C48C2D0D-8B33-491B-AA09-147D1980BF42}" type="presOf" srcId="{0E4A9097-1B93-44EB-B804-340A5E6C23AA}" destId="{6B41D0FE-878D-4A7C-964C-6B1D8226650C}" srcOrd="0" destOrd="0" presId="urn:microsoft.com/office/officeart/2005/8/layout/hList1"/>
    <dgm:cxn modelId="{837F36AF-1CF2-4787-81B9-F212B1EAFE4D}" type="presOf" srcId="{8F14FCE3-1052-4E09-9F28-A3C65D7F4A08}" destId="{3DF49A6C-7997-45B4-BF3D-E320F4504C19}" srcOrd="0" destOrd="0" presId="urn:microsoft.com/office/officeart/2005/8/layout/hList1"/>
    <dgm:cxn modelId="{11FEB9FF-F186-4A35-BB28-425C3E831DAA}" srcId="{0E4A9097-1B93-44EB-B804-340A5E6C23AA}" destId="{20FC5787-50C8-48E4-8446-C4CD18A1017C}" srcOrd="0" destOrd="0" parTransId="{276495F6-5B5F-4F5A-952F-BF3813E7CC6A}" sibTransId="{BF72B9C2-E0D2-4934-84DD-E49B3A207800}"/>
    <dgm:cxn modelId="{1842A479-2C00-4326-88DE-FD9B0A4588D4}" srcId="{C001627E-2858-43EA-A151-F67DCDA2EE1E}" destId="{29D7832B-A273-4260-BAD8-7FB8EF5DBC6A}" srcOrd="0" destOrd="0" parTransId="{BD374D59-7668-42D7-8067-805A82234D69}" sibTransId="{C08097CE-175F-4526-AC45-7D43BE989382}"/>
    <dgm:cxn modelId="{CBD5F1CC-4A0D-471C-A766-9A5F4174F0A3}" srcId="{8F14FCE3-1052-4E09-9F28-A3C65D7F4A08}" destId="{EBF0450A-F1AC-49C9-95CB-2775A4C442DD}" srcOrd="4" destOrd="0" parTransId="{A9B329BE-95F2-4ED2-B123-246A6D88088A}" sibTransId="{52614044-59C2-4C2D-979B-25C8D06FCCB3}"/>
    <dgm:cxn modelId="{AFB3CD74-7513-468D-A8BF-28D58A3830C5}" type="presOf" srcId="{20FC5787-50C8-48E4-8446-C4CD18A1017C}" destId="{E3FBC9A4-F603-43D3-B5AF-3706EE805A21}" srcOrd="0" destOrd="0" presId="urn:microsoft.com/office/officeart/2005/8/layout/hList1"/>
    <dgm:cxn modelId="{1578BB7F-05C5-41AD-9A09-058B6BE01076}" type="presOf" srcId="{FBC22363-055F-439B-800C-B1A78F3046ED}" destId="{37CBB0B2-1942-44E5-903A-6000F7E921E9}" srcOrd="0" destOrd="5" presId="urn:microsoft.com/office/officeart/2005/8/layout/hList1"/>
    <dgm:cxn modelId="{CCF44783-B440-4C36-A5F7-6B9B47E50661}" type="presOf" srcId="{32F12C8E-34B6-4694-859C-C42A248F248B}" destId="{B1875B3B-F307-4886-A55F-415FD026010D}" srcOrd="0" destOrd="1" presId="urn:microsoft.com/office/officeart/2005/8/layout/hList1"/>
    <dgm:cxn modelId="{3327D7F0-A353-4E47-B826-7BC8FA38807D}" srcId="{C001627E-2858-43EA-A151-F67DCDA2EE1E}" destId="{0E4A9097-1B93-44EB-B804-340A5E6C23AA}" srcOrd="1" destOrd="0" parTransId="{97182C41-6F29-4153-BDFC-DAA5B0DB4F1E}" sibTransId="{DE580079-2B51-4287-BFB5-5B5F883E395C}"/>
    <dgm:cxn modelId="{5A78FB4E-A072-4EE2-A5C9-D3405ADEE86E}" srcId="{0E4A9097-1B93-44EB-B804-340A5E6C23AA}" destId="{B74E8F8D-35D6-4E0A-8555-60FE285701B4}" srcOrd="1" destOrd="0" parTransId="{A2C57548-B820-439E-868C-FED918181989}" sibTransId="{67CE6ED7-AFB8-4E20-A1C0-65FBB0B4E837}"/>
    <dgm:cxn modelId="{BB400256-10A0-4E09-89E4-604F4F713E26}" type="presOf" srcId="{29D7832B-A273-4260-BAD8-7FB8EF5DBC6A}" destId="{D55B2E71-E88C-4C65-9D97-EE41D3059E5B}" srcOrd="0" destOrd="0" presId="urn:microsoft.com/office/officeart/2005/8/layout/hList1"/>
    <dgm:cxn modelId="{5C57732A-7D64-44C7-899F-BA975B4C4B3E}" type="presOf" srcId="{103C0C0E-EF0E-4843-9D42-2552A6A69EB8}" destId="{4A16F438-FB80-4EAD-85F1-263C25490E90}" srcOrd="0" destOrd="0" presId="urn:microsoft.com/office/officeart/2005/8/layout/hList1"/>
    <dgm:cxn modelId="{D12725F2-5524-4FCB-B8E8-3079D7B04B6B}" srcId="{8F14FCE3-1052-4E09-9F28-A3C65D7F4A08}" destId="{33E0F240-9EEB-455D-93BE-8AE83586981C}" srcOrd="2" destOrd="0" parTransId="{57236197-CD53-4D98-8306-CA049453C46D}" sibTransId="{B0DA0BB3-10B3-42D4-B77C-7580D228DA1A}"/>
    <dgm:cxn modelId="{3C10EF98-9A64-48F5-8B8B-32780A4B4043}" type="presOf" srcId="{5D027800-C198-4ADF-92AB-1647A1E9215D}" destId="{37CBB0B2-1942-44E5-903A-6000F7E921E9}" srcOrd="0" destOrd="0" presId="urn:microsoft.com/office/officeart/2005/8/layout/hList1"/>
    <dgm:cxn modelId="{0592E481-2BC8-4CC2-ACD3-B42C274702B4}" srcId="{29D7832B-A273-4260-BAD8-7FB8EF5DBC6A}" destId="{B81234BB-3732-480B-9D2A-367174800F8C}" srcOrd="2" destOrd="0" parTransId="{B75658B7-7F19-4A31-86A5-CD841D93067A}" sibTransId="{48E5B7BA-3E8A-44EE-B704-89F8FF658066}"/>
    <dgm:cxn modelId="{DE4E789A-B8B5-4DFE-850C-1DD12B756381}" srcId="{0E4A9097-1B93-44EB-B804-340A5E6C23AA}" destId="{822B17C0-39EF-4EE9-9C91-D79177ABF277}" srcOrd="5" destOrd="0" parTransId="{39FBB583-B590-42F3-997D-B6F70A34B035}" sibTransId="{D3E71576-E5FE-4F8F-85A8-E17FDC524A84}"/>
    <dgm:cxn modelId="{BCF64B9B-0B49-41E0-8AF1-A8DE56001425}" srcId="{29D7832B-A273-4260-BAD8-7FB8EF5DBC6A}" destId="{D20BB803-7A93-4ED1-B7AC-CB197C2631A5}" srcOrd="3" destOrd="0" parTransId="{C72D851D-0D50-4546-B50F-E5E8AD5FDBEA}" sibTransId="{F8E138C5-EE98-4F56-A8F4-194788F92F95}"/>
    <dgm:cxn modelId="{C1252349-2F8A-45AE-932B-8419137C1A3C}" type="presOf" srcId="{A40C716E-3639-4EA0-93EE-F955127D697D}" destId="{37CBB0B2-1942-44E5-903A-6000F7E921E9}" srcOrd="0" destOrd="1" presId="urn:microsoft.com/office/officeart/2005/8/layout/hList1"/>
    <dgm:cxn modelId="{3950DAC9-BA7F-45C2-A900-47AD6D40019B}" type="presOf" srcId="{321C825C-6396-4E8D-BE35-147DB14E8ED8}" destId="{37CBB0B2-1942-44E5-903A-6000F7E921E9}" srcOrd="0" destOrd="4" presId="urn:microsoft.com/office/officeart/2005/8/layout/hList1"/>
    <dgm:cxn modelId="{2B4E0A1E-108A-456D-B8C2-B73D744F9EED}" type="presOf" srcId="{4AE53169-CA8E-4A2D-B068-F31EEF3DC06E}" destId="{D1BA3AAF-9ACB-4139-AAAB-5113FDF44ECA}" srcOrd="0" destOrd="0" presId="urn:microsoft.com/office/officeart/2005/8/layout/hList1"/>
    <dgm:cxn modelId="{2C656ADA-79D8-458E-9188-EC43651310F8}" type="presOf" srcId="{B74E8F8D-35D6-4E0A-8555-60FE285701B4}" destId="{E3FBC9A4-F603-43D3-B5AF-3706EE805A21}" srcOrd="0" destOrd="1" presId="urn:microsoft.com/office/officeart/2005/8/layout/hList1"/>
    <dgm:cxn modelId="{82DC9065-E109-47D1-B996-F2B25B5F670B}" srcId="{0E4A9097-1B93-44EB-B804-340A5E6C23AA}" destId="{E81B6CA3-7ECE-477E-BCE7-0E1E85028D6F}" srcOrd="3" destOrd="0" parTransId="{629979FE-C3A8-48EF-B998-05DC996F0F01}" sibTransId="{20288B74-DEDC-48F2-B26E-4DEE14138BF8}"/>
    <dgm:cxn modelId="{96D740A6-507F-4405-B20F-094340887257}" type="presOf" srcId="{D20BB803-7A93-4ED1-B7AC-CB197C2631A5}" destId="{37CBB0B2-1942-44E5-903A-6000F7E921E9}" srcOrd="0" destOrd="3" presId="urn:microsoft.com/office/officeart/2005/8/layout/hList1"/>
    <dgm:cxn modelId="{58072CD5-BCEA-4E4D-9257-49B043C9C4D6}" type="presOf" srcId="{ABA5DBA0-7678-4EE6-94B0-AEE3A51AAABC}" destId="{E3FBC9A4-F603-43D3-B5AF-3706EE805A21}" srcOrd="0" destOrd="6" presId="urn:microsoft.com/office/officeart/2005/8/layout/hList1"/>
    <dgm:cxn modelId="{CFC3F3AA-777F-4D87-8EE3-4BBD54CC7A3A}" srcId="{C001627E-2858-43EA-A151-F67DCDA2EE1E}" destId="{8F14FCE3-1052-4E09-9F28-A3C65D7F4A08}" srcOrd="3" destOrd="0" parTransId="{B0F3DBA7-00F6-4BEA-AA2A-24FE3A3907D7}" sibTransId="{338FC250-B8FE-4EC3-B934-CA94B0C37641}"/>
    <dgm:cxn modelId="{223474DE-9226-40E0-9411-C3E1ECD438A8}" type="presOf" srcId="{DDC438BF-AA7C-4763-AE8F-8038B7FCC199}" destId="{37CBB0B2-1942-44E5-903A-6000F7E921E9}" srcOrd="0" destOrd="6" presId="urn:microsoft.com/office/officeart/2005/8/layout/hList1"/>
    <dgm:cxn modelId="{ABEE11ED-FB32-490A-BDB3-053C797CDC21}" type="presOf" srcId="{C390FE3E-335B-4261-81CC-71A5B4D5E55B}" destId="{E3FBC9A4-F603-43D3-B5AF-3706EE805A21}" srcOrd="0" destOrd="2" presId="urn:microsoft.com/office/officeart/2005/8/layout/hList1"/>
    <dgm:cxn modelId="{674C9F7D-DAB5-41AF-97C3-70D000E61910}" type="presOf" srcId="{6895BA95-47B5-4851-BDF4-21515938BA02}" destId="{B1875B3B-F307-4886-A55F-415FD026010D}" srcOrd="0" destOrd="0" presId="urn:microsoft.com/office/officeart/2005/8/layout/hList1"/>
    <dgm:cxn modelId="{1A14E756-6C7C-4CF2-90C1-DDA5AFBB9C4E}" srcId="{C001627E-2858-43EA-A151-F67DCDA2EE1E}" destId="{103C0C0E-EF0E-4843-9D42-2552A6A69EB8}" srcOrd="2" destOrd="0" parTransId="{033AABD5-62BF-4C32-9B28-1BB4DCCD3E6A}" sibTransId="{275AEAB4-5333-4738-ABB7-6F9C98238091}"/>
    <dgm:cxn modelId="{37D0827C-D0B3-4CFD-A704-97A978F40D96}" type="presOf" srcId="{B81234BB-3732-480B-9D2A-367174800F8C}" destId="{37CBB0B2-1942-44E5-903A-6000F7E921E9}" srcOrd="0" destOrd="2" presId="urn:microsoft.com/office/officeart/2005/8/layout/hList1"/>
    <dgm:cxn modelId="{49CFBD0C-E5C1-40E3-BAC0-2695F1DA5A52}" srcId="{103C0C0E-EF0E-4843-9D42-2552A6A69EB8}" destId="{4AE53169-CA8E-4A2D-B068-F31EEF3DC06E}" srcOrd="0" destOrd="0" parTransId="{2F3A8020-B9B9-4543-9544-F70BCEE80594}" sibTransId="{E5E8F758-F96F-430F-AFA4-663B43D19E1D}"/>
    <dgm:cxn modelId="{37968B5B-70C2-4E49-94B2-F65B8F2413D7}" type="presOf" srcId="{822B17C0-39EF-4EE9-9C91-D79177ABF277}" destId="{E3FBC9A4-F603-43D3-B5AF-3706EE805A21}" srcOrd="0" destOrd="5" presId="urn:microsoft.com/office/officeart/2005/8/layout/hList1"/>
    <dgm:cxn modelId="{2C3D09B5-1523-40EB-84ED-28EC48E5CB78}" type="presOf" srcId="{E81B6CA3-7ECE-477E-BCE7-0E1E85028D6F}" destId="{E3FBC9A4-F603-43D3-B5AF-3706EE805A21}" srcOrd="0" destOrd="3" presId="urn:microsoft.com/office/officeart/2005/8/layout/hList1"/>
    <dgm:cxn modelId="{0F3987B2-5A64-4810-92D4-F59ACC7E0993}" type="presParOf" srcId="{8954654E-25B4-4086-8EF4-4C5ADA7D9BBE}" destId="{E333C5C9-01E3-4B4E-B668-DBB62A2B54EE}" srcOrd="0" destOrd="0" presId="urn:microsoft.com/office/officeart/2005/8/layout/hList1"/>
    <dgm:cxn modelId="{E05CCABC-0BE8-4B98-A761-6563BC19D1D7}" type="presParOf" srcId="{E333C5C9-01E3-4B4E-B668-DBB62A2B54EE}" destId="{D55B2E71-E88C-4C65-9D97-EE41D3059E5B}" srcOrd="0" destOrd="0" presId="urn:microsoft.com/office/officeart/2005/8/layout/hList1"/>
    <dgm:cxn modelId="{F6266EFA-4BC4-4CEC-BBE8-A43A3FA863BF}" type="presParOf" srcId="{E333C5C9-01E3-4B4E-B668-DBB62A2B54EE}" destId="{37CBB0B2-1942-44E5-903A-6000F7E921E9}" srcOrd="1" destOrd="0" presId="urn:microsoft.com/office/officeart/2005/8/layout/hList1"/>
    <dgm:cxn modelId="{BFC4BDA4-AFEA-455E-A3E9-98F0F2494C05}" type="presParOf" srcId="{8954654E-25B4-4086-8EF4-4C5ADA7D9BBE}" destId="{105282E6-3C7F-4773-9775-3F85666D9732}" srcOrd="1" destOrd="0" presId="urn:microsoft.com/office/officeart/2005/8/layout/hList1"/>
    <dgm:cxn modelId="{E131709A-189C-41F2-8882-1FC1474F90FF}" type="presParOf" srcId="{8954654E-25B4-4086-8EF4-4C5ADA7D9BBE}" destId="{7089B822-2AE9-4796-9060-DDC24094E746}" srcOrd="2" destOrd="0" presId="urn:microsoft.com/office/officeart/2005/8/layout/hList1"/>
    <dgm:cxn modelId="{CEA6B707-2251-47A3-B9D5-313C2B1348C9}" type="presParOf" srcId="{7089B822-2AE9-4796-9060-DDC24094E746}" destId="{6B41D0FE-878D-4A7C-964C-6B1D8226650C}" srcOrd="0" destOrd="0" presId="urn:microsoft.com/office/officeart/2005/8/layout/hList1"/>
    <dgm:cxn modelId="{122F318C-6861-4D73-B0A9-587E43980BF0}" type="presParOf" srcId="{7089B822-2AE9-4796-9060-DDC24094E746}" destId="{E3FBC9A4-F603-43D3-B5AF-3706EE805A21}" srcOrd="1" destOrd="0" presId="urn:microsoft.com/office/officeart/2005/8/layout/hList1"/>
    <dgm:cxn modelId="{1D9BE950-8B1F-43D0-9F11-08CD3AC02A5A}" type="presParOf" srcId="{8954654E-25B4-4086-8EF4-4C5ADA7D9BBE}" destId="{29DF7B0D-9E97-4E75-A12E-43CED0603A71}" srcOrd="3" destOrd="0" presId="urn:microsoft.com/office/officeart/2005/8/layout/hList1"/>
    <dgm:cxn modelId="{1D979BE7-7397-4479-9C19-20DBEE38D2D8}" type="presParOf" srcId="{8954654E-25B4-4086-8EF4-4C5ADA7D9BBE}" destId="{2A592131-DE0B-4D8C-88EC-FBF7F9388503}" srcOrd="4" destOrd="0" presId="urn:microsoft.com/office/officeart/2005/8/layout/hList1"/>
    <dgm:cxn modelId="{5B083162-8CC6-4B3F-9BB1-7B9805D7C797}" type="presParOf" srcId="{2A592131-DE0B-4D8C-88EC-FBF7F9388503}" destId="{4A16F438-FB80-4EAD-85F1-263C25490E90}" srcOrd="0" destOrd="0" presId="urn:microsoft.com/office/officeart/2005/8/layout/hList1"/>
    <dgm:cxn modelId="{15D9C59B-9AA2-45ED-98DE-1C04A9B92BDB}" type="presParOf" srcId="{2A592131-DE0B-4D8C-88EC-FBF7F9388503}" destId="{D1BA3AAF-9ACB-4139-AAAB-5113FDF44ECA}" srcOrd="1" destOrd="0" presId="urn:microsoft.com/office/officeart/2005/8/layout/hList1"/>
    <dgm:cxn modelId="{04C9BBD8-B915-4B9E-8952-D47AA3B0EC5C}" type="presParOf" srcId="{8954654E-25B4-4086-8EF4-4C5ADA7D9BBE}" destId="{F7FDFBCA-C8C2-4273-A3FC-EE8CC4F66EDD}" srcOrd="5" destOrd="0" presId="urn:microsoft.com/office/officeart/2005/8/layout/hList1"/>
    <dgm:cxn modelId="{EA99EE8B-D69A-4354-BA8E-68E0E8B62407}" type="presParOf" srcId="{8954654E-25B4-4086-8EF4-4C5ADA7D9BBE}" destId="{D1B3B3BB-00D8-4614-A92C-1E80143BE0AD}" srcOrd="6" destOrd="0" presId="urn:microsoft.com/office/officeart/2005/8/layout/hList1"/>
    <dgm:cxn modelId="{D7648890-B05C-45AC-84FA-D28C8EFE0942}" type="presParOf" srcId="{D1B3B3BB-00D8-4614-A92C-1E80143BE0AD}" destId="{3DF49A6C-7997-45B4-BF3D-E320F4504C19}" srcOrd="0" destOrd="0" presId="urn:microsoft.com/office/officeart/2005/8/layout/hList1"/>
    <dgm:cxn modelId="{831E1B01-EE40-4C0D-A1A6-1510F7630F3B}" type="presParOf" srcId="{D1B3B3BB-00D8-4614-A92C-1E80143BE0AD}" destId="{B1875B3B-F307-4886-A55F-415FD02601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01627E-2858-43EA-A151-F67DCDA2EE1E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29D7832B-A273-4260-BAD8-7FB8EF5DBC6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374D59-7668-42D7-8067-805A82234D69}" type="parTrans" cxnId="{1842A479-2C00-4326-88DE-FD9B0A4588D4}">
      <dgm:prSet/>
      <dgm:spPr/>
      <dgm:t>
        <a:bodyPr/>
        <a:lstStyle/>
        <a:p>
          <a:endParaRPr lang="en-GB"/>
        </a:p>
      </dgm:t>
    </dgm:pt>
    <dgm:pt modelId="{C08097CE-175F-4526-AC45-7D43BE989382}" type="sibTrans" cxnId="{1842A479-2C00-4326-88DE-FD9B0A4588D4}">
      <dgm:prSet/>
      <dgm:spPr/>
      <dgm:t>
        <a:bodyPr/>
        <a:lstStyle/>
        <a:p>
          <a:endParaRPr lang="en-GB"/>
        </a:p>
      </dgm:t>
    </dgm:pt>
    <dgm:pt modelId="{5D027800-C198-4ADF-92AB-1647A1E9215D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Build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a competitive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economy</a:t>
          </a:r>
          <a:endParaRPr lang="en-GB" dirty="0"/>
        </a:p>
      </dgm:t>
    </dgm:pt>
    <dgm:pt modelId="{7DEFBFC5-5D4B-4792-887E-9234BE28D736}" type="parTrans" cxnId="{B4C10741-62D8-4172-B09B-A55B79CA7357}">
      <dgm:prSet/>
      <dgm:spPr/>
      <dgm:t>
        <a:bodyPr/>
        <a:lstStyle/>
        <a:p>
          <a:endParaRPr lang="en-GB"/>
        </a:p>
      </dgm:t>
    </dgm:pt>
    <dgm:pt modelId="{180E23E3-E8EF-49FA-B61C-430F98A047D3}" type="sibTrans" cxnId="{B4C10741-62D8-4172-B09B-A55B79CA7357}">
      <dgm:prSet/>
      <dgm:spPr/>
      <dgm:t>
        <a:bodyPr/>
        <a:lstStyle/>
        <a:p>
          <a:endParaRPr lang="en-GB"/>
        </a:p>
      </dgm:t>
    </dgm:pt>
    <dgm:pt modelId="{0E4A9097-1B93-44EB-B804-340A5E6C23A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182C41-6F29-4153-BDFC-DAA5B0DB4F1E}" type="parTrans" cxnId="{3327D7F0-A353-4E47-B826-7BC8FA38807D}">
      <dgm:prSet/>
      <dgm:spPr/>
      <dgm:t>
        <a:bodyPr/>
        <a:lstStyle/>
        <a:p>
          <a:endParaRPr lang="en-GB"/>
        </a:p>
      </dgm:t>
    </dgm:pt>
    <dgm:pt modelId="{DE580079-2B51-4287-BFB5-5B5F883E395C}" type="sibTrans" cxnId="{3327D7F0-A353-4E47-B826-7BC8FA38807D}">
      <dgm:prSet/>
      <dgm:spPr/>
      <dgm:t>
        <a:bodyPr/>
        <a:lstStyle/>
        <a:p>
          <a:endParaRPr lang="en-GB"/>
        </a:p>
      </dgm:t>
    </dgm:pt>
    <dgm:pt modelId="{20FC5787-50C8-48E4-8446-C4CD18A1017C}">
      <dgm:prSet phldrT="[Text]"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Privatize power generation assets (NIPP)</a:t>
          </a:r>
          <a:endParaRPr lang="en-GB" dirty="0"/>
        </a:p>
      </dgm:t>
    </dgm:pt>
    <dgm:pt modelId="{276495F6-5B5F-4F5A-952F-BF3813E7CC6A}" type="parTrans" cxnId="{11FEB9FF-F186-4A35-BB28-425C3E831DAA}">
      <dgm:prSet/>
      <dgm:spPr/>
      <dgm:t>
        <a:bodyPr/>
        <a:lstStyle/>
        <a:p>
          <a:endParaRPr lang="en-GB"/>
        </a:p>
      </dgm:t>
    </dgm:pt>
    <dgm:pt modelId="{BF72B9C2-E0D2-4934-84DD-E49B3A207800}" type="sibTrans" cxnId="{11FEB9FF-F186-4A35-BB28-425C3E831DAA}">
      <dgm:prSet/>
      <dgm:spPr/>
      <dgm:t>
        <a:bodyPr/>
        <a:lstStyle/>
        <a:p>
          <a:endParaRPr lang="en-GB"/>
        </a:p>
      </dgm:t>
    </dgm:pt>
    <dgm:pt modelId="{103C0C0E-EF0E-4843-9D42-2552A6A69EB8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3AABD5-62BF-4C32-9B28-1BB4DCCD3E6A}" type="parTrans" cxnId="{1A14E756-6C7C-4CF2-90C1-DDA5AFBB9C4E}">
      <dgm:prSet/>
      <dgm:spPr/>
      <dgm:t>
        <a:bodyPr/>
        <a:lstStyle/>
        <a:p>
          <a:endParaRPr lang="en-GB"/>
        </a:p>
      </dgm:t>
    </dgm:pt>
    <dgm:pt modelId="{275AEAB4-5333-4738-ABB7-6F9C98238091}" type="sibTrans" cxnId="{1A14E756-6C7C-4CF2-90C1-DDA5AFBB9C4E}">
      <dgm:prSet/>
      <dgm:spPr/>
      <dgm:t>
        <a:bodyPr/>
        <a:lstStyle/>
        <a:p>
          <a:endParaRPr lang="en-GB"/>
        </a:p>
      </dgm:t>
    </dgm:pt>
    <dgm:pt modelId="{4AE53169-CA8E-4A2D-B068-F31EEF3DC06E}">
      <dgm:prSet phldrT="[Text]"/>
      <dgm:spPr/>
      <dgm:t>
        <a:bodyPr/>
        <a:lstStyle/>
        <a:p>
          <a:r>
            <a:rPr lang="en-GB" dirty="0" smtClean="0">
              <a:latin typeface="Times New Roman" pitchFamily="18" charset="0"/>
              <a:cs typeface="Times New Roman" pitchFamily="18" charset="0"/>
            </a:rPr>
            <a:t>A strategy for capital market and banking programmes will be developed which will ensure that all upstream industry operators get paid for each contract. </a:t>
          </a:r>
          <a:endParaRPr lang="en-GB" dirty="0"/>
        </a:p>
      </dgm:t>
    </dgm:pt>
    <dgm:pt modelId="{2F3A8020-B9B9-4543-9544-F70BCEE80594}" type="parTrans" cxnId="{49CFBD0C-E5C1-40E3-BAC0-2695F1DA5A52}">
      <dgm:prSet/>
      <dgm:spPr/>
      <dgm:t>
        <a:bodyPr/>
        <a:lstStyle/>
        <a:p>
          <a:endParaRPr lang="en-GB"/>
        </a:p>
      </dgm:t>
    </dgm:pt>
    <dgm:pt modelId="{E5E8F758-F96F-430F-AFA4-663B43D19E1D}" type="sibTrans" cxnId="{49CFBD0C-E5C1-40E3-BAC0-2695F1DA5A52}">
      <dgm:prSet/>
      <dgm:spPr/>
      <dgm:t>
        <a:bodyPr/>
        <a:lstStyle/>
        <a:p>
          <a:endParaRPr lang="en-GB"/>
        </a:p>
      </dgm:t>
    </dgm:pt>
    <dgm:pt modelId="{8F14FCE3-1052-4E09-9F28-A3C65D7F4A08}">
      <dgm:prSet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F3DBA7-00F6-4BEA-AA2A-24FE3A3907D7}" type="parTrans" cxnId="{CFC3F3AA-777F-4D87-8EE3-4BBD54CC7A3A}">
      <dgm:prSet/>
      <dgm:spPr/>
      <dgm:t>
        <a:bodyPr/>
        <a:lstStyle/>
        <a:p>
          <a:endParaRPr lang="en-GB"/>
        </a:p>
      </dgm:t>
    </dgm:pt>
    <dgm:pt modelId="{338FC250-B8FE-4EC3-B934-CA94B0C37641}" type="sibTrans" cxnId="{CFC3F3AA-777F-4D87-8EE3-4BBD54CC7A3A}">
      <dgm:prSet/>
      <dgm:spPr/>
      <dgm:t>
        <a:bodyPr/>
        <a:lstStyle/>
        <a:p>
          <a:endParaRPr lang="en-GB"/>
        </a:p>
      </dgm:t>
    </dgm:pt>
    <dgm:pt modelId="{6895BA95-47B5-4851-BDF4-21515938BA02}">
      <dgm:prSet/>
      <dgm:spPr/>
      <dgm:t>
        <a:bodyPr/>
        <a:lstStyle/>
        <a:p>
          <a:r>
            <a:rPr lang="en-GB" smtClean="0">
              <a:latin typeface="Times New Roman" pitchFamily="18" charset="0"/>
              <a:cs typeface="Times New Roman" pitchFamily="18" charset="0"/>
            </a:rPr>
            <a:t>The capital market can be a source of funding for the Federal Government by issuing bonds like infrastructural bonds for financing the building of the Mambilla hydropower plant as well as other major infrastructures. </a:t>
          </a:r>
          <a:endParaRPr lang="en-GB" dirty="0"/>
        </a:p>
      </dgm:t>
    </dgm:pt>
    <dgm:pt modelId="{09D29CFC-B2C2-422A-ADE4-424DA5CEF496}" type="parTrans" cxnId="{EE91110C-F199-4721-AF80-8B6628BAA8BA}">
      <dgm:prSet/>
      <dgm:spPr/>
      <dgm:t>
        <a:bodyPr/>
        <a:lstStyle/>
        <a:p>
          <a:endParaRPr lang="en-GB"/>
        </a:p>
      </dgm:t>
    </dgm:pt>
    <dgm:pt modelId="{5C7A4C9A-5DC7-4701-B76B-6BC08CA30F5B}" type="sibTrans" cxnId="{EE91110C-F199-4721-AF80-8B6628BAA8BA}">
      <dgm:prSet/>
      <dgm:spPr/>
      <dgm:t>
        <a:bodyPr/>
        <a:lstStyle/>
        <a:p>
          <a:endParaRPr lang="en-GB"/>
        </a:p>
      </dgm:t>
    </dgm:pt>
    <dgm:pt modelId="{61D14D55-11F4-4E15-8A57-E50A0D4044E7}">
      <dgm:prSet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Accelerating infrastructural development (power and transport)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8B755E9D-1F7C-4AD1-BE35-5EF4731965E6}" type="parTrans" cxnId="{A34530D1-BA79-48DD-86FB-669C8BA0C24F}">
      <dgm:prSet/>
      <dgm:spPr/>
      <dgm:t>
        <a:bodyPr/>
        <a:lstStyle/>
        <a:p>
          <a:endParaRPr lang="en-GB"/>
        </a:p>
      </dgm:t>
    </dgm:pt>
    <dgm:pt modelId="{C3DF49EC-13E0-49C8-8890-82D970DA250A}" type="sibTrans" cxnId="{A34530D1-BA79-48DD-86FB-669C8BA0C24F}">
      <dgm:prSet/>
      <dgm:spPr/>
      <dgm:t>
        <a:bodyPr/>
        <a:lstStyle/>
        <a:p>
          <a:endParaRPr lang="en-GB"/>
        </a:p>
      </dgm:t>
    </dgm:pt>
    <dgm:pt modelId="{BDF6953D-011F-48F1-BBB7-000735BEFDBC}">
      <dgm:prSet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Make it easier to do business in the country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0451F9E6-7021-4996-B44E-55F625B105F4}" type="parTrans" cxnId="{DFA5F56B-F158-4284-B06A-984B088CB172}">
      <dgm:prSet/>
      <dgm:spPr/>
      <dgm:t>
        <a:bodyPr/>
        <a:lstStyle/>
        <a:p>
          <a:endParaRPr lang="en-GB"/>
        </a:p>
      </dgm:t>
    </dgm:pt>
    <dgm:pt modelId="{FE9E28A5-6225-4398-AA01-FFE79BA2C46C}" type="sibTrans" cxnId="{DFA5F56B-F158-4284-B06A-984B088CB172}">
      <dgm:prSet/>
      <dgm:spPr/>
      <dgm:t>
        <a:bodyPr/>
        <a:lstStyle/>
        <a:p>
          <a:endParaRPr lang="en-GB"/>
        </a:p>
      </dgm:t>
    </dgm:pt>
    <dgm:pt modelId="{91674CB9-1791-48E2-93FF-55238BD7FEEE}">
      <dgm:prSet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Improve access and facilitate private sector investment in power generation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1C64937B-2FD1-44F0-8F47-DC998D452F0B}" type="parTrans" cxnId="{94BD464A-5C35-4C01-B1C0-EB1C9FCEA74A}">
      <dgm:prSet/>
      <dgm:spPr/>
      <dgm:t>
        <a:bodyPr/>
        <a:lstStyle/>
        <a:p>
          <a:endParaRPr lang="en-GB"/>
        </a:p>
      </dgm:t>
    </dgm:pt>
    <dgm:pt modelId="{E0D882FD-7CDC-40D6-BB72-4713A9EB812D}" type="sibTrans" cxnId="{94BD464A-5C35-4C01-B1C0-EB1C9FCEA74A}">
      <dgm:prSet/>
      <dgm:spPr/>
      <dgm:t>
        <a:bodyPr/>
        <a:lstStyle/>
        <a:p>
          <a:endParaRPr lang="en-GB"/>
        </a:p>
      </dgm:t>
    </dgm:pt>
    <dgm:pt modelId="{753C9429-0CD2-4D39-B9EC-0FEE2F003456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Construction of roads and airport</a:t>
          </a:r>
        </a:p>
      </dgm:t>
    </dgm:pt>
    <dgm:pt modelId="{C3ACB617-C5DA-4335-9C5F-97721DCBEFA4}" type="parTrans" cxnId="{D7929FED-F163-44F2-B3BF-21BE98D96149}">
      <dgm:prSet/>
      <dgm:spPr/>
      <dgm:t>
        <a:bodyPr/>
        <a:lstStyle/>
        <a:p>
          <a:endParaRPr lang="en-GB"/>
        </a:p>
      </dgm:t>
    </dgm:pt>
    <dgm:pt modelId="{B3DE564A-0CEF-4596-A11F-744D90F579FA}" type="sibTrans" cxnId="{D7929FED-F163-44F2-B3BF-21BE98D96149}">
      <dgm:prSet/>
      <dgm:spPr/>
      <dgm:t>
        <a:bodyPr/>
        <a:lstStyle/>
        <a:p>
          <a:endParaRPr lang="en-GB"/>
        </a:p>
      </dgm:t>
    </dgm:pt>
    <dgm:pt modelId="{F3C614C8-E151-4D48-9342-EA245F3720B6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Restructure the Transmission Company of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Nigeria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E9F4B879-716A-4B97-8D47-E8CBE77E84EE}" type="parTrans" cxnId="{D733D499-67B1-4F06-8922-4526AA6AA1CC}">
      <dgm:prSet/>
      <dgm:spPr/>
      <dgm:t>
        <a:bodyPr/>
        <a:lstStyle/>
        <a:p>
          <a:endParaRPr lang="en-GB"/>
        </a:p>
      </dgm:t>
    </dgm:pt>
    <dgm:pt modelId="{88D669DA-84CC-4E74-BCC4-4F6E44A13B17}" type="sibTrans" cxnId="{D733D499-67B1-4F06-8922-4526AA6AA1CC}">
      <dgm:prSet/>
      <dgm:spPr/>
      <dgm:t>
        <a:bodyPr/>
        <a:lstStyle/>
        <a:p>
          <a:endParaRPr lang="en-GB"/>
        </a:p>
      </dgm:t>
    </dgm:pt>
    <dgm:pt modelId="{90231E0C-9DB8-4BBC-B1A9-1BC4F588031E}">
      <dgm:prSet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Exploit the pool of sustainable development funds for infrastructure projects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FB092C56-A23A-4469-92BE-118CAA488EA6}" type="parTrans" cxnId="{C097942B-CF76-4254-A0F9-0FF3455FEC8C}">
      <dgm:prSet/>
      <dgm:spPr/>
      <dgm:t>
        <a:bodyPr/>
        <a:lstStyle/>
        <a:p>
          <a:endParaRPr lang="en-GB"/>
        </a:p>
      </dgm:t>
    </dgm:pt>
    <dgm:pt modelId="{6817F815-9B32-4DD1-9BFF-A7F1E0321F56}" type="sibTrans" cxnId="{C097942B-CF76-4254-A0F9-0FF3455FEC8C}">
      <dgm:prSet/>
      <dgm:spPr/>
      <dgm:t>
        <a:bodyPr/>
        <a:lstStyle/>
        <a:p>
          <a:endParaRPr lang="en-GB"/>
        </a:p>
      </dgm:t>
    </dgm:pt>
    <dgm:pt modelId="{DC0FDCDB-6C98-46DA-AE0C-199145972864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Reforms to ease doing business to be overseen by the Presidential Enabling Business Environment Council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2A0DC1F-2FAD-4E2F-9838-1370878ABC47}" type="parTrans" cxnId="{3C26623B-17E6-4C27-8B4C-A66289123FE1}">
      <dgm:prSet/>
      <dgm:spPr/>
      <dgm:t>
        <a:bodyPr/>
        <a:lstStyle/>
        <a:p>
          <a:endParaRPr lang="en-GB"/>
        </a:p>
      </dgm:t>
    </dgm:pt>
    <dgm:pt modelId="{231F9615-4C76-4719-8C3B-4BEDE4A8C476}" type="sibTrans" cxnId="{3C26623B-17E6-4C27-8B4C-A66289123FE1}">
      <dgm:prSet/>
      <dgm:spPr/>
      <dgm:t>
        <a:bodyPr/>
        <a:lstStyle/>
        <a:p>
          <a:endParaRPr lang="en-GB"/>
        </a:p>
      </dgm:t>
    </dgm:pt>
    <dgm:pt modelId="{F15C1887-256E-4202-A05D-FD86BE91E0D9}">
      <dgm:prSet/>
      <dgm:spPr/>
      <dgm:t>
        <a:bodyPr/>
        <a:lstStyle/>
        <a:p>
          <a:r>
            <a:rPr lang="en-GB" dirty="0" smtClean="0">
              <a:latin typeface="Times New Roman" pitchFamily="18" charset="0"/>
              <a:cs typeface="Times New Roman" pitchFamily="18" charset="0"/>
            </a:rPr>
            <a:t>The capital market infrastructure bonds and diaspora bonds can be used as leverage for a sustainable and alternative mix of funding for critical infrastructure projects.</a:t>
          </a:r>
          <a:endParaRPr lang="en-GB" dirty="0">
            <a:latin typeface="Times New Roman" pitchFamily="18" charset="0"/>
            <a:cs typeface="Times New Roman" pitchFamily="18" charset="0"/>
          </a:endParaRPr>
        </a:p>
      </dgm:t>
    </dgm:pt>
    <dgm:pt modelId="{51B83BE2-0C59-4091-9F54-F7015FF5E521}" type="parTrans" cxnId="{57763C2C-D891-4AA8-9FDE-D3E2C15D32EC}">
      <dgm:prSet/>
      <dgm:spPr/>
      <dgm:t>
        <a:bodyPr/>
        <a:lstStyle/>
        <a:p>
          <a:endParaRPr lang="en-GB"/>
        </a:p>
      </dgm:t>
    </dgm:pt>
    <dgm:pt modelId="{B019FD0A-C274-409C-9151-E0D08378B714}" type="sibTrans" cxnId="{57763C2C-D891-4AA8-9FDE-D3E2C15D32EC}">
      <dgm:prSet/>
      <dgm:spPr/>
      <dgm:t>
        <a:bodyPr/>
        <a:lstStyle/>
        <a:p>
          <a:endParaRPr lang="en-GB"/>
        </a:p>
      </dgm:t>
    </dgm:pt>
    <dgm:pt modelId="{87D986AA-5231-4CFC-A6CB-B8B68F7EDE0C}">
      <dgm:prSet/>
      <dgm:spPr/>
      <dgm:t>
        <a:bodyPr/>
        <a:lstStyle/>
        <a:p>
          <a:r>
            <a:rPr lang="en-GB" smtClean="0">
              <a:latin typeface="Times New Roman" pitchFamily="18" charset="0"/>
              <a:cs typeface="Times New Roman" pitchFamily="18" charset="0"/>
            </a:rPr>
            <a:t>Also the privatization of NIPP generating assets could be done through the stock market for efficient pricing, wealth distribution and liquidity. </a:t>
          </a:r>
          <a:endParaRPr lang="en-GB" dirty="0" smtClean="0">
            <a:latin typeface="Times New Roman" pitchFamily="18" charset="0"/>
            <a:cs typeface="Times New Roman" pitchFamily="18" charset="0"/>
          </a:endParaRPr>
        </a:p>
      </dgm:t>
    </dgm:pt>
    <dgm:pt modelId="{B813B064-155A-4D47-9476-C68ADFD475E4}" type="parTrans" cxnId="{8482AF7C-96F9-4B73-ADE4-7051E4661BA1}">
      <dgm:prSet/>
      <dgm:spPr/>
      <dgm:t>
        <a:bodyPr/>
        <a:lstStyle/>
        <a:p>
          <a:endParaRPr lang="en-GB"/>
        </a:p>
      </dgm:t>
    </dgm:pt>
    <dgm:pt modelId="{D0EB0F30-BD02-4CFF-8F6A-244E292DCC8F}" type="sibTrans" cxnId="{8482AF7C-96F9-4B73-ADE4-7051E4661BA1}">
      <dgm:prSet/>
      <dgm:spPr/>
      <dgm:t>
        <a:bodyPr/>
        <a:lstStyle/>
        <a:p>
          <a:endParaRPr lang="en-GB"/>
        </a:p>
      </dgm:t>
    </dgm:pt>
    <dgm:pt modelId="{88DC6A08-B7D4-4D57-98C8-D090B48D8B1A}">
      <dgm:prSet/>
      <dgm:spPr/>
      <dgm:t>
        <a:bodyPr/>
        <a:lstStyle/>
        <a:p>
          <a:r>
            <a:rPr lang="en-GB" smtClean="0">
              <a:latin typeface="Times New Roman" pitchFamily="18" charset="0"/>
              <a:cs typeface="Times New Roman" pitchFamily="18" charset="0"/>
            </a:rPr>
            <a:t>Assets slated for concession may also be considered for listing now or later when turned around. </a:t>
          </a:r>
          <a:endParaRPr lang="en-GB" dirty="0">
            <a:latin typeface="Times New Roman" pitchFamily="18" charset="0"/>
            <a:cs typeface="Times New Roman" pitchFamily="18" charset="0"/>
          </a:endParaRPr>
        </a:p>
      </dgm:t>
    </dgm:pt>
    <dgm:pt modelId="{61C08B1D-D66B-4C8B-96BC-B3D7D27E6DD6}" type="parTrans" cxnId="{3E2F0F7A-6D46-4533-99E5-DB8A1766363C}">
      <dgm:prSet/>
      <dgm:spPr/>
      <dgm:t>
        <a:bodyPr/>
        <a:lstStyle/>
        <a:p>
          <a:endParaRPr lang="en-GB"/>
        </a:p>
      </dgm:t>
    </dgm:pt>
    <dgm:pt modelId="{8372BEA1-5923-4D81-AFE9-F65D7B5E6EC3}" type="sibTrans" cxnId="{3E2F0F7A-6D46-4533-99E5-DB8A1766363C}">
      <dgm:prSet/>
      <dgm:spPr/>
      <dgm:t>
        <a:bodyPr/>
        <a:lstStyle/>
        <a:p>
          <a:endParaRPr lang="en-GB"/>
        </a:p>
      </dgm:t>
    </dgm:pt>
    <dgm:pt modelId="{5CDAE3BF-9400-41A7-9DBF-0AC3E8E6E501}">
      <dgm:prSet/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E9F61AA-3FEE-4675-8BBF-F68842FB4120}" type="parTrans" cxnId="{23C79B27-18ED-42E5-96F9-EAAFD9732FC1}">
      <dgm:prSet/>
      <dgm:spPr/>
      <dgm:t>
        <a:bodyPr/>
        <a:lstStyle/>
        <a:p>
          <a:endParaRPr lang="en-GB"/>
        </a:p>
      </dgm:t>
    </dgm:pt>
    <dgm:pt modelId="{82B49255-4178-4AF3-99EB-6DBF223AA20B}" type="sibTrans" cxnId="{23C79B27-18ED-42E5-96F9-EAAFD9732FC1}">
      <dgm:prSet/>
      <dgm:spPr/>
      <dgm:t>
        <a:bodyPr/>
        <a:lstStyle/>
        <a:p>
          <a:endParaRPr lang="en-GB"/>
        </a:p>
      </dgm:t>
    </dgm:pt>
    <dgm:pt modelId="{8954654E-25B4-4086-8EF4-4C5ADA7D9BBE}" type="pres">
      <dgm:prSet presAssocID="{C001627E-2858-43EA-A151-F67DCDA2EE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33C5C9-01E3-4B4E-B668-DBB62A2B54EE}" type="pres">
      <dgm:prSet presAssocID="{29D7832B-A273-4260-BAD8-7FB8EF5DBC6A}" presName="composite" presStyleCnt="0"/>
      <dgm:spPr/>
      <dgm:t>
        <a:bodyPr/>
        <a:lstStyle/>
        <a:p>
          <a:endParaRPr lang="en-GB"/>
        </a:p>
      </dgm:t>
    </dgm:pt>
    <dgm:pt modelId="{D55B2E71-E88C-4C65-9D97-EE41D3059E5B}" type="pres">
      <dgm:prSet presAssocID="{29D7832B-A273-4260-BAD8-7FB8EF5DBC6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CBB0B2-1942-44E5-903A-6000F7E921E9}" type="pres">
      <dgm:prSet presAssocID="{29D7832B-A273-4260-BAD8-7FB8EF5DBC6A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5282E6-3C7F-4773-9775-3F85666D9732}" type="pres">
      <dgm:prSet presAssocID="{C08097CE-175F-4526-AC45-7D43BE989382}" presName="space" presStyleCnt="0"/>
      <dgm:spPr/>
      <dgm:t>
        <a:bodyPr/>
        <a:lstStyle/>
        <a:p>
          <a:endParaRPr lang="en-GB"/>
        </a:p>
      </dgm:t>
    </dgm:pt>
    <dgm:pt modelId="{7089B822-2AE9-4796-9060-DDC24094E746}" type="pres">
      <dgm:prSet presAssocID="{0E4A9097-1B93-44EB-B804-340A5E6C23AA}" presName="composite" presStyleCnt="0"/>
      <dgm:spPr/>
      <dgm:t>
        <a:bodyPr/>
        <a:lstStyle/>
        <a:p>
          <a:endParaRPr lang="en-GB"/>
        </a:p>
      </dgm:t>
    </dgm:pt>
    <dgm:pt modelId="{6B41D0FE-878D-4A7C-964C-6B1D8226650C}" type="pres">
      <dgm:prSet presAssocID="{0E4A9097-1B93-44EB-B804-340A5E6C23A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FBC9A4-F603-43D3-B5AF-3706EE805A21}" type="pres">
      <dgm:prSet presAssocID="{0E4A9097-1B93-44EB-B804-340A5E6C23AA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F7B0D-9E97-4E75-A12E-43CED0603A71}" type="pres">
      <dgm:prSet presAssocID="{DE580079-2B51-4287-BFB5-5B5F883E395C}" presName="space" presStyleCnt="0"/>
      <dgm:spPr/>
      <dgm:t>
        <a:bodyPr/>
        <a:lstStyle/>
        <a:p>
          <a:endParaRPr lang="en-GB"/>
        </a:p>
      </dgm:t>
    </dgm:pt>
    <dgm:pt modelId="{2A592131-DE0B-4D8C-88EC-FBF7F9388503}" type="pres">
      <dgm:prSet presAssocID="{103C0C0E-EF0E-4843-9D42-2552A6A69EB8}" presName="composite" presStyleCnt="0"/>
      <dgm:spPr/>
      <dgm:t>
        <a:bodyPr/>
        <a:lstStyle/>
        <a:p>
          <a:endParaRPr lang="en-GB"/>
        </a:p>
      </dgm:t>
    </dgm:pt>
    <dgm:pt modelId="{4A16F438-FB80-4EAD-85F1-263C25490E90}" type="pres">
      <dgm:prSet presAssocID="{103C0C0E-EF0E-4843-9D42-2552A6A69EB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BA3AAF-9ACB-4139-AAAB-5113FDF44ECA}" type="pres">
      <dgm:prSet presAssocID="{103C0C0E-EF0E-4843-9D42-2552A6A69EB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FDFBCA-C8C2-4273-A3FC-EE8CC4F66EDD}" type="pres">
      <dgm:prSet presAssocID="{275AEAB4-5333-4738-ABB7-6F9C98238091}" presName="space" presStyleCnt="0"/>
      <dgm:spPr/>
      <dgm:t>
        <a:bodyPr/>
        <a:lstStyle/>
        <a:p>
          <a:endParaRPr lang="en-GB"/>
        </a:p>
      </dgm:t>
    </dgm:pt>
    <dgm:pt modelId="{D1B3B3BB-00D8-4614-A92C-1E80143BE0AD}" type="pres">
      <dgm:prSet presAssocID="{8F14FCE3-1052-4E09-9F28-A3C65D7F4A08}" presName="composite" presStyleCnt="0"/>
      <dgm:spPr/>
      <dgm:t>
        <a:bodyPr/>
        <a:lstStyle/>
        <a:p>
          <a:endParaRPr lang="en-GB"/>
        </a:p>
      </dgm:t>
    </dgm:pt>
    <dgm:pt modelId="{3DF49A6C-7997-45B4-BF3D-E320F4504C19}" type="pres">
      <dgm:prSet presAssocID="{8F14FCE3-1052-4E09-9F28-A3C65D7F4A0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875B3B-F307-4886-A55F-415FD026010D}" type="pres">
      <dgm:prSet presAssocID="{8F14FCE3-1052-4E09-9F28-A3C65D7F4A08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7763C2C-D891-4AA8-9FDE-D3E2C15D32EC}" srcId="{103C0C0E-EF0E-4843-9D42-2552A6A69EB8}" destId="{F15C1887-256E-4202-A05D-FD86BE91E0D9}" srcOrd="1" destOrd="0" parTransId="{51B83BE2-0C59-4091-9F54-F7015FF5E521}" sibTransId="{B019FD0A-C274-409C-9151-E0D08378B714}"/>
    <dgm:cxn modelId="{67D173AA-4C73-4144-8470-2F081AA967FC}" type="presOf" srcId="{29D7832B-A273-4260-BAD8-7FB8EF5DBC6A}" destId="{D55B2E71-E88C-4C65-9D97-EE41D3059E5B}" srcOrd="0" destOrd="0" presId="urn:microsoft.com/office/officeart/2005/8/layout/hList1"/>
    <dgm:cxn modelId="{EE91110C-F199-4721-AF80-8B6628BAA8BA}" srcId="{8F14FCE3-1052-4E09-9F28-A3C65D7F4A08}" destId="{6895BA95-47B5-4851-BDF4-21515938BA02}" srcOrd="0" destOrd="0" parTransId="{09D29CFC-B2C2-422A-ADE4-424DA5CEF496}" sibTransId="{5C7A4C9A-5DC7-4701-B76B-6BC08CA30F5B}"/>
    <dgm:cxn modelId="{49CFBD0C-E5C1-40E3-BAC0-2695F1DA5A52}" srcId="{103C0C0E-EF0E-4843-9D42-2552A6A69EB8}" destId="{4AE53169-CA8E-4A2D-B068-F31EEF3DC06E}" srcOrd="0" destOrd="0" parTransId="{2F3A8020-B9B9-4543-9544-F70BCEE80594}" sibTransId="{E5E8F758-F96F-430F-AFA4-663B43D19E1D}"/>
    <dgm:cxn modelId="{DFA5F56B-F158-4284-B06A-984B088CB172}" srcId="{29D7832B-A273-4260-BAD8-7FB8EF5DBC6A}" destId="{BDF6953D-011F-48F1-BBB7-000735BEFDBC}" srcOrd="2" destOrd="0" parTransId="{0451F9E6-7021-4996-B44E-55F625B105F4}" sibTransId="{FE9E28A5-6225-4398-AA01-FFE79BA2C46C}"/>
    <dgm:cxn modelId="{8482AF7C-96F9-4B73-ADE4-7051E4661BA1}" srcId="{8F14FCE3-1052-4E09-9F28-A3C65D7F4A08}" destId="{87D986AA-5231-4CFC-A6CB-B8B68F7EDE0C}" srcOrd="1" destOrd="0" parTransId="{B813B064-155A-4D47-9476-C68ADFD475E4}" sibTransId="{D0EB0F30-BD02-4CFF-8F6A-244E292DCC8F}"/>
    <dgm:cxn modelId="{A34530D1-BA79-48DD-86FB-669C8BA0C24F}" srcId="{29D7832B-A273-4260-BAD8-7FB8EF5DBC6A}" destId="{61D14D55-11F4-4E15-8A57-E50A0D4044E7}" srcOrd="1" destOrd="0" parTransId="{8B755E9D-1F7C-4AD1-BE35-5EF4731965E6}" sibTransId="{C3DF49EC-13E0-49C8-8890-82D970DA250A}"/>
    <dgm:cxn modelId="{B3E52A38-F2DC-4414-B0B9-59709FC0FBF5}" type="presOf" srcId="{90231E0C-9DB8-4BBC-B1A9-1BC4F588031E}" destId="{E3FBC9A4-F603-43D3-B5AF-3706EE805A21}" srcOrd="0" destOrd="2" presId="urn:microsoft.com/office/officeart/2005/8/layout/hList1"/>
    <dgm:cxn modelId="{4FDBAB38-4B26-4363-83DE-E164A9AEB1A8}" type="presOf" srcId="{20FC5787-50C8-48E4-8446-C4CD18A1017C}" destId="{E3FBC9A4-F603-43D3-B5AF-3706EE805A21}" srcOrd="0" destOrd="0" presId="urn:microsoft.com/office/officeart/2005/8/layout/hList1"/>
    <dgm:cxn modelId="{6ADFAF0B-67B8-45DF-9925-96B43808A3A4}" type="presOf" srcId="{753C9429-0CD2-4D39-B9EC-0FEE2F003456}" destId="{37CBB0B2-1942-44E5-903A-6000F7E921E9}" srcOrd="0" destOrd="4" presId="urn:microsoft.com/office/officeart/2005/8/layout/hList1"/>
    <dgm:cxn modelId="{22889258-5F89-4A20-A6DE-995B6183FB4A}" type="presOf" srcId="{6895BA95-47B5-4851-BDF4-21515938BA02}" destId="{B1875B3B-F307-4886-A55F-415FD026010D}" srcOrd="0" destOrd="0" presId="urn:microsoft.com/office/officeart/2005/8/layout/hList1"/>
    <dgm:cxn modelId="{1A14E756-6C7C-4CF2-90C1-DDA5AFBB9C4E}" srcId="{C001627E-2858-43EA-A151-F67DCDA2EE1E}" destId="{103C0C0E-EF0E-4843-9D42-2552A6A69EB8}" srcOrd="2" destOrd="0" parTransId="{033AABD5-62BF-4C32-9B28-1BB4DCCD3E6A}" sibTransId="{275AEAB4-5333-4738-ABB7-6F9C98238091}"/>
    <dgm:cxn modelId="{10546ED6-4E46-41EA-83BC-542A99D9EE8D}" type="presOf" srcId="{5CDAE3BF-9400-41A7-9DBF-0AC3E8E6E501}" destId="{B1875B3B-F307-4886-A55F-415FD026010D}" srcOrd="0" destOrd="3" presId="urn:microsoft.com/office/officeart/2005/8/layout/hList1"/>
    <dgm:cxn modelId="{3CD12B1A-C941-4C24-949B-7D5BED691D3C}" type="presOf" srcId="{61D14D55-11F4-4E15-8A57-E50A0D4044E7}" destId="{37CBB0B2-1942-44E5-903A-6000F7E921E9}" srcOrd="0" destOrd="1" presId="urn:microsoft.com/office/officeart/2005/8/layout/hList1"/>
    <dgm:cxn modelId="{11FEB9FF-F186-4A35-BB28-425C3E831DAA}" srcId="{0E4A9097-1B93-44EB-B804-340A5E6C23AA}" destId="{20FC5787-50C8-48E4-8446-C4CD18A1017C}" srcOrd="0" destOrd="0" parTransId="{276495F6-5B5F-4F5A-952F-BF3813E7CC6A}" sibTransId="{BF72B9C2-E0D2-4934-84DD-E49B3A207800}"/>
    <dgm:cxn modelId="{94BD464A-5C35-4C01-B1C0-EB1C9FCEA74A}" srcId="{29D7832B-A273-4260-BAD8-7FB8EF5DBC6A}" destId="{91674CB9-1791-48E2-93FF-55238BD7FEEE}" srcOrd="3" destOrd="0" parTransId="{1C64937B-2FD1-44F0-8F47-DC998D452F0B}" sibTransId="{E0D882FD-7CDC-40D6-BB72-4713A9EB812D}"/>
    <dgm:cxn modelId="{D733D499-67B1-4F06-8922-4526AA6AA1CC}" srcId="{0E4A9097-1B93-44EB-B804-340A5E6C23AA}" destId="{F3C614C8-E151-4D48-9342-EA245F3720B6}" srcOrd="1" destOrd="0" parTransId="{E9F4B879-716A-4B97-8D47-E8CBE77E84EE}" sibTransId="{88D669DA-84CC-4E74-BCC4-4F6E44A13B17}"/>
    <dgm:cxn modelId="{B4C10741-62D8-4172-B09B-A55B79CA7357}" srcId="{29D7832B-A273-4260-BAD8-7FB8EF5DBC6A}" destId="{5D027800-C198-4ADF-92AB-1647A1E9215D}" srcOrd="0" destOrd="0" parTransId="{7DEFBFC5-5D4B-4792-887E-9234BE28D736}" sibTransId="{180E23E3-E8EF-49FA-B61C-430F98A047D3}"/>
    <dgm:cxn modelId="{F37F99C9-4B7A-4DF3-AF6B-14464AE3CFE6}" type="presOf" srcId="{103C0C0E-EF0E-4843-9D42-2552A6A69EB8}" destId="{4A16F438-FB80-4EAD-85F1-263C25490E90}" srcOrd="0" destOrd="0" presId="urn:microsoft.com/office/officeart/2005/8/layout/hList1"/>
    <dgm:cxn modelId="{40D66D4B-D20F-48C4-A5CC-E96654A1033F}" type="presOf" srcId="{DC0FDCDB-6C98-46DA-AE0C-199145972864}" destId="{E3FBC9A4-F603-43D3-B5AF-3706EE805A21}" srcOrd="0" destOrd="3" presId="urn:microsoft.com/office/officeart/2005/8/layout/hList1"/>
    <dgm:cxn modelId="{23C79B27-18ED-42E5-96F9-EAAFD9732FC1}" srcId="{8F14FCE3-1052-4E09-9F28-A3C65D7F4A08}" destId="{5CDAE3BF-9400-41A7-9DBF-0AC3E8E6E501}" srcOrd="3" destOrd="0" parTransId="{5E9F61AA-3FEE-4675-8BBF-F68842FB4120}" sibTransId="{82B49255-4178-4AF3-99EB-6DBF223AA20B}"/>
    <dgm:cxn modelId="{1842A479-2C00-4326-88DE-FD9B0A4588D4}" srcId="{C001627E-2858-43EA-A151-F67DCDA2EE1E}" destId="{29D7832B-A273-4260-BAD8-7FB8EF5DBC6A}" srcOrd="0" destOrd="0" parTransId="{BD374D59-7668-42D7-8067-805A82234D69}" sibTransId="{C08097CE-175F-4526-AC45-7D43BE989382}"/>
    <dgm:cxn modelId="{F702DCA5-0C89-4A36-AC00-A4FC4FA75E61}" type="presOf" srcId="{91674CB9-1791-48E2-93FF-55238BD7FEEE}" destId="{37CBB0B2-1942-44E5-903A-6000F7E921E9}" srcOrd="0" destOrd="3" presId="urn:microsoft.com/office/officeart/2005/8/layout/hList1"/>
    <dgm:cxn modelId="{D7929FED-F163-44F2-B3BF-21BE98D96149}" srcId="{29D7832B-A273-4260-BAD8-7FB8EF5DBC6A}" destId="{753C9429-0CD2-4D39-B9EC-0FEE2F003456}" srcOrd="4" destOrd="0" parTransId="{C3ACB617-C5DA-4335-9C5F-97721DCBEFA4}" sibTransId="{B3DE564A-0CEF-4596-A11F-744D90F579FA}"/>
    <dgm:cxn modelId="{3E2F0F7A-6D46-4533-99E5-DB8A1766363C}" srcId="{8F14FCE3-1052-4E09-9F28-A3C65D7F4A08}" destId="{88DC6A08-B7D4-4D57-98C8-D090B48D8B1A}" srcOrd="2" destOrd="0" parTransId="{61C08B1D-D66B-4C8B-96BC-B3D7D27E6DD6}" sibTransId="{8372BEA1-5923-4D81-AFE9-F65D7B5E6EC3}"/>
    <dgm:cxn modelId="{6F19B507-A868-4084-9B52-5049EAEB2503}" type="presOf" srcId="{88DC6A08-B7D4-4D57-98C8-D090B48D8B1A}" destId="{B1875B3B-F307-4886-A55F-415FD026010D}" srcOrd="0" destOrd="2" presId="urn:microsoft.com/office/officeart/2005/8/layout/hList1"/>
    <dgm:cxn modelId="{C097942B-CF76-4254-A0F9-0FF3455FEC8C}" srcId="{0E4A9097-1B93-44EB-B804-340A5E6C23AA}" destId="{90231E0C-9DB8-4BBC-B1A9-1BC4F588031E}" srcOrd="2" destOrd="0" parTransId="{FB092C56-A23A-4469-92BE-118CAA488EA6}" sibTransId="{6817F815-9B32-4DD1-9BFF-A7F1E0321F56}"/>
    <dgm:cxn modelId="{80755B40-9402-467D-BEFE-73359D352682}" type="presOf" srcId="{BDF6953D-011F-48F1-BBB7-000735BEFDBC}" destId="{37CBB0B2-1942-44E5-903A-6000F7E921E9}" srcOrd="0" destOrd="2" presId="urn:microsoft.com/office/officeart/2005/8/layout/hList1"/>
    <dgm:cxn modelId="{2661BF35-8BA2-47FC-9D2A-F2568B361561}" type="presOf" srcId="{5D027800-C198-4ADF-92AB-1647A1E9215D}" destId="{37CBB0B2-1942-44E5-903A-6000F7E921E9}" srcOrd="0" destOrd="0" presId="urn:microsoft.com/office/officeart/2005/8/layout/hList1"/>
    <dgm:cxn modelId="{16045120-3C31-425E-B92D-4794F6DACE4E}" type="presOf" srcId="{F3C614C8-E151-4D48-9342-EA245F3720B6}" destId="{E3FBC9A4-F603-43D3-B5AF-3706EE805A21}" srcOrd="0" destOrd="1" presId="urn:microsoft.com/office/officeart/2005/8/layout/hList1"/>
    <dgm:cxn modelId="{D7B5B3D4-252A-4612-8C17-DFD7E5EF54C6}" type="presOf" srcId="{F15C1887-256E-4202-A05D-FD86BE91E0D9}" destId="{D1BA3AAF-9ACB-4139-AAAB-5113FDF44ECA}" srcOrd="0" destOrd="1" presId="urn:microsoft.com/office/officeart/2005/8/layout/hList1"/>
    <dgm:cxn modelId="{C88B9C47-2546-4A8E-AA76-22B5A76F0FD7}" type="presOf" srcId="{4AE53169-CA8E-4A2D-B068-F31EEF3DC06E}" destId="{D1BA3AAF-9ACB-4139-AAAB-5113FDF44ECA}" srcOrd="0" destOrd="0" presId="urn:microsoft.com/office/officeart/2005/8/layout/hList1"/>
    <dgm:cxn modelId="{E7EC36A8-0A81-4CE4-81D4-FC39D8174E4D}" type="presOf" srcId="{0E4A9097-1B93-44EB-B804-340A5E6C23AA}" destId="{6B41D0FE-878D-4A7C-964C-6B1D8226650C}" srcOrd="0" destOrd="0" presId="urn:microsoft.com/office/officeart/2005/8/layout/hList1"/>
    <dgm:cxn modelId="{8AD3CDD2-7EFA-4914-8774-D8F10877FE4D}" type="presOf" srcId="{87D986AA-5231-4CFC-A6CB-B8B68F7EDE0C}" destId="{B1875B3B-F307-4886-A55F-415FD026010D}" srcOrd="0" destOrd="1" presId="urn:microsoft.com/office/officeart/2005/8/layout/hList1"/>
    <dgm:cxn modelId="{CC5E3F00-2FA5-4F4F-AAFE-5291934C969C}" type="presOf" srcId="{8F14FCE3-1052-4E09-9F28-A3C65D7F4A08}" destId="{3DF49A6C-7997-45B4-BF3D-E320F4504C19}" srcOrd="0" destOrd="0" presId="urn:microsoft.com/office/officeart/2005/8/layout/hList1"/>
    <dgm:cxn modelId="{3C26623B-17E6-4C27-8B4C-A66289123FE1}" srcId="{0E4A9097-1B93-44EB-B804-340A5E6C23AA}" destId="{DC0FDCDB-6C98-46DA-AE0C-199145972864}" srcOrd="3" destOrd="0" parTransId="{92A0DC1F-2FAD-4E2F-9838-1370878ABC47}" sibTransId="{231F9615-4C76-4719-8C3B-4BEDE4A8C476}"/>
    <dgm:cxn modelId="{6E148262-1927-443F-A904-1B4176885401}" type="presOf" srcId="{C001627E-2858-43EA-A151-F67DCDA2EE1E}" destId="{8954654E-25B4-4086-8EF4-4C5ADA7D9BBE}" srcOrd="0" destOrd="0" presId="urn:microsoft.com/office/officeart/2005/8/layout/hList1"/>
    <dgm:cxn modelId="{CFC3F3AA-777F-4D87-8EE3-4BBD54CC7A3A}" srcId="{C001627E-2858-43EA-A151-F67DCDA2EE1E}" destId="{8F14FCE3-1052-4E09-9F28-A3C65D7F4A08}" srcOrd="3" destOrd="0" parTransId="{B0F3DBA7-00F6-4BEA-AA2A-24FE3A3907D7}" sibTransId="{338FC250-B8FE-4EC3-B934-CA94B0C37641}"/>
    <dgm:cxn modelId="{3327D7F0-A353-4E47-B826-7BC8FA38807D}" srcId="{C001627E-2858-43EA-A151-F67DCDA2EE1E}" destId="{0E4A9097-1B93-44EB-B804-340A5E6C23AA}" srcOrd="1" destOrd="0" parTransId="{97182C41-6F29-4153-BDFC-DAA5B0DB4F1E}" sibTransId="{DE580079-2B51-4287-BFB5-5B5F883E395C}"/>
    <dgm:cxn modelId="{77296B03-6089-421B-8DA1-5F985668D4C3}" type="presParOf" srcId="{8954654E-25B4-4086-8EF4-4C5ADA7D9BBE}" destId="{E333C5C9-01E3-4B4E-B668-DBB62A2B54EE}" srcOrd="0" destOrd="0" presId="urn:microsoft.com/office/officeart/2005/8/layout/hList1"/>
    <dgm:cxn modelId="{C777EE57-BEC2-462C-AFF5-7B8F50AB85C9}" type="presParOf" srcId="{E333C5C9-01E3-4B4E-B668-DBB62A2B54EE}" destId="{D55B2E71-E88C-4C65-9D97-EE41D3059E5B}" srcOrd="0" destOrd="0" presId="urn:microsoft.com/office/officeart/2005/8/layout/hList1"/>
    <dgm:cxn modelId="{862ECD73-6148-4207-A507-BDA251994DBF}" type="presParOf" srcId="{E333C5C9-01E3-4B4E-B668-DBB62A2B54EE}" destId="{37CBB0B2-1942-44E5-903A-6000F7E921E9}" srcOrd="1" destOrd="0" presId="urn:microsoft.com/office/officeart/2005/8/layout/hList1"/>
    <dgm:cxn modelId="{11CFBB28-D4A0-4665-ADAD-7244498E92CF}" type="presParOf" srcId="{8954654E-25B4-4086-8EF4-4C5ADA7D9BBE}" destId="{105282E6-3C7F-4773-9775-3F85666D9732}" srcOrd="1" destOrd="0" presId="urn:microsoft.com/office/officeart/2005/8/layout/hList1"/>
    <dgm:cxn modelId="{987BC8DD-37D4-4C71-A463-B724A8879461}" type="presParOf" srcId="{8954654E-25B4-4086-8EF4-4C5ADA7D9BBE}" destId="{7089B822-2AE9-4796-9060-DDC24094E746}" srcOrd="2" destOrd="0" presId="urn:microsoft.com/office/officeart/2005/8/layout/hList1"/>
    <dgm:cxn modelId="{47C2AC2F-C6A3-4D9D-B1E5-321B49239035}" type="presParOf" srcId="{7089B822-2AE9-4796-9060-DDC24094E746}" destId="{6B41D0FE-878D-4A7C-964C-6B1D8226650C}" srcOrd="0" destOrd="0" presId="urn:microsoft.com/office/officeart/2005/8/layout/hList1"/>
    <dgm:cxn modelId="{4C48AE40-72BF-4C07-BBB7-1D48D107232D}" type="presParOf" srcId="{7089B822-2AE9-4796-9060-DDC24094E746}" destId="{E3FBC9A4-F603-43D3-B5AF-3706EE805A21}" srcOrd="1" destOrd="0" presId="urn:microsoft.com/office/officeart/2005/8/layout/hList1"/>
    <dgm:cxn modelId="{5A42E8B4-9757-425E-B4AF-7CC8E4DF2497}" type="presParOf" srcId="{8954654E-25B4-4086-8EF4-4C5ADA7D9BBE}" destId="{29DF7B0D-9E97-4E75-A12E-43CED0603A71}" srcOrd="3" destOrd="0" presId="urn:microsoft.com/office/officeart/2005/8/layout/hList1"/>
    <dgm:cxn modelId="{E3B82D93-CD22-4FBC-B785-1DC820272831}" type="presParOf" srcId="{8954654E-25B4-4086-8EF4-4C5ADA7D9BBE}" destId="{2A592131-DE0B-4D8C-88EC-FBF7F9388503}" srcOrd="4" destOrd="0" presId="urn:microsoft.com/office/officeart/2005/8/layout/hList1"/>
    <dgm:cxn modelId="{DEED1B74-8A6F-4234-ABDB-8BD876E80BDD}" type="presParOf" srcId="{2A592131-DE0B-4D8C-88EC-FBF7F9388503}" destId="{4A16F438-FB80-4EAD-85F1-263C25490E90}" srcOrd="0" destOrd="0" presId="urn:microsoft.com/office/officeart/2005/8/layout/hList1"/>
    <dgm:cxn modelId="{C4C49BB4-8FCB-4F05-BC5F-F8A20D7CDD45}" type="presParOf" srcId="{2A592131-DE0B-4D8C-88EC-FBF7F9388503}" destId="{D1BA3AAF-9ACB-4139-AAAB-5113FDF44ECA}" srcOrd="1" destOrd="0" presId="urn:microsoft.com/office/officeart/2005/8/layout/hList1"/>
    <dgm:cxn modelId="{D3B93732-BE22-4CC6-92C1-F3D9597D4683}" type="presParOf" srcId="{8954654E-25B4-4086-8EF4-4C5ADA7D9BBE}" destId="{F7FDFBCA-C8C2-4273-A3FC-EE8CC4F66EDD}" srcOrd="5" destOrd="0" presId="urn:microsoft.com/office/officeart/2005/8/layout/hList1"/>
    <dgm:cxn modelId="{7FD7C721-7000-410C-92A8-FF9998D7F891}" type="presParOf" srcId="{8954654E-25B4-4086-8EF4-4C5ADA7D9BBE}" destId="{D1B3B3BB-00D8-4614-A92C-1E80143BE0AD}" srcOrd="6" destOrd="0" presId="urn:microsoft.com/office/officeart/2005/8/layout/hList1"/>
    <dgm:cxn modelId="{339C2391-B670-419E-A35D-3271AC279BF4}" type="presParOf" srcId="{D1B3B3BB-00D8-4614-A92C-1E80143BE0AD}" destId="{3DF49A6C-7997-45B4-BF3D-E320F4504C19}" srcOrd="0" destOrd="0" presId="urn:microsoft.com/office/officeart/2005/8/layout/hList1"/>
    <dgm:cxn modelId="{B993449F-7663-457E-BC96-C198EA99BB2D}" type="presParOf" srcId="{D1B3B3BB-00D8-4614-A92C-1E80143BE0AD}" destId="{B1875B3B-F307-4886-A55F-415FD02601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01627E-2858-43EA-A151-F67DCDA2EE1E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9D7832B-A273-4260-BAD8-7FB8EF5DBC6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374D59-7668-42D7-8067-805A82234D69}" type="parTrans" cxnId="{1842A479-2C00-4326-88DE-FD9B0A4588D4}">
      <dgm:prSet/>
      <dgm:spPr/>
      <dgm:t>
        <a:bodyPr/>
        <a:lstStyle/>
        <a:p>
          <a:endParaRPr lang="en-GB"/>
        </a:p>
      </dgm:t>
    </dgm:pt>
    <dgm:pt modelId="{C08097CE-175F-4526-AC45-7D43BE989382}" type="sibTrans" cxnId="{1842A479-2C00-4326-88DE-FD9B0A4588D4}">
      <dgm:prSet/>
      <dgm:spPr/>
      <dgm:t>
        <a:bodyPr/>
        <a:lstStyle/>
        <a:p>
          <a:endParaRPr lang="en-GB"/>
        </a:p>
      </dgm:t>
    </dgm:pt>
    <dgm:pt modelId="{5D027800-C198-4ADF-92AB-1647A1E9215D}">
      <dgm:prSet phldrT="[Text]"/>
      <dgm:spPr/>
      <dgm:t>
        <a:bodyPr/>
        <a:lstStyle/>
        <a:p>
          <a:r>
            <a:rPr lang="en-US" smtClean="0"/>
            <a:t>Healthcare </a:t>
          </a:r>
          <a:r>
            <a:rPr lang="mr-IN" smtClean="0"/>
            <a:t>–</a:t>
          </a:r>
          <a:r>
            <a:rPr lang="en-US" smtClean="0"/>
            <a:t> improve the availability, accessibility and quality</a:t>
          </a:r>
          <a:endParaRPr lang="en-GB" dirty="0"/>
        </a:p>
      </dgm:t>
    </dgm:pt>
    <dgm:pt modelId="{7DEFBFC5-5D4B-4792-887E-9234BE28D736}" type="parTrans" cxnId="{B4C10741-62D8-4172-B09B-A55B79CA7357}">
      <dgm:prSet/>
      <dgm:spPr/>
      <dgm:t>
        <a:bodyPr/>
        <a:lstStyle/>
        <a:p>
          <a:endParaRPr lang="en-GB"/>
        </a:p>
      </dgm:t>
    </dgm:pt>
    <dgm:pt modelId="{180E23E3-E8EF-49FA-B61C-430F98A047D3}" type="sibTrans" cxnId="{B4C10741-62D8-4172-B09B-A55B79CA7357}">
      <dgm:prSet/>
      <dgm:spPr/>
      <dgm:t>
        <a:bodyPr/>
        <a:lstStyle/>
        <a:p>
          <a:endParaRPr lang="en-GB"/>
        </a:p>
      </dgm:t>
    </dgm:pt>
    <dgm:pt modelId="{0E4A9097-1B93-44EB-B804-340A5E6C23A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182C41-6F29-4153-BDFC-DAA5B0DB4F1E}" type="parTrans" cxnId="{3327D7F0-A353-4E47-B826-7BC8FA38807D}">
      <dgm:prSet/>
      <dgm:spPr/>
      <dgm:t>
        <a:bodyPr/>
        <a:lstStyle/>
        <a:p>
          <a:endParaRPr lang="en-GB"/>
        </a:p>
      </dgm:t>
    </dgm:pt>
    <dgm:pt modelId="{DE580079-2B51-4287-BFB5-5B5F883E395C}" type="sibTrans" cxnId="{3327D7F0-A353-4E47-B826-7BC8FA38807D}">
      <dgm:prSet/>
      <dgm:spPr/>
      <dgm:t>
        <a:bodyPr/>
        <a:lstStyle/>
        <a:p>
          <a:endParaRPr lang="en-GB"/>
        </a:p>
      </dgm:t>
    </dgm:pt>
    <dgm:pt modelId="{20FC5787-50C8-48E4-8446-C4CD18A1017C}">
      <dgm:prSet phldrT="[Text]"/>
      <dgm:spPr/>
      <dgm:t>
        <a:bodyPr/>
        <a:lstStyle/>
        <a:p>
          <a:r>
            <a:rPr lang="en-US" smtClean="0"/>
            <a:t>Revitalize healthcare system</a:t>
          </a:r>
          <a:endParaRPr lang="en-GB" dirty="0"/>
        </a:p>
      </dgm:t>
    </dgm:pt>
    <dgm:pt modelId="{276495F6-5B5F-4F5A-952F-BF3813E7CC6A}" type="parTrans" cxnId="{11FEB9FF-F186-4A35-BB28-425C3E831DAA}">
      <dgm:prSet/>
      <dgm:spPr/>
      <dgm:t>
        <a:bodyPr/>
        <a:lstStyle/>
        <a:p>
          <a:endParaRPr lang="en-GB"/>
        </a:p>
      </dgm:t>
    </dgm:pt>
    <dgm:pt modelId="{BF72B9C2-E0D2-4934-84DD-E49B3A207800}" type="sibTrans" cxnId="{11FEB9FF-F186-4A35-BB28-425C3E831DAA}">
      <dgm:prSet/>
      <dgm:spPr/>
      <dgm:t>
        <a:bodyPr/>
        <a:lstStyle/>
        <a:p>
          <a:endParaRPr lang="en-GB"/>
        </a:p>
      </dgm:t>
    </dgm:pt>
    <dgm:pt modelId="{103C0C0E-EF0E-4843-9D42-2552A6A69EB8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3AABD5-62BF-4C32-9B28-1BB4DCCD3E6A}" type="parTrans" cxnId="{1A14E756-6C7C-4CF2-90C1-DDA5AFBB9C4E}">
      <dgm:prSet/>
      <dgm:spPr/>
      <dgm:t>
        <a:bodyPr/>
        <a:lstStyle/>
        <a:p>
          <a:endParaRPr lang="en-GB"/>
        </a:p>
      </dgm:t>
    </dgm:pt>
    <dgm:pt modelId="{275AEAB4-5333-4738-ABB7-6F9C98238091}" type="sibTrans" cxnId="{1A14E756-6C7C-4CF2-90C1-DDA5AFBB9C4E}">
      <dgm:prSet/>
      <dgm:spPr/>
      <dgm:t>
        <a:bodyPr/>
        <a:lstStyle/>
        <a:p>
          <a:endParaRPr lang="en-GB"/>
        </a:p>
      </dgm:t>
    </dgm:pt>
    <dgm:pt modelId="{4AE53169-CA8E-4A2D-B068-F31EEF3DC06E}">
      <dgm:prSet phldrT="[Text]"/>
      <dgm:spPr/>
      <dgm:t>
        <a:bodyPr/>
        <a:lstStyle/>
        <a:p>
          <a:r>
            <a:rPr lang="en-GB" smtClean="0"/>
            <a:t>The raising of green bond to finance the environmental projects</a:t>
          </a:r>
          <a:endParaRPr lang="en-GB" dirty="0"/>
        </a:p>
      </dgm:t>
    </dgm:pt>
    <dgm:pt modelId="{2F3A8020-B9B9-4543-9544-F70BCEE80594}" type="parTrans" cxnId="{49CFBD0C-E5C1-40E3-BAC0-2695F1DA5A52}">
      <dgm:prSet/>
      <dgm:spPr/>
      <dgm:t>
        <a:bodyPr/>
        <a:lstStyle/>
        <a:p>
          <a:endParaRPr lang="en-GB"/>
        </a:p>
      </dgm:t>
    </dgm:pt>
    <dgm:pt modelId="{E5E8F758-F96F-430F-AFA4-663B43D19E1D}" type="sibTrans" cxnId="{49CFBD0C-E5C1-40E3-BAC0-2695F1DA5A52}">
      <dgm:prSet/>
      <dgm:spPr/>
      <dgm:t>
        <a:bodyPr/>
        <a:lstStyle/>
        <a:p>
          <a:endParaRPr lang="en-GB"/>
        </a:p>
      </dgm:t>
    </dgm:pt>
    <dgm:pt modelId="{8F14FCE3-1052-4E09-9F28-A3C65D7F4A08}">
      <dgm:prSet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F3DBA7-00F6-4BEA-AA2A-24FE3A3907D7}" type="parTrans" cxnId="{CFC3F3AA-777F-4D87-8EE3-4BBD54CC7A3A}">
      <dgm:prSet/>
      <dgm:spPr/>
      <dgm:t>
        <a:bodyPr/>
        <a:lstStyle/>
        <a:p>
          <a:endParaRPr lang="en-GB"/>
        </a:p>
      </dgm:t>
    </dgm:pt>
    <dgm:pt modelId="{338FC250-B8FE-4EC3-B934-CA94B0C37641}" type="sibTrans" cxnId="{CFC3F3AA-777F-4D87-8EE3-4BBD54CC7A3A}">
      <dgm:prSet/>
      <dgm:spPr/>
      <dgm:t>
        <a:bodyPr/>
        <a:lstStyle/>
        <a:p>
          <a:endParaRPr lang="en-GB"/>
        </a:p>
      </dgm:t>
    </dgm:pt>
    <dgm:pt modelId="{6895BA95-47B5-4851-BDF4-21515938BA02}">
      <dgm:prSet/>
      <dgm:spPr/>
      <dgm:t>
        <a:bodyPr/>
        <a:lstStyle/>
        <a:p>
          <a:r>
            <a:rPr lang="en-GB" dirty="0" smtClean="0"/>
            <a:t>Green bonds appear on the front burner</a:t>
          </a:r>
          <a:endParaRPr lang="en-GB" dirty="0"/>
        </a:p>
      </dgm:t>
    </dgm:pt>
    <dgm:pt modelId="{09D29CFC-B2C2-422A-ADE4-424DA5CEF496}" type="parTrans" cxnId="{EE91110C-F199-4721-AF80-8B6628BAA8BA}">
      <dgm:prSet/>
      <dgm:spPr/>
      <dgm:t>
        <a:bodyPr/>
        <a:lstStyle/>
        <a:p>
          <a:endParaRPr lang="en-GB"/>
        </a:p>
      </dgm:t>
    </dgm:pt>
    <dgm:pt modelId="{5C7A4C9A-5DC7-4701-B76B-6BC08CA30F5B}" type="sibTrans" cxnId="{EE91110C-F199-4721-AF80-8B6628BAA8BA}">
      <dgm:prSet/>
      <dgm:spPr/>
      <dgm:t>
        <a:bodyPr/>
        <a:lstStyle/>
        <a:p>
          <a:endParaRPr lang="en-GB"/>
        </a:p>
      </dgm:t>
    </dgm:pt>
    <dgm:pt modelId="{77C4104B-E4D2-48A3-BB3D-5DFA0F3F2B29}">
      <dgm:prSet/>
      <dgm:spPr/>
      <dgm:t>
        <a:bodyPr/>
        <a:lstStyle/>
        <a:p>
          <a:r>
            <a:rPr lang="en-US" smtClean="0"/>
            <a:t>Education </a:t>
          </a:r>
          <a:r>
            <a:rPr lang="mr-IN" smtClean="0"/>
            <a:t>–</a:t>
          </a:r>
          <a:r>
            <a:rPr lang="en-US" smtClean="0"/>
            <a:t> improve quality &amp; girl care education</a:t>
          </a:r>
          <a:endParaRPr lang="en-US" dirty="0"/>
        </a:p>
      </dgm:t>
    </dgm:pt>
    <dgm:pt modelId="{27519D47-E2E9-406F-A056-ACA2C0A18AD2}" type="parTrans" cxnId="{F8ADF34E-1928-4EF7-A1C0-41D0141F7527}">
      <dgm:prSet/>
      <dgm:spPr/>
      <dgm:t>
        <a:bodyPr/>
        <a:lstStyle/>
        <a:p>
          <a:endParaRPr lang="en-GB"/>
        </a:p>
      </dgm:t>
    </dgm:pt>
    <dgm:pt modelId="{00DA9837-9923-49D9-B8C8-85CA6C9DD39D}" type="sibTrans" cxnId="{F8ADF34E-1928-4EF7-A1C0-41D0141F7527}">
      <dgm:prSet/>
      <dgm:spPr/>
      <dgm:t>
        <a:bodyPr/>
        <a:lstStyle/>
        <a:p>
          <a:endParaRPr lang="en-GB"/>
        </a:p>
      </dgm:t>
    </dgm:pt>
    <dgm:pt modelId="{7131D339-6091-4794-86D6-27C20617C505}">
      <dgm:prSet/>
      <dgm:spPr/>
      <dgm:t>
        <a:bodyPr/>
        <a:lstStyle/>
        <a:p>
          <a:r>
            <a:rPr lang="en-US" smtClean="0"/>
            <a:t>Social Inclusion </a:t>
          </a:r>
          <a:r>
            <a:rPr lang="mr-IN" smtClean="0"/>
            <a:t>–</a:t>
          </a:r>
          <a:r>
            <a:rPr lang="en-US" smtClean="0"/>
            <a:t> social safety net programs</a:t>
          </a:r>
          <a:endParaRPr lang="en-US" dirty="0"/>
        </a:p>
      </dgm:t>
    </dgm:pt>
    <dgm:pt modelId="{A8B7BABD-041D-4177-997F-0115067CDFB8}" type="parTrans" cxnId="{19B562E9-2073-4D86-A047-C32B3F6BE675}">
      <dgm:prSet/>
      <dgm:spPr/>
      <dgm:t>
        <a:bodyPr/>
        <a:lstStyle/>
        <a:p>
          <a:endParaRPr lang="en-GB"/>
        </a:p>
      </dgm:t>
    </dgm:pt>
    <dgm:pt modelId="{019BE82A-B1EE-4E94-93AF-AFB19883EFE6}" type="sibTrans" cxnId="{19B562E9-2073-4D86-A047-C32B3F6BE675}">
      <dgm:prSet/>
      <dgm:spPr/>
      <dgm:t>
        <a:bodyPr/>
        <a:lstStyle/>
        <a:p>
          <a:endParaRPr lang="en-GB"/>
        </a:p>
      </dgm:t>
    </dgm:pt>
    <dgm:pt modelId="{B7328125-9BFB-43AD-A192-EE85E137A301}">
      <dgm:prSet/>
      <dgm:spPr/>
      <dgm:t>
        <a:bodyPr/>
        <a:lstStyle/>
        <a:p>
          <a:r>
            <a:rPr lang="en-US" smtClean="0"/>
            <a:t>Job creation and Youth Empowerment</a:t>
          </a:r>
          <a:endParaRPr lang="en-US" dirty="0" smtClean="0"/>
        </a:p>
      </dgm:t>
    </dgm:pt>
    <dgm:pt modelId="{18CE84F4-CABB-43D4-A8BA-EE825EE42859}" type="parTrans" cxnId="{8CBA6650-F87C-43CF-8235-DC85FC7C881C}">
      <dgm:prSet/>
      <dgm:spPr/>
      <dgm:t>
        <a:bodyPr/>
        <a:lstStyle/>
        <a:p>
          <a:endParaRPr lang="en-GB"/>
        </a:p>
      </dgm:t>
    </dgm:pt>
    <dgm:pt modelId="{91AC2EA6-9B01-4100-A336-5DE6FBFB90D3}" type="sibTrans" cxnId="{8CBA6650-F87C-43CF-8235-DC85FC7C881C}">
      <dgm:prSet/>
      <dgm:spPr/>
      <dgm:t>
        <a:bodyPr/>
        <a:lstStyle/>
        <a:p>
          <a:endParaRPr lang="en-GB"/>
        </a:p>
      </dgm:t>
    </dgm:pt>
    <dgm:pt modelId="{BED18B15-4C91-4038-A238-515D9BAB598D}">
      <dgm:prSet/>
      <dgm:spPr/>
      <dgm:t>
        <a:bodyPr/>
        <a:lstStyle/>
        <a:p>
          <a:r>
            <a:rPr lang="en-US" smtClean="0"/>
            <a:t>Population and Growth Management</a:t>
          </a:r>
          <a:endParaRPr lang="en-US" dirty="0" smtClean="0"/>
        </a:p>
      </dgm:t>
    </dgm:pt>
    <dgm:pt modelId="{3BB3F02E-1585-425F-8E82-859E20FAC5BE}" type="parTrans" cxnId="{7E029C55-BEB8-4540-810A-0A642760C279}">
      <dgm:prSet/>
      <dgm:spPr/>
      <dgm:t>
        <a:bodyPr/>
        <a:lstStyle/>
        <a:p>
          <a:endParaRPr lang="en-GB"/>
        </a:p>
      </dgm:t>
    </dgm:pt>
    <dgm:pt modelId="{3E8BE2FD-65CC-4C67-B43E-22EDECC355A9}" type="sibTrans" cxnId="{7E029C55-BEB8-4540-810A-0A642760C279}">
      <dgm:prSet/>
      <dgm:spPr/>
      <dgm:t>
        <a:bodyPr/>
        <a:lstStyle/>
        <a:p>
          <a:endParaRPr lang="en-GB"/>
        </a:p>
      </dgm:t>
    </dgm:pt>
    <dgm:pt modelId="{F2A2BB95-979D-4AB4-8C4A-F79600F620A8}">
      <dgm:prSet/>
      <dgm:spPr/>
      <dgm:t>
        <a:bodyPr/>
        <a:lstStyle/>
        <a:p>
          <a:r>
            <a:rPr lang="en-US" dirty="0" smtClean="0"/>
            <a:t>Environmental Sustainability</a:t>
          </a:r>
        </a:p>
      </dgm:t>
    </dgm:pt>
    <dgm:pt modelId="{998CEB55-A9BB-4C0F-8CC7-F5E3C92D02AB}" type="parTrans" cxnId="{E37EA5C3-BEFA-422C-ABAF-AF415666FDCE}">
      <dgm:prSet/>
      <dgm:spPr/>
      <dgm:t>
        <a:bodyPr/>
        <a:lstStyle/>
        <a:p>
          <a:endParaRPr lang="en-GB"/>
        </a:p>
      </dgm:t>
    </dgm:pt>
    <dgm:pt modelId="{1EC8E277-8498-44EC-8D35-AF271E7E92FA}" type="sibTrans" cxnId="{E37EA5C3-BEFA-422C-ABAF-AF415666FDCE}">
      <dgm:prSet/>
      <dgm:spPr/>
      <dgm:t>
        <a:bodyPr/>
        <a:lstStyle/>
        <a:p>
          <a:endParaRPr lang="en-GB"/>
        </a:p>
      </dgm:t>
    </dgm:pt>
    <dgm:pt modelId="{DEFCFB64-E89A-40D4-8CA7-27D39B3CB7EC}">
      <dgm:prSet/>
      <dgm:spPr/>
      <dgm:t>
        <a:bodyPr/>
        <a:lstStyle/>
        <a:p>
          <a:r>
            <a:rPr lang="en-US" smtClean="0"/>
            <a:t>Expand coverage of NHIS</a:t>
          </a:r>
          <a:endParaRPr lang="en-US" dirty="0" smtClean="0"/>
        </a:p>
      </dgm:t>
    </dgm:pt>
    <dgm:pt modelId="{06DE1C8F-0802-48AD-AF58-1C6F137294CD}" type="parTrans" cxnId="{080E2CB9-D154-49C7-9CC1-A8A51F80430F}">
      <dgm:prSet/>
      <dgm:spPr/>
      <dgm:t>
        <a:bodyPr/>
        <a:lstStyle/>
        <a:p>
          <a:endParaRPr lang="en-GB"/>
        </a:p>
      </dgm:t>
    </dgm:pt>
    <dgm:pt modelId="{3AAB11D9-4C30-4FF5-93C4-81BBC8ACE334}" type="sibTrans" cxnId="{080E2CB9-D154-49C7-9CC1-A8A51F80430F}">
      <dgm:prSet/>
      <dgm:spPr/>
      <dgm:t>
        <a:bodyPr/>
        <a:lstStyle/>
        <a:p>
          <a:endParaRPr lang="en-GB"/>
        </a:p>
      </dgm:t>
    </dgm:pt>
    <dgm:pt modelId="{922773C3-9C77-41A9-8118-39DA8C2EFE6F}">
      <dgm:prSet/>
      <dgm:spPr/>
      <dgm:t>
        <a:bodyPr/>
        <a:lstStyle/>
        <a:p>
          <a:r>
            <a:rPr lang="en-US" smtClean="0"/>
            <a:t>Improve teacher quality</a:t>
          </a:r>
          <a:endParaRPr lang="en-US" dirty="0" smtClean="0"/>
        </a:p>
      </dgm:t>
    </dgm:pt>
    <dgm:pt modelId="{3AEA20D0-BE5B-4E3C-9D44-315E83F1197B}" type="parTrans" cxnId="{2D9D7CB2-EDAC-42D0-81EF-6733E7FD02F9}">
      <dgm:prSet/>
      <dgm:spPr/>
      <dgm:t>
        <a:bodyPr/>
        <a:lstStyle/>
        <a:p>
          <a:endParaRPr lang="en-GB"/>
        </a:p>
      </dgm:t>
    </dgm:pt>
    <dgm:pt modelId="{E5A861D8-DA94-415C-B018-F5776E92E7FC}" type="sibTrans" cxnId="{2D9D7CB2-EDAC-42D0-81EF-6733E7FD02F9}">
      <dgm:prSet/>
      <dgm:spPr/>
      <dgm:t>
        <a:bodyPr/>
        <a:lstStyle/>
        <a:p>
          <a:endParaRPr lang="en-GB"/>
        </a:p>
      </dgm:t>
    </dgm:pt>
    <dgm:pt modelId="{DAFA289B-AD03-405D-8DB4-40BCD7A86BC1}">
      <dgm:prSet/>
      <dgm:spPr/>
      <dgm:t>
        <a:bodyPr/>
        <a:lstStyle/>
        <a:p>
          <a:r>
            <a:rPr lang="en-US" smtClean="0"/>
            <a:t>Review education curriculum in line with international best practice</a:t>
          </a:r>
          <a:endParaRPr lang="en-US" dirty="0" smtClean="0"/>
        </a:p>
      </dgm:t>
    </dgm:pt>
    <dgm:pt modelId="{F62BFD87-0879-4868-B155-927DEB1BF855}" type="parTrans" cxnId="{2034F5A8-A5DE-476D-B72C-EAD335F2577D}">
      <dgm:prSet/>
      <dgm:spPr/>
      <dgm:t>
        <a:bodyPr/>
        <a:lstStyle/>
        <a:p>
          <a:endParaRPr lang="en-GB"/>
        </a:p>
      </dgm:t>
    </dgm:pt>
    <dgm:pt modelId="{980DC057-A472-44C8-9580-DF59D737D5F2}" type="sibTrans" cxnId="{2034F5A8-A5DE-476D-B72C-EAD335F2577D}">
      <dgm:prSet/>
      <dgm:spPr/>
      <dgm:t>
        <a:bodyPr/>
        <a:lstStyle/>
        <a:p>
          <a:endParaRPr lang="en-GB"/>
        </a:p>
      </dgm:t>
    </dgm:pt>
    <dgm:pt modelId="{BB6C7531-94F0-4CBA-B9A3-86E3B0A33EA6}">
      <dgm:prSet/>
      <dgm:spPr/>
      <dgm:t>
        <a:bodyPr/>
        <a:lstStyle/>
        <a:p>
          <a:r>
            <a:rPr lang="en-US" smtClean="0"/>
            <a:t>emphasis on made in Nigeria goods</a:t>
          </a:r>
          <a:endParaRPr lang="en-US" dirty="0" smtClean="0"/>
        </a:p>
      </dgm:t>
    </dgm:pt>
    <dgm:pt modelId="{41F5388D-14CE-4A57-8408-7D8D9BDAA707}" type="parTrans" cxnId="{4BEE8D90-C643-4C63-BD27-3083E6ECF809}">
      <dgm:prSet/>
      <dgm:spPr/>
      <dgm:t>
        <a:bodyPr/>
        <a:lstStyle/>
        <a:p>
          <a:endParaRPr lang="en-GB"/>
        </a:p>
      </dgm:t>
    </dgm:pt>
    <dgm:pt modelId="{64752D31-B325-410C-AD75-DBC5F3570D8F}" type="sibTrans" cxnId="{4BEE8D90-C643-4C63-BD27-3083E6ECF809}">
      <dgm:prSet/>
      <dgm:spPr/>
      <dgm:t>
        <a:bodyPr/>
        <a:lstStyle/>
        <a:p>
          <a:endParaRPr lang="en-GB"/>
        </a:p>
      </dgm:t>
    </dgm:pt>
    <dgm:pt modelId="{E9F96543-504D-4609-8AD3-DC429B1AF697}">
      <dgm:prSet/>
      <dgm:spPr/>
      <dgm:t>
        <a:bodyPr/>
        <a:lstStyle/>
        <a:p>
          <a:r>
            <a:rPr lang="en-US" smtClean="0"/>
            <a:t>review and revise population policy</a:t>
          </a:r>
          <a:endParaRPr lang="en-US" dirty="0" smtClean="0"/>
        </a:p>
      </dgm:t>
    </dgm:pt>
    <dgm:pt modelId="{A8B3DC0F-EA0C-46CD-AE23-6B090505A163}" type="parTrans" cxnId="{68919521-E719-4918-AA67-49CCEA08675B}">
      <dgm:prSet/>
      <dgm:spPr/>
      <dgm:t>
        <a:bodyPr/>
        <a:lstStyle/>
        <a:p>
          <a:endParaRPr lang="en-GB"/>
        </a:p>
      </dgm:t>
    </dgm:pt>
    <dgm:pt modelId="{C8DA5D37-8600-47A4-A7EC-133BDBAC37E8}" type="sibTrans" cxnId="{68919521-E719-4918-AA67-49CCEA08675B}">
      <dgm:prSet/>
      <dgm:spPr/>
      <dgm:t>
        <a:bodyPr/>
        <a:lstStyle/>
        <a:p>
          <a:endParaRPr lang="en-GB"/>
        </a:p>
      </dgm:t>
    </dgm:pt>
    <dgm:pt modelId="{7B88A5F3-E155-4D2D-B8BD-3DFDD7CA49D9}">
      <dgm:prSet/>
      <dgm:spPr/>
      <dgm:t>
        <a:bodyPr/>
        <a:lstStyle/>
        <a:p>
          <a:r>
            <a:rPr lang="en-US" dirty="0" smtClean="0"/>
            <a:t>forest plantations in each state</a:t>
          </a:r>
          <a:endParaRPr lang="en-US" dirty="0"/>
        </a:p>
      </dgm:t>
    </dgm:pt>
    <dgm:pt modelId="{EB3ACF5F-CDF6-48B5-B5F9-C6D6966566D1}" type="parTrans" cxnId="{4D2B30AB-37EA-4DEF-AAFB-7EE7FD1C8267}">
      <dgm:prSet/>
      <dgm:spPr/>
      <dgm:t>
        <a:bodyPr/>
        <a:lstStyle/>
        <a:p>
          <a:endParaRPr lang="en-GB"/>
        </a:p>
      </dgm:t>
    </dgm:pt>
    <dgm:pt modelId="{7B3E1FD3-F457-40C3-9853-CDA79BA0FBBF}" type="sibTrans" cxnId="{4D2B30AB-37EA-4DEF-AAFB-7EE7FD1C8267}">
      <dgm:prSet/>
      <dgm:spPr/>
      <dgm:t>
        <a:bodyPr/>
        <a:lstStyle/>
        <a:p>
          <a:endParaRPr lang="en-GB"/>
        </a:p>
      </dgm:t>
    </dgm:pt>
    <dgm:pt modelId="{DD4F3203-E816-47A4-8D33-1A53EC2A1879}">
      <dgm:prSet/>
      <dgm:spPr/>
      <dgm:t>
        <a:bodyPr/>
        <a:lstStyle/>
        <a:p>
          <a:endParaRPr lang="en-US" dirty="0"/>
        </a:p>
      </dgm:t>
    </dgm:pt>
    <dgm:pt modelId="{25852F22-0DBC-431B-AE6B-285D9B5574B5}" type="parTrans" cxnId="{4BC2D4AD-0488-45BA-809A-3319AE8347DD}">
      <dgm:prSet/>
      <dgm:spPr/>
      <dgm:t>
        <a:bodyPr/>
        <a:lstStyle/>
        <a:p>
          <a:endParaRPr lang="en-GB"/>
        </a:p>
      </dgm:t>
    </dgm:pt>
    <dgm:pt modelId="{5C6AA6BC-372B-4C17-AFBA-E35FEA156CB5}" type="sibTrans" cxnId="{4BC2D4AD-0488-45BA-809A-3319AE8347DD}">
      <dgm:prSet/>
      <dgm:spPr/>
      <dgm:t>
        <a:bodyPr/>
        <a:lstStyle/>
        <a:p>
          <a:endParaRPr lang="en-GB"/>
        </a:p>
      </dgm:t>
    </dgm:pt>
    <dgm:pt modelId="{9CB5079E-4B6D-485D-AC46-BD865BA5141E}">
      <dgm:prSet/>
      <dgm:spPr/>
      <dgm:t>
        <a:bodyPr/>
        <a:lstStyle/>
        <a:p>
          <a:r>
            <a:rPr lang="en-GB" dirty="0" smtClean="0"/>
            <a:t>Studies into and awareness in the structuring, pricing and regulation of this instrument and other avenues that the capital market can support the environment. </a:t>
          </a:r>
          <a:endParaRPr lang="en-GB" dirty="0"/>
        </a:p>
      </dgm:t>
    </dgm:pt>
    <dgm:pt modelId="{EA4D0A26-8617-4264-9F10-DEB6A882519E}" type="parTrans" cxnId="{C976393C-2410-49EE-944C-E0C32786314B}">
      <dgm:prSet/>
      <dgm:spPr/>
      <dgm:t>
        <a:bodyPr/>
        <a:lstStyle/>
        <a:p>
          <a:endParaRPr lang="en-GB"/>
        </a:p>
      </dgm:t>
    </dgm:pt>
    <dgm:pt modelId="{589DA09C-9780-4AA1-AAF4-DFFD65F4E756}" type="sibTrans" cxnId="{C976393C-2410-49EE-944C-E0C32786314B}">
      <dgm:prSet/>
      <dgm:spPr/>
      <dgm:t>
        <a:bodyPr/>
        <a:lstStyle/>
        <a:p>
          <a:endParaRPr lang="en-GB"/>
        </a:p>
      </dgm:t>
    </dgm:pt>
    <dgm:pt modelId="{8954654E-25B4-4086-8EF4-4C5ADA7D9BBE}" type="pres">
      <dgm:prSet presAssocID="{C001627E-2858-43EA-A151-F67DCDA2EE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33C5C9-01E3-4B4E-B668-DBB62A2B54EE}" type="pres">
      <dgm:prSet presAssocID="{29D7832B-A273-4260-BAD8-7FB8EF5DBC6A}" presName="composite" presStyleCnt="0"/>
      <dgm:spPr/>
    </dgm:pt>
    <dgm:pt modelId="{D55B2E71-E88C-4C65-9D97-EE41D3059E5B}" type="pres">
      <dgm:prSet presAssocID="{29D7832B-A273-4260-BAD8-7FB8EF5DBC6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CBB0B2-1942-44E5-903A-6000F7E921E9}" type="pres">
      <dgm:prSet presAssocID="{29D7832B-A273-4260-BAD8-7FB8EF5DBC6A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5282E6-3C7F-4773-9775-3F85666D9732}" type="pres">
      <dgm:prSet presAssocID="{C08097CE-175F-4526-AC45-7D43BE989382}" presName="space" presStyleCnt="0"/>
      <dgm:spPr/>
    </dgm:pt>
    <dgm:pt modelId="{7089B822-2AE9-4796-9060-DDC24094E746}" type="pres">
      <dgm:prSet presAssocID="{0E4A9097-1B93-44EB-B804-340A5E6C23AA}" presName="composite" presStyleCnt="0"/>
      <dgm:spPr/>
    </dgm:pt>
    <dgm:pt modelId="{6B41D0FE-878D-4A7C-964C-6B1D8226650C}" type="pres">
      <dgm:prSet presAssocID="{0E4A9097-1B93-44EB-B804-340A5E6C23A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FBC9A4-F603-43D3-B5AF-3706EE805A21}" type="pres">
      <dgm:prSet presAssocID="{0E4A9097-1B93-44EB-B804-340A5E6C23AA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F7B0D-9E97-4E75-A12E-43CED0603A71}" type="pres">
      <dgm:prSet presAssocID="{DE580079-2B51-4287-BFB5-5B5F883E395C}" presName="space" presStyleCnt="0"/>
      <dgm:spPr/>
    </dgm:pt>
    <dgm:pt modelId="{2A592131-DE0B-4D8C-88EC-FBF7F9388503}" type="pres">
      <dgm:prSet presAssocID="{103C0C0E-EF0E-4843-9D42-2552A6A69EB8}" presName="composite" presStyleCnt="0"/>
      <dgm:spPr/>
    </dgm:pt>
    <dgm:pt modelId="{4A16F438-FB80-4EAD-85F1-263C25490E90}" type="pres">
      <dgm:prSet presAssocID="{103C0C0E-EF0E-4843-9D42-2552A6A69EB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BA3AAF-9ACB-4139-AAAB-5113FDF44ECA}" type="pres">
      <dgm:prSet presAssocID="{103C0C0E-EF0E-4843-9D42-2552A6A69EB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FDFBCA-C8C2-4273-A3FC-EE8CC4F66EDD}" type="pres">
      <dgm:prSet presAssocID="{275AEAB4-5333-4738-ABB7-6F9C98238091}" presName="space" presStyleCnt="0"/>
      <dgm:spPr/>
    </dgm:pt>
    <dgm:pt modelId="{D1B3B3BB-00D8-4614-A92C-1E80143BE0AD}" type="pres">
      <dgm:prSet presAssocID="{8F14FCE3-1052-4E09-9F28-A3C65D7F4A08}" presName="composite" presStyleCnt="0"/>
      <dgm:spPr/>
    </dgm:pt>
    <dgm:pt modelId="{3DF49A6C-7997-45B4-BF3D-E320F4504C19}" type="pres">
      <dgm:prSet presAssocID="{8F14FCE3-1052-4E09-9F28-A3C65D7F4A0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875B3B-F307-4886-A55F-415FD026010D}" type="pres">
      <dgm:prSet presAssocID="{8F14FCE3-1052-4E09-9F28-A3C65D7F4A08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D9D7CB2-EDAC-42D0-81EF-6733E7FD02F9}" srcId="{0E4A9097-1B93-44EB-B804-340A5E6C23AA}" destId="{922773C3-9C77-41A9-8118-39DA8C2EFE6F}" srcOrd="2" destOrd="0" parTransId="{3AEA20D0-BE5B-4E3C-9D44-315E83F1197B}" sibTransId="{E5A861D8-DA94-415C-B018-F5776E92E7FC}"/>
    <dgm:cxn modelId="{49CFBD0C-E5C1-40E3-BAC0-2695F1DA5A52}" srcId="{103C0C0E-EF0E-4843-9D42-2552A6A69EB8}" destId="{4AE53169-CA8E-4A2D-B068-F31EEF3DC06E}" srcOrd="0" destOrd="0" parTransId="{2F3A8020-B9B9-4543-9544-F70BCEE80594}" sibTransId="{E5E8F758-F96F-430F-AFA4-663B43D19E1D}"/>
    <dgm:cxn modelId="{EE91110C-F199-4721-AF80-8B6628BAA8BA}" srcId="{8F14FCE3-1052-4E09-9F28-A3C65D7F4A08}" destId="{6895BA95-47B5-4851-BDF4-21515938BA02}" srcOrd="0" destOrd="0" parTransId="{09D29CFC-B2C2-422A-ADE4-424DA5CEF496}" sibTransId="{5C7A4C9A-5DC7-4701-B76B-6BC08CA30F5B}"/>
    <dgm:cxn modelId="{5D07EFD5-8BEB-40F1-BE21-3DEE98CC7F81}" type="presOf" srcId="{F2A2BB95-979D-4AB4-8C4A-F79600F620A8}" destId="{37CBB0B2-1942-44E5-903A-6000F7E921E9}" srcOrd="0" destOrd="5" presId="urn:microsoft.com/office/officeart/2005/8/layout/hList1"/>
    <dgm:cxn modelId="{A4A1B387-A306-49DA-B4DC-B698E80D98D0}" type="presOf" srcId="{7B88A5F3-E155-4D2D-B8BD-3DFDD7CA49D9}" destId="{E3FBC9A4-F603-43D3-B5AF-3706EE805A21}" srcOrd="0" destOrd="6" presId="urn:microsoft.com/office/officeart/2005/8/layout/hList1"/>
    <dgm:cxn modelId="{2034F5A8-A5DE-476D-B72C-EAD335F2577D}" srcId="{0E4A9097-1B93-44EB-B804-340A5E6C23AA}" destId="{DAFA289B-AD03-405D-8DB4-40BCD7A86BC1}" srcOrd="3" destOrd="0" parTransId="{F62BFD87-0879-4868-B155-927DEB1BF855}" sibTransId="{980DC057-A472-44C8-9580-DF59D737D5F2}"/>
    <dgm:cxn modelId="{1B388289-3F19-416C-80C5-738539A16813}" type="presOf" srcId="{5D027800-C198-4ADF-92AB-1647A1E9215D}" destId="{37CBB0B2-1942-44E5-903A-6000F7E921E9}" srcOrd="0" destOrd="0" presId="urn:microsoft.com/office/officeart/2005/8/layout/hList1"/>
    <dgm:cxn modelId="{8CBA6650-F87C-43CF-8235-DC85FC7C881C}" srcId="{29D7832B-A273-4260-BAD8-7FB8EF5DBC6A}" destId="{B7328125-9BFB-43AD-A192-EE85E137A301}" srcOrd="3" destOrd="0" parTransId="{18CE84F4-CABB-43D4-A8BA-EE825EE42859}" sibTransId="{91AC2EA6-9B01-4100-A336-5DE6FBFB90D3}"/>
    <dgm:cxn modelId="{F8ADF34E-1928-4EF7-A1C0-41D0141F7527}" srcId="{29D7832B-A273-4260-BAD8-7FB8EF5DBC6A}" destId="{77C4104B-E4D2-48A3-BB3D-5DFA0F3F2B29}" srcOrd="1" destOrd="0" parTransId="{27519D47-E2E9-406F-A056-ACA2C0A18AD2}" sibTransId="{00DA9837-9923-49D9-B8C8-85CA6C9DD39D}"/>
    <dgm:cxn modelId="{FCD23750-AB31-4DEF-B9B3-16D2DB99294B}" type="presOf" srcId="{77C4104B-E4D2-48A3-BB3D-5DFA0F3F2B29}" destId="{37CBB0B2-1942-44E5-903A-6000F7E921E9}" srcOrd="0" destOrd="1" presId="urn:microsoft.com/office/officeart/2005/8/layout/hList1"/>
    <dgm:cxn modelId="{1A14E756-6C7C-4CF2-90C1-DDA5AFBB9C4E}" srcId="{C001627E-2858-43EA-A151-F67DCDA2EE1E}" destId="{103C0C0E-EF0E-4843-9D42-2552A6A69EB8}" srcOrd="2" destOrd="0" parTransId="{033AABD5-62BF-4C32-9B28-1BB4DCCD3E6A}" sibTransId="{275AEAB4-5333-4738-ABB7-6F9C98238091}"/>
    <dgm:cxn modelId="{4D2B30AB-37EA-4DEF-AAFB-7EE7FD1C8267}" srcId="{0E4A9097-1B93-44EB-B804-340A5E6C23AA}" destId="{7B88A5F3-E155-4D2D-B8BD-3DFDD7CA49D9}" srcOrd="6" destOrd="0" parTransId="{EB3ACF5F-CDF6-48B5-B5F9-C6D6966566D1}" sibTransId="{7B3E1FD3-F457-40C3-9853-CDA79BA0FBBF}"/>
    <dgm:cxn modelId="{11FEB9FF-F186-4A35-BB28-425C3E831DAA}" srcId="{0E4A9097-1B93-44EB-B804-340A5E6C23AA}" destId="{20FC5787-50C8-48E4-8446-C4CD18A1017C}" srcOrd="0" destOrd="0" parTransId="{276495F6-5B5F-4F5A-952F-BF3813E7CC6A}" sibTransId="{BF72B9C2-E0D2-4934-84DD-E49B3A207800}"/>
    <dgm:cxn modelId="{4BC2D4AD-0488-45BA-809A-3319AE8347DD}" srcId="{8F14FCE3-1052-4E09-9F28-A3C65D7F4A08}" destId="{DD4F3203-E816-47A4-8D33-1A53EC2A1879}" srcOrd="2" destOrd="0" parTransId="{25852F22-0DBC-431B-AE6B-285D9B5574B5}" sibTransId="{5C6AA6BC-372B-4C17-AFBA-E35FEA156CB5}"/>
    <dgm:cxn modelId="{EC08D011-F3E3-4F18-A800-0B31F4375C66}" type="presOf" srcId="{6895BA95-47B5-4851-BDF4-21515938BA02}" destId="{B1875B3B-F307-4886-A55F-415FD026010D}" srcOrd="0" destOrd="0" presId="urn:microsoft.com/office/officeart/2005/8/layout/hList1"/>
    <dgm:cxn modelId="{0AFAC36B-64F5-4F16-A435-7F3AECEF0BD3}" type="presOf" srcId="{4AE53169-CA8E-4A2D-B068-F31EEF3DC06E}" destId="{D1BA3AAF-9ACB-4139-AAAB-5113FDF44ECA}" srcOrd="0" destOrd="0" presId="urn:microsoft.com/office/officeart/2005/8/layout/hList1"/>
    <dgm:cxn modelId="{B4C10741-62D8-4172-B09B-A55B79CA7357}" srcId="{29D7832B-A273-4260-BAD8-7FB8EF5DBC6A}" destId="{5D027800-C198-4ADF-92AB-1647A1E9215D}" srcOrd="0" destOrd="0" parTransId="{7DEFBFC5-5D4B-4792-887E-9234BE28D736}" sibTransId="{180E23E3-E8EF-49FA-B61C-430F98A047D3}"/>
    <dgm:cxn modelId="{C21AA15A-7123-4C85-8278-A2321F9C5BF5}" type="presOf" srcId="{DEFCFB64-E89A-40D4-8CA7-27D39B3CB7EC}" destId="{E3FBC9A4-F603-43D3-B5AF-3706EE805A21}" srcOrd="0" destOrd="1" presId="urn:microsoft.com/office/officeart/2005/8/layout/hList1"/>
    <dgm:cxn modelId="{080E2CB9-D154-49C7-9CC1-A8A51F80430F}" srcId="{0E4A9097-1B93-44EB-B804-340A5E6C23AA}" destId="{DEFCFB64-E89A-40D4-8CA7-27D39B3CB7EC}" srcOrd="1" destOrd="0" parTransId="{06DE1C8F-0802-48AD-AF58-1C6F137294CD}" sibTransId="{3AAB11D9-4C30-4FF5-93C4-81BBC8ACE334}"/>
    <dgm:cxn modelId="{3E1D9E81-C053-430B-AADE-7C73338BB096}" type="presOf" srcId="{7131D339-6091-4794-86D6-27C20617C505}" destId="{37CBB0B2-1942-44E5-903A-6000F7E921E9}" srcOrd="0" destOrd="2" presId="urn:microsoft.com/office/officeart/2005/8/layout/hList1"/>
    <dgm:cxn modelId="{70E6A93C-C453-4161-A421-8116D8110D96}" type="presOf" srcId="{29D7832B-A273-4260-BAD8-7FB8EF5DBC6A}" destId="{D55B2E71-E88C-4C65-9D97-EE41D3059E5B}" srcOrd="0" destOrd="0" presId="urn:microsoft.com/office/officeart/2005/8/layout/hList1"/>
    <dgm:cxn modelId="{1FD2A440-14EB-4101-B27F-FCBD03875307}" type="presOf" srcId="{BB6C7531-94F0-4CBA-B9A3-86E3B0A33EA6}" destId="{E3FBC9A4-F603-43D3-B5AF-3706EE805A21}" srcOrd="0" destOrd="4" presId="urn:microsoft.com/office/officeart/2005/8/layout/hList1"/>
    <dgm:cxn modelId="{1842A479-2C00-4326-88DE-FD9B0A4588D4}" srcId="{C001627E-2858-43EA-A151-F67DCDA2EE1E}" destId="{29D7832B-A273-4260-BAD8-7FB8EF5DBC6A}" srcOrd="0" destOrd="0" parTransId="{BD374D59-7668-42D7-8067-805A82234D69}" sibTransId="{C08097CE-175F-4526-AC45-7D43BE989382}"/>
    <dgm:cxn modelId="{9035C205-05C3-4DB4-A389-E59EF37EBFEC}" type="presOf" srcId="{20FC5787-50C8-48E4-8446-C4CD18A1017C}" destId="{E3FBC9A4-F603-43D3-B5AF-3706EE805A21}" srcOrd="0" destOrd="0" presId="urn:microsoft.com/office/officeart/2005/8/layout/hList1"/>
    <dgm:cxn modelId="{E37EA5C3-BEFA-422C-ABAF-AF415666FDCE}" srcId="{29D7832B-A273-4260-BAD8-7FB8EF5DBC6A}" destId="{F2A2BB95-979D-4AB4-8C4A-F79600F620A8}" srcOrd="5" destOrd="0" parTransId="{998CEB55-A9BB-4C0F-8CC7-F5E3C92D02AB}" sibTransId="{1EC8E277-8498-44EC-8D35-AF271E7E92FA}"/>
    <dgm:cxn modelId="{BB8992FC-7ED8-4D25-98A4-6C1A1791326D}" type="presOf" srcId="{BED18B15-4C91-4038-A238-515D9BAB598D}" destId="{37CBB0B2-1942-44E5-903A-6000F7E921E9}" srcOrd="0" destOrd="4" presId="urn:microsoft.com/office/officeart/2005/8/layout/hList1"/>
    <dgm:cxn modelId="{A15CB6CF-3C08-47B7-AE2A-F80C18BFFE90}" type="presOf" srcId="{0E4A9097-1B93-44EB-B804-340A5E6C23AA}" destId="{6B41D0FE-878D-4A7C-964C-6B1D8226650C}" srcOrd="0" destOrd="0" presId="urn:microsoft.com/office/officeart/2005/8/layout/hList1"/>
    <dgm:cxn modelId="{C976393C-2410-49EE-944C-E0C32786314B}" srcId="{8F14FCE3-1052-4E09-9F28-A3C65D7F4A08}" destId="{9CB5079E-4B6D-485D-AC46-BD865BA5141E}" srcOrd="1" destOrd="0" parTransId="{EA4D0A26-8617-4264-9F10-DEB6A882519E}" sibTransId="{589DA09C-9780-4AA1-AAF4-DFFD65F4E756}"/>
    <dgm:cxn modelId="{FA0FF70B-498D-47BA-AE9A-D54FBC321301}" type="presOf" srcId="{9CB5079E-4B6D-485D-AC46-BD865BA5141E}" destId="{B1875B3B-F307-4886-A55F-415FD026010D}" srcOrd="0" destOrd="1" presId="urn:microsoft.com/office/officeart/2005/8/layout/hList1"/>
    <dgm:cxn modelId="{DC59849D-D37A-4062-8250-8DFDE64FD1FC}" type="presOf" srcId="{B7328125-9BFB-43AD-A192-EE85E137A301}" destId="{37CBB0B2-1942-44E5-903A-6000F7E921E9}" srcOrd="0" destOrd="3" presId="urn:microsoft.com/office/officeart/2005/8/layout/hList1"/>
    <dgm:cxn modelId="{BD1DBC53-4B40-462B-8CA3-C80B62866D25}" type="presOf" srcId="{922773C3-9C77-41A9-8118-39DA8C2EFE6F}" destId="{E3FBC9A4-F603-43D3-B5AF-3706EE805A21}" srcOrd="0" destOrd="2" presId="urn:microsoft.com/office/officeart/2005/8/layout/hList1"/>
    <dgm:cxn modelId="{48711C50-D7E0-4CE4-92CA-14BF01D27F58}" type="presOf" srcId="{DD4F3203-E816-47A4-8D33-1A53EC2A1879}" destId="{B1875B3B-F307-4886-A55F-415FD026010D}" srcOrd="0" destOrd="2" presId="urn:microsoft.com/office/officeart/2005/8/layout/hList1"/>
    <dgm:cxn modelId="{7E029C55-BEB8-4540-810A-0A642760C279}" srcId="{29D7832B-A273-4260-BAD8-7FB8EF5DBC6A}" destId="{BED18B15-4C91-4038-A238-515D9BAB598D}" srcOrd="4" destOrd="0" parTransId="{3BB3F02E-1585-425F-8E82-859E20FAC5BE}" sibTransId="{3E8BE2FD-65CC-4C67-B43E-22EDECC355A9}"/>
    <dgm:cxn modelId="{19B562E9-2073-4D86-A047-C32B3F6BE675}" srcId="{29D7832B-A273-4260-BAD8-7FB8EF5DBC6A}" destId="{7131D339-6091-4794-86D6-27C20617C505}" srcOrd="2" destOrd="0" parTransId="{A8B7BABD-041D-4177-997F-0115067CDFB8}" sibTransId="{019BE82A-B1EE-4E94-93AF-AFB19883EFE6}"/>
    <dgm:cxn modelId="{4BEE8D90-C643-4C63-BD27-3083E6ECF809}" srcId="{0E4A9097-1B93-44EB-B804-340A5E6C23AA}" destId="{BB6C7531-94F0-4CBA-B9A3-86E3B0A33EA6}" srcOrd="4" destOrd="0" parTransId="{41F5388D-14CE-4A57-8408-7D8D9BDAA707}" sibTransId="{64752D31-B325-410C-AD75-DBC5F3570D8F}"/>
    <dgm:cxn modelId="{68919521-E719-4918-AA67-49CCEA08675B}" srcId="{0E4A9097-1B93-44EB-B804-340A5E6C23AA}" destId="{E9F96543-504D-4609-8AD3-DC429B1AF697}" srcOrd="5" destOrd="0" parTransId="{A8B3DC0F-EA0C-46CD-AE23-6B090505A163}" sibTransId="{C8DA5D37-8600-47A4-A7EC-133BDBAC37E8}"/>
    <dgm:cxn modelId="{25CC039A-0A50-42D4-B58E-ECA6F7DDF9F9}" type="presOf" srcId="{103C0C0E-EF0E-4843-9D42-2552A6A69EB8}" destId="{4A16F438-FB80-4EAD-85F1-263C25490E90}" srcOrd="0" destOrd="0" presId="urn:microsoft.com/office/officeart/2005/8/layout/hList1"/>
    <dgm:cxn modelId="{73E7B335-32A5-4B96-BB00-E1924BD9D57E}" type="presOf" srcId="{8F14FCE3-1052-4E09-9F28-A3C65D7F4A08}" destId="{3DF49A6C-7997-45B4-BF3D-E320F4504C19}" srcOrd="0" destOrd="0" presId="urn:microsoft.com/office/officeart/2005/8/layout/hList1"/>
    <dgm:cxn modelId="{73F143E0-6EF3-4383-809F-C2467DD64D16}" type="presOf" srcId="{DAFA289B-AD03-405D-8DB4-40BCD7A86BC1}" destId="{E3FBC9A4-F603-43D3-B5AF-3706EE805A21}" srcOrd="0" destOrd="3" presId="urn:microsoft.com/office/officeart/2005/8/layout/hList1"/>
    <dgm:cxn modelId="{CFC3F3AA-777F-4D87-8EE3-4BBD54CC7A3A}" srcId="{C001627E-2858-43EA-A151-F67DCDA2EE1E}" destId="{8F14FCE3-1052-4E09-9F28-A3C65D7F4A08}" srcOrd="3" destOrd="0" parTransId="{B0F3DBA7-00F6-4BEA-AA2A-24FE3A3907D7}" sibTransId="{338FC250-B8FE-4EC3-B934-CA94B0C37641}"/>
    <dgm:cxn modelId="{3327D7F0-A353-4E47-B826-7BC8FA38807D}" srcId="{C001627E-2858-43EA-A151-F67DCDA2EE1E}" destId="{0E4A9097-1B93-44EB-B804-340A5E6C23AA}" srcOrd="1" destOrd="0" parTransId="{97182C41-6F29-4153-BDFC-DAA5B0DB4F1E}" sibTransId="{DE580079-2B51-4287-BFB5-5B5F883E395C}"/>
    <dgm:cxn modelId="{55EFBB4F-2F6A-45F0-9932-5FAA369F65D5}" type="presOf" srcId="{C001627E-2858-43EA-A151-F67DCDA2EE1E}" destId="{8954654E-25B4-4086-8EF4-4C5ADA7D9BBE}" srcOrd="0" destOrd="0" presId="urn:microsoft.com/office/officeart/2005/8/layout/hList1"/>
    <dgm:cxn modelId="{C99D0A4E-EE25-419A-883E-E7E4BF302FDE}" type="presOf" srcId="{E9F96543-504D-4609-8AD3-DC429B1AF697}" destId="{E3FBC9A4-F603-43D3-B5AF-3706EE805A21}" srcOrd="0" destOrd="5" presId="urn:microsoft.com/office/officeart/2005/8/layout/hList1"/>
    <dgm:cxn modelId="{A3510FF6-801E-43EC-A8C4-522B192FBE10}" type="presParOf" srcId="{8954654E-25B4-4086-8EF4-4C5ADA7D9BBE}" destId="{E333C5C9-01E3-4B4E-B668-DBB62A2B54EE}" srcOrd="0" destOrd="0" presId="urn:microsoft.com/office/officeart/2005/8/layout/hList1"/>
    <dgm:cxn modelId="{B240B7E2-C861-484F-82D2-969ABCFDD218}" type="presParOf" srcId="{E333C5C9-01E3-4B4E-B668-DBB62A2B54EE}" destId="{D55B2E71-E88C-4C65-9D97-EE41D3059E5B}" srcOrd="0" destOrd="0" presId="urn:microsoft.com/office/officeart/2005/8/layout/hList1"/>
    <dgm:cxn modelId="{29C3CBAD-30F7-40EE-B9BA-2DE6705D424B}" type="presParOf" srcId="{E333C5C9-01E3-4B4E-B668-DBB62A2B54EE}" destId="{37CBB0B2-1942-44E5-903A-6000F7E921E9}" srcOrd="1" destOrd="0" presId="urn:microsoft.com/office/officeart/2005/8/layout/hList1"/>
    <dgm:cxn modelId="{CB60AD44-7F99-4F14-AF7E-2DF3047626E0}" type="presParOf" srcId="{8954654E-25B4-4086-8EF4-4C5ADA7D9BBE}" destId="{105282E6-3C7F-4773-9775-3F85666D9732}" srcOrd="1" destOrd="0" presId="urn:microsoft.com/office/officeart/2005/8/layout/hList1"/>
    <dgm:cxn modelId="{BFDA9862-7FD7-459C-B483-31ABA02495A7}" type="presParOf" srcId="{8954654E-25B4-4086-8EF4-4C5ADA7D9BBE}" destId="{7089B822-2AE9-4796-9060-DDC24094E746}" srcOrd="2" destOrd="0" presId="urn:microsoft.com/office/officeart/2005/8/layout/hList1"/>
    <dgm:cxn modelId="{47E46FB4-F1D5-4751-9C22-EE1ABD6D094C}" type="presParOf" srcId="{7089B822-2AE9-4796-9060-DDC24094E746}" destId="{6B41D0FE-878D-4A7C-964C-6B1D8226650C}" srcOrd="0" destOrd="0" presId="urn:microsoft.com/office/officeart/2005/8/layout/hList1"/>
    <dgm:cxn modelId="{C04A782F-16C4-428D-BB4F-D19D87859B6A}" type="presParOf" srcId="{7089B822-2AE9-4796-9060-DDC24094E746}" destId="{E3FBC9A4-F603-43D3-B5AF-3706EE805A21}" srcOrd="1" destOrd="0" presId="urn:microsoft.com/office/officeart/2005/8/layout/hList1"/>
    <dgm:cxn modelId="{0667ED7C-4340-4273-92D3-697403943B5F}" type="presParOf" srcId="{8954654E-25B4-4086-8EF4-4C5ADA7D9BBE}" destId="{29DF7B0D-9E97-4E75-A12E-43CED0603A71}" srcOrd="3" destOrd="0" presId="urn:microsoft.com/office/officeart/2005/8/layout/hList1"/>
    <dgm:cxn modelId="{8F14AB64-5F56-4440-905E-ED47799D34E7}" type="presParOf" srcId="{8954654E-25B4-4086-8EF4-4C5ADA7D9BBE}" destId="{2A592131-DE0B-4D8C-88EC-FBF7F9388503}" srcOrd="4" destOrd="0" presId="urn:microsoft.com/office/officeart/2005/8/layout/hList1"/>
    <dgm:cxn modelId="{0C6AFC45-B7C0-4464-8F6B-FB9480A21F98}" type="presParOf" srcId="{2A592131-DE0B-4D8C-88EC-FBF7F9388503}" destId="{4A16F438-FB80-4EAD-85F1-263C25490E90}" srcOrd="0" destOrd="0" presId="urn:microsoft.com/office/officeart/2005/8/layout/hList1"/>
    <dgm:cxn modelId="{A838AD9C-06B3-4151-8D57-B51FAA58182E}" type="presParOf" srcId="{2A592131-DE0B-4D8C-88EC-FBF7F9388503}" destId="{D1BA3AAF-9ACB-4139-AAAB-5113FDF44ECA}" srcOrd="1" destOrd="0" presId="urn:microsoft.com/office/officeart/2005/8/layout/hList1"/>
    <dgm:cxn modelId="{0BE31736-A909-4EF7-8ACA-857D6F69BC60}" type="presParOf" srcId="{8954654E-25B4-4086-8EF4-4C5ADA7D9BBE}" destId="{F7FDFBCA-C8C2-4273-A3FC-EE8CC4F66EDD}" srcOrd="5" destOrd="0" presId="urn:microsoft.com/office/officeart/2005/8/layout/hList1"/>
    <dgm:cxn modelId="{6A78B5BB-4E7F-4977-BB4F-1770A1528CAB}" type="presParOf" srcId="{8954654E-25B4-4086-8EF4-4C5ADA7D9BBE}" destId="{D1B3B3BB-00D8-4614-A92C-1E80143BE0AD}" srcOrd="6" destOrd="0" presId="urn:microsoft.com/office/officeart/2005/8/layout/hList1"/>
    <dgm:cxn modelId="{601CCFAF-7E63-499A-8797-D863DFD88D54}" type="presParOf" srcId="{D1B3B3BB-00D8-4614-A92C-1E80143BE0AD}" destId="{3DF49A6C-7997-45B4-BF3D-E320F4504C19}" srcOrd="0" destOrd="0" presId="urn:microsoft.com/office/officeart/2005/8/layout/hList1"/>
    <dgm:cxn modelId="{B02A0ABC-0AD4-45F9-B730-4A99AC76ECFF}" type="presParOf" srcId="{D1B3B3BB-00D8-4614-A92C-1E80143BE0AD}" destId="{B1875B3B-F307-4886-A55F-415FD02601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01627E-2858-43EA-A151-F67DCDA2EE1E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9D7832B-A273-4260-BAD8-7FB8EF5DBC6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374D59-7668-42D7-8067-805A82234D69}" type="parTrans" cxnId="{1842A479-2C00-4326-88DE-FD9B0A4588D4}">
      <dgm:prSet/>
      <dgm:spPr/>
      <dgm:t>
        <a:bodyPr/>
        <a:lstStyle/>
        <a:p>
          <a:endParaRPr lang="en-GB"/>
        </a:p>
      </dgm:t>
    </dgm:pt>
    <dgm:pt modelId="{C08097CE-175F-4526-AC45-7D43BE989382}" type="sibTrans" cxnId="{1842A479-2C00-4326-88DE-FD9B0A4588D4}">
      <dgm:prSet/>
      <dgm:spPr/>
      <dgm:t>
        <a:bodyPr/>
        <a:lstStyle/>
        <a:p>
          <a:endParaRPr lang="en-GB"/>
        </a:p>
      </dgm:t>
    </dgm:pt>
    <dgm:pt modelId="{5D027800-C198-4ADF-92AB-1647A1E9215D}">
      <dgm:prSet phldrT="[Text]" custT="1"/>
      <dgm:spPr/>
      <dgm:t>
        <a:bodyPr/>
        <a:lstStyle/>
        <a:p>
          <a:r>
            <a:rPr lang="en-US" sz="2000" dirty="0" smtClean="0"/>
            <a:t>Enhance transparency and anti-corruption by complying with due process</a:t>
          </a:r>
          <a:endParaRPr lang="en-GB" sz="2000" dirty="0"/>
        </a:p>
      </dgm:t>
    </dgm:pt>
    <dgm:pt modelId="{7DEFBFC5-5D4B-4792-887E-9234BE28D736}" type="parTrans" cxnId="{B4C10741-62D8-4172-B09B-A55B79CA7357}">
      <dgm:prSet/>
      <dgm:spPr/>
      <dgm:t>
        <a:bodyPr/>
        <a:lstStyle/>
        <a:p>
          <a:endParaRPr lang="en-GB"/>
        </a:p>
      </dgm:t>
    </dgm:pt>
    <dgm:pt modelId="{180E23E3-E8EF-49FA-B61C-430F98A047D3}" type="sibTrans" cxnId="{B4C10741-62D8-4172-B09B-A55B79CA7357}">
      <dgm:prSet/>
      <dgm:spPr/>
      <dgm:t>
        <a:bodyPr/>
        <a:lstStyle/>
        <a:p>
          <a:endParaRPr lang="en-GB"/>
        </a:p>
      </dgm:t>
    </dgm:pt>
    <dgm:pt modelId="{0E4A9097-1B93-44EB-B804-340A5E6C23AA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182C41-6F29-4153-BDFC-DAA5B0DB4F1E}" type="parTrans" cxnId="{3327D7F0-A353-4E47-B826-7BC8FA38807D}">
      <dgm:prSet/>
      <dgm:spPr/>
      <dgm:t>
        <a:bodyPr/>
        <a:lstStyle/>
        <a:p>
          <a:endParaRPr lang="en-GB"/>
        </a:p>
      </dgm:t>
    </dgm:pt>
    <dgm:pt modelId="{DE580079-2B51-4287-BFB5-5B5F883E395C}" type="sibTrans" cxnId="{3327D7F0-A353-4E47-B826-7BC8FA38807D}">
      <dgm:prSet/>
      <dgm:spPr/>
      <dgm:t>
        <a:bodyPr/>
        <a:lstStyle/>
        <a:p>
          <a:endParaRPr lang="en-GB"/>
        </a:p>
      </dgm:t>
    </dgm:pt>
    <dgm:pt modelId="{20FC5787-50C8-48E4-8446-C4CD18A1017C}">
      <dgm:prSet phldrT="[Text]"/>
      <dgm:spPr/>
      <dgm:t>
        <a:bodyPr/>
        <a:lstStyle/>
        <a:p>
          <a:r>
            <a:rPr lang="en-US" dirty="0" smtClean="0"/>
            <a:t>Provide incentives and protection of whistle blowers</a:t>
          </a:r>
          <a:endParaRPr lang="en-GB" dirty="0"/>
        </a:p>
      </dgm:t>
    </dgm:pt>
    <dgm:pt modelId="{276495F6-5B5F-4F5A-952F-BF3813E7CC6A}" type="parTrans" cxnId="{11FEB9FF-F186-4A35-BB28-425C3E831DAA}">
      <dgm:prSet/>
      <dgm:spPr/>
      <dgm:t>
        <a:bodyPr/>
        <a:lstStyle/>
        <a:p>
          <a:endParaRPr lang="en-GB"/>
        </a:p>
      </dgm:t>
    </dgm:pt>
    <dgm:pt modelId="{BF72B9C2-E0D2-4934-84DD-E49B3A207800}" type="sibTrans" cxnId="{11FEB9FF-F186-4A35-BB28-425C3E831DAA}">
      <dgm:prSet/>
      <dgm:spPr/>
      <dgm:t>
        <a:bodyPr/>
        <a:lstStyle/>
        <a:p>
          <a:endParaRPr lang="en-GB"/>
        </a:p>
      </dgm:t>
    </dgm:pt>
    <dgm:pt modelId="{103C0C0E-EF0E-4843-9D42-2552A6A69EB8}">
      <dgm:prSet phldrT="[Text]"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3AABD5-62BF-4C32-9B28-1BB4DCCD3E6A}" type="parTrans" cxnId="{1A14E756-6C7C-4CF2-90C1-DDA5AFBB9C4E}">
      <dgm:prSet/>
      <dgm:spPr/>
      <dgm:t>
        <a:bodyPr/>
        <a:lstStyle/>
        <a:p>
          <a:endParaRPr lang="en-GB"/>
        </a:p>
      </dgm:t>
    </dgm:pt>
    <dgm:pt modelId="{275AEAB4-5333-4738-ABB7-6F9C98238091}" type="sibTrans" cxnId="{1A14E756-6C7C-4CF2-90C1-DDA5AFBB9C4E}">
      <dgm:prSet/>
      <dgm:spPr/>
      <dgm:t>
        <a:bodyPr/>
        <a:lstStyle/>
        <a:p>
          <a:endParaRPr lang="en-GB"/>
        </a:p>
      </dgm:t>
    </dgm:pt>
    <dgm:pt modelId="{4AE53169-CA8E-4A2D-B068-F31EEF3DC06E}">
      <dgm:prSet phldrT="[Text]"/>
      <dgm:spPr/>
      <dgm:t>
        <a:bodyPr/>
        <a:lstStyle/>
        <a:p>
          <a:r>
            <a:rPr lang="en-GB" dirty="0" smtClean="0"/>
            <a:t>No specific mention of the capital market</a:t>
          </a:r>
          <a:endParaRPr lang="en-GB" dirty="0"/>
        </a:p>
      </dgm:t>
    </dgm:pt>
    <dgm:pt modelId="{2F3A8020-B9B9-4543-9544-F70BCEE80594}" type="parTrans" cxnId="{49CFBD0C-E5C1-40E3-BAC0-2695F1DA5A52}">
      <dgm:prSet/>
      <dgm:spPr/>
      <dgm:t>
        <a:bodyPr/>
        <a:lstStyle/>
        <a:p>
          <a:endParaRPr lang="en-GB"/>
        </a:p>
      </dgm:t>
    </dgm:pt>
    <dgm:pt modelId="{E5E8F758-F96F-430F-AFA4-663B43D19E1D}" type="sibTrans" cxnId="{49CFBD0C-E5C1-40E3-BAC0-2695F1DA5A52}">
      <dgm:prSet/>
      <dgm:spPr/>
      <dgm:t>
        <a:bodyPr/>
        <a:lstStyle/>
        <a:p>
          <a:endParaRPr lang="en-GB"/>
        </a:p>
      </dgm:t>
    </dgm:pt>
    <dgm:pt modelId="{8F14FCE3-1052-4E09-9F28-A3C65D7F4A08}">
      <dgm:prSet custT="1"/>
      <dgm:spPr/>
      <dgm:t>
        <a:bodyPr/>
        <a:lstStyle/>
        <a:p>
          <a:r>
            <a:rPr lang="en-GB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F3DBA7-00F6-4BEA-AA2A-24FE3A3907D7}" type="parTrans" cxnId="{CFC3F3AA-777F-4D87-8EE3-4BBD54CC7A3A}">
      <dgm:prSet/>
      <dgm:spPr/>
      <dgm:t>
        <a:bodyPr/>
        <a:lstStyle/>
        <a:p>
          <a:endParaRPr lang="en-GB"/>
        </a:p>
      </dgm:t>
    </dgm:pt>
    <dgm:pt modelId="{338FC250-B8FE-4EC3-B934-CA94B0C37641}" type="sibTrans" cxnId="{CFC3F3AA-777F-4D87-8EE3-4BBD54CC7A3A}">
      <dgm:prSet/>
      <dgm:spPr/>
      <dgm:t>
        <a:bodyPr/>
        <a:lstStyle/>
        <a:p>
          <a:endParaRPr lang="en-GB"/>
        </a:p>
      </dgm:t>
    </dgm:pt>
    <dgm:pt modelId="{6895BA95-47B5-4851-BDF4-21515938BA02}">
      <dgm:prSet/>
      <dgm:spPr/>
      <dgm:t>
        <a:bodyPr/>
        <a:lstStyle/>
        <a:p>
          <a:r>
            <a:rPr lang="en-US" smtClean="0"/>
            <a:t>States can take advantage of the improved capital market guidelines to issue revenue bonds</a:t>
          </a:r>
          <a:endParaRPr lang="en-GB" dirty="0"/>
        </a:p>
      </dgm:t>
    </dgm:pt>
    <dgm:pt modelId="{09D29CFC-B2C2-422A-ADE4-424DA5CEF496}" type="parTrans" cxnId="{EE91110C-F199-4721-AF80-8B6628BAA8BA}">
      <dgm:prSet/>
      <dgm:spPr/>
      <dgm:t>
        <a:bodyPr/>
        <a:lstStyle/>
        <a:p>
          <a:endParaRPr lang="en-GB"/>
        </a:p>
      </dgm:t>
    </dgm:pt>
    <dgm:pt modelId="{5C7A4C9A-5DC7-4701-B76B-6BC08CA30F5B}" type="sibTrans" cxnId="{EE91110C-F199-4721-AF80-8B6628BAA8BA}">
      <dgm:prSet/>
      <dgm:spPr/>
      <dgm:t>
        <a:bodyPr/>
        <a:lstStyle/>
        <a:p>
          <a:endParaRPr lang="en-GB"/>
        </a:p>
      </dgm:t>
    </dgm:pt>
    <dgm:pt modelId="{07F6FF75-8D10-43C4-8BD7-EEF6350C9C95}">
      <dgm:prSet custT="1"/>
      <dgm:spPr/>
      <dgm:t>
        <a:bodyPr/>
        <a:lstStyle/>
        <a:p>
          <a:r>
            <a:rPr lang="en-US" sz="2000" dirty="0" smtClean="0"/>
            <a:t>Ensure security and public safety of all Nigerians</a:t>
          </a:r>
          <a:endParaRPr lang="en-US" sz="2000" dirty="0"/>
        </a:p>
      </dgm:t>
    </dgm:pt>
    <dgm:pt modelId="{3EE73A76-18F1-4426-9D63-B714F6A1B726}" type="parTrans" cxnId="{3D2BBB41-C42A-409F-9DFF-BD4A555C815F}">
      <dgm:prSet/>
      <dgm:spPr/>
      <dgm:t>
        <a:bodyPr/>
        <a:lstStyle/>
        <a:p>
          <a:endParaRPr lang="en-GB"/>
        </a:p>
      </dgm:t>
    </dgm:pt>
    <dgm:pt modelId="{DBCE3640-AFBC-44C4-B304-76D3FB44F691}" type="sibTrans" cxnId="{3D2BBB41-C42A-409F-9DFF-BD4A555C815F}">
      <dgm:prSet/>
      <dgm:spPr/>
      <dgm:t>
        <a:bodyPr/>
        <a:lstStyle/>
        <a:p>
          <a:endParaRPr lang="en-GB"/>
        </a:p>
      </dgm:t>
    </dgm:pt>
    <dgm:pt modelId="{489A3F7B-EB6E-47F3-BBDB-3921B77D83C1}">
      <dgm:prSet custT="1"/>
      <dgm:spPr/>
      <dgm:t>
        <a:bodyPr/>
        <a:lstStyle/>
        <a:p>
          <a:r>
            <a:rPr lang="en-US" sz="2000" dirty="0" smtClean="0"/>
            <a:t>Reform the public sector</a:t>
          </a:r>
        </a:p>
      </dgm:t>
    </dgm:pt>
    <dgm:pt modelId="{B1AF9F3E-CD60-44F6-B606-78369588426D}" type="parTrans" cxnId="{D11CF79C-3940-49AD-87DD-7DC924D50AD6}">
      <dgm:prSet/>
      <dgm:spPr/>
      <dgm:t>
        <a:bodyPr/>
        <a:lstStyle/>
        <a:p>
          <a:endParaRPr lang="en-GB"/>
        </a:p>
      </dgm:t>
    </dgm:pt>
    <dgm:pt modelId="{B886BC74-9A0A-46C4-8F2F-414CCECB465A}" type="sibTrans" cxnId="{D11CF79C-3940-49AD-87DD-7DC924D50AD6}">
      <dgm:prSet/>
      <dgm:spPr/>
      <dgm:t>
        <a:bodyPr/>
        <a:lstStyle/>
        <a:p>
          <a:endParaRPr lang="en-GB"/>
        </a:p>
      </dgm:t>
    </dgm:pt>
    <dgm:pt modelId="{AD343A27-E8A6-451B-B939-536F21B8484C}">
      <dgm:prSet custT="1"/>
      <dgm:spPr/>
      <dgm:t>
        <a:bodyPr/>
        <a:lstStyle/>
        <a:p>
          <a:r>
            <a:rPr lang="en-US" sz="2000" dirty="0" smtClean="0"/>
            <a:t>Strengthen sub-national coordination</a:t>
          </a:r>
          <a:endParaRPr lang="en-US" sz="2000" dirty="0"/>
        </a:p>
      </dgm:t>
    </dgm:pt>
    <dgm:pt modelId="{ADEF3FA6-6C88-4822-9CF7-1BC01CE6EB54}" type="parTrans" cxnId="{407BC730-7403-4F1C-BC1D-00429B22E62E}">
      <dgm:prSet/>
      <dgm:spPr/>
      <dgm:t>
        <a:bodyPr/>
        <a:lstStyle/>
        <a:p>
          <a:endParaRPr lang="en-GB"/>
        </a:p>
      </dgm:t>
    </dgm:pt>
    <dgm:pt modelId="{D4060376-3E67-4B37-9123-2FD35B45DF30}" type="sibTrans" cxnId="{407BC730-7403-4F1C-BC1D-00429B22E62E}">
      <dgm:prSet/>
      <dgm:spPr/>
      <dgm:t>
        <a:bodyPr/>
        <a:lstStyle/>
        <a:p>
          <a:endParaRPr lang="en-GB"/>
        </a:p>
      </dgm:t>
    </dgm:pt>
    <dgm:pt modelId="{53CA83BB-9E14-4A3B-A9CB-C1B1439FE4FC}">
      <dgm:prSet/>
      <dgm:spPr/>
      <dgm:t>
        <a:bodyPr/>
        <a:lstStyle/>
        <a:p>
          <a:r>
            <a:rPr lang="en-US" dirty="0" smtClean="0"/>
            <a:t>Enhance capacity of anti-corruption agencies</a:t>
          </a:r>
        </a:p>
      </dgm:t>
    </dgm:pt>
    <dgm:pt modelId="{706A09A8-6AA5-487D-A4C1-2497D8D64B5B}" type="parTrans" cxnId="{C2405CD8-D10D-4BB8-8B1C-24651011E6A6}">
      <dgm:prSet/>
      <dgm:spPr/>
      <dgm:t>
        <a:bodyPr/>
        <a:lstStyle/>
        <a:p>
          <a:endParaRPr lang="en-GB"/>
        </a:p>
      </dgm:t>
    </dgm:pt>
    <dgm:pt modelId="{895136A3-D677-4C27-83D3-4795A0A31E92}" type="sibTrans" cxnId="{C2405CD8-D10D-4BB8-8B1C-24651011E6A6}">
      <dgm:prSet/>
      <dgm:spPr/>
      <dgm:t>
        <a:bodyPr/>
        <a:lstStyle/>
        <a:p>
          <a:endParaRPr lang="en-GB"/>
        </a:p>
      </dgm:t>
    </dgm:pt>
    <dgm:pt modelId="{EAF7D186-0819-4A98-B2E7-516258470E9F}">
      <dgm:prSet/>
      <dgm:spPr/>
      <dgm:t>
        <a:bodyPr/>
        <a:lstStyle/>
        <a:p>
          <a:r>
            <a:rPr lang="en-US" dirty="0" smtClean="0"/>
            <a:t>Action </a:t>
          </a:r>
          <a:r>
            <a:rPr lang="en-US" dirty="0" smtClean="0"/>
            <a:t>plan for the north-east</a:t>
          </a:r>
        </a:p>
      </dgm:t>
    </dgm:pt>
    <dgm:pt modelId="{3D372A18-9EAC-42E1-B872-8352CA2E9E46}" type="parTrans" cxnId="{95C31C36-39C8-4037-ABDB-B035650BD8B4}">
      <dgm:prSet/>
      <dgm:spPr/>
      <dgm:t>
        <a:bodyPr/>
        <a:lstStyle/>
        <a:p>
          <a:endParaRPr lang="en-GB"/>
        </a:p>
      </dgm:t>
    </dgm:pt>
    <dgm:pt modelId="{B488F9A5-7474-4643-B694-CA8E0084264D}" type="sibTrans" cxnId="{95C31C36-39C8-4037-ABDB-B035650BD8B4}">
      <dgm:prSet/>
      <dgm:spPr/>
      <dgm:t>
        <a:bodyPr/>
        <a:lstStyle/>
        <a:p>
          <a:endParaRPr lang="en-GB"/>
        </a:p>
      </dgm:t>
    </dgm:pt>
    <dgm:pt modelId="{B8E69D68-9AD7-4744-8C95-6F853B6AD090}">
      <dgm:prSet/>
      <dgm:spPr/>
      <dgm:t>
        <a:bodyPr/>
        <a:lstStyle/>
        <a:p>
          <a:r>
            <a:rPr lang="en-US" dirty="0" smtClean="0"/>
            <a:t>Improve amnesty plans</a:t>
          </a:r>
        </a:p>
      </dgm:t>
    </dgm:pt>
    <dgm:pt modelId="{0840F98B-9B03-4E00-9289-134B94CAB3F5}" type="parTrans" cxnId="{C41F8912-3042-48E7-8884-1B71CAC0DF8B}">
      <dgm:prSet/>
      <dgm:spPr/>
      <dgm:t>
        <a:bodyPr/>
        <a:lstStyle/>
        <a:p>
          <a:endParaRPr lang="en-GB"/>
        </a:p>
      </dgm:t>
    </dgm:pt>
    <dgm:pt modelId="{3A7F41B0-AFF9-4F5E-B8CD-41EE4752823C}" type="sibTrans" cxnId="{C41F8912-3042-48E7-8884-1B71CAC0DF8B}">
      <dgm:prSet/>
      <dgm:spPr/>
      <dgm:t>
        <a:bodyPr/>
        <a:lstStyle/>
        <a:p>
          <a:endParaRPr lang="en-GB"/>
        </a:p>
      </dgm:t>
    </dgm:pt>
    <dgm:pt modelId="{BB0D1635-3E75-4171-8706-47374C8FFF4A}">
      <dgm:prSet/>
      <dgm:spPr/>
      <dgm:t>
        <a:bodyPr/>
        <a:lstStyle/>
        <a:p>
          <a:r>
            <a:rPr lang="en-US" dirty="0" smtClean="0"/>
            <a:t>Strengthen capacity of security agencies</a:t>
          </a:r>
        </a:p>
      </dgm:t>
    </dgm:pt>
    <dgm:pt modelId="{4224B0F6-93A5-42EB-B85F-A6E25EB90FF4}" type="parTrans" cxnId="{E8CA76D3-BCA1-4046-864D-7181C5C8D573}">
      <dgm:prSet/>
      <dgm:spPr/>
      <dgm:t>
        <a:bodyPr/>
        <a:lstStyle/>
        <a:p>
          <a:endParaRPr lang="en-GB"/>
        </a:p>
      </dgm:t>
    </dgm:pt>
    <dgm:pt modelId="{C3493D9C-C3BF-4683-BE75-61C2878F2E74}" type="sibTrans" cxnId="{E8CA76D3-BCA1-4046-864D-7181C5C8D573}">
      <dgm:prSet/>
      <dgm:spPr/>
      <dgm:t>
        <a:bodyPr/>
        <a:lstStyle/>
        <a:p>
          <a:endParaRPr lang="en-GB"/>
        </a:p>
      </dgm:t>
    </dgm:pt>
    <dgm:pt modelId="{03D99EA4-9090-4630-B9E1-5BC7ECDC4AC5}">
      <dgm:prSet/>
      <dgm:spPr/>
      <dgm:t>
        <a:bodyPr/>
        <a:lstStyle/>
        <a:p>
          <a:r>
            <a:rPr lang="en-US" dirty="0" smtClean="0"/>
            <a:t>streamline the number of MDAs to eliminate overlapping</a:t>
          </a:r>
        </a:p>
      </dgm:t>
    </dgm:pt>
    <dgm:pt modelId="{4CA32802-2124-472F-9769-DB38DDA363F2}" type="parTrans" cxnId="{2CADF1EA-4715-49AE-B46F-9291B63F986C}">
      <dgm:prSet/>
      <dgm:spPr/>
      <dgm:t>
        <a:bodyPr/>
        <a:lstStyle/>
        <a:p>
          <a:endParaRPr lang="en-GB"/>
        </a:p>
      </dgm:t>
    </dgm:pt>
    <dgm:pt modelId="{4BF62A2B-FF68-4AE9-9052-FB20024B26D4}" type="sibTrans" cxnId="{2CADF1EA-4715-49AE-B46F-9291B63F986C}">
      <dgm:prSet/>
      <dgm:spPr/>
      <dgm:t>
        <a:bodyPr/>
        <a:lstStyle/>
        <a:p>
          <a:endParaRPr lang="en-GB"/>
        </a:p>
      </dgm:t>
    </dgm:pt>
    <dgm:pt modelId="{429EF842-1C62-4C7A-ACE4-8465BBF17431}">
      <dgm:prSet/>
      <dgm:spPr/>
      <dgm:t>
        <a:bodyPr/>
        <a:lstStyle/>
        <a:p>
          <a:r>
            <a:rPr lang="en-GB" dirty="0" smtClean="0"/>
            <a:t>promotion of result-based management in public service </a:t>
          </a:r>
          <a:endParaRPr lang="en-US" dirty="0" smtClean="0"/>
        </a:p>
      </dgm:t>
    </dgm:pt>
    <dgm:pt modelId="{DB2C41B4-FAC2-4992-8029-A61918F88BF3}" type="parTrans" cxnId="{31E35433-DE20-4C3D-8375-AE559D7AF284}">
      <dgm:prSet/>
      <dgm:spPr/>
      <dgm:t>
        <a:bodyPr/>
        <a:lstStyle/>
        <a:p>
          <a:endParaRPr lang="en-GB"/>
        </a:p>
      </dgm:t>
    </dgm:pt>
    <dgm:pt modelId="{8F414895-6D60-466B-BB26-191DEEF358DD}" type="sibTrans" cxnId="{31E35433-DE20-4C3D-8375-AE559D7AF284}">
      <dgm:prSet/>
      <dgm:spPr/>
      <dgm:t>
        <a:bodyPr/>
        <a:lstStyle/>
        <a:p>
          <a:endParaRPr lang="en-GB"/>
        </a:p>
      </dgm:t>
    </dgm:pt>
    <dgm:pt modelId="{3471D7E5-E959-4C12-9311-827791AB153E}">
      <dgm:prSet/>
      <dgm:spPr/>
      <dgm:t>
        <a:bodyPr/>
        <a:lstStyle/>
        <a:p>
          <a:r>
            <a:rPr lang="en-GB" dirty="0" smtClean="0"/>
            <a:t>Encourage States to key into the ERGP by developing their own plans and initiatives </a:t>
          </a:r>
        </a:p>
      </dgm:t>
    </dgm:pt>
    <dgm:pt modelId="{C82D55B7-1023-4513-ABB7-F1415AF65A05}" type="parTrans" cxnId="{DC0473F3-8DF3-4810-A473-C154937078DF}">
      <dgm:prSet/>
      <dgm:spPr/>
      <dgm:t>
        <a:bodyPr/>
        <a:lstStyle/>
        <a:p>
          <a:endParaRPr lang="en-GB"/>
        </a:p>
      </dgm:t>
    </dgm:pt>
    <dgm:pt modelId="{0D80256C-F341-4979-995B-1F30EFA89AB3}" type="sibTrans" cxnId="{DC0473F3-8DF3-4810-A473-C154937078DF}">
      <dgm:prSet/>
      <dgm:spPr/>
      <dgm:t>
        <a:bodyPr/>
        <a:lstStyle/>
        <a:p>
          <a:endParaRPr lang="en-GB"/>
        </a:p>
      </dgm:t>
    </dgm:pt>
    <dgm:pt modelId="{B322BEAE-178C-4547-85CC-BD5FA8762823}">
      <dgm:prSet/>
      <dgm:spPr/>
      <dgm:t>
        <a:bodyPr/>
        <a:lstStyle/>
        <a:p>
          <a:endParaRPr lang="en-US" dirty="0"/>
        </a:p>
      </dgm:t>
    </dgm:pt>
    <dgm:pt modelId="{2F46EC4C-9502-4279-A678-BBECB56C1B7C}" type="parTrans" cxnId="{D2F26B93-7795-4AA9-8380-84E7093DEADF}">
      <dgm:prSet/>
      <dgm:spPr/>
      <dgm:t>
        <a:bodyPr/>
        <a:lstStyle/>
        <a:p>
          <a:endParaRPr lang="en-GB"/>
        </a:p>
      </dgm:t>
    </dgm:pt>
    <dgm:pt modelId="{C39F5480-7DA9-49E2-AE1A-21417F7B6120}" type="sibTrans" cxnId="{D2F26B93-7795-4AA9-8380-84E7093DEADF}">
      <dgm:prSet/>
      <dgm:spPr/>
      <dgm:t>
        <a:bodyPr/>
        <a:lstStyle/>
        <a:p>
          <a:endParaRPr lang="en-GB"/>
        </a:p>
      </dgm:t>
    </dgm:pt>
    <dgm:pt modelId="{6BDC483A-2573-486B-B6BE-72C9E2579D93}">
      <dgm:prSet phldrT="[Text]"/>
      <dgm:spPr/>
      <dgm:t>
        <a:bodyPr/>
        <a:lstStyle/>
        <a:p>
          <a:endParaRPr lang="en-GB" dirty="0"/>
        </a:p>
      </dgm:t>
    </dgm:pt>
    <dgm:pt modelId="{79C8ECAD-B11D-4049-A40D-59A67AA4AEEA}" type="parTrans" cxnId="{A70C03FD-BDF5-43C0-A606-133957DCCE6D}">
      <dgm:prSet/>
      <dgm:spPr/>
      <dgm:t>
        <a:bodyPr/>
        <a:lstStyle/>
        <a:p>
          <a:endParaRPr lang="en-GB"/>
        </a:p>
      </dgm:t>
    </dgm:pt>
    <dgm:pt modelId="{96D2337B-49EE-4406-B473-FCD3AFFE3D56}" type="sibTrans" cxnId="{A70C03FD-BDF5-43C0-A606-133957DCCE6D}">
      <dgm:prSet/>
      <dgm:spPr/>
      <dgm:t>
        <a:bodyPr/>
        <a:lstStyle/>
        <a:p>
          <a:endParaRPr lang="en-GB"/>
        </a:p>
      </dgm:t>
    </dgm:pt>
    <dgm:pt modelId="{6E62E31A-4D11-4F96-A039-69C545956D8C}">
      <dgm:prSet phldrT="[Text]"/>
      <dgm:spPr/>
      <dgm:t>
        <a:bodyPr/>
        <a:lstStyle/>
        <a:p>
          <a:endParaRPr lang="en-GB" dirty="0"/>
        </a:p>
      </dgm:t>
    </dgm:pt>
    <dgm:pt modelId="{E8A139F9-74E3-4935-9EB4-18B962DF5023}" type="parTrans" cxnId="{78DD41B0-A858-4E23-A076-224697B0625A}">
      <dgm:prSet/>
      <dgm:spPr/>
      <dgm:t>
        <a:bodyPr/>
        <a:lstStyle/>
        <a:p>
          <a:endParaRPr lang="en-GB"/>
        </a:p>
      </dgm:t>
    </dgm:pt>
    <dgm:pt modelId="{22D65856-D2F1-44C7-A2B8-D376E65A69B4}" type="sibTrans" cxnId="{78DD41B0-A858-4E23-A076-224697B0625A}">
      <dgm:prSet/>
      <dgm:spPr/>
      <dgm:t>
        <a:bodyPr/>
        <a:lstStyle/>
        <a:p>
          <a:endParaRPr lang="en-GB"/>
        </a:p>
      </dgm:t>
    </dgm:pt>
    <dgm:pt modelId="{5DA268DF-EF74-43BE-B4B7-9AA9E0F85FED}">
      <dgm:prSet phldrT="[Text]"/>
      <dgm:spPr/>
      <dgm:t>
        <a:bodyPr/>
        <a:lstStyle/>
        <a:p>
          <a:r>
            <a:rPr lang="en-GB" dirty="0" smtClean="0"/>
            <a:t>However, the 22-point Fiscal Sustainability Plan referred to </a:t>
          </a:r>
          <a:r>
            <a:rPr lang="en-GB" dirty="0" smtClean="0"/>
            <a:t>states: </a:t>
          </a:r>
          <a:endParaRPr lang="en-GB" dirty="0"/>
        </a:p>
      </dgm:t>
    </dgm:pt>
    <dgm:pt modelId="{3CC4BB81-4BB2-4734-ABAB-3D6FE59E52DA}" type="parTrans" cxnId="{59D22B05-9913-4C43-8232-C9C4776F255A}">
      <dgm:prSet/>
      <dgm:spPr/>
      <dgm:t>
        <a:bodyPr/>
        <a:lstStyle/>
        <a:p>
          <a:endParaRPr lang="en-GB"/>
        </a:p>
      </dgm:t>
    </dgm:pt>
    <dgm:pt modelId="{4BE43B92-B52D-42A4-9BCB-06B595145306}" type="sibTrans" cxnId="{59D22B05-9913-4C43-8232-C9C4776F255A}">
      <dgm:prSet/>
      <dgm:spPr/>
      <dgm:t>
        <a:bodyPr/>
        <a:lstStyle/>
        <a:p>
          <a:endParaRPr lang="en-GB"/>
        </a:p>
      </dgm:t>
    </dgm:pt>
    <dgm:pt modelId="{6FCF2692-B288-4CD6-BFB8-4DC7837C32E2}">
      <dgm:prSet/>
      <dgm:spPr/>
      <dgm:t>
        <a:bodyPr/>
        <a:lstStyle/>
        <a:p>
          <a:r>
            <a:rPr lang="en-GB" smtClean="0"/>
            <a:t>State should consider the privatization or concession of suitable State-owned enterprises to improve their efficiency and management</a:t>
          </a:r>
          <a:endParaRPr lang="en-GB" dirty="0" smtClean="0"/>
        </a:p>
      </dgm:t>
    </dgm:pt>
    <dgm:pt modelId="{3DA3426C-1E7C-4BC7-BD7B-122AB0C00A80}" type="parTrans" cxnId="{26F8B266-4EDC-4D5C-BCC3-A65F24FF2C92}">
      <dgm:prSet/>
      <dgm:spPr/>
      <dgm:t>
        <a:bodyPr/>
        <a:lstStyle/>
        <a:p>
          <a:endParaRPr lang="en-GB"/>
        </a:p>
      </dgm:t>
    </dgm:pt>
    <dgm:pt modelId="{D5F17A1F-B4CE-46EE-9D1F-5EA3D802D7D3}" type="sibTrans" cxnId="{26F8B266-4EDC-4D5C-BCC3-A65F24FF2C92}">
      <dgm:prSet/>
      <dgm:spPr/>
      <dgm:t>
        <a:bodyPr/>
        <a:lstStyle/>
        <a:p>
          <a:endParaRPr lang="en-GB"/>
        </a:p>
      </dgm:t>
    </dgm:pt>
    <dgm:pt modelId="{0B07CD03-F8CE-49A1-909D-15518C44F8CE}">
      <dgm:prSet/>
      <dgm:spPr/>
      <dgm:t>
        <a:bodyPr/>
        <a:lstStyle/>
        <a:p>
          <a:r>
            <a:rPr lang="en-GB" smtClean="0"/>
            <a:t>States should attain and maintain a credit rating</a:t>
          </a:r>
          <a:endParaRPr lang="en-GB" dirty="0" smtClean="0"/>
        </a:p>
      </dgm:t>
    </dgm:pt>
    <dgm:pt modelId="{333CDB07-CD62-402F-A7B6-02D417303D59}" type="parTrans" cxnId="{B1014210-E964-45F7-8DD5-BC4054A05E7C}">
      <dgm:prSet/>
      <dgm:spPr/>
      <dgm:t>
        <a:bodyPr/>
        <a:lstStyle/>
        <a:p>
          <a:endParaRPr lang="en-GB"/>
        </a:p>
      </dgm:t>
    </dgm:pt>
    <dgm:pt modelId="{6F5DA29C-322C-4F03-8317-F294A669FABE}" type="sibTrans" cxnId="{B1014210-E964-45F7-8DD5-BC4054A05E7C}">
      <dgm:prSet/>
      <dgm:spPr/>
      <dgm:t>
        <a:bodyPr/>
        <a:lstStyle/>
        <a:p>
          <a:endParaRPr lang="en-GB"/>
        </a:p>
      </dgm:t>
    </dgm:pt>
    <dgm:pt modelId="{28C250BC-A77F-4FB1-A789-1A3DCE540AAD}">
      <dgm:prSet/>
      <dgm:spPr/>
      <dgm:t>
        <a:bodyPr/>
        <a:lstStyle/>
        <a:p>
          <a:r>
            <a:rPr lang="en-GB" dirty="0" smtClean="0"/>
            <a:t>States are encouraged to access funds from the capital markets for bankable projects </a:t>
          </a:r>
          <a:endParaRPr lang="en-US" dirty="0"/>
        </a:p>
      </dgm:t>
    </dgm:pt>
    <dgm:pt modelId="{A3E5C865-E0CD-4DE4-80B6-1220F5FC4939}" type="parTrans" cxnId="{AEE32BC3-4193-4943-8317-BE1F257DB3CB}">
      <dgm:prSet/>
      <dgm:spPr/>
      <dgm:t>
        <a:bodyPr/>
        <a:lstStyle/>
        <a:p>
          <a:endParaRPr lang="en-GB"/>
        </a:p>
      </dgm:t>
    </dgm:pt>
    <dgm:pt modelId="{2DA8CB1C-8F60-49FB-A182-073103B9B707}" type="sibTrans" cxnId="{AEE32BC3-4193-4943-8317-BE1F257DB3CB}">
      <dgm:prSet/>
      <dgm:spPr/>
      <dgm:t>
        <a:bodyPr/>
        <a:lstStyle/>
        <a:p>
          <a:endParaRPr lang="en-GB"/>
        </a:p>
      </dgm:t>
    </dgm:pt>
    <dgm:pt modelId="{384DEFF3-651B-485F-88A1-C39BB248B7B1}">
      <dgm:prSet/>
      <dgm:spPr/>
      <dgm:t>
        <a:bodyPr/>
        <a:lstStyle/>
        <a:p>
          <a:r>
            <a:rPr lang="en-GB" smtClean="0"/>
            <a:t>The capital market has contributions in the area of transparency and anti-corruption with initiatives such as</a:t>
          </a:r>
          <a:endParaRPr lang="en-GB" dirty="0" smtClean="0"/>
        </a:p>
      </dgm:t>
    </dgm:pt>
    <dgm:pt modelId="{C3F99AAE-708D-416F-B97F-1C2F67FB8C13}" type="parTrans" cxnId="{01AFC126-5772-451E-93E5-6AC72D848AAD}">
      <dgm:prSet/>
      <dgm:spPr/>
      <dgm:t>
        <a:bodyPr/>
        <a:lstStyle/>
        <a:p>
          <a:endParaRPr lang="en-GB"/>
        </a:p>
      </dgm:t>
    </dgm:pt>
    <dgm:pt modelId="{CA32DAE6-0B7D-4C6E-B700-9FDA43E05722}" type="sibTrans" cxnId="{01AFC126-5772-451E-93E5-6AC72D848AAD}">
      <dgm:prSet/>
      <dgm:spPr/>
      <dgm:t>
        <a:bodyPr/>
        <a:lstStyle/>
        <a:p>
          <a:endParaRPr lang="en-GB"/>
        </a:p>
      </dgm:t>
    </dgm:pt>
    <dgm:pt modelId="{6593EBED-DEA1-48E2-91A1-E0D2D85E59D2}">
      <dgm:prSet/>
      <dgm:spPr/>
      <dgm:t>
        <a:bodyPr/>
        <a:lstStyle/>
        <a:p>
          <a:r>
            <a:rPr lang="en-GB" dirty="0" smtClean="0"/>
            <a:t>as E-dividends and Direct Cash Settlement which have reduced the number of sharp practices in the nation’s financial market. </a:t>
          </a:r>
          <a:endParaRPr lang="en-US" dirty="0"/>
        </a:p>
      </dgm:t>
    </dgm:pt>
    <dgm:pt modelId="{E365A1CA-CAF3-4987-A6B5-69A3EB2486F4}" type="parTrans" cxnId="{29AE44C5-7C51-4BAA-B6EE-3EAB9F2856A0}">
      <dgm:prSet/>
      <dgm:spPr/>
      <dgm:t>
        <a:bodyPr/>
        <a:lstStyle/>
        <a:p>
          <a:endParaRPr lang="en-GB"/>
        </a:p>
      </dgm:t>
    </dgm:pt>
    <dgm:pt modelId="{47DB4313-98ED-4948-AA57-02F7A0958223}" type="sibTrans" cxnId="{29AE44C5-7C51-4BAA-B6EE-3EAB9F2856A0}">
      <dgm:prSet/>
      <dgm:spPr/>
      <dgm:t>
        <a:bodyPr/>
        <a:lstStyle/>
        <a:p>
          <a:endParaRPr lang="en-GB"/>
        </a:p>
      </dgm:t>
    </dgm:pt>
    <dgm:pt modelId="{8954654E-25B4-4086-8EF4-4C5ADA7D9BBE}" type="pres">
      <dgm:prSet presAssocID="{C001627E-2858-43EA-A151-F67DCDA2EE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33C5C9-01E3-4B4E-B668-DBB62A2B54EE}" type="pres">
      <dgm:prSet presAssocID="{29D7832B-A273-4260-BAD8-7FB8EF5DBC6A}" presName="composite" presStyleCnt="0"/>
      <dgm:spPr/>
    </dgm:pt>
    <dgm:pt modelId="{D55B2E71-E88C-4C65-9D97-EE41D3059E5B}" type="pres">
      <dgm:prSet presAssocID="{29D7832B-A273-4260-BAD8-7FB8EF5DBC6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CBB0B2-1942-44E5-903A-6000F7E921E9}" type="pres">
      <dgm:prSet presAssocID="{29D7832B-A273-4260-BAD8-7FB8EF5DBC6A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5282E6-3C7F-4773-9775-3F85666D9732}" type="pres">
      <dgm:prSet presAssocID="{C08097CE-175F-4526-AC45-7D43BE989382}" presName="space" presStyleCnt="0"/>
      <dgm:spPr/>
    </dgm:pt>
    <dgm:pt modelId="{7089B822-2AE9-4796-9060-DDC24094E746}" type="pres">
      <dgm:prSet presAssocID="{0E4A9097-1B93-44EB-B804-340A5E6C23AA}" presName="composite" presStyleCnt="0"/>
      <dgm:spPr/>
    </dgm:pt>
    <dgm:pt modelId="{6B41D0FE-878D-4A7C-964C-6B1D8226650C}" type="pres">
      <dgm:prSet presAssocID="{0E4A9097-1B93-44EB-B804-340A5E6C23A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FBC9A4-F603-43D3-B5AF-3706EE805A21}" type="pres">
      <dgm:prSet presAssocID="{0E4A9097-1B93-44EB-B804-340A5E6C23AA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F7B0D-9E97-4E75-A12E-43CED0603A71}" type="pres">
      <dgm:prSet presAssocID="{DE580079-2B51-4287-BFB5-5B5F883E395C}" presName="space" presStyleCnt="0"/>
      <dgm:spPr/>
    </dgm:pt>
    <dgm:pt modelId="{2A592131-DE0B-4D8C-88EC-FBF7F9388503}" type="pres">
      <dgm:prSet presAssocID="{103C0C0E-EF0E-4843-9D42-2552A6A69EB8}" presName="composite" presStyleCnt="0"/>
      <dgm:spPr/>
    </dgm:pt>
    <dgm:pt modelId="{4A16F438-FB80-4EAD-85F1-263C25490E90}" type="pres">
      <dgm:prSet presAssocID="{103C0C0E-EF0E-4843-9D42-2552A6A69EB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BA3AAF-9ACB-4139-AAAB-5113FDF44ECA}" type="pres">
      <dgm:prSet presAssocID="{103C0C0E-EF0E-4843-9D42-2552A6A69EB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FDFBCA-C8C2-4273-A3FC-EE8CC4F66EDD}" type="pres">
      <dgm:prSet presAssocID="{275AEAB4-5333-4738-ABB7-6F9C98238091}" presName="space" presStyleCnt="0"/>
      <dgm:spPr/>
    </dgm:pt>
    <dgm:pt modelId="{D1B3B3BB-00D8-4614-A92C-1E80143BE0AD}" type="pres">
      <dgm:prSet presAssocID="{8F14FCE3-1052-4E09-9F28-A3C65D7F4A08}" presName="composite" presStyleCnt="0"/>
      <dgm:spPr/>
    </dgm:pt>
    <dgm:pt modelId="{3DF49A6C-7997-45B4-BF3D-E320F4504C19}" type="pres">
      <dgm:prSet presAssocID="{8F14FCE3-1052-4E09-9F28-A3C65D7F4A0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875B3B-F307-4886-A55F-415FD026010D}" type="pres">
      <dgm:prSet presAssocID="{8F14FCE3-1052-4E09-9F28-A3C65D7F4A08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C40454D-F151-4DD9-A942-D6CC7747C535}" type="presOf" srcId="{6BDC483A-2573-486B-B6BE-72C9E2579D93}" destId="{E3FBC9A4-F603-43D3-B5AF-3706EE805A21}" srcOrd="0" destOrd="9" presId="urn:microsoft.com/office/officeart/2005/8/layout/hList1"/>
    <dgm:cxn modelId="{C2405CD8-D10D-4BB8-8B1C-24651011E6A6}" srcId="{20FC5787-50C8-48E4-8446-C4CD18A1017C}" destId="{53CA83BB-9E14-4A3B-A9CB-C1B1439FE4FC}" srcOrd="0" destOrd="0" parTransId="{706A09A8-6AA5-487D-A4C1-2497D8D64B5B}" sibTransId="{895136A3-D677-4C27-83D3-4795A0A31E92}"/>
    <dgm:cxn modelId="{9DA0DBBA-E9A9-4A99-81CE-2A25C4A46173}" type="presOf" srcId="{6E62E31A-4D11-4F96-A039-69C545956D8C}" destId="{D1BA3AAF-9ACB-4139-AAAB-5113FDF44ECA}" srcOrd="0" destOrd="5" presId="urn:microsoft.com/office/officeart/2005/8/layout/hList1"/>
    <dgm:cxn modelId="{A70C03FD-BDF5-43C0-A606-133957DCCE6D}" srcId="{0E4A9097-1B93-44EB-B804-340A5E6C23AA}" destId="{6BDC483A-2573-486B-B6BE-72C9E2579D93}" srcOrd="1" destOrd="0" parTransId="{79C8ECAD-B11D-4049-A40D-59A67AA4AEEA}" sibTransId="{96D2337B-49EE-4406-B473-FCD3AFFE3D56}"/>
    <dgm:cxn modelId="{2758DEE6-A4C0-4808-98E7-02178B265CCB}" type="presOf" srcId="{29D7832B-A273-4260-BAD8-7FB8EF5DBC6A}" destId="{D55B2E71-E88C-4C65-9D97-EE41D3059E5B}" srcOrd="0" destOrd="0" presId="urn:microsoft.com/office/officeart/2005/8/layout/hList1"/>
    <dgm:cxn modelId="{EE91110C-F199-4721-AF80-8B6628BAA8BA}" srcId="{8F14FCE3-1052-4E09-9F28-A3C65D7F4A08}" destId="{6895BA95-47B5-4851-BDF4-21515938BA02}" srcOrd="0" destOrd="0" parTransId="{09D29CFC-B2C2-422A-ADE4-424DA5CEF496}" sibTransId="{5C7A4C9A-5DC7-4701-B76B-6BC08CA30F5B}"/>
    <dgm:cxn modelId="{755BC8F7-28A4-46E4-90D8-9F1F1FCE8091}" type="presOf" srcId="{03D99EA4-9090-4630-B9E1-5BC7ECDC4AC5}" destId="{E3FBC9A4-F603-43D3-B5AF-3706EE805A21}" srcOrd="0" destOrd="5" presId="urn:microsoft.com/office/officeart/2005/8/layout/hList1"/>
    <dgm:cxn modelId="{3EC70428-2A0D-415A-9F80-1414C8ACC714}" type="presOf" srcId="{103C0C0E-EF0E-4843-9D42-2552A6A69EB8}" destId="{4A16F438-FB80-4EAD-85F1-263C25490E90}" srcOrd="0" destOrd="0" presId="urn:microsoft.com/office/officeart/2005/8/layout/hList1"/>
    <dgm:cxn modelId="{01597D2E-9B0B-4FF1-A6AF-C8BEEA95437B}" type="presOf" srcId="{489A3F7B-EB6E-47F3-BBDB-3921B77D83C1}" destId="{37CBB0B2-1942-44E5-903A-6000F7E921E9}" srcOrd="0" destOrd="2" presId="urn:microsoft.com/office/officeart/2005/8/layout/hList1"/>
    <dgm:cxn modelId="{B4C10741-62D8-4172-B09B-A55B79CA7357}" srcId="{29D7832B-A273-4260-BAD8-7FB8EF5DBC6A}" destId="{5D027800-C198-4ADF-92AB-1647A1E9215D}" srcOrd="0" destOrd="0" parTransId="{7DEFBFC5-5D4B-4792-887E-9234BE28D736}" sibTransId="{180E23E3-E8EF-49FA-B61C-430F98A047D3}"/>
    <dgm:cxn modelId="{ABAE3031-3F84-4662-B8E1-ADEB5D7813D2}" type="presOf" srcId="{BB0D1635-3E75-4171-8706-47374C8FFF4A}" destId="{E3FBC9A4-F603-43D3-B5AF-3706EE805A21}" srcOrd="0" destOrd="4" presId="urn:microsoft.com/office/officeart/2005/8/layout/hList1"/>
    <dgm:cxn modelId="{E401BEFC-21A5-4B1A-8266-D80B3C9056F8}" type="presOf" srcId="{6593EBED-DEA1-48E2-91A1-E0D2D85E59D2}" destId="{B1875B3B-F307-4886-A55F-415FD026010D}" srcOrd="0" destOrd="2" presId="urn:microsoft.com/office/officeart/2005/8/layout/hList1"/>
    <dgm:cxn modelId="{F4833E5C-492E-4908-8EBF-5AB82CD0B2DA}" type="presOf" srcId="{0E4A9097-1B93-44EB-B804-340A5E6C23AA}" destId="{6B41D0FE-878D-4A7C-964C-6B1D8226650C}" srcOrd="0" destOrd="0" presId="urn:microsoft.com/office/officeart/2005/8/layout/hList1"/>
    <dgm:cxn modelId="{DD1F9D45-FF4F-4E59-B9AE-F0B053AC2DFF}" type="presOf" srcId="{53CA83BB-9E14-4A3B-A9CB-C1B1439FE4FC}" destId="{E3FBC9A4-F603-43D3-B5AF-3706EE805A21}" srcOrd="0" destOrd="1" presId="urn:microsoft.com/office/officeart/2005/8/layout/hList1"/>
    <dgm:cxn modelId="{3D0DDF8A-D685-451F-BE7A-0BA10AE29422}" type="presOf" srcId="{384DEFF3-651B-485F-88A1-C39BB248B7B1}" destId="{B1875B3B-F307-4886-A55F-415FD026010D}" srcOrd="0" destOrd="1" presId="urn:microsoft.com/office/officeart/2005/8/layout/hList1"/>
    <dgm:cxn modelId="{88F6ACF4-64ED-4474-BDC6-21DE4498C392}" type="presOf" srcId="{3471D7E5-E959-4C12-9311-827791AB153E}" destId="{E3FBC9A4-F603-43D3-B5AF-3706EE805A21}" srcOrd="0" destOrd="7" presId="urn:microsoft.com/office/officeart/2005/8/layout/hList1"/>
    <dgm:cxn modelId="{92059E55-F56A-4BAC-979A-79523BB4A14D}" type="presOf" srcId="{B8E69D68-9AD7-4744-8C95-6F853B6AD090}" destId="{E3FBC9A4-F603-43D3-B5AF-3706EE805A21}" srcOrd="0" destOrd="3" presId="urn:microsoft.com/office/officeart/2005/8/layout/hList1"/>
    <dgm:cxn modelId="{28502097-01EF-4A44-AA52-7D45F90CC24F}" type="presOf" srcId="{B322BEAE-178C-4547-85CC-BD5FA8762823}" destId="{E3FBC9A4-F603-43D3-B5AF-3706EE805A21}" srcOrd="0" destOrd="8" presId="urn:microsoft.com/office/officeart/2005/8/layout/hList1"/>
    <dgm:cxn modelId="{1B32D01D-421B-4449-A082-045B1FD1258D}" type="presOf" srcId="{5DA268DF-EF74-43BE-B4B7-9AA9E0F85FED}" destId="{D1BA3AAF-9ACB-4139-AAAB-5113FDF44ECA}" srcOrd="0" destOrd="1" presId="urn:microsoft.com/office/officeart/2005/8/layout/hList1"/>
    <dgm:cxn modelId="{B1014210-E964-45F7-8DD5-BC4054A05E7C}" srcId="{5DA268DF-EF74-43BE-B4B7-9AA9E0F85FED}" destId="{0B07CD03-F8CE-49A1-909D-15518C44F8CE}" srcOrd="1" destOrd="0" parTransId="{333CDB07-CD62-402F-A7B6-02D417303D59}" sibTransId="{6F5DA29C-322C-4F03-8317-F294A669FABE}"/>
    <dgm:cxn modelId="{D2F26B93-7795-4AA9-8380-84E7093DEADF}" srcId="{20FC5787-50C8-48E4-8446-C4CD18A1017C}" destId="{B322BEAE-178C-4547-85CC-BD5FA8762823}" srcOrd="7" destOrd="0" parTransId="{2F46EC4C-9502-4279-A678-BBECB56C1B7C}" sibTransId="{C39F5480-7DA9-49E2-AE1A-21417F7B6120}"/>
    <dgm:cxn modelId="{C2A5E9D2-F17B-4F0A-95FE-9286862F8C00}" type="presOf" srcId="{20FC5787-50C8-48E4-8446-C4CD18A1017C}" destId="{E3FBC9A4-F603-43D3-B5AF-3706EE805A21}" srcOrd="0" destOrd="0" presId="urn:microsoft.com/office/officeart/2005/8/layout/hList1"/>
    <dgm:cxn modelId="{78084AE2-FB34-4DBA-ABBA-702A02D5B90D}" type="presOf" srcId="{07F6FF75-8D10-43C4-8BD7-EEF6350C9C95}" destId="{37CBB0B2-1942-44E5-903A-6000F7E921E9}" srcOrd="0" destOrd="1" presId="urn:microsoft.com/office/officeart/2005/8/layout/hList1"/>
    <dgm:cxn modelId="{11FEB9FF-F186-4A35-BB28-425C3E831DAA}" srcId="{0E4A9097-1B93-44EB-B804-340A5E6C23AA}" destId="{20FC5787-50C8-48E4-8446-C4CD18A1017C}" srcOrd="0" destOrd="0" parTransId="{276495F6-5B5F-4F5A-952F-BF3813E7CC6A}" sibTransId="{BF72B9C2-E0D2-4934-84DD-E49B3A207800}"/>
    <dgm:cxn modelId="{1842A479-2C00-4326-88DE-FD9B0A4588D4}" srcId="{C001627E-2858-43EA-A151-F67DCDA2EE1E}" destId="{29D7832B-A273-4260-BAD8-7FB8EF5DBC6A}" srcOrd="0" destOrd="0" parTransId="{BD374D59-7668-42D7-8067-805A82234D69}" sibTransId="{C08097CE-175F-4526-AC45-7D43BE989382}"/>
    <dgm:cxn modelId="{95C31C36-39C8-4037-ABDB-B035650BD8B4}" srcId="{20FC5787-50C8-48E4-8446-C4CD18A1017C}" destId="{EAF7D186-0819-4A98-B2E7-516258470E9F}" srcOrd="1" destOrd="0" parTransId="{3D372A18-9EAC-42E1-B872-8352CA2E9E46}" sibTransId="{B488F9A5-7474-4643-B694-CA8E0084264D}"/>
    <dgm:cxn modelId="{3327D7F0-A353-4E47-B826-7BC8FA38807D}" srcId="{C001627E-2858-43EA-A151-F67DCDA2EE1E}" destId="{0E4A9097-1B93-44EB-B804-340A5E6C23AA}" srcOrd="1" destOrd="0" parTransId="{97182C41-6F29-4153-BDFC-DAA5B0DB4F1E}" sibTransId="{DE580079-2B51-4287-BFB5-5B5F883E395C}"/>
    <dgm:cxn modelId="{AEE32BC3-4193-4943-8317-BE1F257DB3CB}" srcId="{5DA268DF-EF74-43BE-B4B7-9AA9E0F85FED}" destId="{28C250BC-A77F-4FB1-A789-1A3DCE540AAD}" srcOrd="2" destOrd="0" parTransId="{A3E5C865-E0CD-4DE4-80B6-1220F5FC4939}" sibTransId="{2DA8CB1C-8F60-49FB-A182-073103B9B707}"/>
    <dgm:cxn modelId="{01AFC126-5772-451E-93E5-6AC72D848AAD}" srcId="{8F14FCE3-1052-4E09-9F28-A3C65D7F4A08}" destId="{384DEFF3-651B-485F-88A1-C39BB248B7B1}" srcOrd="1" destOrd="0" parTransId="{C3F99AAE-708D-416F-B97F-1C2F67FB8C13}" sibTransId="{CA32DAE6-0B7D-4C6E-B700-9FDA43E05722}"/>
    <dgm:cxn modelId="{59D22B05-9913-4C43-8232-C9C4776F255A}" srcId="{103C0C0E-EF0E-4843-9D42-2552A6A69EB8}" destId="{5DA268DF-EF74-43BE-B4B7-9AA9E0F85FED}" srcOrd="1" destOrd="0" parTransId="{3CC4BB81-4BB2-4734-ABAB-3D6FE59E52DA}" sibTransId="{4BE43B92-B52D-42A4-9BCB-06B595145306}"/>
    <dgm:cxn modelId="{C41F8912-3042-48E7-8884-1B71CAC0DF8B}" srcId="{20FC5787-50C8-48E4-8446-C4CD18A1017C}" destId="{B8E69D68-9AD7-4744-8C95-6F853B6AD090}" srcOrd="2" destOrd="0" parTransId="{0840F98B-9B03-4E00-9289-134B94CAB3F5}" sibTransId="{3A7F41B0-AFF9-4F5E-B8CD-41EE4752823C}"/>
    <dgm:cxn modelId="{407BC730-7403-4F1C-BC1D-00429B22E62E}" srcId="{29D7832B-A273-4260-BAD8-7FB8EF5DBC6A}" destId="{AD343A27-E8A6-451B-B939-536F21B8484C}" srcOrd="3" destOrd="0" parTransId="{ADEF3FA6-6C88-4822-9CF7-1BC01CE6EB54}" sibTransId="{D4060376-3E67-4B37-9123-2FD35B45DF30}"/>
    <dgm:cxn modelId="{642FB974-8828-4496-AC61-67B5FC077D55}" type="presOf" srcId="{429EF842-1C62-4C7A-ACE4-8465BBF17431}" destId="{E3FBC9A4-F603-43D3-B5AF-3706EE805A21}" srcOrd="0" destOrd="6" presId="urn:microsoft.com/office/officeart/2005/8/layout/hList1"/>
    <dgm:cxn modelId="{71B32D3C-29F0-4B28-A57E-B2ACDB9E1131}" type="presOf" srcId="{6895BA95-47B5-4851-BDF4-21515938BA02}" destId="{B1875B3B-F307-4886-A55F-415FD026010D}" srcOrd="0" destOrd="0" presId="urn:microsoft.com/office/officeart/2005/8/layout/hList1"/>
    <dgm:cxn modelId="{3BC33CE5-795C-48C8-95BF-4575FF39346D}" type="presOf" srcId="{EAF7D186-0819-4A98-B2E7-516258470E9F}" destId="{E3FBC9A4-F603-43D3-B5AF-3706EE805A21}" srcOrd="0" destOrd="2" presId="urn:microsoft.com/office/officeart/2005/8/layout/hList1"/>
    <dgm:cxn modelId="{1EFBDB9C-DF2D-415B-899E-455B0B6DFE32}" type="presOf" srcId="{28C250BC-A77F-4FB1-A789-1A3DCE540AAD}" destId="{D1BA3AAF-9ACB-4139-AAAB-5113FDF44ECA}" srcOrd="0" destOrd="4" presId="urn:microsoft.com/office/officeart/2005/8/layout/hList1"/>
    <dgm:cxn modelId="{DC0473F3-8DF3-4810-A473-C154937078DF}" srcId="{20FC5787-50C8-48E4-8446-C4CD18A1017C}" destId="{3471D7E5-E959-4C12-9311-827791AB153E}" srcOrd="6" destOrd="0" parTransId="{C82D55B7-1023-4513-ABB7-F1415AF65A05}" sibTransId="{0D80256C-F341-4979-995B-1F30EFA89AB3}"/>
    <dgm:cxn modelId="{D481A3D5-309C-4FC2-A41E-E8865BD47736}" type="presOf" srcId="{C001627E-2858-43EA-A151-F67DCDA2EE1E}" destId="{8954654E-25B4-4086-8EF4-4C5ADA7D9BBE}" srcOrd="0" destOrd="0" presId="urn:microsoft.com/office/officeart/2005/8/layout/hList1"/>
    <dgm:cxn modelId="{990A0436-1247-4DC1-AC5A-25B43256D5AE}" type="presOf" srcId="{4AE53169-CA8E-4A2D-B068-F31EEF3DC06E}" destId="{D1BA3AAF-9ACB-4139-AAAB-5113FDF44ECA}" srcOrd="0" destOrd="0" presId="urn:microsoft.com/office/officeart/2005/8/layout/hList1"/>
    <dgm:cxn modelId="{E8CA76D3-BCA1-4046-864D-7181C5C8D573}" srcId="{20FC5787-50C8-48E4-8446-C4CD18A1017C}" destId="{BB0D1635-3E75-4171-8706-47374C8FFF4A}" srcOrd="3" destOrd="0" parTransId="{4224B0F6-93A5-42EB-B85F-A6E25EB90FF4}" sibTransId="{C3493D9C-C3BF-4683-BE75-61C2878F2E74}"/>
    <dgm:cxn modelId="{CFC3F3AA-777F-4D87-8EE3-4BBD54CC7A3A}" srcId="{C001627E-2858-43EA-A151-F67DCDA2EE1E}" destId="{8F14FCE3-1052-4E09-9F28-A3C65D7F4A08}" srcOrd="3" destOrd="0" parTransId="{B0F3DBA7-00F6-4BEA-AA2A-24FE3A3907D7}" sibTransId="{338FC250-B8FE-4EC3-B934-CA94B0C37641}"/>
    <dgm:cxn modelId="{1A14E756-6C7C-4CF2-90C1-DDA5AFBB9C4E}" srcId="{C001627E-2858-43EA-A151-F67DCDA2EE1E}" destId="{103C0C0E-EF0E-4843-9D42-2552A6A69EB8}" srcOrd="2" destOrd="0" parTransId="{033AABD5-62BF-4C32-9B28-1BB4DCCD3E6A}" sibTransId="{275AEAB4-5333-4738-ABB7-6F9C98238091}"/>
    <dgm:cxn modelId="{78DD41B0-A858-4E23-A076-224697B0625A}" srcId="{103C0C0E-EF0E-4843-9D42-2552A6A69EB8}" destId="{6E62E31A-4D11-4F96-A039-69C545956D8C}" srcOrd="2" destOrd="0" parTransId="{E8A139F9-74E3-4935-9EB4-18B962DF5023}" sibTransId="{22D65856-D2F1-44C7-A2B8-D376E65A69B4}"/>
    <dgm:cxn modelId="{49CFBD0C-E5C1-40E3-BAC0-2695F1DA5A52}" srcId="{103C0C0E-EF0E-4843-9D42-2552A6A69EB8}" destId="{4AE53169-CA8E-4A2D-B068-F31EEF3DC06E}" srcOrd="0" destOrd="0" parTransId="{2F3A8020-B9B9-4543-9544-F70BCEE80594}" sibTransId="{E5E8F758-F96F-430F-AFA4-663B43D19E1D}"/>
    <dgm:cxn modelId="{31E35433-DE20-4C3D-8375-AE559D7AF284}" srcId="{20FC5787-50C8-48E4-8446-C4CD18A1017C}" destId="{429EF842-1C62-4C7A-ACE4-8465BBF17431}" srcOrd="5" destOrd="0" parTransId="{DB2C41B4-FAC2-4992-8029-A61918F88BF3}" sibTransId="{8F414895-6D60-466B-BB26-191DEEF358DD}"/>
    <dgm:cxn modelId="{5B474F00-6289-4258-90EF-5E1185C2923C}" type="presOf" srcId="{AD343A27-E8A6-451B-B939-536F21B8484C}" destId="{37CBB0B2-1942-44E5-903A-6000F7E921E9}" srcOrd="0" destOrd="3" presId="urn:microsoft.com/office/officeart/2005/8/layout/hList1"/>
    <dgm:cxn modelId="{2CADF1EA-4715-49AE-B46F-9291B63F986C}" srcId="{20FC5787-50C8-48E4-8446-C4CD18A1017C}" destId="{03D99EA4-9090-4630-B9E1-5BC7ECDC4AC5}" srcOrd="4" destOrd="0" parTransId="{4CA32802-2124-472F-9769-DB38DDA363F2}" sibTransId="{4BF62A2B-FF68-4AE9-9052-FB20024B26D4}"/>
    <dgm:cxn modelId="{29AE44C5-7C51-4BAA-B6EE-3EAB9F2856A0}" srcId="{384DEFF3-651B-485F-88A1-C39BB248B7B1}" destId="{6593EBED-DEA1-48E2-91A1-E0D2D85E59D2}" srcOrd="0" destOrd="0" parTransId="{E365A1CA-CAF3-4987-A6B5-69A3EB2486F4}" sibTransId="{47DB4313-98ED-4948-AA57-02F7A0958223}"/>
    <dgm:cxn modelId="{D11CF79C-3940-49AD-87DD-7DC924D50AD6}" srcId="{29D7832B-A273-4260-BAD8-7FB8EF5DBC6A}" destId="{489A3F7B-EB6E-47F3-BBDB-3921B77D83C1}" srcOrd="2" destOrd="0" parTransId="{B1AF9F3E-CD60-44F6-B606-78369588426D}" sibTransId="{B886BC74-9A0A-46C4-8F2F-414CCECB465A}"/>
    <dgm:cxn modelId="{C56EF5FA-019F-47D8-979F-2ACA528B06D8}" type="presOf" srcId="{6FCF2692-B288-4CD6-BFB8-4DC7837C32E2}" destId="{D1BA3AAF-9ACB-4139-AAAB-5113FDF44ECA}" srcOrd="0" destOrd="2" presId="urn:microsoft.com/office/officeart/2005/8/layout/hList1"/>
    <dgm:cxn modelId="{26F8B266-4EDC-4D5C-BCC3-A65F24FF2C92}" srcId="{5DA268DF-EF74-43BE-B4B7-9AA9E0F85FED}" destId="{6FCF2692-B288-4CD6-BFB8-4DC7837C32E2}" srcOrd="0" destOrd="0" parTransId="{3DA3426C-1E7C-4BC7-BD7B-122AB0C00A80}" sibTransId="{D5F17A1F-B4CE-46EE-9D1F-5EA3D802D7D3}"/>
    <dgm:cxn modelId="{F430F510-E883-4D03-9EE7-4C7D4D64C61D}" type="presOf" srcId="{5D027800-C198-4ADF-92AB-1647A1E9215D}" destId="{37CBB0B2-1942-44E5-903A-6000F7E921E9}" srcOrd="0" destOrd="0" presId="urn:microsoft.com/office/officeart/2005/8/layout/hList1"/>
    <dgm:cxn modelId="{A633FA57-E518-4735-B245-08096567578A}" type="presOf" srcId="{0B07CD03-F8CE-49A1-909D-15518C44F8CE}" destId="{D1BA3AAF-9ACB-4139-AAAB-5113FDF44ECA}" srcOrd="0" destOrd="3" presId="urn:microsoft.com/office/officeart/2005/8/layout/hList1"/>
    <dgm:cxn modelId="{3D2BBB41-C42A-409F-9DFF-BD4A555C815F}" srcId="{29D7832B-A273-4260-BAD8-7FB8EF5DBC6A}" destId="{07F6FF75-8D10-43C4-8BD7-EEF6350C9C95}" srcOrd="1" destOrd="0" parTransId="{3EE73A76-18F1-4426-9D63-B714F6A1B726}" sibTransId="{DBCE3640-AFBC-44C4-B304-76D3FB44F691}"/>
    <dgm:cxn modelId="{DDA4CF7C-487F-4C48-A60E-FAC293825395}" type="presOf" srcId="{8F14FCE3-1052-4E09-9F28-A3C65D7F4A08}" destId="{3DF49A6C-7997-45B4-BF3D-E320F4504C19}" srcOrd="0" destOrd="0" presId="urn:microsoft.com/office/officeart/2005/8/layout/hList1"/>
    <dgm:cxn modelId="{ABD0810D-3C90-435A-A665-E416E4D45BBE}" type="presParOf" srcId="{8954654E-25B4-4086-8EF4-4C5ADA7D9BBE}" destId="{E333C5C9-01E3-4B4E-B668-DBB62A2B54EE}" srcOrd="0" destOrd="0" presId="urn:microsoft.com/office/officeart/2005/8/layout/hList1"/>
    <dgm:cxn modelId="{5B11E670-704A-4DB2-AFED-566386795D4F}" type="presParOf" srcId="{E333C5C9-01E3-4B4E-B668-DBB62A2B54EE}" destId="{D55B2E71-E88C-4C65-9D97-EE41D3059E5B}" srcOrd="0" destOrd="0" presId="urn:microsoft.com/office/officeart/2005/8/layout/hList1"/>
    <dgm:cxn modelId="{04A457E6-BEBE-4B29-BA2D-8A867076C0F2}" type="presParOf" srcId="{E333C5C9-01E3-4B4E-B668-DBB62A2B54EE}" destId="{37CBB0B2-1942-44E5-903A-6000F7E921E9}" srcOrd="1" destOrd="0" presId="urn:microsoft.com/office/officeart/2005/8/layout/hList1"/>
    <dgm:cxn modelId="{D4F3D29D-AF78-47F9-98D7-09FE89BDF169}" type="presParOf" srcId="{8954654E-25B4-4086-8EF4-4C5ADA7D9BBE}" destId="{105282E6-3C7F-4773-9775-3F85666D9732}" srcOrd="1" destOrd="0" presId="urn:microsoft.com/office/officeart/2005/8/layout/hList1"/>
    <dgm:cxn modelId="{D02E2B86-7FEC-404A-B80B-FF8B6661AE65}" type="presParOf" srcId="{8954654E-25B4-4086-8EF4-4C5ADA7D9BBE}" destId="{7089B822-2AE9-4796-9060-DDC24094E746}" srcOrd="2" destOrd="0" presId="urn:microsoft.com/office/officeart/2005/8/layout/hList1"/>
    <dgm:cxn modelId="{6CF80761-EFC6-45CF-A254-FDC3404C0E54}" type="presParOf" srcId="{7089B822-2AE9-4796-9060-DDC24094E746}" destId="{6B41D0FE-878D-4A7C-964C-6B1D8226650C}" srcOrd="0" destOrd="0" presId="urn:microsoft.com/office/officeart/2005/8/layout/hList1"/>
    <dgm:cxn modelId="{25AC4067-FD6D-4D85-9010-207D2FCFB129}" type="presParOf" srcId="{7089B822-2AE9-4796-9060-DDC24094E746}" destId="{E3FBC9A4-F603-43D3-B5AF-3706EE805A21}" srcOrd="1" destOrd="0" presId="urn:microsoft.com/office/officeart/2005/8/layout/hList1"/>
    <dgm:cxn modelId="{D4568F9A-BD34-4C5E-964C-FBE532771048}" type="presParOf" srcId="{8954654E-25B4-4086-8EF4-4C5ADA7D9BBE}" destId="{29DF7B0D-9E97-4E75-A12E-43CED0603A71}" srcOrd="3" destOrd="0" presId="urn:microsoft.com/office/officeart/2005/8/layout/hList1"/>
    <dgm:cxn modelId="{65469AA0-F705-43AD-9D61-5FBB1C8F7D96}" type="presParOf" srcId="{8954654E-25B4-4086-8EF4-4C5ADA7D9BBE}" destId="{2A592131-DE0B-4D8C-88EC-FBF7F9388503}" srcOrd="4" destOrd="0" presId="urn:microsoft.com/office/officeart/2005/8/layout/hList1"/>
    <dgm:cxn modelId="{4902DD6F-D6E8-4CBF-85B0-AECB82BB28EB}" type="presParOf" srcId="{2A592131-DE0B-4D8C-88EC-FBF7F9388503}" destId="{4A16F438-FB80-4EAD-85F1-263C25490E90}" srcOrd="0" destOrd="0" presId="urn:microsoft.com/office/officeart/2005/8/layout/hList1"/>
    <dgm:cxn modelId="{8C1FE92F-704F-4B6E-90BB-7306C121FF9E}" type="presParOf" srcId="{2A592131-DE0B-4D8C-88EC-FBF7F9388503}" destId="{D1BA3AAF-9ACB-4139-AAAB-5113FDF44ECA}" srcOrd="1" destOrd="0" presId="urn:microsoft.com/office/officeart/2005/8/layout/hList1"/>
    <dgm:cxn modelId="{8DBE8512-7EBE-4128-A6A2-90364ABF944B}" type="presParOf" srcId="{8954654E-25B4-4086-8EF4-4C5ADA7D9BBE}" destId="{F7FDFBCA-C8C2-4273-A3FC-EE8CC4F66EDD}" srcOrd="5" destOrd="0" presId="urn:microsoft.com/office/officeart/2005/8/layout/hList1"/>
    <dgm:cxn modelId="{86EAE089-3963-4601-A45A-8C27F06EE339}" type="presParOf" srcId="{8954654E-25B4-4086-8EF4-4C5ADA7D9BBE}" destId="{D1B3B3BB-00D8-4614-A92C-1E80143BE0AD}" srcOrd="6" destOrd="0" presId="urn:microsoft.com/office/officeart/2005/8/layout/hList1"/>
    <dgm:cxn modelId="{8312DB72-5054-4038-8D55-B837C0F78A80}" type="presParOf" srcId="{D1B3B3BB-00D8-4614-A92C-1E80143BE0AD}" destId="{3DF49A6C-7997-45B4-BF3D-E320F4504C19}" srcOrd="0" destOrd="0" presId="urn:microsoft.com/office/officeart/2005/8/layout/hList1"/>
    <dgm:cxn modelId="{B45EBC5E-DA37-448B-B023-C7A4699BC553}" type="presParOf" srcId="{D1B3B3BB-00D8-4614-A92C-1E80143BE0AD}" destId="{B1875B3B-F307-4886-A55F-415FD02601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633018-181C-4A94-AB48-F7BDE8559F43}" type="doc">
      <dgm:prSet loTypeId="urn:microsoft.com/office/officeart/2005/8/layout/hProcess7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4D5D744D-7D5E-4460-A5B9-DAB00B9D1F66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Success factors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246079-1E47-40BC-A298-B182E71A8C58}" type="parTrans" cxnId="{A250E76D-9283-4D08-9C34-6745408FA66C}">
      <dgm:prSet/>
      <dgm:spPr/>
      <dgm:t>
        <a:bodyPr/>
        <a:lstStyle/>
        <a:p>
          <a:endParaRPr lang="en-GB"/>
        </a:p>
      </dgm:t>
    </dgm:pt>
    <dgm:pt modelId="{0CBCDEBC-7780-44F6-ACB5-59A72AFBC0A2}" type="sibTrans" cxnId="{A250E76D-9283-4D08-9C34-6745408FA66C}">
      <dgm:prSet/>
      <dgm:spPr/>
      <dgm:t>
        <a:bodyPr/>
        <a:lstStyle/>
        <a:p>
          <a:endParaRPr lang="en-GB"/>
        </a:p>
      </dgm:t>
    </dgm:pt>
    <dgm:pt modelId="{834BE0BD-4795-426C-ABCA-3D5AD18F7666}">
      <dgm:prSet phldrT="[Text]" custT="1"/>
      <dgm:spPr/>
      <dgm:t>
        <a:bodyPr/>
        <a:lstStyle/>
        <a:p>
          <a:pPr marL="173038" indent="-173038"/>
          <a:r>
            <a:rPr lang="en-GB" sz="2200" dirty="0" smtClean="0"/>
            <a:t>- </a:t>
          </a:r>
          <a:r>
            <a:rPr lang="en-GB" sz="2400" dirty="0" smtClean="0"/>
            <a:t>Design of definite investment plans and programmes</a:t>
          </a:r>
          <a:endParaRPr lang="en-GB" sz="2400" dirty="0"/>
        </a:p>
      </dgm:t>
    </dgm:pt>
    <dgm:pt modelId="{08C4FB18-6C84-4117-88F8-4417966B9CB0}" type="parTrans" cxnId="{A130BBFA-2865-4858-A227-6CD5416C7AEB}">
      <dgm:prSet/>
      <dgm:spPr/>
      <dgm:t>
        <a:bodyPr/>
        <a:lstStyle/>
        <a:p>
          <a:endParaRPr lang="en-GB"/>
        </a:p>
      </dgm:t>
    </dgm:pt>
    <dgm:pt modelId="{2B9CBA91-81E3-444C-BD3B-9F67F55D4DE3}" type="sibTrans" cxnId="{A130BBFA-2865-4858-A227-6CD5416C7AEB}">
      <dgm:prSet/>
      <dgm:spPr/>
      <dgm:t>
        <a:bodyPr/>
        <a:lstStyle/>
        <a:p>
          <a:endParaRPr lang="en-GB"/>
        </a:p>
      </dgm:t>
    </dgm:pt>
    <dgm:pt modelId="{69C99BD5-59FB-45BA-A88C-6FFF53660DB3}">
      <dgm:prSet custT="1"/>
      <dgm:spPr/>
      <dgm:t>
        <a:bodyPr/>
        <a:lstStyle/>
        <a:p>
          <a:pPr marL="173038" indent="-173038"/>
          <a:r>
            <a:rPr lang="en-GB" sz="2400" dirty="0" smtClean="0"/>
            <a:t>- Specific roles of each Lead MDA, how and when. </a:t>
          </a:r>
          <a:endParaRPr lang="en-GB" sz="2400" dirty="0"/>
        </a:p>
      </dgm:t>
    </dgm:pt>
    <dgm:pt modelId="{9655F2E8-58A4-4927-88F5-2EF049317CEC}" type="parTrans" cxnId="{391135D7-2057-4B8F-9DC9-20BC731F8424}">
      <dgm:prSet/>
      <dgm:spPr/>
      <dgm:t>
        <a:bodyPr/>
        <a:lstStyle/>
        <a:p>
          <a:endParaRPr lang="en-GB"/>
        </a:p>
      </dgm:t>
    </dgm:pt>
    <dgm:pt modelId="{76A0197C-CBE4-4457-949E-52C151F6B2DE}" type="sibTrans" cxnId="{391135D7-2057-4B8F-9DC9-20BC731F8424}">
      <dgm:prSet/>
      <dgm:spPr/>
      <dgm:t>
        <a:bodyPr/>
        <a:lstStyle/>
        <a:p>
          <a:endParaRPr lang="en-GB"/>
        </a:p>
      </dgm:t>
    </dgm:pt>
    <dgm:pt modelId="{98B0E41E-DA2F-4D7B-B12F-E6FFAF7A73F5}">
      <dgm:prSet custT="1"/>
      <dgm:spPr/>
      <dgm:t>
        <a:bodyPr/>
        <a:lstStyle/>
        <a:p>
          <a:r>
            <a:rPr lang="en-GB" sz="2400" dirty="0" smtClean="0"/>
            <a:t>- Metrics for measuring success </a:t>
          </a:r>
          <a:endParaRPr lang="en-GB" sz="2400" dirty="0"/>
        </a:p>
      </dgm:t>
    </dgm:pt>
    <dgm:pt modelId="{83B8E082-7EDF-4D76-BAAF-378580718F0E}" type="parTrans" cxnId="{55E73CDF-3595-46FA-ABE7-988F6ED9AD0C}">
      <dgm:prSet/>
      <dgm:spPr/>
      <dgm:t>
        <a:bodyPr/>
        <a:lstStyle/>
        <a:p>
          <a:endParaRPr lang="en-GB"/>
        </a:p>
      </dgm:t>
    </dgm:pt>
    <dgm:pt modelId="{2ECF36E1-7646-4672-82C3-E93DDCBF2E08}" type="sibTrans" cxnId="{55E73CDF-3595-46FA-ABE7-988F6ED9AD0C}">
      <dgm:prSet/>
      <dgm:spPr/>
      <dgm:t>
        <a:bodyPr/>
        <a:lstStyle/>
        <a:p>
          <a:endParaRPr lang="en-GB"/>
        </a:p>
      </dgm:t>
    </dgm:pt>
    <dgm:pt modelId="{7AE2E5EB-52E7-4B7A-A019-33EEEDA9F515}">
      <dgm:prSet custT="1"/>
      <dgm:spPr/>
      <dgm:t>
        <a:bodyPr/>
        <a:lstStyle/>
        <a:p>
          <a:pPr marL="173038" indent="-173038"/>
          <a:r>
            <a:rPr lang="en-GB" sz="2400" dirty="0" smtClean="0"/>
            <a:t>- Milestones for ensuring little or no deviations </a:t>
          </a:r>
          <a:endParaRPr lang="en-GB" sz="2400" dirty="0"/>
        </a:p>
      </dgm:t>
    </dgm:pt>
    <dgm:pt modelId="{C3AD998F-9263-4769-B06C-D4DBFE9894A5}" type="parTrans" cxnId="{4EF631AA-73AC-4399-A6E2-6B69D6996E0D}">
      <dgm:prSet/>
      <dgm:spPr/>
      <dgm:t>
        <a:bodyPr/>
        <a:lstStyle/>
        <a:p>
          <a:endParaRPr lang="en-GB"/>
        </a:p>
      </dgm:t>
    </dgm:pt>
    <dgm:pt modelId="{BB29A117-54B6-4724-AD66-16290D0954E7}" type="sibTrans" cxnId="{4EF631AA-73AC-4399-A6E2-6B69D6996E0D}">
      <dgm:prSet/>
      <dgm:spPr/>
      <dgm:t>
        <a:bodyPr/>
        <a:lstStyle/>
        <a:p>
          <a:endParaRPr lang="en-GB"/>
        </a:p>
      </dgm:t>
    </dgm:pt>
    <dgm:pt modelId="{24DF1FD3-EC93-40FB-95B9-71CDB72BF5F2}">
      <dgm:prSet custT="1"/>
      <dgm:spPr/>
      <dgm:t>
        <a:bodyPr/>
        <a:lstStyle/>
        <a:p>
          <a:pPr marL="173038" indent="-173038"/>
          <a:r>
            <a:rPr lang="en-GB" sz="2400" dirty="0" smtClean="0"/>
            <a:t>- Safeguarding political interference during election </a:t>
          </a:r>
          <a:endParaRPr lang="en-GB" sz="2400" dirty="0"/>
        </a:p>
      </dgm:t>
    </dgm:pt>
    <dgm:pt modelId="{26733153-9916-421B-99FE-8B6654754671}" type="parTrans" cxnId="{2464B325-BA83-46AE-ADD0-C1100A2E23EB}">
      <dgm:prSet/>
      <dgm:spPr/>
      <dgm:t>
        <a:bodyPr/>
        <a:lstStyle/>
        <a:p>
          <a:endParaRPr lang="en-GB"/>
        </a:p>
      </dgm:t>
    </dgm:pt>
    <dgm:pt modelId="{8F6E4DFA-1EBE-4BD6-90AC-FBCA6E71B16A}" type="sibTrans" cxnId="{2464B325-BA83-46AE-ADD0-C1100A2E23EB}">
      <dgm:prSet/>
      <dgm:spPr/>
      <dgm:t>
        <a:bodyPr/>
        <a:lstStyle/>
        <a:p>
          <a:endParaRPr lang="en-GB"/>
        </a:p>
      </dgm:t>
    </dgm:pt>
    <dgm:pt modelId="{F1476EB9-14B1-43C0-9565-B3FB7F49A4D6}">
      <dgm:prSet custT="1"/>
      <dgm:spPr/>
      <dgm:t>
        <a:bodyPr/>
        <a:lstStyle/>
        <a:p>
          <a:r>
            <a:rPr lang="en-GB" sz="2400" dirty="0" smtClean="0"/>
            <a:t>- Timely delivery. </a:t>
          </a:r>
          <a:endParaRPr lang="en-GB" sz="2400" dirty="0"/>
        </a:p>
      </dgm:t>
    </dgm:pt>
    <dgm:pt modelId="{5343A067-265F-41F0-B3A8-3500C362475E}" type="parTrans" cxnId="{1D84160B-14CE-4473-9578-F7F1387178B4}">
      <dgm:prSet/>
      <dgm:spPr/>
      <dgm:t>
        <a:bodyPr/>
        <a:lstStyle/>
        <a:p>
          <a:endParaRPr lang="en-GB"/>
        </a:p>
      </dgm:t>
    </dgm:pt>
    <dgm:pt modelId="{3DD1FF93-E1BA-4FAD-9C4F-625D171F1AC5}" type="sibTrans" cxnId="{1D84160B-14CE-4473-9578-F7F1387178B4}">
      <dgm:prSet/>
      <dgm:spPr/>
      <dgm:t>
        <a:bodyPr/>
        <a:lstStyle/>
        <a:p>
          <a:endParaRPr lang="en-GB"/>
        </a:p>
      </dgm:t>
    </dgm:pt>
    <dgm:pt modelId="{2A62BF03-2FA0-42BA-A58C-F6C3F433C6C1}">
      <dgm:prSet custT="1"/>
      <dgm:spPr/>
      <dgm:t>
        <a:bodyPr/>
        <a:lstStyle/>
        <a:p>
          <a:pPr marL="173038" indent="-173038"/>
          <a:r>
            <a:rPr lang="en-GB" sz="2400" dirty="0" smtClean="0"/>
            <a:t>- Having all hands on deck (government and private)</a:t>
          </a:r>
          <a:endParaRPr lang="en-GB" sz="2400" dirty="0"/>
        </a:p>
      </dgm:t>
    </dgm:pt>
    <dgm:pt modelId="{835C7775-B4A8-4AA9-B5A1-2DF62FCCAF11}" type="parTrans" cxnId="{1678E6E9-B8EF-42F1-9F29-681F5C8191D5}">
      <dgm:prSet/>
      <dgm:spPr/>
      <dgm:t>
        <a:bodyPr/>
        <a:lstStyle/>
        <a:p>
          <a:endParaRPr lang="en-GB"/>
        </a:p>
      </dgm:t>
    </dgm:pt>
    <dgm:pt modelId="{F03C0A81-B2B0-4C0B-A637-A1B46B2C7018}" type="sibTrans" cxnId="{1678E6E9-B8EF-42F1-9F29-681F5C8191D5}">
      <dgm:prSet/>
      <dgm:spPr/>
      <dgm:t>
        <a:bodyPr/>
        <a:lstStyle/>
        <a:p>
          <a:endParaRPr lang="en-GB"/>
        </a:p>
      </dgm:t>
    </dgm:pt>
    <dgm:pt modelId="{EFFE41F9-5FCB-41C7-B441-8BDA35D84D94}" type="pres">
      <dgm:prSet presAssocID="{3A633018-181C-4A94-AB48-F7BDE8559F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863C1FC-E6C7-41D6-8DDD-36924B064CA5}" type="pres">
      <dgm:prSet presAssocID="{4D5D744D-7D5E-4460-A5B9-DAB00B9D1F66}" presName="compositeNode" presStyleCnt="0">
        <dgm:presLayoutVars>
          <dgm:bulletEnabled val="1"/>
        </dgm:presLayoutVars>
      </dgm:prSet>
      <dgm:spPr/>
    </dgm:pt>
    <dgm:pt modelId="{B02C0B25-A04E-4950-BE41-3EB5F04D7E69}" type="pres">
      <dgm:prSet presAssocID="{4D5D744D-7D5E-4460-A5B9-DAB00B9D1F66}" presName="bgRect" presStyleLbl="node1" presStyleIdx="0" presStyleCnt="1" custLinFactNeighborX="37985" custLinFactNeighborY="4561"/>
      <dgm:spPr/>
      <dgm:t>
        <a:bodyPr/>
        <a:lstStyle/>
        <a:p>
          <a:endParaRPr lang="en-GB"/>
        </a:p>
      </dgm:t>
    </dgm:pt>
    <dgm:pt modelId="{15A59332-5C88-40A9-BF03-3E33C68E87E7}" type="pres">
      <dgm:prSet presAssocID="{4D5D744D-7D5E-4460-A5B9-DAB00B9D1F66}" presName="parentNode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B427CF-1ED9-43D2-B582-665F6BE386E1}" type="pres">
      <dgm:prSet presAssocID="{4D5D744D-7D5E-4460-A5B9-DAB00B9D1F66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EF631AA-73AC-4399-A6E2-6B69D6996E0D}" srcId="{4D5D744D-7D5E-4460-A5B9-DAB00B9D1F66}" destId="{7AE2E5EB-52E7-4B7A-A019-33EEEDA9F515}" srcOrd="3" destOrd="0" parTransId="{C3AD998F-9263-4769-B06C-D4DBFE9894A5}" sibTransId="{BB29A117-54B6-4724-AD66-16290D0954E7}"/>
    <dgm:cxn modelId="{A1CFF0A8-0535-4AC0-9E28-1116B3E04ED4}" type="presOf" srcId="{4D5D744D-7D5E-4460-A5B9-DAB00B9D1F66}" destId="{B02C0B25-A04E-4950-BE41-3EB5F04D7E69}" srcOrd="0" destOrd="0" presId="urn:microsoft.com/office/officeart/2005/8/layout/hProcess7"/>
    <dgm:cxn modelId="{55E73CDF-3595-46FA-ABE7-988F6ED9AD0C}" srcId="{4D5D744D-7D5E-4460-A5B9-DAB00B9D1F66}" destId="{98B0E41E-DA2F-4D7B-B12F-E6FFAF7A73F5}" srcOrd="2" destOrd="0" parTransId="{83B8E082-7EDF-4D76-BAAF-378580718F0E}" sibTransId="{2ECF36E1-7646-4672-82C3-E93DDCBF2E08}"/>
    <dgm:cxn modelId="{A250E76D-9283-4D08-9C34-6745408FA66C}" srcId="{3A633018-181C-4A94-AB48-F7BDE8559F43}" destId="{4D5D744D-7D5E-4460-A5B9-DAB00B9D1F66}" srcOrd="0" destOrd="0" parTransId="{68246079-1E47-40BC-A298-B182E71A8C58}" sibTransId="{0CBCDEBC-7780-44F6-ACB5-59A72AFBC0A2}"/>
    <dgm:cxn modelId="{1D84160B-14CE-4473-9578-F7F1387178B4}" srcId="{4D5D744D-7D5E-4460-A5B9-DAB00B9D1F66}" destId="{F1476EB9-14B1-43C0-9565-B3FB7F49A4D6}" srcOrd="5" destOrd="0" parTransId="{5343A067-265F-41F0-B3A8-3500C362475E}" sibTransId="{3DD1FF93-E1BA-4FAD-9C4F-625D171F1AC5}"/>
    <dgm:cxn modelId="{2464B325-BA83-46AE-ADD0-C1100A2E23EB}" srcId="{4D5D744D-7D5E-4460-A5B9-DAB00B9D1F66}" destId="{24DF1FD3-EC93-40FB-95B9-71CDB72BF5F2}" srcOrd="4" destOrd="0" parTransId="{26733153-9916-421B-99FE-8B6654754671}" sibTransId="{8F6E4DFA-1EBE-4BD6-90AC-FBCA6E71B16A}"/>
    <dgm:cxn modelId="{E9D56897-452F-45B0-AFB9-75B97602BEAB}" type="presOf" srcId="{3A633018-181C-4A94-AB48-F7BDE8559F43}" destId="{EFFE41F9-5FCB-41C7-B441-8BDA35D84D94}" srcOrd="0" destOrd="0" presId="urn:microsoft.com/office/officeart/2005/8/layout/hProcess7"/>
    <dgm:cxn modelId="{C5A5D56B-0B06-45D5-9EE1-EE74E38CCCF2}" type="presOf" srcId="{834BE0BD-4795-426C-ABCA-3D5AD18F7666}" destId="{A5B427CF-1ED9-43D2-B582-665F6BE386E1}" srcOrd="0" destOrd="0" presId="urn:microsoft.com/office/officeart/2005/8/layout/hProcess7"/>
    <dgm:cxn modelId="{C8E53950-F082-4B9B-BDAA-2FBC1945A6F4}" type="presOf" srcId="{98B0E41E-DA2F-4D7B-B12F-E6FFAF7A73F5}" destId="{A5B427CF-1ED9-43D2-B582-665F6BE386E1}" srcOrd="0" destOrd="2" presId="urn:microsoft.com/office/officeart/2005/8/layout/hProcess7"/>
    <dgm:cxn modelId="{2D441208-C1AA-4C2A-9C16-ED8791FE92B7}" type="presOf" srcId="{4D5D744D-7D5E-4460-A5B9-DAB00B9D1F66}" destId="{15A59332-5C88-40A9-BF03-3E33C68E87E7}" srcOrd="1" destOrd="0" presId="urn:microsoft.com/office/officeart/2005/8/layout/hProcess7"/>
    <dgm:cxn modelId="{F4BAA3DA-7C65-4CDA-A41E-6C6808D27A3E}" type="presOf" srcId="{24DF1FD3-EC93-40FB-95B9-71CDB72BF5F2}" destId="{A5B427CF-1ED9-43D2-B582-665F6BE386E1}" srcOrd="0" destOrd="4" presId="urn:microsoft.com/office/officeart/2005/8/layout/hProcess7"/>
    <dgm:cxn modelId="{17E830BB-A610-4121-A2AC-A38DB6BB7463}" type="presOf" srcId="{F1476EB9-14B1-43C0-9565-B3FB7F49A4D6}" destId="{A5B427CF-1ED9-43D2-B582-665F6BE386E1}" srcOrd="0" destOrd="5" presId="urn:microsoft.com/office/officeart/2005/8/layout/hProcess7"/>
    <dgm:cxn modelId="{391135D7-2057-4B8F-9DC9-20BC731F8424}" srcId="{4D5D744D-7D5E-4460-A5B9-DAB00B9D1F66}" destId="{69C99BD5-59FB-45BA-A88C-6FFF53660DB3}" srcOrd="1" destOrd="0" parTransId="{9655F2E8-58A4-4927-88F5-2EF049317CEC}" sibTransId="{76A0197C-CBE4-4457-949E-52C151F6B2DE}"/>
    <dgm:cxn modelId="{108A103F-58A6-4E9F-8598-4776262134F6}" type="presOf" srcId="{69C99BD5-59FB-45BA-A88C-6FFF53660DB3}" destId="{A5B427CF-1ED9-43D2-B582-665F6BE386E1}" srcOrd="0" destOrd="1" presId="urn:microsoft.com/office/officeart/2005/8/layout/hProcess7"/>
    <dgm:cxn modelId="{A130BBFA-2865-4858-A227-6CD5416C7AEB}" srcId="{4D5D744D-7D5E-4460-A5B9-DAB00B9D1F66}" destId="{834BE0BD-4795-426C-ABCA-3D5AD18F7666}" srcOrd="0" destOrd="0" parTransId="{08C4FB18-6C84-4117-88F8-4417966B9CB0}" sibTransId="{2B9CBA91-81E3-444C-BD3B-9F67F55D4DE3}"/>
    <dgm:cxn modelId="{1678E6E9-B8EF-42F1-9F29-681F5C8191D5}" srcId="{4D5D744D-7D5E-4460-A5B9-DAB00B9D1F66}" destId="{2A62BF03-2FA0-42BA-A58C-F6C3F433C6C1}" srcOrd="6" destOrd="0" parTransId="{835C7775-B4A8-4AA9-B5A1-2DF62FCCAF11}" sibTransId="{F03C0A81-B2B0-4C0B-A637-A1B46B2C7018}"/>
    <dgm:cxn modelId="{99145EA4-174D-4216-8CDC-74C24EEC64BF}" type="presOf" srcId="{2A62BF03-2FA0-42BA-A58C-F6C3F433C6C1}" destId="{A5B427CF-1ED9-43D2-B582-665F6BE386E1}" srcOrd="0" destOrd="6" presId="urn:microsoft.com/office/officeart/2005/8/layout/hProcess7"/>
    <dgm:cxn modelId="{E1D2FBAA-4303-4333-9109-E7D852DB08D5}" type="presOf" srcId="{7AE2E5EB-52E7-4B7A-A019-33EEEDA9F515}" destId="{A5B427CF-1ED9-43D2-B582-665F6BE386E1}" srcOrd="0" destOrd="3" presId="urn:microsoft.com/office/officeart/2005/8/layout/hProcess7"/>
    <dgm:cxn modelId="{3B25838D-6F24-4422-BCEC-B99DD8C84703}" type="presParOf" srcId="{EFFE41F9-5FCB-41C7-B441-8BDA35D84D94}" destId="{9863C1FC-E6C7-41D6-8DDD-36924B064CA5}" srcOrd="0" destOrd="0" presId="urn:microsoft.com/office/officeart/2005/8/layout/hProcess7"/>
    <dgm:cxn modelId="{442804E5-392F-4030-9D0F-2A13A73DB4B4}" type="presParOf" srcId="{9863C1FC-E6C7-41D6-8DDD-36924B064CA5}" destId="{B02C0B25-A04E-4950-BE41-3EB5F04D7E69}" srcOrd="0" destOrd="0" presId="urn:microsoft.com/office/officeart/2005/8/layout/hProcess7"/>
    <dgm:cxn modelId="{1CAA4FB4-9D7E-4905-A2F9-2C0BA063DF49}" type="presParOf" srcId="{9863C1FC-E6C7-41D6-8DDD-36924B064CA5}" destId="{15A59332-5C88-40A9-BF03-3E33C68E87E7}" srcOrd="1" destOrd="0" presId="urn:microsoft.com/office/officeart/2005/8/layout/hProcess7"/>
    <dgm:cxn modelId="{E9156CFE-2118-4C94-A85A-AC3E9BDF93CA}" type="presParOf" srcId="{9863C1FC-E6C7-41D6-8DDD-36924B064CA5}" destId="{A5B427CF-1ED9-43D2-B582-665F6BE386E1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B2E71-E88C-4C65-9D97-EE41D3059E5B}">
      <dsp:nvSpPr>
        <dsp:cNvPr id="0" name=""/>
        <dsp:cNvSpPr/>
      </dsp:nvSpPr>
      <dsp:spPr>
        <a:xfrm>
          <a:off x="4342" y="109860"/>
          <a:ext cx="2611304" cy="7956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2" y="109860"/>
        <a:ext cx="2611304" cy="795619"/>
      </dsp:txXfrm>
    </dsp:sp>
    <dsp:sp modelId="{37CBB0B2-1942-44E5-903A-6000F7E921E9}">
      <dsp:nvSpPr>
        <dsp:cNvPr id="0" name=""/>
        <dsp:cNvSpPr/>
      </dsp:nvSpPr>
      <dsp:spPr>
        <a:xfrm>
          <a:off x="4342" y="905480"/>
          <a:ext cx="2611304" cy="42821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Restore macroeconomic stability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Promote sustained economic growth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Harmonize monetary, fiscal and external policies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Create jobs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Target of annual average growth of 4.62%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Target of inflation rate of 9.9%</a:t>
          </a:r>
          <a:endParaRPr lang="en-GB" sz="2000" kern="1200" dirty="0"/>
        </a:p>
      </dsp:txBody>
      <dsp:txXfrm>
        <a:off x="4342" y="905480"/>
        <a:ext cx="2611304" cy="4282199"/>
      </dsp:txXfrm>
    </dsp:sp>
    <dsp:sp modelId="{6B41D0FE-878D-4A7C-964C-6B1D8226650C}">
      <dsp:nvSpPr>
        <dsp:cNvPr id="0" name=""/>
        <dsp:cNvSpPr/>
      </dsp:nvSpPr>
      <dsp:spPr>
        <a:xfrm>
          <a:off x="2981229" y="109860"/>
          <a:ext cx="2611304" cy="7956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81229" y="109860"/>
        <a:ext cx="2611304" cy="795619"/>
      </dsp:txXfrm>
    </dsp:sp>
    <dsp:sp modelId="{E3FBC9A4-F603-43D3-B5AF-3706EE805A21}">
      <dsp:nvSpPr>
        <dsp:cNvPr id="0" name=""/>
        <dsp:cNvSpPr/>
      </dsp:nvSpPr>
      <dsp:spPr>
        <a:xfrm>
          <a:off x="2981229" y="905480"/>
          <a:ext cx="2611304" cy="42821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Increase oil production through dialogue with militants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and improve non-oil revenue generation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Self 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sufficiency 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in agriculture</a:t>
          </a:r>
          <a:endParaRPr lang="en-US" sz="2000" kern="1200" dirty="0" smtClean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>
              <a:latin typeface="Times New Roman" pitchFamily="18" charset="0"/>
              <a:cs typeface="Times New Roman" pitchFamily="18" charset="0"/>
            </a:rPr>
            <a:t>Promote non-oil exports</a:t>
          </a:r>
          <a:endParaRPr lang="en-US" sz="2000" kern="1200" dirty="0" smtClean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Attract foreign investors through 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incentives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81229" y="905480"/>
        <a:ext cx="2611304" cy="4282199"/>
      </dsp:txXfrm>
    </dsp:sp>
    <dsp:sp modelId="{4A16F438-FB80-4EAD-85F1-263C25490E90}">
      <dsp:nvSpPr>
        <dsp:cNvPr id="0" name=""/>
        <dsp:cNvSpPr/>
      </dsp:nvSpPr>
      <dsp:spPr>
        <a:xfrm>
          <a:off x="5958116" y="109860"/>
          <a:ext cx="2611304" cy="7956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58116" y="109860"/>
        <a:ext cx="2611304" cy="795619"/>
      </dsp:txXfrm>
    </dsp:sp>
    <dsp:sp modelId="{D1BA3AAF-9ACB-4139-AAAB-5113FDF44ECA}">
      <dsp:nvSpPr>
        <dsp:cNvPr id="0" name=""/>
        <dsp:cNvSpPr/>
      </dsp:nvSpPr>
      <dsp:spPr>
        <a:xfrm>
          <a:off x="5958116" y="905480"/>
          <a:ext cx="2611304" cy="42821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The section did not explicitly assign any role to the capital market</a:t>
          </a:r>
          <a:endParaRPr lang="en-GB" sz="2000" kern="1200" dirty="0"/>
        </a:p>
      </dsp:txBody>
      <dsp:txXfrm>
        <a:off x="5958116" y="905480"/>
        <a:ext cx="2611304" cy="4282199"/>
      </dsp:txXfrm>
    </dsp:sp>
    <dsp:sp modelId="{3DF49A6C-7997-45B4-BF3D-E320F4504C19}">
      <dsp:nvSpPr>
        <dsp:cNvPr id="0" name=""/>
        <dsp:cNvSpPr/>
      </dsp:nvSpPr>
      <dsp:spPr>
        <a:xfrm>
          <a:off x="8935003" y="109860"/>
          <a:ext cx="2611304" cy="795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935003" y="109860"/>
        <a:ext cx="2611304" cy="795619"/>
      </dsp:txXfrm>
    </dsp:sp>
    <dsp:sp modelId="{B1875B3B-F307-4886-A55F-415FD026010D}">
      <dsp:nvSpPr>
        <dsp:cNvPr id="0" name=""/>
        <dsp:cNvSpPr/>
      </dsp:nvSpPr>
      <dsp:spPr>
        <a:xfrm>
          <a:off x="8935003" y="905480"/>
          <a:ext cx="2611304" cy="428219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Take 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advantage 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of government’s 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privatization plans 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to encourage listing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The plan to reduce 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domestic borrowing can ease funds for companies and reduce ‘crowding out’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935003" y="905480"/>
        <a:ext cx="2611304" cy="42821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B2E71-E88C-4C65-9D97-EE41D3059E5B}">
      <dsp:nvSpPr>
        <dsp:cNvPr id="0" name=""/>
        <dsp:cNvSpPr/>
      </dsp:nvSpPr>
      <dsp:spPr>
        <a:xfrm>
          <a:off x="4759" y="162658"/>
          <a:ext cx="2862034" cy="7967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59" y="162658"/>
        <a:ext cx="2862034" cy="796731"/>
      </dsp:txXfrm>
    </dsp:sp>
    <dsp:sp modelId="{37CBB0B2-1942-44E5-903A-6000F7E921E9}">
      <dsp:nvSpPr>
        <dsp:cNvPr id="0" name=""/>
        <dsp:cNvSpPr/>
      </dsp:nvSpPr>
      <dsp:spPr>
        <a:xfrm>
          <a:off x="4759" y="959389"/>
          <a:ext cx="2862034" cy="494767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Self-sufficiency 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in food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Raise 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contribution of agriculture to GDP from N16 trillion in 2015 to N21 trillion by 2020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Double Contribution of manufacturing to GDP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increase the volume of assets and diversity of financial instruments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Reduce housing deficit 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Restore oil 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production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Increase 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local refining 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capacity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Become 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a net exporter of petroleum products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59" y="959389"/>
        <a:ext cx="2862034" cy="4947674"/>
      </dsp:txXfrm>
    </dsp:sp>
    <dsp:sp modelId="{6B41D0FE-878D-4A7C-964C-6B1D8226650C}">
      <dsp:nvSpPr>
        <dsp:cNvPr id="0" name=""/>
        <dsp:cNvSpPr/>
      </dsp:nvSpPr>
      <dsp:spPr>
        <a:xfrm>
          <a:off x="3267478" y="162658"/>
          <a:ext cx="2862034" cy="796731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67478" y="162658"/>
        <a:ext cx="2862034" cy="796731"/>
      </dsp:txXfrm>
    </dsp:sp>
    <dsp:sp modelId="{E3FBC9A4-F603-43D3-B5AF-3706EE805A21}">
      <dsp:nvSpPr>
        <dsp:cNvPr id="0" name=""/>
        <dsp:cNvSpPr/>
      </dsp:nvSpPr>
      <dsp:spPr>
        <a:xfrm>
          <a:off x="3267478" y="959389"/>
          <a:ext cx="2862034" cy="4947674"/>
        </a:xfrm>
        <a:prstGeom prst="rect">
          <a:avLst/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3580161"/>
              <a:satOff val="16084"/>
              <a:lumOff val="1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Build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on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Presidential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Initiative on Fertilizer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Develop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Special Economic Zones (SEZs) to strengthen manufacturing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Review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the capitalization of some financial institutions to encourage lending to agriculture and manufacturing sectors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Federal Mortgage Bank of Nigeria will be capitalized from N2.5 billion to N500 billion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Improve Niger Delta security,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Revamp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existing refineries,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Improve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the business environment</a:t>
          </a:r>
        </a:p>
      </dsp:txBody>
      <dsp:txXfrm>
        <a:off x="3267478" y="959389"/>
        <a:ext cx="2862034" cy="4947674"/>
      </dsp:txXfrm>
    </dsp:sp>
    <dsp:sp modelId="{4A16F438-FB80-4EAD-85F1-263C25490E90}">
      <dsp:nvSpPr>
        <dsp:cNvPr id="0" name=""/>
        <dsp:cNvSpPr/>
      </dsp:nvSpPr>
      <dsp:spPr>
        <a:xfrm>
          <a:off x="6530197" y="162658"/>
          <a:ext cx="2862034" cy="796731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30197" y="162658"/>
        <a:ext cx="2862034" cy="796731"/>
      </dsp:txXfrm>
    </dsp:sp>
    <dsp:sp modelId="{D1BA3AAF-9ACB-4139-AAAB-5113FDF44ECA}">
      <dsp:nvSpPr>
        <dsp:cNvPr id="0" name=""/>
        <dsp:cNvSpPr/>
      </dsp:nvSpPr>
      <dsp:spPr>
        <a:xfrm>
          <a:off x="6530197" y="959389"/>
          <a:ext cx="2862034" cy="4947674"/>
        </a:xfrm>
        <a:prstGeom prst="rect">
          <a:avLst/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7160321"/>
              <a:satOff val="32169"/>
              <a:lumOff val="22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Encourage </a:t>
          </a:r>
          <a:r>
            <a:rPr lang="en-GB" sz="1700" kern="1200" dirty="0" smtClean="0"/>
            <a:t>private equity and venture capital players through an attractive fiscal and regulatory framework to promote innovation and technology-led industries </a:t>
          </a:r>
          <a:endParaRPr lang="en-GB" sz="1700" kern="1200" dirty="0"/>
        </a:p>
      </dsp:txBody>
      <dsp:txXfrm>
        <a:off x="6530197" y="959389"/>
        <a:ext cx="2862034" cy="4947674"/>
      </dsp:txXfrm>
    </dsp:sp>
    <dsp:sp modelId="{3DF49A6C-7997-45B4-BF3D-E320F4504C19}">
      <dsp:nvSpPr>
        <dsp:cNvPr id="0" name=""/>
        <dsp:cNvSpPr/>
      </dsp:nvSpPr>
      <dsp:spPr>
        <a:xfrm>
          <a:off x="9792916" y="162658"/>
          <a:ext cx="2862034" cy="796731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792916" y="162658"/>
        <a:ext cx="2862034" cy="796731"/>
      </dsp:txXfrm>
    </dsp:sp>
    <dsp:sp modelId="{B1875B3B-F307-4886-A55F-415FD026010D}">
      <dsp:nvSpPr>
        <dsp:cNvPr id="0" name=""/>
        <dsp:cNvSpPr/>
      </dsp:nvSpPr>
      <dsp:spPr>
        <a:xfrm>
          <a:off x="9792916" y="959389"/>
          <a:ext cx="2862034" cy="4947674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Capital market can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be a long-term source of funding for government priority areas such as agriculture and solid minerals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>
              <a:latin typeface="Times New Roman" pitchFamily="18" charset="0"/>
              <a:cs typeface="Times New Roman" pitchFamily="18" charset="0"/>
            </a:rPr>
            <a:t>Can be a means of obtaining capital for the financial institutions identified in the plan</a:t>
          </a:r>
          <a:endParaRPr lang="en-US" sz="17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Several capital market instruments can be used towards achieving the government’s objective of reducing the housing deficit,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eg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. Infrastructure fund, Real Estate Investment Trusts and Mortgage-Backed Securities </a:t>
          </a:r>
          <a:endParaRPr lang="en-US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792916" y="959389"/>
        <a:ext cx="2862034" cy="4947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B2E71-E88C-4C65-9D97-EE41D3059E5B}">
      <dsp:nvSpPr>
        <dsp:cNvPr id="0" name=""/>
        <dsp:cNvSpPr/>
      </dsp:nvSpPr>
      <dsp:spPr>
        <a:xfrm>
          <a:off x="4825" y="42654"/>
          <a:ext cx="2901289" cy="8040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25" y="42654"/>
        <a:ext cx="2901289" cy="804091"/>
      </dsp:txXfrm>
    </dsp:sp>
    <dsp:sp modelId="{37CBB0B2-1942-44E5-903A-6000F7E921E9}">
      <dsp:nvSpPr>
        <dsp:cNvPr id="0" name=""/>
        <dsp:cNvSpPr/>
      </dsp:nvSpPr>
      <dsp:spPr>
        <a:xfrm>
          <a:off x="4825" y="846745"/>
          <a:ext cx="2901289" cy="489654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Build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a competitive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economy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>
              <a:latin typeface="Times New Roman" pitchFamily="18" charset="0"/>
              <a:cs typeface="Times New Roman" pitchFamily="18" charset="0"/>
            </a:rPr>
            <a:t>Accelerating infrastructural development (power and transport)</a:t>
          </a:r>
          <a:endParaRPr lang="en-US" sz="17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>
              <a:latin typeface="Times New Roman" pitchFamily="18" charset="0"/>
              <a:cs typeface="Times New Roman" pitchFamily="18" charset="0"/>
            </a:rPr>
            <a:t>Make it easier to do business in the country</a:t>
          </a:r>
          <a:endParaRPr lang="en-US" sz="17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>
              <a:latin typeface="Times New Roman" pitchFamily="18" charset="0"/>
              <a:cs typeface="Times New Roman" pitchFamily="18" charset="0"/>
            </a:rPr>
            <a:t>Improve access and facilitate private sector investment in power generation</a:t>
          </a:r>
          <a:endParaRPr lang="en-US" sz="17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Construction of roads and airport</a:t>
          </a:r>
        </a:p>
      </dsp:txBody>
      <dsp:txXfrm>
        <a:off x="4825" y="846745"/>
        <a:ext cx="2901289" cy="4896543"/>
      </dsp:txXfrm>
    </dsp:sp>
    <dsp:sp modelId="{6B41D0FE-878D-4A7C-964C-6B1D8226650C}">
      <dsp:nvSpPr>
        <dsp:cNvPr id="0" name=""/>
        <dsp:cNvSpPr/>
      </dsp:nvSpPr>
      <dsp:spPr>
        <a:xfrm>
          <a:off x="3312295" y="42654"/>
          <a:ext cx="2901289" cy="804091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12295" y="42654"/>
        <a:ext cx="2901289" cy="804091"/>
      </dsp:txXfrm>
    </dsp:sp>
    <dsp:sp modelId="{E3FBC9A4-F603-43D3-B5AF-3706EE805A21}">
      <dsp:nvSpPr>
        <dsp:cNvPr id="0" name=""/>
        <dsp:cNvSpPr/>
      </dsp:nvSpPr>
      <dsp:spPr>
        <a:xfrm>
          <a:off x="3312295" y="846745"/>
          <a:ext cx="2901289" cy="4896543"/>
        </a:xfrm>
        <a:prstGeom prst="rect">
          <a:avLst/>
        </a:prstGeom>
        <a:solidFill>
          <a:schemeClr val="accent3">
            <a:tint val="40000"/>
            <a:alpha val="90000"/>
            <a:hueOff val="3572283"/>
            <a:satOff val="-4598"/>
            <a:lumOff val="-35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572283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>
              <a:latin typeface="Times New Roman" pitchFamily="18" charset="0"/>
              <a:cs typeface="Times New Roman" pitchFamily="18" charset="0"/>
            </a:rPr>
            <a:t>Privatize power generation assets (NIPP)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Restructure the Transmission Company of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Nigeria</a:t>
          </a:r>
          <a:endParaRPr lang="en-US" sz="17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>
              <a:latin typeface="Times New Roman" pitchFamily="18" charset="0"/>
              <a:cs typeface="Times New Roman" pitchFamily="18" charset="0"/>
            </a:rPr>
            <a:t>Exploit the pool of sustainable development funds for infrastructure projects</a:t>
          </a:r>
          <a:endParaRPr lang="en-US" sz="17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Reforms to ease doing business to be overseen by the Presidential Enabling Business Environment Council</a:t>
          </a:r>
          <a:endParaRPr lang="en-US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2295" y="846745"/>
        <a:ext cx="2901289" cy="4896543"/>
      </dsp:txXfrm>
    </dsp:sp>
    <dsp:sp modelId="{4A16F438-FB80-4EAD-85F1-263C25490E90}">
      <dsp:nvSpPr>
        <dsp:cNvPr id="0" name=""/>
        <dsp:cNvSpPr/>
      </dsp:nvSpPr>
      <dsp:spPr>
        <a:xfrm>
          <a:off x="6619765" y="42654"/>
          <a:ext cx="2901289" cy="804091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19765" y="42654"/>
        <a:ext cx="2901289" cy="804091"/>
      </dsp:txXfrm>
    </dsp:sp>
    <dsp:sp modelId="{D1BA3AAF-9ACB-4139-AAAB-5113FDF44ECA}">
      <dsp:nvSpPr>
        <dsp:cNvPr id="0" name=""/>
        <dsp:cNvSpPr/>
      </dsp:nvSpPr>
      <dsp:spPr>
        <a:xfrm>
          <a:off x="6619765" y="846745"/>
          <a:ext cx="2901289" cy="4896543"/>
        </a:xfrm>
        <a:prstGeom prst="rect">
          <a:avLst/>
        </a:prstGeom>
        <a:solidFill>
          <a:schemeClr val="accent3">
            <a:tint val="40000"/>
            <a:alpha val="90000"/>
            <a:hueOff val="7144567"/>
            <a:satOff val="-9195"/>
            <a:lumOff val="-71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7144567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latin typeface="Times New Roman" pitchFamily="18" charset="0"/>
              <a:cs typeface="Times New Roman" pitchFamily="18" charset="0"/>
            </a:rPr>
            <a:t>A strategy for capital market and banking programmes will be developed which will ensure that all upstream industry operators get paid for each contract. 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>
              <a:latin typeface="Times New Roman" pitchFamily="18" charset="0"/>
              <a:cs typeface="Times New Roman" pitchFamily="18" charset="0"/>
            </a:rPr>
            <a:t>The capital market infrastructure bonds and diaspora bonds can be used as leverage for a sustainable and alternative mix of funding for critical infrastructure projects.</a:t>
          </a:r>
          <a:endParaRPr lang="en-GB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619765" y="846745"/>
        <a:ext cx="2901289" cy="4896543"/>
      </dsp:txXfrm>
    </dsp:sp>
    <dsp:sp modelId="{3DF49A6C-7997-45B4-BF3D-E320F4504C19}">
      <dsp:nvSpPr>
        <dsp:cNvPr id="0" name=""/>
        <dsp:cNvSpPr/>
      </dsp:nvSpPr>
      <dsp:spPr>
        <a:xfrm>
          <a:off x="9927235" y="42654"/>
          <a:ext cx="2901289" cy="804091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927235" y="42654"/>
        <a:ext cx="2901289" cy="804091"/>
      </dsp:txXfrm>
    </dsp:sp>
    <dsp:sp modelId="{B1875B3B-F307-4886-A55F-415FD026010D}">
      <dsp:nvSpPr>
        <dsp:cNvPr id="0" name=""/>
        <dsp:cNvSpPr/>
      </dsp:nvSpPr>
      <dsp:spPr>
        <a:xfrm>
          <a:off x="9927235" y="846745"/>
          <a:ext cx="2901289" cy="4896543"/>
        </a:xfrm>
        <a:prstGeom prst="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smtClean="0">
              <a:latin typeface="Times New Roman" pitchFamily="18" charset="0"/>
              <a:cs typeface="Times New Roman" pitchFamily="18" charset="0"/>
            </a:rPr>
            <a:t>The capital market can be a source of funding for the Federal Government by issuing bonds like infrastructural bonds for financing the building of the Mambilla hydropower plant as well as other major infrastructures. 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smtClean="0">
              <a:latin typeface="Times New Roman" pitchFamily="18" charset="0"/>
              <a:cs typeface="Times New Roman" pitchFamily="18" charset="0"/>
            </a:rPr>
            <a:t>Also the privatization of NIPP generating assets could be done through the stock market for efficient pricing, wealth distribution and liquidity. </a:t>
          </a:r>
          <a:endParaRPr lang="en-GB" sz="17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smtClean="0">
              <a:latin typeface="Times New Roman" pitchFamily="18" charset="0"/>
              <a:cs typeface="Times New Roman" pitchFamily="18" charset="0"/>
            </a:rPr>
            <a:t>Assets slated for concession may also be considered for listing now or later when turned around. </a:t>
          </a:r>
          <a:endParaRPr lang="en-GB" sz="17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927235" y="846745"/>
        <a:ext cx="2901289" cy="48965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B2E71-E88C-4C65-9D97-EE41D3059E5B}">
      <dsp:nvSpPr>
        <dsp:cNvPr id="0" name=""/>
        <dsp:cNvSpPr/>
      </dsp:nvSpPr>
      <dsp:spPr>
        <a:xfrm>
          <a:off x="4825" y="65958"/>
          <a:ext cx="2901289" cy="7951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25" y="65958"/>
        <a:ext cx="2901289" cy="795193"/>
      </dsp:txXfrm>
    </dsp:sp>
    <dsp:sp modelId="{37CBB0B2-1942-44E5-903A-6000F7E921E9}">
      <dsp:nvSpPr>
        <dsp:cNvPr id="0" name=""/>
        <dsp:cNvSpPr/>
      </dsp:nvSpPr>
      <dsp:spPr>
        <a:xfrm>
          <a:off x="4825" y="861151"/>
          <a:ext cx="2901289" cy="501648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Healthcare </a:t>
          </a:r>
          <a:r>
            <a:rPr lang="mr-IN" sz="2000" kern="1200" smtClean="0"/>
            <a:t>–</a:t>
          </a:r>
          <a:r>
            <a:rPr lang="en-US" sz="2000" kern="1200" smtClean="0"/>
            <a:t> improve the availability, accessibility and quality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Education </a:t>
          </a:r>
          <a:r>
            <a:rPr lang="mr-IN" sz="2000" kern="1200" smtClean="0"/>
            <a:t>–</a:t>
          </a:r>
          <a:r>
            <a:rPr lang="en-US" sz="2000" kern="1200" smtClean="0"/>
            <a:t> improve quality &amp; girl care education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Social Inclusion </a:t>
          </a:r>
          <a:r>
            <a:rPr lang="mr-IN" sz="2000" kern="1200" smtClean="0"/>
            <a:t>–</a:t>
          </a:r>
          <a:r>
            <a:rPr lang="en-US" sz="2000" kern="1200" smtClean="0"/>
            <a:t> social safety net programs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Job creation and Youth Empowerment</a:t>
          </a:r>
          <a:endParaRPr lang="en-US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Population and Growth Management</a:t>
          </a:r>
          <a:endParaRPr lang="en-US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Environmental Sustainability</a:t>
          </a:r>
        </a:p>
      </dsp:txBody>
      <dsp:txXfrm>
        <a:off x="4825" y="861151"/>
        <a:ext cx="2901289" cy="5016487"/>
      </dsp:txXfrm>
    </dsp:sp>
    <dsp:sp modelId="{6B41D0FE-878D-4A7C-964C-6B1D8226650C}">
      <dsp:nvSpPr>
        <dsp:cNvPr id="0" name=""/>
        <dsp:cNvSpPr/>
      </dsp:nvSpPr>
      <dsp:spPr>
        <a:xfrm>
          <a:off x="3312295" y="65958"/>
          <a:ext cx="2901289" cy="795193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12295" y="65958"/>
        <a:ext cx="2901289" cy="795193"/>
      </dsp:txXfrm>
    </dsp:sp>
    <dsp:sp modelId="{E3FBC9A4-F603-43D3-B5AF-3706EE805A21}">
      <dsp:nvSpPr>
        <dsp:cNvPr id="0" name=""/>
        <dsp:cNvSpPr/>
      </dsp:nvSpPr>
      <dsp:spPr>
        <a:xfrm>
          <a:off x="3312295" y="861151"/>
          <a:ext cx="2901289" cy="5016487"/>
        </a:xfrm>
        <a:prstGeom prst="rect">
          <a:avLst/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3580161"/>
              <a:satOff val="16084"/>
              <a:lumOff val="1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Revitalize healthcare system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Expand coverage of NHIS</a:t>
          </a:r>
          <a:endParaRPr lang="en-US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Improve teacher quality</a:t>
          </a:r>
          <a:endParaRPr lang="en-US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Review education curriculum in line with international best practice</a:t>
          </a:r>
          <a:endParaRPr lang="en-US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emphasis on made in Nigeria goods</a:t>
          </a:r>
          <a:endParaRPr lang="en-US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review and revise population policy</a:t>
          </a:r>
          <a:endParaRPr lang="en-US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forest plantations in each state</a:t>
          </a:r>
          <a:endParaRPr lang="en-US" sz="2000" kern="1200" dirty="0"/>
        </a:p>
      </dsp:txBody>
      <dsp:txXfrm>
        <a:off x="3312295" y="861151"/>
        <a:ext cx="2901289" cy="5016487"/>
      </dsp:txXfrm>
    </dsp:sp>
    <dsp:sp modelId="{4A16F438-FB80-4EAD-85F1-263C25490E90}">
      <dsp:nvSpPr>
        <dsp:cNvPr id="0" name=""/>
        <dsp:cNvSpPr/>
      </dsp:nvSpPr>
      <dsp:spPr>
        <a:xfrm>
          <a:off x="6619765" y="65958"/>
          <a:ext cx="2901289" cy="795193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19765" y="65958"/>
        <a:ext cx="2901289" cy="795193"/>
      </dsp:txXfrm>
    </dsp:sp>
    <dsp:sp modelId="{D1BA3AAF-9ACB-4139-AAAB-5113FDF44ECA}">
      <dsp:nvSpPr>
        <dsp:cNvPr id="0" name=""/>
        <dsp:cNvSpPr/>
      </dsp:nvSpPr>
      <dsp:spPr>
        <a:xfrm>
          <a:off x="6619765" y="861151"/>
          <a:ext cx="2901289" cy="5016487"/>
        </a:xfrm>
        <a:prstGeom prst="rect">
          <a:avLst/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7160321"/>
              <a:satOff val="32169"/>
              <a:lumOff val="22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smtClean="0"/>
            <a:t>The raising of green bond to finance the environmental projects</a:t>
          </a:r>
          <a:endParaRPr lang="en-GB" sz="2000" kern="1200" dirty="0"/>
        </a:p>
      </dsp:txBody>
      <dsp:txXfrm>
        <a:off x="6619765" y="861151"/>
        <a:ext cx="2901289" cy="5016487"/>
      </dsp:txXfrm>
    </dsp:sp>
    <dsp:sp modelId="{3DF49A6C-7997-45B4-BF3D-E320F4504C19}">
      <dsp:nvSpPr>
        <dsp:cNvPr id="0" name=""/>
        <dsp:cNvSpPr/>
      </dsp:nvSpPr>
      <dsp:spPr>
        <a:xfrm>
          <a:off x="9927235" y="65958"/>
          <a:ext cx="2901289" cy="795193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927235" y="65958"/>
        <a:ext cx="2901289" cy="795193"/>
      </dsp:txXfrm>
    </dsp:sp>
    <dsp:sp modelId="{B1875B3B-F307-4886-A55F-415FD026010D}">
      <dsp:nvSpPr>
        <dsp:cNvPr id="0" name=""/>
        <dsp:cNvSpPr/>
      </dsp:nvSpPr>
      <dsp:spPr>
        <a:xfrm>
          <a:off x="9927235" y="861151"/>
          <a:ext cx="2901289" cy="5016487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Green bonds appear on the front burner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Studies into and awareness in the structuring, pricing and regulation of this instrument and other avenues that the capital market can support the environment. 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9927235" y="861151"/>
        <a:ext cx="2901289" cy="50164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B2E71-E88C-4C65-9D97-EE41D3059E5B}">
      <dsp:nvSpPr>
        <dsp:cNvPr id="0" name=""/>
        <dsp:cNvSpPr/>
      </dsp:nvSpPr>
      <dsp:spPr>
        <a:xfrm>
          <a:off x="4765" y="67156"/>
          <a:ext cx="2865598" cy="80485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Objectives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65" y="67156"/>
        <a:ext cx="2865598" cy="804858"/>
      </dsp:txXfrm>
    </dsp:sp>
    <dsp:sp modelId="{37CBB0B2-1942-44E5-903A-6000F7E921E9}">
      <dsp:nvSpPr>
        <dsp:cNvPr id="0" name=""/>
        <dsp:cNvSpPr/>
      </dsp:nvSpPr>
      <dsp:spPr>
        <a:xfrm>
          <a:off x="4765" y="872015"/>
          <a:ext cx="2865598" cy="52704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Enhance transparency and anti-corruption by complying with due process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Ensure security and public safety of all Nigerians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Reform the public sector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Strengthen sub-national coordination</a:t>
          </a:r>
          <a:endParaRPr lang="en-US" sz="2000" kern="1200" dirty="0"/>
        </a:p>
      </dsp:txBody>
      <dsp:txXfrm>
        <a:off x="4765" y="872015"/>
        <a:ext cx="2865598" cy="5270400"/>
      </dsp:txXfrm>
    </dsp:sp>
    <dsp:sp modelId="{6B41D0FE-878D-4A7C-964C-6B1D8226650C}">
      <dsp:nvSpPr>
        <dsp:cNvPr id="0" name=""/>
        <dsp:cNvSpPr/>
      </dsp:nvSpPr>
      <dsp:spPr>
        <a:xfrm>
          <a:off x="3271547" y="67156"/>
          <a:ext cx="2865598" cy="804858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Strategies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1547" y="67156"/>
        <a:ext cx="2865598" cy="804858"/>
      </dsp:txXfrm>
    </dsp:sp>
    <dsp:sp modelId="{E3FBC9A4-F603-43D3-B5AF-3706EE805A21}">
      <dsp:nvSpPr>
        <dsp:cNvPr id="0" name=""/>
        <dsp:cNvSpPr/>
      </dsp:nvSpPr>
      <dsp:spPr>
        <a:xfrm>
          <a:off x="3271547" y="872015"/>
          <a:ext cx="2865598" cy="5270400"/>
        </a:xfrm>
        <a:prstGeom prst="rect">
          <a:avLst/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3580161"/>
              <a:satOff val="16084"/>
              <a:lumOff val="1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Provide incentives and protection of whistle blowers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Enhance capacity of anti-corruption agencies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Action </a:t>
          </a:r>
          <a:r>
            <a:rPr lang="en-US" sz="1600" kern="1200" dirty="0" smtClean="0"/>
            <a:t>plan for the north-east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Improve amnesty plans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Strengthen capacity of security agencies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streamline the number of MDAs to eliminate overlapping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promotion of result-based management in public service </a:t>
          </a:r>
          <a:endParaRPr lang="en-US" sz="1600" kern="1200" dirty="0" smtClean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Encourage States to key into the ERGP by developing their own plans and initiatives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</dsp:txBody>
      <dsp:txXfrm>
        <a:off x="3271547" y="872015"/>
        <a:ext cx="2865598" cy="5270400"/>
      </dsp:txXfrm>
    </dsp:sp>
    <dsp:sp modelId="{4A16F438-FB80-4EAD-85F1-263C25490E90}">
      <dsp:nvSpPr>
        <dsp:cNvPr id="0" name=""/>
        <dsp:cNvSpPr/>
      </dsp:nvSpPr>
      <dsp:spPr>
        <a:xfrm>
          <a:off x="6538329" y="67156"/>
          <a:ext cx="2865598" cy="804858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Plan’s Reference to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38329" y="67156"/>
        <a:ext cx="2865598" cy="804858"/>
      </dsp:txXfrm>
    </dsp:sp>
    <dsp:sp modelId="{D1BA3AAF-9ACB-4139-AAAB-5113FDF44ECA}">
      <dsp:nvSpPr>
        <dsp:cNvPr id="0" name=""/>
        <dsp:cNvSpPr/>
      </dsp:nvSpPr>
      <dsp:spPr>
        <a:xfrm>
          <a:off x="6538329" y="872015"/>
          <a:ext cx="2865598" cy="5270400"/>
        </a:xfrm>
        <a:prstGeom prst="rect">
          <a:avLst/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7160321"/>
              <a:satOff val="32169"/>
              <a:lumOff val="22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No specific mention of the capital market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However, the 22-point Fiscal Sustainability Plan referred to </a:t>
          </a:r>
          <a:r>
            <a:rPr lang="en-GB" sz="1600" kern="1200" dirty="0" smtClean="0"/>
            <a:t>states: 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State should consider the privatization or concession of suitable State-owned enterprises to improve their efficiency and management</a:t>
          </a:r>
          <a:endParaRPr lang="en-GB" sz="1600" kern="1200" dirty="0" smtClean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States should attain and maintain a credit rating</a:t>
          </a:r>
          <a:endParaRPr lang="en-GB" sz="1600" kern="1200" dirty="0" smtClean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States are encouraged to access funds from the capital markets for bankable projects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</dsp:txBody>
      <dsp:txXfrm>
        <a:off x="6538329" y="872015"/>
        <a:ext cx="2865598" cy="5270400"/>
      </dsp:txXfrm>
    </dsp:sp>
    <dsp:sp modelId="{3DF49A6C-7997-45B4-BF3D-E320F4504C19}">
      <dsp:nvSpPr>
        <dsp:cNvPr id="0" name=""/>
        <dsp:cNvSpPr/>
      </dsp:nvSpPr>
      <dsp:spPr>
        <a:xfrm>
          <a:off x="9805111" y="67156"/>
          <a:ext cx="2865598" cy="80485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Suggestions to the Capital Market</a:t>
          </a:r>
          <a:endParaRPr lang="en-GB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805111" y="67156"/>
        <a:ext cx="2865598" cy="804858"/>
      </dsp:txXfrm>
    </dsp:sp>
    <dsp:sp modelId="{B1875B3B-F307-4886-A55F-415FD026010D}">
      <dsp:nvSpPr>
        <dsp:cNvPr id="0" name=""/>
        <dsp:cNvSpPr/>
      </dsp:nvSpPr>
      <dsp:spPr>
        <a:xfrm>
          <a:off x="9805111" y="872015"/>
          <a:ext cx="2865598" cy="527040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States can take advantage of the improved capital market guidelines to issue revenue bonds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The capital market has contributions in the area of transparency and anti-corruption with initiatives such as</a:t>
          </a:r>
          <a:endParaRPr lang="en-GB" sz="1600" kern="1200" dirty="0" smtClean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as E-dividends and Direct Cash Settlement which have reduced the number of sharp practices in the nation’s financial market. </a:t>
          </a:r>
          <a:endParaRPr lang="en-US" sz="1600" kern="1200" dirty="0"/>
        </a:p>
      </dsp:txBody>
      <dsp:txXfrm>
        <a:off x="9805111" y="872015"/>
        <a:ext cx="2865598" cy="5270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C0B25-A04E-4950-BE41-3EB5F04D7E69}">
      <dsp:nvSpPr>
        <dsp:cNvPr id="0" name=""/>
        <dsp:cNvSpPr/>
      </dsp:nvSpPr>
      <dsp:spPr>
        <a:xfrm>
          <a:off x="0" y="0"/>
          <a:ext cx="5144498" cy="5703711"/>
        </a:xfrm>
        <a:prstGeom prst="roundRect">
          <a:avLst>
            <a:gd name="adj" fmla="val 5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2024" rIns="248920" bIns="0" numCol="1" spcCol="1270" anchor="t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Success factors</a:t>
          </a:r>
          <a:endParaRPr lang="en-GB" sz="5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-1824071" y="1824071"/>
        <a:ext cx="4677043" cy="1028899"/>
      </dsp:txXfrm>
    </dsp:sp>
    <dsp:sp modelId="{A5B427CF-1ED9-43D2-B582-665F6BE386E1}">
      <dsp:nvSpPr>
        <dsp:cNvPr id="0" name=""/>
        <dsp:cNvSpPr/>
      </dsp:nvSpPr>
      <dsp:spPr>
        <a:xfrm>
          <a:off x="1028899" y="0"/>
          <a:ext cx="3832651" cy="570371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0" bIns="0" numCol="1" spcCol="1270" anchor="t" anchorCtr="0">
          <a:noAutofit/>
        </a:bodyPr>
        <a:lstStyle/>
        <a:p>
          <a:pPr marL="173038" lvl="0" indent="-173038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- </a:t>
          </a:r>
          <a:r>
            <a:rPr lang="en-GB" sz="2400" kern="1200" dirty="0" smtClean="0"/>
            <a:t>Design of definite investment plans and programmes</a:t>
          </a:r>
          <a:endParaRPr lang="en-GB" sz="2400" kern="1200" dirty="0"/>
        </a:p>
        <a:p>
          <a:pPr marL="173038" lvl="0" indent="-173038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- Specific roles of each Lead MDA, how and when. </a:t>
          </a:r>
          <a:endParaRPr lang="en-GB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- Metrics for measuring success </a:t>
          </a:r>
          <a:endParaRPr lang="en-GB" sz="2400" kern="1200" dirty="0"/>
        </a:p>
        <a:p>
          <a:pPr marL="173038" lvl="0" indent="-173038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- Milestones for ensuring little or no deviations </a:t>
          </a:r>
          <a:endParaRPr lang="en-GB" sz="2400" kern="1200" dirty="0"/>
        </a:p>
        <a:p>
          <a:pPr marL="173038" lvl="0" indent="-173038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- Safeguarding political interference during election </a:t>
          </a:r>
          <a:endParaRPr lang="en-GB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- Timely delivery. </a:t>
          </a:r>
          <a:endParaRPr lang="en-GB" sz="2400" kern="1200" dirty="0"/>
        </a:p>
        <a:p>
          <a:pPr marL="173038" lvl="0" indent="-173038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- Having all hands on deck (government and private)</a:t>
          </a:r>
          <a:endParaRPr lang="en-GB" sz="2400" kern="1200" dirty="0"/>
        </a:p>
      </dsp:txBody>
      <dsp:txXfrm>
        <a:off x="1028899" y="0"/>
        <a:ext cx="3832651" cy="5703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C4193-DB5A-4446-BC55-DEDE40EBF419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E55E2-77F0-7C41-A973-41E5B897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28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43E4-EDB9-404A-8007-0B71BD1109A7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7821E-3027-234C-BAF0-E2D7BD982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5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2501" y="2242373"/>
            <a:ext cx="10908348" cy="15472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5004" y="4090407"/>
            <a:ext cx="8983345" cy="18446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2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5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8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1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64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36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09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82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3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57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8380" y="304107"/>
            <a:ext cx="4052753" cy="64831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7" y="304107"/>
            <a:ext cx="11944374" cy="64831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33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746" y="4638468"/>
            <a:ext cx="10908348" cy="1433647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3746" y="3059452"/>
            <a:ext cx="10908348" cy="1579016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281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56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84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12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640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368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096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824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89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7" y="1772846"/>
            <a:ext cx="7998564" cy="501442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570" y="1772846"/>
            <a:ext cx="7998564" cy="501442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8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69" y="289069"/>
            <a:ext cx="11550015" cy="120306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667" y="1615779"/>
            <a:ext cx="5670292" cy="67337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2811" indent="0">
              <a:buNone/>
              <a:defRPr sz="2500" b="1"/>
            </a:lvl2pPr>
            <a:lvl3pPr marL="1145622" indent="0">
              <a:buNone/>
              <a:defRPr sz="2300" b="1"/>
            </a:lvl3pPr>
            <a:lvl4pPr marL="1718433" indent="0">
              <a:buNone/>
              <a:defRPr sz="2000" b="1"/>
            </a:lvl4pPr>
            <a:lvl5pPr marL="2291243" indent="0">
              <a:buNone/>
              <a:defRPr sz="2000" b="1"/>
            </a:lvl5pPr>
            <a:lvl6pPr marL="2864055" indent="0">
              <a:buNone/>
              <a:defRPr sz="2000" b="1"/>
            </a:lvl6pPr>
            <a:lvl7pPr marL="3436866" indent="0">
              <a:buNone/>
              <a:defRPr sz="2000" b="1"/>
            </a:lvl7pPr>
            <a:lvl8pPr marL="4009676" indent="0">
              <a:buNone/>
              <a:defRPr sz="2000" b="1"/>
            </a:lvl8pPr>
            <a:lvl9pPr marL="4582487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67" y="2289157"/>
            <a:ext cx="5670292" cy="415891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9166" y="1615779"/>
            <a:ext cx="5672519" cy="67337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2811" indent="0">
              <a:buNone/>
              <a:defRPr sz="2500" b="1"/>
            </a:lvl2pPr>
            <a:lvl3pPr marL="1145622" indent="0">
              <a:buNone/>
              <a:defRPr sz="2300" b="1"/>
            </a:lvl3pPr>
            <a:lvl4pPr marL="1718433" indent="0">
              <a:buNone/>
              <a:defRPr sz="2000" b="1"/>
            </a:lvl4pPr>
            <a:lvl5pPr marL="2291243" indent="0">
              <a:buNone/>
              <a:defRPr sz="2000" b="1"/>
            </a:lvl5pPr>
            <a:lvl6pPr marL="2864055" indent="0">
              <a:buNone/>
              <a:defRPr sz="2000" b="1"/>
            </a:lvl6pPr>
            <a:lvl7pPr marL="3436866" indent="0">
              <a:buNone/>
              <a:defRPr sz="2000" b="1"/>
            </a:lvl7pPr>
            <a:lvl8pPr marL="4009676" indent="0">
              <a:buNone/>
              <a:defRPr sz="2000" b="1"/>
            </a:lvl8pPr>
            <a:lvl9pPr marL="4582487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9166" y="2289157"/>
            <a:ext cx="5672519" cy="415891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16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07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68" y="287398"/>
            <a:ext cx="4222084" cy="122311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7483" y="287399"/>
            <a:ext cx="7174199" cy="61606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668" y="1510511"/>
            <a:ext cx="4222084" cy="4937561"/>
          </a:xfrm>
        </p:spPr>
        <p:txBody>
          <a:bodyPr/>
          <a:lstStyle>
            <a:lvl1pPr marL="0" indent="0">
              <a:buNone/>
              <a:defRPr sz="1800"/>
            </a:lvl1pPr>
            <a:lvl2pPr marL="572811" indent="0">
              <a:buNone/>
              <a:defRPr sz="1500"/>
            </a:lvl2pPr>
            <a:lvl3pPr marL="1145622" indent="0">
              <a:buNone/>
              <a:defRPr sz="1300"/>
            </a:lvl3pPr>
            <a:lvl4pPr marL="1718433" indent="0">
              <a:buNone/>
              <a:defRPr sz="1100"/>
            </a:lvl4pPr>
            <a:lvl5pPr marL="2291243" indent="0">
              <a:buNone/>
              <a:defRPr sz="1100"/>
            </a:lvl5pPr>
            <a:lvl6pPr marL="2864055" indent="0">
              <a:buNone/>
              <a:defRPr sz="1100"/>
            </a:lvl6pPr>
            <a:lvl7pPr marL="3436866" indent="0">
              <a:buNone/>
              <a:defRPr sz="1100"/>
            </a:lvl7pPr>
            <a:lvl8pPr marL="4009676" indent="0">
              <a:buNone/>
              <a:defRPr sz="1100"/>
            </a:lvl8pPr>
            <a:lvl9pPr marL="458248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8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426" y="5052854"/>
            <a:ext cx="7700010" cy="596518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426" y="644974"/>
            <a:ext cx="7700010" cy="4331018"/>
          </a:xfrm>
        </p:spPr>
        <p:txBody>
          <a:bodyPr/>
          <a:lstStyle>
            <a:lvl1pPr marL="0" indent="0">
              <a:buNone/>
              <a:defRPr sz="4000"/>
            </a:lvl1pPr>
            <a:lvl2pPr marL="572811" indent="0">
              <a:buNone/>
              <a:defRPr sz="3500"/>
            </a:lvl2pPr>
            <a:lvl3pPr marL="1145622" indent="0">
              <a:buNone/>
              <a:defRPr sz="3000"/>
            </a:lvl3pPr>
            <a:lvl4pPr marL="1718433" indent="0">
              <a:buNone/>
              <a:defRPr sz="2500"/>
            </a:lvl4pPr>
            <a:lvl5pPr marL="2291243" indent="0">
              <a:buNone/>
              <a:defRPr sz="2500"/>
            </a:lvl5pPr>
            <a:lvl6pPr marL="2864055" indent="0">
              <a:buNone/>
              <a:defRPr sz="2500"/>
            </a:lvl6pPr>
            <a:lvl7pPr marL="3436866" indent="0">
              <a:buNone/>
              <a:defRPr sz="2500"/>
            </a:lvl7pPr>
            <a:lvl8pPr marL="4009676" indent="0">
              <a:buNone/>
              <a:defRPr sz="2500"/>
            </a:lvl8pPr>
            <a:lvl9pPr marL="4582487" indent="0">
              <a:buNone/>
              <a:defRPr sz="2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426" y="5649373"/>
            <a:ext cx="7700010" cy="847155"/>
          </a:xfrm>
        </p:spPr>
        <p:txBody>
          <a:bodyPr/>
          <a:lstStyle>
            <a:lvl1pPr marL="0" indent="0">
              <a:buNone/>
              <a:defRPr sz="1800"/>
            </a:lvl1pPr>
            <a:lvl2pPr marL="572811" indent="0">
              <a:buNone/>
              <a:defRPr sz="1500"/>
            </a:lvl2pPr>
            <a:lvl3pPr marL="1145622" indent="0">
              <a:buNone/>
              <a:defRPr sz="1300"/>
            </a:lvl3pPr>
            <a:lvl4pPr marL="1718433" indent="0">
              <a:buNone/>
              <a:defRPr sz="1100"/>
            </a:lvl4pPr>
            <a:lvl5pPr marL="2291243" indent="0">
              <a:buNone/>
              <a:defRPr sz="1100"/>
            </a:lvl5pPr>
            <a:lvl6pPr marL="2864055" indent="0">
              <a:buNone/>
              <a:defRPr sz="1100"/>
            </a:lvl6pPr>
            <a:lvl7pPr marL="3436866" indent="0">
              <a:buNone/>
              <a:defRPr sz="1100"/>
            </a:lvl7pPr>
            <a:lvl8pPr marL="4009676" indent="0">
              <a:buNone/>
              <a:defRPr sz="1100"/>
            </a:lvl8pPr>
            <a:lvl9pPr marL="458248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91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669" y="289069"/>
            <a:ext cx="11550015" cy="1203061"/>
          </a:xfrm>
          <a:prstGeom prst="rect">
            <a:avLst/>
          </a:prstGeom>
        </p:spPr>
        <p:txBody>
          <a:bodyPr vert="horz" lIns="114562" tIns="57281" rIns="114562" bIns="572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669" y="1684285"/>
            <a:ext cx="11550015" cy="4763786"/>
          </a:xfrm>
          <a:prstGeom prst="rect">
            <a:avLst/>
          </a:prstGeom>
        </p:spPr>
        <p:txBody>
          <a:bodyPr vert="horz" lIns="114562" tIns="57281" rIns="114562" bIns="572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668" y="6690355"/>
            <a:ext cx="2994448" cy="384311"/>
          </a:xfrm>
          <a:prstGeom prst="rect">
            <a:avLst/>
          </a:prstGeom>
        </p:spPr>
        <p:txBody>
          <a:bodyPr vert="horz" lIns="114562" tIns="57281" rIns="114562" bIns="57281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84728" y="6690355"/>
            <a:ext cx="4063894" cy="384311"/>
          </a:xfrm>
          <a:prstGeom prst="rect">
            <a:avLst/>
          </a:prstGeom>
        </p:spPr>
        <p:txBody>
          <a:bodyPr vert="horz" lIns="114562" tIns="57281" rIns="114562" bIns="57281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97234" y="6690355"/>
            <a:ext cx="2994448" cy="384311"/>
          </a:xfrm>
          <a:prstGeom prst="rect">
            <a:avLst/>
          </a:prstGeom>
        </p:spPr>
        <p:txBody>
          <a:bodyPr vert="horz" lIns="114562" tIns="57281" rIns="114562" bIns="57281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8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hf sldNum="0" hdr="0" ftr="0" dt="0"/>
  <p:txStyles>
    <p:titleStyle>
      <a:lvl1pPr algn="ctr" defTabSz="1145622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9609" indent="-429609" algn="l" defTabSz="1145622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0817" indent="-358007" algn="l" defTabSz="1145622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2027" indent="-286406" algn="l" defTabSz="114562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04839" indent="-286406" algn="l" defTabSz="1145622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7649" indent="-286406" algn="l" defTabSz="1145622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50461" indent="-286406" algn="l" defTabSz="114562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23271" indent="-286406" algn="l" defTabSz="114562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96082" indent="-286406" algn="l" defTabSz="114562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68892" indent="-286406" algn="l" defTabSz="114562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56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2811" algn="l" defTabSz="11456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5622" algn="l" defTabSz="11456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18433" algn="l" defTabSz="11456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243" algn="l" defTabSz="11456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4055" algn="l" defTabSz="11456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36866" algn="l" defTabSz="11456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09676" algn="l" defTabSz="11456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82487" algn="l" defTabSz="11456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024079"/>
            <a:ext cx="11015663" cy="1658685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Nigerian Economy and Implications of the Economic Recovery and Growth Plan for the Capital Market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cap="none" dirty="0" smtClean="0">
                <a:solidFill>
                  <a:schemeClr val="bg1"/>
                </a:solidFill>
              </a:rPr>
              <a:t>Office Of The Chief Economist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April 13, 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49474" y="1525008"/>
            <a:ext cx="187797" cy="3920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906" dirty="0"/>
          </a:p>
        </p:txBody>
      </p:sp>
      <p:pic>
        <p:nvPicPr>
          <p:cNvPr id="5" name="Picture 4" descr="C:\Users\gleo\AppData\Local\Microsoft\Windows\Temporary Internet Files\Content.Outlook\0NRO21GW\SEC Logo Smal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0524" y="42109"/>
            <a:ext cx="1624774" cy="203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11214" y="4090407"/>
            <a:ext cx="7267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Afolabi Olowookere, Ph.D.</a:t>
            </a:r>
          </a:p>
          <a:p>
            <a:pPr algn="ctr"/>
            <a:r>
              <a:rPr lang="en-GB" sz="2000" dirty="0" smtClean="0"/>
              <a:t>Economic Research and Policy Management,</a:t>
            </a:r>
          </a:p>
          <a:p>
            <a:pPr algn="ctr"/>
            <a:r>
              <a:rPr lang="en-GB" sz="2000" dirty="0" smtClean="0"/>
              <a:t>Office of the Chief Economist, </a:t>
            </a:r>
          </a:p>
          <a:p>
            <a:pPr algn="ctr"/>
            <a:r>
              <a:rPr lang="en-GB" sz="2000" dirty="0" smtClean="0"/>
              <a:t>Securities and Exchange Commission, Abuja, Nigeria.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6576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254" y="-10484"/>
            <a:ext cx="11550015" cy="861814"/>
          </a:xfrm>
        </p:spPr>
        <p:txBody>
          <a:bodyPr vert="horz" lIns="114562" tIns="57281" rIns="114562" bIns="57281" rtlCol="0" anchor="ctr"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Governance</a:t>
            </a:r>
            <a:endParaRPr lang="en-GB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904896"/>
              </p:ext>
            </p:extLst>
          </p:nvPr>
        </p:nvGraphicFramePr>
        <p:xfrm>
          <a:off x="47298" y="1121388"/>
          <a:ext cx="12675476" cy="6209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>
          <a:blip r:embed="rId7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82701" y="0"/>
            <a:ext cx="1450647" cy="10057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127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126" y="0"/>
            <a:ext cx="10587514" cy="1058779"/>
          </a:xfrm>
        </p:spPr>
        <p:txBody>
          <a:bodyPr vert="horz" lIns="114562" tIns="57281" rIns="114562" bIns="57281" rtlCol="0" anchor="ctr"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Delivery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7" y="882316"/>
            <a:ext cx="8727989" cy="561421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GB" dirty="0">
                <a:latin typeface="Times New Roman" pitchFamily="18" charset="0"/>
                <a:cs typeface="Times New Roman" pitchFamily="18" charset="0"/>
              </a:rPr>
              <a:t>The implementation and delivery of the ERGP will determine its level of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success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To facilitate full implementation, a delivery approach based on seven principles was adopted</a:t>
            </a:r>
          </a:p>
          <a:p>
            <a:pPr marL="898525" indent="-457200" algn="just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Focus on priorities </a:t>
            </a:r>
            <a:r>
              <a:rPr lang="mr-IN" dirty="0" smtClean="0">
                <a:latin typeface="Times New Roman" pitchFamily="18" charset="0"/>
              </a:rPr>
              <a:t>–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emphasis on the strategies that are most important to achieving the ERGP objectives</a:t>
            </a:r>
          </a:p>
          <a:p>
            <a:pPr marL="898525" indent="-457200" algn="just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Establish clear accountability </a:t>
            </a:r>
          </a:p>
          <a:p>
            <a:pPr marL="898525" indent="-457200" algn="just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Set targets and develop detailed action plans</a:t>
            </a:r>
          </a:p>
          <a:p>
            <a:pPr marL="898525" indent="-457200" algn="just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Mobilize and allocate resource to priority areas</a:t>
            </a:r>
          </a:p>
          <a:p>
            <a:pPr marL="898525" indent="-457200" algn="just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Create an enabling policy and regulatory environment</a:t>
            </a:r>
          </a:p>
          <a:p>
            <a:pPr marL="898525" indent="-457200" algn="just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Monitor and drive progress</a:t>
            </a:r>
          </a:p>
          <a:p>
            <a:pPr marL="898525" indent="-457200" algn="just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Communication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38611" y="1892968"/>
            <a:ext cx="184731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C:\Users\oce.nysc01\Desktop\deliver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61127" y="1892968"/>
            <a:ext cx="3496093" cy="296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85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69" y="99877"/>
            <a:ext cx="11550015" cy="641097"/>
          </a:xfrm>
        </p:spPr>
        <p:txBody>
          <a:bodyPr vert="horz" lIns="114562" tIns="57281" rIns="114562" bIns="57281" rtlCol="0" anchor="ctr">
            <a:normAutofit fontScale="90000"/>
          </a:bodyPr>
          <a:lstStyle/>
          <a:p>
            <a:r>
              <a:rPr lang="en-GB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94" y="959071"/>
            <a:ext cx="7398761" cy="586739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dirty="0"/>
              <a:t>The ERGP has the vision of achieving and sustaining inclusive growth for Nigeria.  </a:t>
            </a:r>
            <a:endParaRPr lang="en-GB" sz="5400" dirty="0"/>
          </a:p>
          <a:p>
            <a:pPr lvl="0"/>
            <a:r>
              <a:rPr lang="en-GB" dirty="0"/>
              <a:t>It aims to turn the country into a globally competitive economy. </a:t>
            </a:r>
            <a:endParaRPr lang="en-GB" sz="5400" dirty="0"/>
          </a:p>
          <a:p>
            <a:pPr lvl="0"/>
            <a:r>
              <a:rPr lang="en-GB" dirty="0"/>
              <a:t>The Plan specifically referred to the capital market in some sections: </a:t>
            </a:r>
            <a:endParaRPr lang="en-GB" sz="5400" dirty="0"/>
          </a:p>
          <a:p>
            <a:pPr lvl="1"/>
            <a:r>
              <a:rPr lang="en-GB" sz="3600" dirty="0"/>
              <a:t>Economic Diversification: </a:t>
            </a:r>
            <a:r>
              <a:rPr lang="en-GB" sz="3600" dirty="0" smtClean="0"/>
              <a:t> private </a:t>
            </a:r>
            <a:r>
              <a:rPr lang="en-GB" sz="3600" dirty="0"/>
              <a:t>equity and venture capital players </a:t>
            </a:r>
            <a:endParaRPr lang="en-GB" sz="4800" dirty="0"/>
          </a:p>
          <a:p>
            <a:pPr lvl="1"/>
            <a:r>
              <a:rPr lang="en-GB" sz="3600" dirty="0"/>
              <a:t>Competitive Economy: </a:t>
            </a:r>
            <a:r>
              <a:rPr lang="en-GB" sz="3600" dirty="0" smtClean="0"/>
              <a:t> infrastructure </a:t>
            </a:r>
            <a:r>
              <a:rPr lang="en-GB" sz="3600" dirty="0"/>
              <a:t>and Diaspora bonds</a:t>
            </a:r>
            <a:endParaRPr lang="en-GB" sz="4800" dirty="0"/>
          </a:p>
          <a:p>
            <a:pPr lvl="1"/>
            <a:r>
              <a:rPr lang="en-GB" sz="3600" dirty="0"/>
              <a:t>Investing in our People: </a:t>
            </a:r>
            <a:r>
              <a:rPr lang="en-GB" sz="3600" dirty="0" smtClean="0"/>
              <a:t> Green </a:t>
            </a:r>
            <a:r>
              <a:rPr lang="en-GB" sz="3600" dirty="0"/>
              <a:t>bonds</a:t>
            </a:r>
            <a:endParaRPr lang="en-GB" sz="4800" dirty="0"/>
          </a:p>
          <a:p>
            <a:pPr lvl="1"/>
            <a:r>
              <a:rPr lang="en-GB" sz="3600" dirty="0"/>
              <a:t>Governance: </a:t>
            </a:r>
            <a:r>
              <a:rPr lang="en-GB" sz="3600" dirty="0" smtClean="0"/>
              <a:t> Use </a:t>
            </a:r>
            <a:r>
              <a:rPr lang="en-GB" sz="3600" dirty="0"/>
              <a:t>of capital market by sub-national</a:t>
            </a:r>
            <a:endParaRPr lang="en-GB" sz="4800" dirty="0"/>
          </a:p>
          <a:p>
            <a:pPr lvl="0"/>
            <a:r>
              <a:rPr lang="en-GB" dirty="0"/>
              <a:t>In addition, we identified: </a:t>
            </a:r>
            <a:endParaRPr lang="en-GB" sz="5400" dirty="0"/>
          </a:p>
          <a:p>
            <a:pPr lvl="1"/>
            <a:r>
              <a:rPr lang="en-GB" sz="3600" dirty="0"/>
              <a:t>Privatisation through listing </a:t>
            </a:r>
            <a:endParaRPr lang="en-GB" sz="4800" dirty="0"/>
          </a:p>
          <a:p>
            <a:pPr lvl="1"/>
            <a:r>
              <a:rPr lang="en-GB" sz="3600" dirty="0"/>
              <a:t>Explore capital market instrument to address housing deficit </a:t>
            </a:r>
            <a:endParaRPr lang="en-GB" sz="4800" dirty="0"/>
          </a:p>
          <a:p>
            <a:pPr lvl="1"/>
            <a:r>
              <a:rPr lang="en-GB" sz="3600" dirty="0"/>
              <a:t>Sub-national to issue revenue bonds. </a:t>
            </a:r>
            <a:endParaRPr lang="en-GB" sz="4800" dirty="0"/>
          </a:p>
          <a:p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33546109"/>
              </p:ext>
            </p:extLst>
          </p:nvPr>
        </p:nvGraphicFramePr>
        <p:xfrm>
          <a:off x="7472855" y="959071"/>
          <a:ext cx="5144498" cy="5703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5129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5635" y="3474819"/>
            <a:ext cx="8434551" cy="830997"/>
          </a:xfrm>
          <a:prstGeom prst="rect">
            <a:avLst/>
          </a:prstGeom>
        </p:spPr>
        <p:txBody>
          <a:bodyPr vert="horz" lIns="114562" tIns="57281" rIns="114562" bIns="57281" rtlCol="0" anchor="ctr">
            <a:noAutofit/>
          </a:bodyPr>
          <a:lstStyle>
            <a:lvl1pPr algn="ctr" defTabSz="1145622">
              <a:spcBef>
                <a:spcPct val="0"/>
              </a:spcBef>
              <a:buNone/>
              <a:defRPr sz="4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6600" i="1" dirty="0" smtClean="0"/>
              <a:t>Thank you</a:t>
            </a:r>
            <a:endParaRPr lang="en-US" sz="6600" i="1" dirty="0"/>
          </a:p>
        </p:txBody>
      </p:sp>
      <p:pic>
        <p:nvPicPr>
          <p:cNvPr id="5" name="Picture 4" descr="C:\Users\gleo\AppData\Local\Microsoft\Windows\Temporary Internet Files\Content.Outlook\0NRO21GW\SEC Logo Smal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0524" y="42109"/>
            <a:ext cx="1624774" cy="203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718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Outline</a:t>
            </a:r>
            <a:endParaRPr lang="en-US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711" y="1355834"/>
            <a:ext cx="9222299" cy="530917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Global Economy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Domestic Economy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Economic Recovery and Growth Plan and Implications for the Capital Market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Macroeconomic Stability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Economic Diversification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Building a competitive economy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Investing in our people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Governance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Delivery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2421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126" y="1"/>
            <a:ext cx="10587514" cy="804040"/>
          </a:xfrm>
        </p:spPr>
        <p:txBody>
          <a:bodyPr vert="horz" lIns="114562" tIns="57281" rIns="114562" bIns="57281" rtlCol="0" anchor="ctr"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Global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483" y="804041"/>
            <a:ext cx="7977351" cy="6243145"/>
          </a:xfrm>
        </p:spPr>
        <p:txBody>
          <a:bodyPr>
            <a:noAutofit/>
          </a:bodyPr>
          <a:lstStyle/>
          <a:p>
            <a:pPr marL="285750" indent="-285750" algn="just">
              <a:buFont typeface="Wingdings" charset="2"/>
              <a:buChar char="q"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Global economy activity is projected to pick up in 2017 and 2018 by 3.4% and 3.6% respectively.</a:t>
            </a:r>
          </a:p>
          <a:p>
            <a:pPr algn="just">
              <a:buFont typeface="Wingdings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 Protectionist stance could influence global economy negatively.</a:t>
            </a:r>
          </a:p>
          <a:p>
            <a:pPr lvl="1" algn="just">
              <a:buFont typeface="Wingdings" charset="2"/>
              <a:buChar char="§"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Tariff on imports would increase prices of all goods</a:t>
            </a:r>
          </a:p>
          <a:p>
            <a:pPr lvl="1" algn="just">
              <a:buFont typeface="Wingdings" charset="2"/>
              <a:buChar char="§"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With rising inflation, Fed Reserve might have to increase interest rate again</a:t>
            </a:r>
          </a:p>
          <a:p>
            <a:pPr lvl="1" algn="just">
              <a:buFont typeface="Wingdings" charset="2"/>
              <a:buChar char="§"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US trading partners may retaliate</a:t>
            </a:r>
          </a:p>
          <a:p>
            <a:pPr algn="just">
              <a:buFont typeface="Wingdings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Uncertainties regarding the BREXIT process.</a:t>
            </a:r>
          </a:p>
          <a:p>
            <a:pPr lvl="1" algn="just">
              <a:buFont typeface="Wingdings" charset="2"/>
              <a:buChar char="§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UK has not actually left EU but set for the two years negotiations with the rest of EU</a:t>
            </a:r>
          </a:p>
          <a:p>
            <a:pPr lvl="1" algn="just">
              <a:buFont typeface="Wingdings" charset="2"/>
              <a:buChar char="§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Consumers’ confidence has not suffered, and by and large, things have gone on as before</a:t>
            </a:r>
          </a:p>
          <a:p>
            <a:pPr lvl="1" algn="just">
              <a:buFont typeface="Wingdings" charset="2"/>
              <a:buChar char="§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Uncertainties affect investment planning</a:t>
            </a:r>
          </a:p>
          <a:p>
            <a:pPr marL="285750" indent="-285750" algn="just">
              <a:buFont typeface="Wingdings" charset="2"/>
              <a:buChar char="q"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Moderate growth is expected for China as well as continued policy support. Tighter monetary policy is envisaged in the coming months.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charset="2"/>
              <a:buChar char="q"/>
            </a:pP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Brazil still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in difficult financial situation, however, Inflation and interest rates have eased during the year 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charset="2"/>
              <a:buChar char="q"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India’s recent demonetisation had a negative impact on domestic consumption, despite this, an economic expansion was recorded at the end of 2016.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charset="2"/>
              <a:buChar char="q"/>
            </a:pP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rowth in 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SSA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held back by the slowdown/challenges faced by 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some of the largest economies in the region</a:t>
            </a:r>
          </a:p>
          <a:p>
            <a:pPr marL="342900" indent="-342900">
              <a:buFont typeface="Wingdings" charset="2"/>
              <a:buChar char="q"/>
            </a:pP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In Nigeria,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slightly better prospects due to rising foreign reserves, Improvement in Niger-Delta security </a:t>
            </a:r>
            <a:r>
              <a:rPr lang="mr-IN" sz="1600" dirty="0" smtClean="0">
                <a:latin typeface="Times New Roman" pitchFamily="18" charset="0"/>
              </a:rPr>
              <a:t>–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 higher oil production and relatively less volatile exchange rate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8711374"/>
              </p:ext>
            </p:extLst>
          </p:nvPr>
        </p:nvGraphicFramePr>
        <p:xfrm>
          <a:off x="8339958" y="804041"/>
          <a:ext cx="4256690" cy="6259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560"/>
                <a:gridCol w="595207"/>
                <a:gridCol w="569880"/>
                <a:gridCol w="582544"/>
                <a:gridCol w="568499"/>
              </a:tblGrid>
              <a:tr h="3345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Global Growth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Rate  and Expectations (2015 – 2018)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2958" marR="92958" marT="46479" marB="464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2958" marR="92958" marT="46479" marB="464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2958" marR="92958" marT="46479" marB="464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45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Region/Country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204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World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733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3.20</a:t>
                      </a:r>
                      <a:endParaRPr lang="en-GB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marL="0" marR="0" indent="0" algn="ctr" defTabSz="4733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3.10</a:t>
                      </a:r>
                      <a:endParaRPr lang="en-GB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marL="0" marR="0" indent="0" algn="ctr" defTabSz="4733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3.40</a:t>
                      </a:r>
                      <a:endParaRPr lang="en-GB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3.60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Advanced Economies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2.00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20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 Area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812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1.60</a:t>
                      </a:r>
                      <a:endParaRPr lang="en-GB" sz="14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EMs and Developing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4.80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45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Sub-Saharan Africa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2.80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3.70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70018">
                <a:tc gridSpan="5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United States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2.60</a:t>
                      </a:r>
                      <a:endParaRPr lang="hr-H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1.60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2.50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United Kingdom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2.00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1.40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718" marR="69718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718" marR="69718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718" marR="69718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2958" marR="92958" marT="46479" marB="46479"/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China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6.90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6.70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6.50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6.00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India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7.60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6.60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7.70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Brazil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-3.80</a:t>
                      </a:r>
                      <a:endParaRPr lang="en-GB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26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South Africa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1.30</a:t>
                      </a:r>
                      <a:endParaRPr lang="en-GB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0.80</a:t>
                      </a:r>
                      <a:endParaRPr lang="en-GB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Nigeria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2.70</a:t>
                      </a:r>
                      <a:endParaRPr lang="en-GB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GB" sz="14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1.50</a:t>
                      </a:r>
                      <a:endParaRPr lang="en-GB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0.80</a:t>
                      </a:r>
                      <a:endParaRPr lang="en-GB" sz="1400" b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812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2.30</a:t>
                      </a:r>
                      <a:endParaRPr lang="en-GB" sz="1400" b="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56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126" y="1"/>
            <a:ext cx="10587514" cy="804040"/>
          </a:xfrm>
        </p:spPr>
        <p:txBody>
          <a:bodyPr vert="horz" lIns="114562" tIns="57281" rIns="114562" bIns="57281" rtlCol="0" anchor="ctr"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Domestic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483" y="804041"/>
            <a:ext cx="6321973" cy="6243145"/>
          </a:xfrm>
        </p:spPr>
        <p:txBody>
          <a:bodyPr>
            <a:noAutofit/>
          </a:bodyPr>
          <a:lstStyle/>
          <a:p>
            <a:pPr marL="285750" indent="-285750" algn="just">
              <a:buFont typeface="Wingdings" charset="2"/>
              <a:buChar char="q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Inflation is slowing due to base year effect, low purchasing power and exchange rates alignment.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FACC in Apr. 2017 slightly rose to N467.8bn from N467.8bn attained in Mar. 2017 due to increase in oil production and oil price.</a:t>
            </a:r>
          </a:p>
          <a:p>
            <a:pPr marL="285750" indent="-285750">
              <a:buFont typeface="Wingdings" charset="2"/>
              <a:buChar char="q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 All-Share Index stood at 25,818.87 points at the end of April 2017 and Market capitalization for the same period was N8.9trn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q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Average OBB and O/N rates rise as high rates boosts preference for fixed income instrument</a:t>
            </a:r>
          </a:p>
          <a:p>
            <a:pPr marL="285750" indent="-285750" algn="just">
              <a:buFont typeface="Wingdings" charset="2"/>
              <a:buChar char="q"/>
            </a:pPr>
            <a:r>
              <a:rPr lang="en-GB" sz="2100" dirty="0">
                <a:latin typeface="Times New Roman" pitchFamily="18" charset="0"/>
                <a:cs typeface="Times New Roman" pitchFamily="18" charset="0"/>
              </a:rPr>
              <a:t>Price of Bonny Light averaged $51.91 in March 2017 (OPEC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), the </a:t>
            </a:r>
            <a:r>
              <a:rPr lang="en-GB" sz="2100" dirty="0">
                <a:latin typeface="Times New Roman" pitchFamily="18" charset="0"/>
                <a:cs typeface="Times New Roman" pitchFamily="18" charset="0"/>
              </a:rPr>
              <a:t>first decline since November 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2016. </a:t>
            </a:r>
          </a:p>
          <a:p>
            <a:pPr marL="786958" lvl="1" indent="-285750" algn="just">
              <a:buFont typeface="Wingdings" charset="2"/>
              <a:buChar char="q"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Also, rise 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in prices partly due to OPEC’s decision to cut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production. </a:t>
            </a:r>
          </a:p>
          <a:p>
            <a:pPr marL="786958" lvl="1" indent="-285750" algn="just">
              <a:buFont typeface="Wingdings" charset="2"/>
              <a:buChar char="q"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Excess supply have dampened growth while demand is expected to rise in the next few months</a:t>
            </a:r>
          </a:p>
          <a:p>
            <a:pPr marL="285750" indent="-285750" algn="just">
              <a:buFont typeface="Wingdings" charset="2"/>
              <a:buChar char="q"/>
            </a:pP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Nigeria </a:t>
            </a:r>
            <a:r>
              <a:rPr lang="en-GB" sz="2100" dirty="0">
                <a:latin typeface="Times New Roman" pitchFamily="18" charset="0"/>
                <a:cs typeface="Times New Roman" pitchFamily="18" charset="0"/>
              </a:rPr>
              <a:t>production averaged 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1,545 </a:t>
            </a:r>
            <a:r>
              <a:rPr lang="en-GB" sz="2100" dirty="0">
                <a:latin typeface="Times New Roman" pitchFamily="18" charset="0"/>
                <a:cs typeface="Times New Roman" pitchFamily="18" charset="0"/>
              </a:rPr>
              <a:t>bpd in March, 2017 (OPEC)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95690729"/>
              </p:ext>
            </p:extLst>
          </p:nvPr>
        </p:nvGraphicFramePr>
        <p:xfrm>
          <a:off x="6558456" y="804041"/>
          <a:ext cx="6164316" cy="5766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310"/>
                <a:gridCol w="842653"/>
                <a:gridCol w="806796"/>
                <a:gridCol w="824724"/>
                <a:gridCol w="942833"/>
              </a:tblGrid>
              <a:tr h="3345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KEY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INDICATORS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2958" marR="92958" marT="46479" marB="464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2958" marR="92958" marT="46479" marB="464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2958" marR="92958" marT="46479" marB="464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45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Indicators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Q1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Q4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Q1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Apr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20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Inflation(%)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733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12.77</a:t>
                      </a: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marL="0" marR="0" indent="0" algn="ctr" defTabSz="4733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18.55</a:t>
                      </a: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marL="0" marR="0" indent="0" algn="ctr" defTabSz="4733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17.26</a:t>
                      </a:r>
                    </a:p>
                  </a:txBody>
                  <a:tcPr marL="92958" marR="92958" marT="46479" marB="46479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FAAC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(N’ Billion)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297.8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426.8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466.9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467.8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20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External Reserves (($ Billion)</a:t>
                      </a: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27.9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25.8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30.3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812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30.86</a:t>
                      </a: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Exchange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rate (Inter-bank) US$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197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305.2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306.4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306.4</a:t>
                      </a: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33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Exchange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rate (BDC) US$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320.9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455.6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429.7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390.0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All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Share Index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25,145.28</a:t>
                      </a:r>
                      <a:endParaRPr lang="en-GB" sz="13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26,874.62</a:t>
                      </a:r>
                      <a:endParaRPr lang="en-GB" sz="13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25,516.34</a:t>
                      </a:r>
                      <a:endParaRPr lang="en-GB" sz="13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25,818.87</a:t>
                      </a:r>
                      <a:endParaRPr lang="en-US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Market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Capitalisation (N’ </a:t>
                      </a:r>
                      <a:r>
                        <a:rPr lang="en-GB" sz="1600" b="1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Bn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8.65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9.22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8.83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8.9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Ave.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Open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Buy Back (%)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5.97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7.1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20.4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45.8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26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Ave. Overnight (%)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6.51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7.8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21.1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49.0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26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Oil Price (US$/b)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38.53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53.91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51.91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52.16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26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Oil Production (</a:t>
                      </a:r>
                      <a:r>
                        <a:rPr lang="en-GB" sz="16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tb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/d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1,761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1,474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1,545</a:t>
                      </a:r>
                      <a:endParaRPr lang="en-GB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9718" marR="6971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958" marR="92958" marT="46479" marB="4647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98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8" y="0"/>
            <a:ext cx="10587514" cy="757237"/>
          </a:xfrm>
        </p:spPr>
        <p:txBody>
          <a:bodyPr vert="horz" lIns="114562" tIns="57281" rIns="114562" bIns="57281" rtlCol="0" anchor="ctr"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Economic Recovery and Growth Plan (ERGP)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84" y="757237"/>
            <a:ext cx="9215436" cy="6163825"/>
          </a:xfrm>
        </p:spPr>
        <p:txBody>
          <a:bodyPr>
            <a:no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 ERGP is a medium term plan (2017-2020) which builds on the Strategic Implementation Plan developed for the 2016 budget.</a:t>
            </a: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It targets the attainment of a sustainable inclusive growth driven by:</a:t>
            </a:r>
          </a:p>
          <a:p>
            <a:pPr lvl="1"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 focus on tackling constraint to growth</a:t>
            </a:r>
          </a:p>
          <a:p>
            <a:pPr lvl="1"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Leveraging the private sector</a:t>
            </a:r>
          </a:p>
          <a:p>
            <a:pPr lvl="1"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Promoting national cohesion and social inclusion</a:t>
            </a:r>
          </a:p>
          <a:p>
            <a:pPr lvl="1"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Letting markets function</a:t>
            </a:r>
          </a:p>
          <a:p>
            <a:pPr lvl="1"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Upholding core values in Nigeria’s Constitution</a:t>
            </a: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 Plan has three broad strategic objectives</a:t>
            </a:r>
          </a:p>
          <a:p>
            <a:pPr lvl="1"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Restore growth through macroeconomic stability and economic diversification</a:t>
            </a:r>
          </a:p>
          <a:p>
            <a:pPr lvl="1"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Build a globally competitive economy through investment in infrastructure, improvement in business environment and promotion of digital-led growth</a:t>
            </a:r>
          </a:p>
          <a:p>
            <a:pPr lvl="1"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Invest in the Nigerian people through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on inclusive social inclusion, job creation, youth empowerment and improved human capital</a:t>
            </a:r>
          </a:p>
        </p:txBody>
      </p:sp>
      <p:pic>
        <p:nvPicPr>
          <p:cNvPr id="4" name="Picture 3" descr="Related image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0" b="20870"/>
          <a:stretch/>
        </p:blipFill>
        <p:spPr bwMode="auto">
          <a:xfrm>
            <a:off x="10657599" y="-8377"/>
            <a:ext cx="1860441" cy="1531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601200" y="1923393"/>
            <a:ext cx="2838000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n-GB" sz="2000" dirty="0" smtClean="0"/>
              <a:t>ERGP is a 140 page document with 7 sections</a:t>
            </a:r>
          </a:p>
          <a:p>
            <a:pPr marL="173038" indent="-173038">
              <a:buFont typeface="Arial" pitchFamily="34" charset="0"/>
              <a:buChar char="•"/>
            </a:pPr>
            <a:r>
              <a:rPr lang="en-GB" sz="2000" dirty="0" smtClean="0"/>
              <a:t>We offer summaries of the objectives and strategies in each chapter</a:t>
            </a:r>
          </a:p>
          <a:p>
            <a:pPr marL="173038" indent="-173038">
              <a:buFont typeface="Arial" pitchFamily="34" charset="0"/>
              <a:buChar char="•"/>
            </a:pPr>
            <a:r>
              <a:rPr lang="en-GB" sz="2000" dirty="0" smtClean="0"/>
              <a:t>Drawing implications for the capital market?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8724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72" y="99878"/>
            <a:ext cx="11550015" cy="861814"/>
          </a:xfrm>
        </p:spPr>
        <p:txBody>
          <a:bodyPr vert="horz" lIns="114562" tIns="57281" rIns="114562" bIns="57281" rtlCol="0" anchor="ctr"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Restoring Growth - Macroeconomic Stability</a:t>
            </a:r>
            <a:endParaRPr lang="en-GB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216891"/>
              </p:ext>
            </p:extLst>
          </p:nvPr>
        </p:nvGraphicFramePr>
        <p:xfrm>
          <a:off x="641350" y="1150884"/>
          <a:ext cx="11550650" cy="5297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oce.nysc01\Desktop\growth.jpg"/>
          <p:cNvPicPr/>
          <p:nvPr/>
        </p:nvPicPr>
        <p:blipFill>
          <a:blip r:embed="rId7" cstate="print">
            <a:lum/>
          </a:blip>
          <a:srcRect/>
          <a:stretch>
            <a:fillRect/>
          </a:stretch>
        </p:blipFill>
        <p:spPr bwMode="auto">
          <a:xfrm>
            <a:off x="11398455" y="1"/>
            <a:ext cx="1434893" cy="885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9077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254" y="147176"/>
            <a:ext cx="11550015" cy="861814"/>
          </a:xfrm>
        </p:spPr>
        <p:txBody>
          <a:bodyPr vert="horz" lIns="114562" tIns="57281" rIns="114562" bIns="57281" rtlCol="0" anchor="ctr"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Restoring Growth - Economic Diversification</a:t>
            </a:r>
            <a:endParaRPr lang="en-GB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416133"/>
              </p:ext>
            </p:extLst>
          </p:nvPr>
        </p:nvGraphicFramePr>
        <p:xfrm>
          <a:off x="47298" y="1024759"/>
          <a:ext cx="12659710" cy="6069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Related image"/>
          <p:cNvPicPr/>
          <p:nvPr/>
        </p:nvPicPr>
        <p:blipFill>
          <a:blip r:embed="rId7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553" y="173426"/>
            <a:ext cx="1492798" cy="11517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323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254" y="289070"/>
            <a:ext cx="11550015" cy="861814"/>
          </a:xfrm>
        </p:spPr>
        <p:txBody>
          <a:bodyPr vert="horz" lIns="114562" tIns="57281" rIns="114562" bIns="57281" rtlCol="0" anchor="ctr"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Building A Competitive Economy</a:t>
            </a:r>
            <a:endParaRPr lang="en-GB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048547"/>
              </p:ext>
            </p:extLst>
          </p:nvPr>
        </p:nvGraphicFramePr>
        <p:xfrm>
          <a:off x="0" y="1150884"/>
          <a:ext cx="12833350" cy="5785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Image result for image infrastructure development"/>
          <p:cNvPicPr/>
          <p:nvPr/>
        </p:nvPicPr>
        <p:blipFill>
          <a:blip r:embed="rId7" cstate="print">
            <a:lum contras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07939" y="180336"/>
            <a:ext cx="2125411" cy="9705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613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254" y="289070"/>
            <a:ext cx="11550015" cy="861814"/>
          </a:xfrm>
        </p:spPr>
        <p:txBody>
          <a:bodyPr vert="horz" lIns="114562" tIns="57281" rIns="114562" bIns="57281" rtlCol="0" anchor="ctr"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Investing In Our People</a:t>
            </a:r>
            <a:endParaRPr lang="en-GB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309163"/>
              </p:ext>
            </p:extLst>
          </p:nvPr>
        </p:nvGraphicFramePr>
        <p:xfrm>
          <a:off x="0" y="1135124"/>
          <a:ext cx="12833350" cy="5943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C:\Users\oce.nysc01\Desktop\download (1).jpg"/>
          <p:cNvPicPr/>
          <p:nvPr/>
        </p:nvPicPr>
        <p:blipFill>
          <a:blip r:embed="rId7" cstate="print">
            <a:lum/>
          </a:blip>
          <a:srcRect/>
          <a:stretch>
            <a:fillRect/>
          </a:stretch>
        </p:blipFill>
        <p:spPr bwMode="auto">
          <a:xfrm>
            <a:off x="10938290" y="14032"/>
            <a:ext cx="1852696" cy="1136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508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27573</TotalTime>
  <Words>1881</Words>
  <Application>Microsoft Office PowerPoint</Application>
  <PresentationFormat>Custom</PresentationFormat>
  <Paragraphs>326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Nigerian Economy and Implications of the Economic Recovery and Growth Plan for the Capital Market</vt:lpstr>
      <vt:lpstr>Outline</vt:lpstr>
      <vt:lpstr>The Global Economy</vt:lpstr>
      <vt:lpstr>Domestic Economy</vt:lpstr>
      <vt:lpstr>Economic Recovery and Growth Plan (ERGP)</vt:lpstr>
      <vt:lpstr>Restoring Growth - Macroeconomic Stability</vt:lpstr>
      <vt:lpstr>Restoring Growth - Economic Diversification</vt:lpstr>
      <vt:lpstr>Building A Competitive Economy</vt:lpstr>
      <vt:lpstr>Investing In Our People</vt:lpstr>
      <vt:lpstr>Governance</vt:lpstr>
      <vt:lpstr>Delivery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&amp; Outlook of the Economy &amp; the Capital Market</dc:title>
  <dc:creator>hauwa danmadami</dc:creator>
  <cp:lastModifiedBy>Toshiba-User</cp:lastModifiedBy>
  <cp:revision>171</cp:revision>
  <dcterms:created xsi:type="dcterms:W3CDTF">2017-03-30T15:23:31Z</dcterms:created>
  <dcterms:modified xsi:type="dcterms:W3CDTF">2017-05-09T08:05:46Z</dcterms:modified>
</cp:coreProperties>
</file>