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7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7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11/8/2017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2" y="847165"/>
            <a:ext cx="8006917" cy="497952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An update of activities of the National Pension Commission </a:t>
            </a:r>
            <a:br>
              <a:rPr lang="en-GB" sz="40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200" b="1" dirty="0" smtClean="0"/>
              <a:t>A Presentation to the:</a:t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US" sz="3600" b="1" dirty="0" smtClean="0"/>
              <a:t>Capital Market Committee Meeting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National Pension Commission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Abuja, Nigeria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NOVEMBER 2017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2070976" cy="1250576"/>
          </a:xfrm>
        </p:spPr>
        <p:txBody>
          <a:bodyPr/>
          <a:lstStyle/>
          <a:p>
            <a:r>
              <a:rPr lang="en-US" sz="3600" b="1" dirty="0" smtClean="0"/>
              <a:t>Summary of Pension Fund Assets as at 30 Sep. 2017</a:t>
            </a:r>
            <a:endParaRPr lang="en-US" sz="36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01" y="779929"/>
            <a:ext cx="11051422" cy="56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70647"/>
            <a:ext cx="11658599" cy="998078"/>
          </a:xfrm>
        </p:spPr>
        <p:txBody>
          <a:bodyPr/>
          <a:lstStyle/>
          <a:p>
            <a:r>
              <a:rPr lang="en-US" b="1" dirty="0"/>
              <a:t>Pension Fund assets </a:t>
            </a:r>
            <a:r>
              <a:rPr lang="en-US" b="1" dirty="0" smtClean="0"/>
              <a:t>as at 30 September 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842247"/>
            <a:ext cx="10569387" cy="4812553"/>
          </a:xfrm>
        </p:spPr>
        <p:txBody>
          <a:bodyPr>
            <a:normAutofit/>
          </a:bodyPr>
          <a:lstStyle/>
          <a:p>
            <a:pPr marL="342906" lvl="1" indent="-342906" algn="just"/>
            <a:r>
              <a:rPr lang="en-US" sz="2800" dirty="0" smtClean="0"/>
              <a:t>As at 30 September, 2017</a:t>
            </a:r>
            <a:r>
              <a:rPr lang="en-US" sz="2800" dirty="0"/>
              <a:t>, the total value of the pension industry assets increased by </a:t>
            </a:r>
            <a:r>
              <a:rPr lang="en-US" sz="2800" dirty="0" smtClean="0"/>
              <a:t>₦331.72 </a:t>
            </a:r>
            <a:r>
              <a:rPr lang="en-US" sz="2800" dirty="0"/>
              <a:t>Billion </a:t>
            </a:r>
            <a:r>
              <a:rPr lang="en-US" sz="2800" dirty="0" smtClean="0"/>
              <a:t>(4.83%), as </a:t>
            </a:r>
            <a:r>
              <a:rPr lang="en-US" sz="2800" dirty="0"/>
              <a:t>it increased from ₦</a:t>
            </a:r>
            <a:r>
              <a:rPr lang="en-US" sz="2800" dirty="0" smtClean="0"/>
              <a:t>6.83 </a:t>
            </a:r>
            <a:r>
              <a:rPr lang="en-US" sz="2800" dirty="0"/>
              <a:t>Trillion on </a:t>
            </a:r>
            <a:r>
              <a:rPr lang="en-US" sz="2800" dirty="0" smtClean="0"/>
              <a:t>30 June, </a:t>
            </a:r>
            <a:r>
              <a:rPr lang="en-US" sz="2800" dirty="0"/>
              <a:t>2017, to </a:t>
            </a:r>
            <a:r>
              <a:rPr lang="en-US" sz="2800" dirty="0" smtClean="0"/>
              <a:t>₦7.16 </a:t>
            </a:r>
            <a:r>
              <a:rPr lang="en-US" sz="2800" dirty="0"/>
              <a:t>Trillion as at 30 </a:t>
            </a:r>
            <a:r>
              <a:rPr lang="en-US" sz="2800" dirty="0" smtClean="0"/>
              <a:t>September, </a:t>
            </a:r>
            <a:r>
              <a:rPr lang="en-US" sz="2800" dirty="0"/>
              <a:t>2017. </a:t>
            </a:r>
            <a:endParaRPr lang="en-US" sz="2800" dirty="0" smtClean="0"/>
          </a:p>
          <a:p>
            <a:pPr marL="342906" lvl="1" indent="-342906" algn="just"/>
            <a:r>
              <a:rPr lang="en-US" sz="2800" dirty="0" smtClean="0"/>
              <a:t>The </a:t>
            </a:r>
            <a:r>
              <a:rPr lang="en-US" sz="2800" dirty="0"/>
              <a:t>net increase in the value of assets was mainly due to new pension </a:t>
            </a:r>
            <a:r>
              <a:rPr lang="en-US" sz="2800" dirty="0" smtClean="0"/>
              <a:t>contributions, market valuation of </a:t>
            </a:r>
            <a:r>
              <a:rPr lang="en-US" sz="2800" smtClean="0"/>
              <a:t>equity investments </a:t>
            </a:r>
            <a:r>
              <a:rPr lang="en-US" sz="2800" dirty="0"/>
              <a:t>and </a:t>
            </a:r>
            <a:r>
              <a:rPr lang="en-US" sz="2800" dirty="0" smtClean="0"/>
              <a:t>interest/coupons on fixed income investments. </a:t>
            </a:r>
            <a:endParaRPr lang="en-US" sz="2800" dirty="0"/>
          </a:p>
          <a:p>
            <a:pPr marL="342906" lvl="1" indent="-342906" algn="just"/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111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An update of activities of the National Pension Commission   A Presentation to the:  Capital Market Committee Meeting </vt:lpstr>
      <vt:lpstr>Summary of Pension Fund Assets as at 30 Sep. 2017</vt:lpstr>
      <vt:lpstr>Pension Fund assets as at 30 September  2017</vt:lpstr>
    </vt:vector>
  </TitlesOfParts>
  <Company>National Pesnion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secadmin</cp:lastModifiedBy>
  <cp:revision>89</cp:revision>
  <cp:lastPrinted>2017-10-25T12:23:02Z</cp:lastPrinted>
  <dcterms:created xsi:type="dcterms:W3CDTF">2015-10-26T09:51:50Z</dcterms:created>
  <dcterms:modified xsi:type="dcterms:W3CDTF">2017-11-08T20:12:48Z</dcterms:modified>
</cp:coreProperties>
</file>