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78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8B1ED1-93C3-4131-8D7E-70937BDC4D9A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18E7DE-118F-4875-88E9-0E9A8AA9C2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17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5AC1FC-986A-46BE-8D03-4EFFE84368DF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1D31CC-BD66-4479-9D40-75681232B9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4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1447802"/>
            <a:ext cx="8827957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4777380"/>
            <a:ext cx="882795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7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4800587"/>
            <a:ext cx="882795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685800"/>
            <a:ext cx="8827957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7" y="5367325"/>
            <a:ext cx="882795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3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1447800"/>
            <a:ext cx="8827957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3657600"/>
            <a:ext cx="8827957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66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3" y="1447800"/>
            <a:ext cx="800139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904" y="3771174"/>
            <a:ext cx="7281545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4350657"/>
            <a:ext cx="8827957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530" y="971253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2921" y="2613787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370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3124201"/>
            <a:ext cx="88279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592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113" y="1981200"/>
            <a:ext cx="29476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633" y="2667000"/>
            <a:ext cx="2928112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4672" y="1981200"/>
            <a:ext cx="29370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4116" y="2667000"/>
            <a:ext cx="294756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1981200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6556" y="2667000"/>
            <a:ext cx="293287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512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633" y="4250949"/>
            <a:ext cx="294081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633" y="2209800"/>
            <a:ext cx="294081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633" y="4827213"/>
            <a:ext cx="294081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0389" y="4250949"/>
            <a:ext cx="29312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90388" y="2209800"/>
            <a:ext cx="293128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9035" y="4827212"/>
            <a:ext cx="29351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4250949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6555" y="2209800"/>
            <a:ext cx="2932877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6433" y="4827210"/>
            <a:ext cx="293676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5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295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6377" y="430215"/>
            <a:ext cx="1753057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633" y="773205"/>
            <a:ext cx="7425083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1495447" y="11107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fld id="{6E2B0113-EB89-4EFD-A4AE-D69E8FA116DA}" type="slidenum">
              <a:rPr lang="en-US" sz="1800" smtClean="0">
                <a:solidFill>
                  <a:srgbClr val="000000"/>
                </a:solidFill>
              </a:rPr>
              <a:pPr defTabSz="914400"/>
              <a:t>‹#›</a:t>
            </a:fld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02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2861735"/>
            <a:ext cx="8827956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64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2060577"/>
            <a:ext cx="439748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2056093"/>
            <a:ext cx="4397487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57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1905000"/>
            <a:ext cx="439748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601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5969" y="1905000"/>
            <a:ext cx="43974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5969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2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8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1447800"/>
            <a:ext cx="340194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63" y="1447800"/>
            <a:ext cx="5197351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129282"/>
            <a:ext cx="3401949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1854192"/>
            <a:ext cx="5094232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51357" y="1143000"/>
            <a:ext cx="320123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657600"/>
            <a:ext cx="508630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38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399243" y="1676400"/>
            <a:ext cx="37592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7586443" y="-457200"/>
            <a:ext cx="21336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8399243" y="6096000"/>
            <a:ext cx="13208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205317" y="2667000"/>
            <a:ext cx="5588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119717" y="2895600"/>
            <a:ext cx="31496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280" y="452718"/>
            <a:ext cx="940717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2052925"/>
            <a:ext cx="8948872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8419" y="1790661"/>
            <a:ext cx="990599" cy="30487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 defTabSz="914400"/>
              <a:t>11/8/2017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4413" y="3225261"/>
            <a:ext cx="3859795" cy="304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pic>
        <p:nvPicPr>
          <p:cNvPr id="13" name="Picture 12" descr="E:\PENCOM LOGO final 24062015.png"/>
          <p:cNvPicPr/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425" y="5536197"/>
            <a:ext cx="1729680" cy="1245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01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iming>
    <p:tnLst>
      <p:par>
        <p:cTn id="1" dur="indefinite" restart="never" nodeType="tmRoot"/>
      </p:par>
    </p:tnLst>
  </p:timing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682" y="847165"/>
            <a:ext cx="8006917" cy="4979528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An update of activities of the National Pension Commission </a:t>
            </a:r>
            <a:br>
              <a:rPr lang="en-GB" sz="40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2200" b="1" dirty="0" smtClean="0"/>
              <a:t>A Presentation to the:</a:t>
            </a:r>
            <a:br>
              <a:rPr lang="en-GB" sz="2200" b="1" dirty="0" smtClean="0"/>
            </a:br>
            <a:r>
              <a:rPr lang="en-GB" sz="2200" b="1" dirty="0" smtClean="0"/>
              <a:t/>
            </a:r>
            <a:br>
              <a:rPr lang="en-GB" sz="2200" b="1" dirty="0" smtClean="0"/>
            </a:br>
            <a:r>
              <a:rPr lang="en-US" sz="3600" b="1" dirty="0" smtClean="0"/>
              <a:t>Capital Market Committee Meeting</a:t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82" y="5611540"/>
            <a:ext cx="73152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National Pension Commission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Abuja, Nigeria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NOVEMBER 2017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24" y="0"/>
            <a:ext cx="12070976" cy="1250576"/>
          </a:xfrm>
        </p:spPr>
        <p:txBody>
          <a:bodyPr/>
          <a:lstStyle/>
          <a:p>
            <a:r>
              <a:rPr lang="en-US" sz="3600" b="1" dirty="0" smtClean="0"/>
              <a:t>Summary of Pension Fund Assets as at 30 Sep. 2017</a:t>
            </a:r>
            <a:endParaRPr lang="en-US" sz="36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801" y="779929"/>
            <a:ext cx="11051422" cy="569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5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70647"/>
            <a:ext cx="11658599" cy="998078"/>
          </a:xfrm>
        </p:spPr>
        <p:txBody>
          <a:bodyPr/>
          <a:lstStyle/>
          <a:p>
            <a:r>
              <a:rPr lang="en-US" b="1" dirty="0"/>
              <a:t>Pension Fund assets </a:t>
            </a:r>
            <a:r>
              <a:rPr lang="en-US" b="1" dirty="0" smtClean="0"/>
              <a:t>as at 30 September 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59" y="1842247"/>
            <a:ext cx="10569387" cy="4812553"/>
          </a:xfrm>
        </p:spPr>
        <p:txBody>
          <a:bodyPr>
            <a:normAutofit/>
          </a:bodyPr>
          <a:lstStyle/>
          <a:p>
            <a:pPr marL="342906" lvl="1" indent="-342906" algn="just"/>
            <a:r>
              <a:rPr lang="en-US" sz="2800" dirty="0" smtClean="0"/>
              <a:t>As at 30 September, 2017</a:t>
            </a:r>
            <a:r>
              <a:rPr lang="en-US" sz="2800" dirty="0"/>
              <a:t>, the total value of the pension industry assets increased by </a:t>
            </a:r>
            <a:r>
              <a:rPr lang="en-US" sz="2800" dirty="0" smtClean="0"/>
              <a:t>₦331.72 </a:t>
            </a:r>
            <a:r>
              <a:rPr lang="en-US" sz="2800" dirty="0"/>
              <a:t>Billion </a:t>
            </a:r>
            <a:r>
              <a:rPr lang="en-US" sz="2800" dirty="0" smtClean="0"/>
              <a:t>(4.83%), as </a:t>
            </a:r>
            <a:r>
              <a:rPr lang="en-US" sz="2800" dirty="0"/>
              <a:t>it increased from ₦</a:t>
            </a:r>
            <a:r>
              <a:rPr lang="en-US" sz="2800" dirty="0" smtClean="0"/>
              <a:t>6.83 </a:t>
            </a:r>
            <a:r>
              <a:rPr lang="en-US" sz="2800" dirty="0"/>
              <a:t>Trillion on </a:t>
            </a:r>
            <a:r>
              <a:rPr lang="en-US" sz="2800" dirty="0" smtClean="0"/>
              <a:t>30 June, </a:t>
            </a:r>
            <a:r>
              <a:rPr lang="en-US" sz="2800" dirty="0"/>
              <a:t>2017, to </a:t>
            </a:r>
            <a:r>
              <a:rPr lang="en-US" sz="2800" dirty="0" smtClean="0"/>
              <a:t>₦7.16 </a:t>
            </a:r>
            <a:r>
              <a:rPr lang="en-US" sz="2800" dirty="0"/>
              <a:t>Trillion as at 30 </a:t>
            </a:r>
            <a:r>
              <a:rPr lang="en-US" sz="2800" dirty="0" smtClean="0"/>
              <a:t>September, </a:t>
            </a:r>
            <a:r>
              <a:rPr lang="en-US" sz="2800" dirty="0"/>
              <a:t>2017. </a:t>
            </a:r>
            <a:endParaRPr lang="en-US" sz="2800" dirty="0" smtClean="0"/>
          </a:p>
          <a:p>
            <a:pPr marL="342906" lvl="1" indent="-342906" algn="just"/>
            <a:r>
              <a:rPr lang="en-US" sz="2800" dirty="0" smtClean="0"/>
              <a:t>The </a:t>
            </a:r>
            <a:r>
              <a:rPr lang="en-US" sz="2800" dirty="0"/>
              <a:t>net increase in the value of assets was mainly due to new pension </a:t>
            </a:r>
            <a:r>
              <a:rPr lang="en-US" sz="2800" dirty="0" smtClean="0"/>
              <a:t>contributions, market valuation of </a:t>
            </a:r>
            <a:r>
              <a:rPr lang="en-US" sz="2800" smtClean="0"/>
              <a:t>equity investments </a:t>
            </a:r>
            <a:r>
              <a:rPr lang="en-US" sz="2800" dirty="0"/>
              <a:t>and </a:t>
            </a:r>
            <a:r>
              <a:rPr lang="en-US" sz="2800" dirty="0" smtClean="0"/>
              <a:t>interest/coupons on fixed income investments. </a:t>
            </a:r>
            <a:endParaRPr lang="en-US" sz="2800" dirty="0"/>
          </a:p>
          <a:p>
            <a:pPr marL="342906" lvl="1" indent="-342906" algn="just"/>
            <a:endParaRPr lang="en-US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0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</TotalTime>
  <Words>111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</vt:lpstr>
      <vt:lpstr>An update of activities of the National Pension Commission   A Presentation to the:  Capital Market Committee Meeting </vt:lpstr>
      <vt:lpstr>Summary of Pension Fund Assets as at 30 Sep. 2017</vt:lpstr>
      <vt:lpstr>Pension Fund assets as at 30 September  2017</vt:lpstr>
    </vt:vector>
  </TitlesOfParts>
  <Company>National Pesnion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Ibrahim S. Kangiwa</dc:creator>
  <cp:lastModifiedBy>secadmin</cp:lastModifiedBy>
  <cp:revision>89</cp:revision>
  <cp:lastPrinted>2017-10-25T12:23:02Z</cp:lastPrinted>
  <dcterms:created xsi:type="dcterms:W3CDTF">2015-10-26T09:51:50Z</dcterms:created>
  <dcterms:modified xsi:type="dcterms:W3CDTF">2017-11-08T20:12:48Z</dcterms:modified>
</cp:coreProperties>
</file>