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82" r:id="rId4"/>
    <p:sldId id="259" r:id="rId5"/>
    <p:sldId id="278" r:id="rId6"/>
    <p:sldId id="271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618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8B1ED1-93C3-4131-8D7E-70937BDC4D9A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18E7DE-118F-4875-88E9-0E9A8AA9C2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2217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5AC1FC-986A-46BE-8D03-4EFFE84368DF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1D31CC-BD66-4479-9D40-75681232B9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834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6" y="1447802"/>
            <a:ext cx="8827957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6" y="4777380"/>
            <a:ext cx="882795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77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4800587"/>
            <a:ext cx="882795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6" y="685800"/>
            <a:ext cx="8827957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7" y="5367325"/>
            <a:ext cx="882795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923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6" y="1447800"/>
            <a:ext cx="8827957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3657600"/>
            <a:ext cx="8827957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366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13" y="1447800"/>
            <a:ext cx="800139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904" y="3771174"/>
            <a:ext cx="7281545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4350657"/>
            <a:ext cx="8827957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530" y="971253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2921" y="2613787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91370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3124201"/>
            <a:ext cx="88279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2592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113" y="1981200"/>
            <a:ext cx="29476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633" y="2667000"/>
            <a:ext cx="2928112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4672" y="1981200"/>
            <a:ext cx="29370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4116" y="2667000"/>
            <a:ext cx="294756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1981200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6556" y="2667000"/>
            <a:ext cx="293287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1512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633" y="4250949"/>
            <a:ext cx="294081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633" y="2209800"/>
            <a:ext cx="294081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633" y="4827213"/>
            <a:ext cx="294081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90389" y="4250949"/>
            <a:ext cx="29312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90388" y="2209800"/>
            <a:ext cx="293128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9035" y="4827212"/>
            <a:ext cx="29351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4250949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6555" y="2209800"/>
            <a:ext cx="2932877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6433" y="4827210"/>
            <a:ext cx="293676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755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295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6377" y="430215"/>
            <a:ext cx="1753057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633" y="773205"/>
            <a:ext cx="7425083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790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11495447" y="11107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fld id="{6E2B0113-EB89-4EFD-A4AE-D69E8FA116DA}" type="slidenum">
              <a:rPr lang="en-US" sz="1800" smtClean="0">
                <a:solidFill>
                  <a:srgbClr val="000000"/>
                </a:solidFill>
              </a:rPr>
              <a:pPr defTabSz="914400"/>
              <a:t>‹#›</a:t>
            </a:fld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202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2861735"/>
            <a:ext cx="8827956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64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601" y="2060577"/>
            <a:ext cx="439748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5967" y="2056093"/>
            <a:ext cx="4397487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657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1905000"/>
            <a:ext cx="439748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601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5969" y="1905000"/>
            <a:ext cx="43974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5969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2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421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288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1447800"/>
            <a:ext cx="340194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63" y="1447800"/>
            <a:ext cx="5197351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129282"/>
            <a:ext cx="3401949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62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208" y="1854192"/>
            <a:ext cx="5094232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51357" y="1143000"/>
            <a:ext cx="320123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657600"/>
            <a:ext cx="508630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938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8399243" y="1676400"/>
            <a:ext cx="37592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7586443" y="-457200"/>
            <a:ext cx="21336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8399243" y="6096000"/>
            <a:ext cx="13208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205317" y="2667000"/>
            <a:ext cx="5588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119717" y="2895600"/>
            <a:ext cx="31496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280" y="452718"/>
            <a:ext cx="940717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2052925"/>
            <a:ext cx="8948872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8419" y="1790661"/>
            <a:ext cx="990599" cy="30487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 defTabSz="914400"/>
              <a:t>4/19/2017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4413" y="3225261"/>
            <a:ext cx="3859795" cy="304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pic>
        <p:nvPicPr>
          <p:cNvPr id="13" name="Picture 12" descr="E:\PENCOM LOGO final 24062015.png"/>
          <p:cNvPicPr/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74425" y="5536197"/>
            <a:ext cx="1729680" cy="1245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5501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iming>
    <p:tnLst>
      <p:par>
        <p:cTn id="1" dur="indefinite" restart="never" nodeType="tmRoot"/>
      </p:par>
    </p:tnLst>
  </p:timing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pencom.gov.n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681" y="847165"/>
            <a:ext cx="11301447" cy="4979528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An update of activities of the National Pension Commission </a:t>
            </a:r>
            <a:br>
              <a:rPr lang="en-GB" sz="40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2200" b="1" dirty="0" smtClean="0"/>
              <a:t>A Presentation to the:</a:t>
            </a:r>
            <a:br>
              <a:rPr lang="en-GB" sz="2200" b="1" dirty="0" smtClean="0"/>
            </a:br>
            <a:r>
              <a:rPr lang="en-GB" sz="2200" b="1" dirty="0" smtClean="0"/>
              <a:t/>
            </a:r>
            <a:br>
              <a:rPr lang="en-GB" sz="2200" b="1" dirty="0" smtClean="0"/>
            </a:br>
            <a:r>
              <a:rPr lang="en-US" sz="3600" b="1" dirty="0" smtClean="0"/>
              <a:t>1</a:t>
            </a:r>
            <a:r>
              <a:rPr lang="en-US" sz="3600" b="1" baseline="30000" dirty="0" smtClean="0"/>
              <a:t>st </a:t>
            </a:r>
            <a:r>
              <a:rPr lang="en-US" sz="3600" b="1" dirty="0" smtClean="0"/>
              <a:t>Qtr. 2017 Capital Market Committee Meeting</a:t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82" y="5611540"/>
            <a:ext cx="73152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National Pension Commission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Abuja, Nigeria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April 2016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7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6482" y="2052925"/>
            <a:ext cx="10892118" cy="419548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Amended Regulation on Investment of Pension Fund Assets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Pension Industry Statistics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Enquiries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34024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25" y="147919"/>
            <a:ext cx="11967882" cy="1035422"/>
          </a:xfrm>
        </p:spPr>
        <p:txBody>
          <a:bodyPr/>
          <a:lstStyle/>
          <a:p>
            <a:r>
              <a:rPr lang="en-US" sz="3400" b="1" dirty="0"/>
              <a:t>Amended Regulation on Investment of Pension Fund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25" y="1183341"/>
            <a:ext cx="11174504" cy="5471460"/>
          </a:xfrm>
        </p:spPr>
        <p:txBody>
          <a:bodyPr>
            <a:normAutofit lnSpcReduction="10000"/>
          </a:bodyPr>
          <a:lstStyle/>
          <a:p>
            <a:pPr marL="631825" lvl="3" indent="-403225" algn="just">
              <a:spcBef>
                <a:spcPts val="0"/>
              </a:spcBef>
            </a:pPr>
            <a:r>
              <a:rPr lang="en-US" sz="2600" dirty="0" smtClean="0"/>
              <a:t>The Amended Investment Regulation had recently been approved by the Presidency.</a:t>
            </a:r>
          </a:p>
          <a:p>
            <a:pPr marL="228600" lvl="3" indent="0" algn="just">
              <a:spcBef>
                <a:spcPts val="0"/>
              </a:spcBef>
              <a:buNone/>
            </a:pPr>
            <a:endParaRPr lang="en-US" sz="1000" smtClean="0"/>
          </a:p>
          <a:p>
            <a:pPr marL="228600" lvl="3" indent="0" algn="just">
              <a:spcBef>
                <a:spcPts val="0"/>
              </a:spcBef>
              <a:buNone/>
            </a:pPr>
            <a:endParaRPr lang="en-US" sz="1000" dirty="0" smtClean="0"/>
          </a:p>
          <a:p>
            <a:pPr marL="631825" lvl="3" indent="-403225" algn="just">
              <a:spcBef>
                <a:spcPts val="0"/>
              </a:spcBef>
            </a:pPr>
            <a:r>
              <a:rPr lang="en-US" sz="2600" dirty="0" smtClean="0"/>
              <a:t>Key highlights of the amendments include:</a:t>
            </a:r>
          </a:p>
          <a:p>
            <a:pPr marL="1257307" lvl="4" indent="-571500" algn="just">
              <a:spcBef>
                <a:spcPts val="0"/>
              </a:spcBef>
              <a:buFont typeface="+mj-lt"/>
              <a:buAutoNum type="romanLcPeriod"/>
            </a:pPr>
            <a:r>
              <a:rPr lang="en-US" sz="2600" b="1" dirty="0" smtClean="0"/>
              <a:t>Introduction of the MultiFund Structure - </a:t>
            </a:r>
            <a:r>
              <a:rPr lang="en-US" sz="2600" dirty="0" smtClean="0"/>
              <a:t>to align pension fund investments with the varying risk appetite/tolerance of Contributors. </a:t>
            </a:r>
          </a:p>
          <a:p>
            <a:pPr marL="1257307" lvl="4" indent="-571500" algn="just">
              <a:spcBef>
                <a:spcPts val="0"/>
              </a:spcBef>
              <a:buFont typeface="+mj-lt"/>
              <a:buAutoNum type="romanLcPeriod"/>
            </a:pPr>
            <a:r>
              <a:rPr lang="en-US" sz="2600" b="1" dirty="0" smtClean="0"/>
              <a:t>New allowable investment outlets – </a:t>
            </a:r>
            <a:endParaRPr lang="en-US" sz="2600" dirty="0"/>
          </a:p>
          <a:p>
            <a:pPr marL="1714515" lvl="5" indent="-5715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 smtClean="0"/>
              <a:t>Non-Interest Capital Market Products e.g. Sukuk</a:t>
            </a:r>
          </a:p>
          <a:p>
            <a:pPr marL="1714515" lvl="5" indent="-5715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 smtClean="0"/>
              <a:t>Equities of new companies which evolved as a result of mergers, acquisitions or any other combination arrangements e.g. Bank Hold Cos</a:t>
            </a:r>
          </a:p>
          <a:p>
            <a:pPr marL="1714515" lvl="5" indent="-5715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000" dirty="0" smtClean="0"/>
          </a:p>
          <a:p>
            <a:pPr marL="1714515" lvl="5" indent="-5715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000" dirty="0" smtClean="0"/>
          </a:p>
          <a:p>
            <a:pPr marL="582938" lvl="2" algn="just">
              <a:spcBef>
                <a:spcPts val="0"/>
              </a:spcBef>
            </a:pPr>
            <a:r>
              <a:rPr lang="en-US" sz="2600" dirty="0" smtClean="0"/>
              <a:t> Public Education Campaigns in this regard, would  commence shortly.</a:t>
            </a:r>
          </a:p>
        </p:txBody>
      </p:sp>
    </p:spTree>
    <p:extLst>
      <p:ext uri="{BB962C8B-B14F-4D97-AF65-F5344CB8AC3E}">
        <p14:creationId xmlns:p14="http://schemas.microsoft.com/office/powerpoint/2010/main" xmlns="" val="180814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" y="254000"/>
            <a:ext cx="11470341" cy="848660"/>
          </a:xfrm>
        </p:spPr>
        <p:txBody>
          <a:bodyPr/>
          <a:lstStyle/>
          <a:p>
            <a:pPr algn="ctr"/>
            <a:r>
              <a:rPr lang="en-US" b="1" dirty="0" smtClean="0"/>
              <a:t>Pension Industry Statistics (1)</a:t>
            </a:r>
            <a:endParaRPr lang="en-US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0063604"/>
              </p:ext>
            </p:extLst>
          </p:nvPr>
        </p:nvGraphicFramePr>
        <p:xfrm>
          <a:off x="591670" y="1102655"/>
          <a:ext cx="11268635" cy="5257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3963"/>
                <a:gridCol w="1312512"/>
                <a:gridCol w="893306"/>
                <a:gridCol w="1167786"/>
                <a:gridCol w="893306"/>
                <a:gridCol w="1082947"/>
                <a:gridCol w="893306"/>
                <a:gridCol w="1082947"/>
                <a:gridCol w="758562"/>
              </a:tblGrid>
              <a:tr h="865506"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7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Asset Class</a:t>
                      </a:r>
                      <a:endParaRPr lang="en-US" sz="17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31-Dec-16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31-Jan-17</a:t>
                      </a:r>
                      <a:endParaRPr lang="en-US" sz="17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28-Feb-17</a:t>
                      </a:r>
                      <a:endParaRPr lang="en-US" sz="17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Variance -       (Dec-2016 /           Feb-2017)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N'Billion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N'Billion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7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N'Billion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N'Billion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Ordinary Shares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585.64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9.50%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574.12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9.18%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558.13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8.86%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(27.51)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(5%)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56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FGN Securities: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7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7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7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7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7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7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FGN Bonds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3,639.17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59.03%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3,645.97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58.28%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3,788.84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60.15%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149.67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Treasury Bills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779.13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12.64%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829.80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13.26%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851.42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13.52%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72.29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Govt. Bonds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147.62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2.39%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149.03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2.38%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150.37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2.39%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2.75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Corporate Debt Securities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288.01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4.67%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291.74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4.66%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258.34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4.10%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(29.67)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(11%)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Supranational Bonds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12.83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0.21%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12.94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0.21%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12.35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0.20%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(0.48)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(4%)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 Market Instruments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400.87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6.50%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455.04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7.27%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389.85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6.19%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(11.02)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(3%)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Open/Close-End Funds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18.97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0.31%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19.68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0.31%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19.14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Estate Properties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219.47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3.56%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213.11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3.41%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216.88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3.44%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(2.59)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(1%)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Private Equity Fund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19.00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0.31%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18.17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17.81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(1.19)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(7%)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Funds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2.06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2.23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2.22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 &amp; Other Assets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52.07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0.84%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44.07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0.70%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33.58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0.53%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(18.49)</a:t>
                      </a:r>
                      <a:endParaRPr lang="en-US" sz="1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(55%)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92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Pension Fund Assets</a:t>
                      </a:r>
                      <a:endParaRPr lang="en-US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6,164.84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6,255.89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6,298.93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134.09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035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470647"/>
            <a:ext cx="11793071" cy="998078"/>
          </a:xfrm>
        </p:spPr>
        <p:txBody>
          <a:bodyPr/>
          <a:lstStyle/>
          <a:p>
            <a:pPr algn="ctr"/>
            <a:r>
              <a:rPr lang="en-US" b="1" dirty="0"/>
              <a:t>Pension Industry </a:t>
            </a:r>
            <a:r>
              <a:rPr lang="en-US" b="1" dirty="0" smtClean="0"/>
              <a:t>Statistics 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1468725"/>
            <a:ext cx="11324665" cy="4195475"/>
          </a:xfrm>
        </p:spPr>
        <p:txBody>
          <a:bodyPr>
            <a:normAutofit/>
          </a:bodyPr>
          <a:lstStyle/>
          <a:p>
            <a:pPr marL="342906" lvl="1" indent="-342906" algn="just"/>
            <a:r>
              <a:rPr lang="en-US" sz="2800" dirty="0" smtClean="0"/>
              <a:t>As at 28 February 2017, </a:t>
            </a:r>
            <a:r>
              <a:rPr lang="en-US" sz="2800" dirty="0"/>
              <a:t>the total value of the pension industry assets </a:t>
            </a:r>
            <a:r>
              <a:rPr lang="en-US" sz="2800" dirty="0" smtClean="0"/>
              <a:t>increased </a:t>
            </a:r>
            <a:r>
              <a:rPr lang="en-US" sz="2800" dirty="0"/>
              <a:t>by </a:t>
            </a:r>
            <a:r>
              <a:rPr lang="en-US" sz="2800" dirty="0" smtClean="0"/>
              <a:t>₦134.09Billion (2%), </a:t>
            </a:r>
            <a:r>
              <a:rPr lang="en-US" sz="2800" dirty="0"/>
              <a:t>as it </a:t>
            </a:r>
            <a:r>
              <a:rPr lang="en-US" sz="2800" dirty="0" smtClean="0"/>
              <a:t>increased from ₦6.16Trillion </a:t>
            </a:r>
            <a:r>
              <a:rPr lang="en-US" sz="2800" dirty="0"/>
              <a:t>on 31 </a:t>
            </a:r>
            <a:r>
              <a:rPr lang="en-US" sz="2800" dirty="0" smtClean="0"/>
              <a:t>December, 2016, </a:t>
            </a:r>
            <a:r>
              <a:rPr lang="en-US" sz="2800" dirty="0"/>
              <a:t>to </a:t>
            </a:r>
            <a:r>
              <a:rPr lang="en-US" sz="2800" dirty="0" smtClean="0"/>
              <a:t>₦6.30Trillion </a:t>
            </a:r>
            <a:r>
              <a:rPr lang="en-US" sz="2800" dirty="0"/>
              <a:t>as at </a:t>
            </a:r>
            <a:r>
              <a:rPr lang="en-US" sz="2800" dirty="0" smtClean="0"/>
              <a:t>28 </a:t>
            </a:r>
            <a:r>
              <a:rPr lang="en-US" sz="2800" dirty="0"/>
              <a:t>February, </a:t>
            </a:r>
            <a:r>
              <a:rPr lang="en-US" sz="2800" dirty="0" smtClean="0"/>
              <a:t>2017. </a:t>
            </a:r>
          </a:p>
          <a:p>
            <a:pPr marL="0" lvl="1" indent="0" algn="just">
              <a:buNone/>
            </a:pPr>
            <a:endParaRPr lang="en-US" sz="1600" dirty="0" smtClean="0"/>
          </a:p>
          <a:p>
            <a:pPr marL="342906" lvl="1" indent="-342906" algn="just"/>
            <a:r>
              <a:rPr lang="en-US" sz="2800" dirty="0" smtClean="0"/>
              <a:t>The net increase </a:t>
            </a:r>
            <a:r>
              <a:rPr lang="en-US" sz="2800" dirty="0"/>
              <a:t>in the value of </a:t>
            </a:r>
            <a:r>
              <a:rPr lang="en-US" sz="2800" dirty="0" smtClean="0"/>
              <a:t>pension assets was </a:t>
            </a:r>
            <a:r>
              <a:rPr lang="en-US" sz="2800" dirty="0"/>
              <a:t>mainly due to </a:t>
            </a:r>
            <a:r>
              <a:rPr lang="en-GB" sz="2800" dirty="0" smtClean="0"/>
              <a:t>interests/coupons </a:t>
            </a:r>
            <a:r>
              <a:rPr lang="en-GB" sz="2800" dirty="0"/>
              <a:t>on fixed income </a:t>
            </a:r>
            <a:r>
              <a:rPr lang="en-GB" sz="2800" dirty="0" smtClean="0"/>
              <a:t>investments </a:t>
            </a:r>
            <a:r>
              <a:rPr lang="en-GB" sz="2800" dirty="0"/>
              <a:t>as well as </a:t>
            </a:r>
            <a:r>
              <a:rPr lang="en-GB" sz="2800" dirty="0" smtClean="0"/>
              <a:t>contributions received </a:t>
            </a:r>
            <a:r>
              <a:rPr lang="en-GB" sz="2800" dirty="0"/>
              <a:t>during the </a:t>
            </a:r>
            <a:r>
              <a:rPr lang="en-GB" sz="2800" dirty="0" smtClean="0"/>
              <a:t>period.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4270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5899"/>
            <a:ext cx="10058399" cy="4948827"/>
          </a:xfrm>
        </p:spPr>
        <p:txBody>
          <a:bodyPr>
            <a:normAutofit/>
          </a:bodyPr>
          <a:lstStyle/>
          <a:p>
            <a:pPr indent="-255588"/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Pension Commission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Plot 174, </a:t>
            </a:r>
            <a:r>
              <a:rPr lang="en-US" alt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Adetokunbo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Ademola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Crescent Wuse II, Abuja</a:t>
            </a:r>
            <a:b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info@pencom.gov.ng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Website: www.pencom.gov.ng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5600" y="551934"/>
            <a:ext cx="58293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Enquiries:</a:t>
            </a:r>
            <a:endParaRPr lang="en-US" sz="4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182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444</Words>
  <Application>Microsoft Office PowerPoint</Application>
  <PresentationFormat>Custom</PresentationFormat>
  <Paragraphs>158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Ion</vt:lpstr>
      <vt:lpstr>An update of activities of the National Pension Commission   A Presentation to the:  1st Qtr. 2017 Capital Market Committee Meeting </vt:lpstr>
      <vt:lpstr>Outline</vt:lpstr>
      <vt:lpstr>Amended Regulation on Investment of Pension Fund Assets</vt:lpstr>
      <vt:lpstr>Pension Industry Statistics (1)</vt:lpstr>
      <vt:lpstr>Pension Industry Statistics (2)</vt:lpstr>
      <vt:lpstr>National Pension Commission Plot 174, Adetokunbo Ademola Crescent Wuse II, Abuja Email: info@pencom.gov.ng Website: www.pencom.gov.ng  </vt:lpstr>
    </vt:vector>
  </TitlesOfParts>
  <Company>National Pesnion Commission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Ibrahim S. Kangiwa</dc:creator>
  <cp:lastModifiedBy>cmcsecretariat</cp:lastModifiedBy>
  <cp:revision>83</cp:revision>
  <cp:lastPrinted>2017-04-13T12:08:17Z</cp:lastPrinted>
  <dcterms:created xsi:type="dcterms:W3CDTF">2015-10-26T09:51:50Z</dcterms:created>
  <dcterms:modified xsi:type="dcterms:W3CDTF">2017-04-19T07:25:33Z</dcterms:modified>
</cp:coreProperties>
</file>