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78" r:id="rId4"/>
    <p:sldId id="280" r:id="rId5"/>
    <p:sldId id="282" r:id="rId6"/>
    <p:sldId id="283" r:id="rId7"/>
    <p:sldId id="284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65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8B1ED1-93C3-4131-8D7E-70937BDC4D9A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18E7DE-118F-4875-88E9-0E9A8AA9C2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2217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5AC1FC-986A-46BE-8D03-4EFFE84368DF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1D31CC-BD66-4479-9D40-75681232B9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834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1447802"/>
            <a:ext cx="8827957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4777380"/>
            <a:ext cx="882795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77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4800587"/>
            <a:ext cx="882795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685800"/>
            <a:ext cx="8827957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7" y="5367325"/>
            <a:ext cx="882795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923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1447800"/>
            <a:ext cx="8827957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3657600"/>
            <a:ext cx="8827957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366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3" y="1447800"/>
            <a:ext cx="800139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904" y="3771174"/>
            <a:ext cx="7281545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4350657"/>
            <a:ext cx="8827957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530" y="971253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2921" y="2613787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91370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3124201"/>
            <a:ext cx="88279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2592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113" y="1981200"/>
            <a:ext cx="29476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633" y="2667000"/>
            <a:ext cx="2928112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4672" y="1981200"/>
            <a:ext cx="29370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4116" y="2667000"/>
            <a:ext cx="294756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1981200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6556" y="2667000"/>
            <a:ext cx="293287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1512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633" y="4250949"/>
            <a:ext cx="294081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633" y="2209800"/>
            <a:ext cx="294081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633" y="4827213"/>
            <a:ext cx="294081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0389" y="4250949"/>
            <a:ext cx="29312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90388" y="2209800"/>
            <a:ext cx="293128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9035" y="4827212"/>
            <a:ext cx="29351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4250949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6555" y="2209800"/>
            <a:ext cx="2932877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6433" y="4827210"/>
            <a:ext cx="293676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755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295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6377" y="430215"/>
            <a:ext cx="1753057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633" y="773205"/>
            <a:ext cx="7425083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790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1495447" y="11107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fld id="{6E2B0113-EB89-4EFD-A4AE-D69E8FA116DA}" type="slidenum">
              <a:rPr lang="en-US" sz="1800" smtClean="0">
                <a:solidFill>
                  <a:srgbClr val="000000"/>
                </a:solidFill>
              </a:rPr>
              <a:pPr defTabSz="914400"/>
              <a:t>‹#›</a:t>
            </a:fld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202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2861735"/>
            <a:ext cx="8827956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64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2060577"/>
            <a:ext cx="439748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2056093"/>
            <a:ext cx="4397487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657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1905000"/>
            <a:ext cx="439748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601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5969" y="1905000"/>
            <a:ext cx="43974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5969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2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42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88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1447800"/>
            <a:ext cx="340194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63" y="1447800"/>
            <a:ext cx="5197351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129282"/>
            <a:ext cx="3401949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62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1854192"/>
            <a:ext cx="5094232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51357" y="1143000"/>
            <a:ext cx="320123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657600"/>
            <a:ext cx="508630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938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399243" y="1676400"/>
            <a:ext cx="37592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7586443" y="-457200"/>
            <a:ext cx="21336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8399243" y="6096000"/>
            <a:ext cx="13208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205317" y="2667000"/>
            <a:ext cx="5588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119717" y="2895600"/>
            <a:ext cx="31496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280" y="452718"/>
            <a:ext cx="940717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2052925"/>
            <a:ext cx="8948872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8419" y="1790661"/>
            <a:ext cx="990599" cy="30487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 defTabSz="914400"/>
              <a:t>8/1/2017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4413" y="3225261"/>
            <a:ext cx="3859795" cy="304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pic>
        <p:nvPicPr>
          <p:cNvPr id="13" name="Picture 12" descr="E:\PENCOM LOGO final 24062015.png"/>
          <p:cNvPicPr/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74425" y="5536197"/>
            <a:ext cx="1729680" cy="1245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5501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iming>
    <p:tnLst>
      <p:par>
        <p:cTn id="1" dur="indefinite" restart="never" nodeType="tmRoot"/>
      </p:par>
    </p:tnLst>
  </p:timing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682" y="847165"/>
            <a:ext cx="8006917" cy="4979528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An update of activities of the National Pension Commission </a:t>
            </a:r>
            <a:br>
              <a:rPr lang="en-GB" sz="40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2200" b="1" dirty="0" smtClean="0"/>
              <a:t>A Presentation to the:</a:t>
            </a:r>
            <a:br>
              <a:rPr lang="en-GB" sz="2200" b="1" dirty="0" smtClean="0"/>
            </a:br>
            <a:r>
              <a:rPr lang="en-GB" sz="2200" b="1" dirty="0" smtClean="0"/>
              <a:t/>
            </a:r>
            <a:br>
              <a:rPr lang="en-GB" sz="2200" b="1" dirty="0" smtClean="0"/>
            </a:br>
            <a:r>
              <a:rPr lang="en-US" sz="3600" b="1" dirty="0" smtClean="0"/>
              <a:t>Capital Market Committee Meeting</a:t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82" y="5611540"/>
            <a:ext cx="73152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National Pension Commission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Abuja, Nigeria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July 2017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7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" y="-121022"/>
            <a:ext cx="11470341" cy="739588"/>
          </a:xfrm>
        </p:spPr>
        <p:txBody>
          <a:bodyPr/>
          <a:lstStyle/>
          <a:p>
            <a:pPr algn="ctr"/>
            <a:r>
              <a:rPr lang="en-US" b="1" dirty="0" smtClean="0"/>
              <a:t>Summary of Pension Fund Assets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37724803"/>
              </p:ext>
            </p:extLst>
          </p:nvPr>
        </p:nvGraphicFramePr>
        <p:xfrm>
          <a:off x="255494" y="470649"/>
          <a:ext cx="11510682" cy="604724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384273"/>
                <a:gridCol w="1194282"/>
                <a:gridCol w="1131425"/>
                <a:gridCol w="1241425"/>
                <a:gridCol w="1021426"/>
                <a:gridCol w="1288568"/>
                <a:gridCol w="1249283"/>
              </a:tblGrid>
              <a:tr h="432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ASSET CLASSES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30/6/2017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WEIGHT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31/3/2017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WEIGHT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VARIANCE: JUNE 2017 VS MARCH 2017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5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   N' </a:t>
                      </a:r>
                      <a:r>
                        <a:rPr lang="en-US" sz="1400" b="1" u="none" strike="noStrike" dirty="0" smtClean="0">
                          <a:effectLst/>
                        </a:rPr>
                        <a:t>Billion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(%)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   N' </a:t>
                      </a:r>
                      <a:r>
                        <a:rPr lang="en-US" sz="1400" b="1" u="none" strike="noStrike" dirty="0" smtClean="0">
                          <a:effectLst/>
                        </a:rPr>
                        <a:t>Billion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(%)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   N' </a:t>
                      </a:r>
                      <a:r>
                        <a:rPr lang="en-US" sz="1400" b="1" u="none" strike="noStrike" dirty="0" smtClean="0">
                          <a:effectLst/>
                        </a:rPr>
                        <a:t>Billion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DOMESTIC ORDINARY SHARES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583.53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8.54%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476.14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7.42%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107.39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22.55%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*FOREIGN </a:t>
                      </a:r>
                      <a:r>
                        <a:rPr lang="en-US" sz="1400" b="1" u="none" strike="noStrike" dirty="0">
                          <a:effectLst/>
                        </a:rPr>
                        <a:t>ORDINARY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SHARES (CPFA Funds)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94.03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1.38%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90.29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1.41%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4.14%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FGN SECURITIES: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          FGN BONDS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3,832.29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56.09%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3,738.19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58.27%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94.10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2.52%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         TREASURY BILLS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1,114.15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16.31%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931.15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14.51%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183.00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19.65%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         </a:t>
                      </a:r>
                      <a:r>
                        <a:rPr lang="en-US" sz="1400" b="0" u="none" strike="noStrike" dirty="0">
                          <a:effectLst/>
                        </a:rPr>
                        <a:t>AGENCY BONDS (NMRC &amp; FMBN)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38.04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0.56%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83.36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1.30%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-45.32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-54.37%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STATE GOVT. SECURITIES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112.10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1.64%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146.73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2.29%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-34.63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-23.60%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CORPORATE DEBT SECURITIES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253.13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3.70%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255.02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3.98%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-1.89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-0.74%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SUPRA-NATIONAL BONDS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12.47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0.19%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-0.71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-5.69%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LOCAL MONEY MARKET SECURITIES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         BANKS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436.06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6.38%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357.10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5.57%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78.96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22.11%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         COMMERCIAL PAPERS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45.90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0.67%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30.75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0.48%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15.15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49.27%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425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baseline="0" dirty="0">
                          <a:effectLst/>
                        </a:rPr>
                        <a:t> </a:t>
                      </a:r>
                      <a:r>
                        <a:rPr lang="en-US" sz="1400" b="0" u="none" strike="noStrike" baseline="0" dirty="0" smtClean="0">
                          <a:effectLst/>
                        </a:rPr>
                        <a:t>      </a:t>
                      </a:r>
                      <a:r>
                        <a:rPr lang="en-US" sz="1400" b="0" u="none" strike="noStrike" dirty="0" smtClean="0">
                          <a:effectLst/>
                        </a:rPr>
                        <a:t>*FOREIGN </a:t>
                      </a:r>
                      <a:r>
                        <a:rPr lang="en-US" sz="1400" b="0" u="none" strike="noStrike" dirty="0">
                          <a:effectLst/>
                        </a:rPr>
                        <a:t>MONEY MARKET </a:t>
                      </a:r>
                      <a:r>
                        <a:rPr lang="en-US" sz="1400" b="0" u="none" strike="noStrike" dirty="0" smtClean="0">
                          <a:effectLst/>
                        </a:rPr>
                        <a:t>SECURITIES (CPFA Funds)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23.49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0.34%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21.76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0.34%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1.73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7.95%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MUTUAL FUNDS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         OPEN/CLOSE-END FUNDS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17.16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0.25%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8.95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8.21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91.73%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effectLst/>
                        </a:rPr>
                        <a:t>         REITS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13.38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0.20%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10.02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3.36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33.53%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smtClean="0">
                          <a:effectLst/>
                        </a:rPr>
                        <a:t>*REAL </a:t>
                      </a:r>
                      <a:r>
                        <a:rPr lang="en-US" sz="1400" b="1" u="none" strike="noStrike" dirty="0">
                          <a:effectLst/>
                        </a:rPr>
                        <a:t>ESTATE </a:t>
                      </a:r>
                      <a:r>
                        <a:rPr lang="en-US" sz="1400" b="1" u="none" strike="noStrike" dirty="0" smtClean="0">
                          <a:effectLst/>
                        </a:rPr>
                        <a:t>PROPERTIES (CPFA and AES Funds)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231.07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3.38%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214.15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3.34%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16.92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7.90%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PRIVATE EQUITY FUNDS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17.65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0.26%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17.44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0.27%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1.20%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INFRASTRUCTURE FUNDS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4.83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3.63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1.20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33.06%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CASH &amp; OTHER ASSETS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4.29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18.36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0.29%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-14.07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-76.63%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  <a:tr h="220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NET ASSETS VALUE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6,832.86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100.00%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6,415.51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100.00%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417.35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6.51%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70" marR="7670" marT="7670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5494" y="6517898"/>
            <a:ext cx="6029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*CPFA &amp; Approved Existing Scheme (AES)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35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835" y="470647"/>
            <a:ext cx="11793071" cy="998078"/>
          </a:xfrm>
        </p:spPr>
        <p:txBody>
          <a:bodyPr/>
          <a:lstStyle/>
          <a:p>
            <a:r>
              <a:rPr lang="en-US" b="1" dirty="0"/>
              <a:t>Pension Fund assets </a:t>
            </a:r>
            <a:r>
              <a:rPr lang="en-US" b="1" dirty="0" smtClean="0"/>
              <a:t>as at 30 June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429" y="1842247"/>
            <a:ext cx="10110817" cy="4812553"/>
          </a:xfrm>
        </p:spPr>
        <p:txBody>
          <a:bodyPr>
            <a:normAutofit/>
          </a:bodyPr>
          <a:lstStyle/>
          <a:p>
            <a:pPr marL="342906" lvl="1" indent="-342906" algn="just"/>
            <a:r>
              <a:rPr lang="en-US" sz="2800" dirty="0" smtClean="0"/>
              <a:t>As at 30 June 2017, </a:t>
            </a:r>
            <a:r>
              <a:rPr lang="en-US" sz="2800" dirty="0"/>
              <a:t>the total value of the pension industry assets </a:t>
            </a:r>
            <a:r>
              <a:rPr lang="en-US" sz="2800" dirty="0" smtClean="0"/>
              <a:t>increased </a:t>
            </a:r>
            <a:r>
              <a:rPr lang="en-US" sz="2800" dirty="0"/>
              <a:t>by </a:t>
            </a:r>
            <a:r>
              <a:rPr lang="en-US" sz="2800" dirty="0" smtClean="0"/>
              <a:t>₦417.35 </a:t>
            </a:r>
            <a:r>
              <a:rPr lang="en-US" sz="2800" dirty="0"/>
              <a:t>Billion </a:t>
            </a:r>
            <a:r>
              <a:rPr lang="en-US" sz="2800" dirty="0" smtClean="0"/>
              <a:t>(6.51%), </a:t>
            </a:r>
            <a:r>
              <a:rPr lang="en-US" sz="2800" dirty="0"/>
              <a:t>as it </a:t>
            </a:r>
            <a:r>
              <a:rPr lang="en-US" sz="2800" dirty="0" smtClean="0"/>
              <a:t>increased from ₦6.41 </a:t>
            </a:r>
            <a:r>
              <a:rPr lang="en-US" sz="2800" dirty="0"/>
              <a:t>Trillion on 31 </a:t>
            </a:r>
            <a:r>
              <a:rPr lang="en-US" sz="2800" dirty="0" smtClean="0"/>
              <a:t>March, 2017, </a:t>
            </a:r>
            <a:r>
              <a:rPr lang="en-US" sz="2800" dirty="0"/>
              <a:t>to </a:t>
            </a:r>
            <a:r>
              <a:rPr lang="en-US" sz="2800" dirty="0" smtClean="0"/>
              <a:t>₦6.83 </a:t>
            </a:r>
            <a:r>
              <a:rPr lang="en-US" sz="2800" dirty="0"/>
              <a:t>Trillion as at </a:t>
            </a:r>
            <a:r>
              <a:rPr lang="en-US" sz="2800" dirty="0" smtClean="0"/>
              <a:t>30 June, 2017. </a:t>
            </a:r>
            <a:r>
              <a:rPr lang="en-US" sz="2800" dirty="0"/>
              <a:t>The net </a:t>
            </a:r>
            <a:r>
              <a:rPr lang="en-US" sz="2800" dirty="0" smtClean="0"/>
              <a:t>increase </a:t>
            </a:r>
            <a:r>
              <a:rPr lang="en-US" sz="2800" dirty="0"/>
              <a:t>in the value of assets </a:t>
            </a:r>
            <a:r>
              <a:rPr lang="en-US" sz="2800" dirty="0" smtClean="0"/>
              <a:t>was </a:t>
            </a:r>
            <a:r>
              <a:rPr lang="en-US" sz="2800" dirty="0"/>
              <a:t>mainly due </a:t>
            </a:r>
            <a:r>
              <a:rPr lang="en-US" sz="2800" dirty="0" smtClean="0"/>
              <a:t>to new pension contributions and market </a:t>
            </a:r>
            <a:r>
              <a:rPr lang="en-US" sz="2800" dirty="0"/>
              <a:t>valuation of equity </a:t>
            </a:r>
            <a:r>
              <a:rPr lang="en-US" sz="2800" dirty="0" smtClean="0"/>
              <a:t>investments, as a result of appreciation in stock market prices.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4270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25" y="470647"/>
            <a:ext cx="11967882" cy="998078"/>
          </a:xfrm>
        </p:spPr>
        <p:txBody>
          <a:bodyPr/>
          <a:lstStyle/>
          <a:p>
            <a:r>
              <a:rPr lang="en-US" b="1" dirty="0" smtClean="0"/>
              <a:t>Update on initiatives </a:t>
            </a:r>
            <a:r>
              <a:rPr lang="en-US" b="1" dirty="0"/>
              <a:t>of the </a:t>
            </a:r>
            <a:r>
              <a:rPr lang="en-US" b="1" dirty="0" smtClean="0"/>
              <a:t>Commission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399" y="1842247"/>
            <a:ext cx="11565598" cy="4812553"/>
          </a:xfrm>
        </p:spPr>
        <p:txBody>
          <a:bodyPr>
            <a:normAutofit/>
          </a:bodyPr>
          <a:lstStyle/>
          <a:p>
            <a:pPr marL="182880" lvl="1" algn="just">
              <a:spcBef>
                <a:spcPts val="1200"/>
              </a:spcBef>
            </a:pPr>
            <a:r>
              <a:rPr lang="en-US" sz="2800" dirty="0" smtClean="0"/>
              <a:t>  </a:t>
            </a:r>
            <a:r>
              <a:rPr lang="en-US" sz="3100" b="1" dirty="0" smtClean="0"/>
              <a:t>Development </a:t>
            </a:r>
            <a:r>
              <a:rPr lang="en-US" sz="3100" b="1" dirty="0"/>
              <a:t>of Guidelines on Withdrawals from RSA </a:t>
            </a:r>
            <a:r>
              <a:rPr lang="en-US" sz="3100" b="1" dirty="0" smtClean="0"/>
              <a:t>	towards 	Equity Contribution </a:t>
            </a:r>
            <a:r>
              <a:rPr lang="en-US" sz="3100" b="1" dirty="0"/>
              <a:t>for Residential </a:t>
            </a:r>
            <a:r>
              <a:rPr lang="en-US" sz="3100" b="1" dirty="0" smtClean="0"/>
              <a:t>	Mortgage:</a:t>
            </a:r>
            <a:endParaRPr lang="en-US" sz="3100" b="1" dirty="0"/>
          </a:p>
          <a:p>
            <a:pPr algn="just"/>
            <a:r>
              <a:rPr lang="en-US" altLang="en-US" sz="3200" dirty="0" smtClean="0"/>
              <a:t>The Commission is working on revised </a:t>
            </a:r>
            <a:r>
              <a:rPr lang="en-US" altLang="en-US" sz="3200" dirty="0"/>
              <a:t>Draft Guidelines on Accessing Retirement Savings Accounts towards payment of Equity Contribution for Residential </a:t>
            </a:r>
            <a:r>
              <a:rPr lang="en-US" altLang="en-US" sz="3200" dirty="0" smtClean="0"/>
              <a:t>Mortgage.</a:t>
            </a:r>
          </a:p>
          <a:p>
            <a:pPr algn="just"/>
            <a:r>
              <a:rPr lang="en-US" altLang="en-US" sz="3200" dirty="0" smtClean="0"/>
              <a:t>This is being reviewed in </a:t>
            </a:r>
            <a:r>
              <a:rPr lang="en-US" altLang="en-US" sz="3200" dirty="0"/>
              <a:t>liaison with the </a:t>
            </a:r>
            <a:r>
              <a:rPr lang="en-US" altLang="en-US" sz="3200" dirty="0" smtClean="0"/>
              <a:t>CBN, which is working </a:t>
            </a:r>
            <a:r>
              <a:rPr lang="en-US" altLang="en-US" sz="3200" dirty="0"/>
              <a:t>on </a:t>
            </a:r>
            <a:r>
              <a:rPr lang="en-US" altLang="en-US" sz="3200" dirty="0" smtClean="0"/>
              <a:t>establishing a Mortgage </a:t>
            </a:r>
            <a:r>
              <a:rPr lang="en-US" altLang="en-US" sz="3200" dirty="0"/>
              <a:t>Guarantee Company.</a:t>
            </a:r>
          </a:p>
        </p:txBody>
      </p:sp>
    </p:spTree>
    <p:extLst>
      <p:ext uri="{BB962C8B-B14F-4D97-AF65-F5344CB8AC3E}">
        <p14:creationId xmlns:p14="http://schemas.microsoft.com/office/powerpoint/2010/main" xmlns="" val="170067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Deduction of Withholding Tax on Pension Fund Dividends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Section 10(2) of PRA 2014 states that “All interests, dividends, profits, investment and other income accruable to pension funds and assets under this Act shall not be taxable</a:t>
            </a:r>
            <a:r>
              <a:rPr lang="en-US" sz="2800" dirty="0" smtClean="0"/>
              <a:t>”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Some Registrars are still deducting Withholding Tax (WHT) on Dividends of equity investments by pension funds; in breach of Section 10(2) of Pension Reform Act 2014.</a:t>
            </a:r>
          </a:p>
        </p:txBody>
      </p:sp>
    </p:spTree>
    <p:extLst>
      <p:ext uri="{BB962C8B-B14F-4D97-AF65-F5344CB8AC3E}">
        <p14:creationId xmlns:p14="http://schemas.microsoft.com/office/powerpoint/2010/main" xmlns="" val="369880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Deduction of Withholding Tax on Pension Fund Dividends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581" y="1853248"/>
            <a:ext cx="8948872" cy="5004752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The defaulting </a:t>
            </a:r>
            <a:r>
              <a:rPr lang="en-US" sz="2800" dirty="0" smtClean="0"/>
              <a:t>Registrars </a:t>
            </a:r>
            <a:r>
              <a:rPr lang="en-US" sz="2800" dirty="0"/>
              <a:t>are as follows: Africa Prudential Registrars, GTL </a:t>
            </a:r>
            <a:r>
              <a:rPr lang="en-US" sz="2800" dirty="0" smtClean="0"/>
              <a:t>Registrars and </a:t>
            </a:r>
            <a:r>
              <a:rPr lang="en-US" sz="2800" dirty="0"/>
              <a:t>United Securities </a:t>
            </a:r>
            <a:r>
              <a:rPr lang="en-US" sz="2800" dirty="0" smtClean="0"/>
              <a:t>Limited. In addition, Registrars of the following companies &amp; Investment Fund should comply with Section 10(2) of PRA 2014: i) Mobil Oil Plc; ii)</a:t>
            </a:r>
            <a:r>
              <a:rPr lang="en-US" sz="2800" dirty="0" err="1" smtClean="0"/>
              <a:t>Wapic</a:t>
            </a:r>
            <a:r>
              <a:rPr lang="en-US" sz="2800" dirty="0" smtClean="0"/>
              <a:t> Insurance Plc; iii)International Breweries Plc; iv) Niger Insurance Plc; v) Lotus </a:t>
            </a:r>
            <a:r>
              <a:rPr lang="en-US" sz="2800" dirty="0" err="1"/>
              <a:t>H</a:t>
            </a:r>
            <a:r>
              <a:rPr lang="en-US" sz="2800" dirty="0" err="1" smtClean="0"/>
              <a:t>ala</a:t>
            </a:r>
            <a:r>
              <a:rPr lang="en-US" sz="2800" dirty="0" smtClean="0"/>
              <a:t> Equity ETF; vi)UACN Plc; vii)</a:t>
            </a:r>
            <a:r>
              <a:rPr lang="en-US" sz="2800" dirty="0" err="1" smtClean="0"/>
              <a:t>Aiico</a:t>
            </a:r>
            <a:r>
              <a:rPr lang="en-US" sz="2800" dirty="0" smtClean="0"/>
              <a:t> Insurance Plc; viii)MRS Oil Plc and ix) Access Bank Plc, </a:t>
            </a:r>
          </a:p>
        </p:txBody>
      </p:sp>
    </p:spTree>
    <p:extLst>
      <p:ext uri="{BB962C8B-B14F-4D97-AF65-F5344CB8AC3E}">
        <p14:creationId xmlns:p14="http://schemas.microsoft.com/office/powerpoint/2010/main" xmlns="" val="78274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Deduction of Withholding Tax on Pension Fund Dividends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/>
              <a:t>PenCom had written FIRS requesting for refund of these WHT </a:t>
            </a:r>
            <a:r>
              <a:rPr lang="en-US" sz="2800" dirty="0" smtClean="0"/>
              <a:t>deductions</a:t>
            </a:r>
          </a:p>
          <a:p>
            <a:pPr marL="0" indent="0" algn="just">
              <a:buNone/>
            </a:pPr>
            <a:endParaRPr lang="en-US" sz="2800" dirty="0"/>
          </a:p>
          <a:p>
            <a:pPr algn="just"/>
            <a:r>
              <a:rPr lang="en-US" sz="2800" dirty="0"/>
              <a:t>SEC should call the defaulting Registrars to order and </a:t>
            </a:r>
            <a:r>
              <a:rPr lang="en-US" sz="2800" dirty="0" smtClean="0"/>
              <a:t>advise all Registrars </a:t>
            </a:r>
            <a:r>
              <a:rPr lang="en-US" sz="2800" dirty="0"/>
              <a:t>to desist from further deductions of WHT on pension fund investments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151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</TotalTime>
  <Words>625</Words>
  <Application>Microsoft Office PowerPoint</Application>
  <PresentationFormat>Custom</PresentationFormat>
  <Paragraphs>196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Ion</vt:lpstr>
      <vt:lpstr>An update of activities of the National Pension Commission   A Presentation to the:  Capital Market Committee Meeting </vt:lpstr>
      <vt:lpstr>Summary of Pension Fund Assets</vt:lpstr>
      <vt:lpstr>Pension Fund assets as at 30 June 2017</vt:lpstr>
      <vt:lpstr>Update on initiatives of the Commission</vt:lpstr>
      <vt:lpstr>Deduction of Withholding Tax on Pension Fund Dividends</vt:lpstr>
      <vt:lpstr>Deduction of Withholding Tax on Pension Fund Dividends</vt:lpstr>
      <vt:lpstr>Deduction of Withholding Tax on Pension Fund Dividends</vt:lpstr>
    </vt:vector>
  </TitlesOfParts>
  <Company>National Pesnion Commission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Ibrahim S. Kangiwa</dc:creator>
  <cp:lastModifiedBy>cmcsecretariat</cp:lastModifiedBy>
  <cp:revision>73</cp:revision>
  <cp:lastPrinted>2017-07-31T14:43:13Z</cp:lastPrinted>
  <dcterms:created xsi:type="dcterms:W3CDTF">2015-10-26T09:51:50Z</dcterms:created>
  <dcterms:modified xsi:type="dcterms:W3CDTF">2017-08-01T15:48:26Z</dcterms:modified>
</cp:coreProperties>
</file>