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revisionInfo.xml" ContentType="application/vnd.ms-powerpoint.revisioninfo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webextensions/webextension1.xml" ContentType="application/vnd.ms-office.webextension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webextensions/taskpanes.xml" ContentType="application/vnd.ms-office.webextensiontaskpan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11/relationships/webextensiontaskpanes" Target="ppt/webextensions/taskpanes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31" r:id="rId4"/>
  </p:sldMasterIdLst>
  <p:notesMasterIdLst>
    <p:notesMasterId r:id="rId11"/>
  </p:notesMasterIdLst>
  <p:handoutMasterIdLst>
    <p:handoutMasterId r:id="rId12"/>
  </p:handoutMasterIdLst>
  <p:sldIdLst>
    <p:sldId id="1310" r:id="rId5"/>
    <p:sldId id="1397" r:id="rId6"/>
    <p:sldId id="1486" r:id="rId7"/>
    <p:sldId id="1490" r:id="rId8"/>
    <p:sldId id="1488" r:id="rId9"/>
    <p:sldId id="1481" r:id="rId10"/>
  </p:sldIdLst>
  <p:sldSz cx="9906000" cy="6858000" type="A4"/>
  <p:notesSz cx="9309100" cy="6954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23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2208" userDrawn="1">
          <p15:clr>
            <a:srgbClr val="A4A3A4"/>
          </p15:clr>
        </p15:guide>
        <p15:guide id="5" orient="horz" pos="3960" userDrawn="1">
          <p15:clr>
            <a:srgbClr val="A4A3A4"/>
          </p15:clr>
        </p15:guide>
        <p15:guide id="6" orient="horz" pos="264" userDrawn="1">
          <p15:clr>
            <a:srgbClr val="A4A3A4"/>
          </p15:clr>
        </p15:guide>
        <p15:guide id="9" pos="160">
          <p15:clr>
            <a:srgbClr val="A4A3A4"/>
          </p15:clr>
        </p15:guide>
        <p15:guide id="10" pos="792" userDrawn="1">
          <p15:clr>
            <a:srgbClr val="A4A3A4"/>
          </p15:clr>
        </p15:guide>
        <p15:guide id="12" pos="1992" userDrawn="1">
          <p15:clr>
            <a:srgbClr val="A4A3A4"/>
          </p15:clr>
        </p15:guide>
        <p15:guide id="13" pos="2232" userDrawn="1">
          <p15:clr>
            <a:srgbClr val="A4A3A4"/>
          </p15:clr>
        </p15:guide>
        <p15:guide id="14" pos="6074">
          <p15:clr>
            <a:srgbClr val="A4A3A4"/>
          </p15:clr>
        </p15:guide>
        <p15:guide id="15" pos="408" userDrawn="1">
          <p15:clr>
            <a:srgbClr val="A4A3A4"/>
          </p15:clr>
        </p15:guide>
        <p15:guide id="16" pos="6159">
          <p15:clr>
            <a:srgbClr val="A4A3A4"/>
          </p15:clr>
        </p15:guide>
        <p15:guide id="18" orient="horz" pos="408" userDrawn="1">
          <p15:clr>
            <a:srgbClr val="A4A3A4"/>
          </p15:clr>
        </p15:guide>
        <p15:guide id="19" orient="horz" pos="1056" userDrawn="1">
          <p15:clr>
            <a:srgbClr val="A4A3A4"/>
          </p15:clr>
        </p15:guide>
        <p15:guide id="24" orient="horz" pos="456" userDrawn="1">
          <p15:clr>
            <a:srgbClr val="A4A3A4"/>
          </p15:clr>
        </p15:guide>
        <p15:guide id="25" pos="1003">
          <p15:clr>
            <a:srgbClr val="A4A3A4"/>
          </p15:clr>
        </p15:guide>
        <p15:guide id="26" pos="888" userDrawn="1">
          <p15:clr>
            <a:srgbClr val="A4A3A4"/>
          </p15:clr>
        </p15:guide>
        <p15:guide id="27" pos="768" userDrawn="1">
          <p15:clr>
            <a:srgbClr val="A4A3A4"/>
          </p15:clr>
        </p15:guide>
        <p15:guide id="28" pos="2280" userDrawn="1">
          <p15:clr>
            <a:srgbClr val="A4A3A4"/>
          </p15:clr>
        </p15:guide>
        <p15:guide id="30" pos="935">
          <p15:clr>
            <a:srgbClr val="A4A3A4"/>
          </p15:clr>
        </p15:guide>
        <p15:guide id="31" pos="696" userDrawn="1">
          <p15:clr>
            <a:srgbClr val="A4A3A4"/>
          </p15:clr>
        </p15:guide>
        <p15:guide id="32" orient="horz" pos="72" userDrawn="1">
          <p15:clr>
            <a:srgbClr val="A4A3A4"/>
          </p15:clr>
        </p15:guide>
        <p15:guide id="33" pos="528" userDrawn="1">
          <p15:clr>
            <a:srgbClr val="A4A3A4"/>
          </p15:clr>
        </p15:guide>
        <p15:guide id="34" pos="5952" userDrawn="1">
          <p15:clr>
            <a:srgbClr val="A4A3A4"/>
          </p15:clr>
        </p15:guide>
        <p15:guide id="38" orient="horz" pos="4099">
          <p15:clr>
            <a:srgbClr val="A4A3A4"/>
          </p15:clr>
        </p15:guide>
        <p15:guide id="40" pos="1944" userDrawn="1">
          <p15:clr>
            <a:srgbClr val="A4A3A4"/>
          </p15:clr>
        </p15:guide>
        <p15:guide id="41" pos="2784" userDrawn="1">
          <p15:clr>
            <a:srgbClr val="A4A3A4"/>
          </p15:clr>
        </p15:guide>
        <p15:guide id="43" pos="6058">
          <p15:clr>
            <a:srgbClr val="A4A3A4"/>
          </p15:clr>
        </p15:guide>
        <p15:guide id="44" pos="936" userDrawn="1">
          <p15:clr>
            <a:srgbClr val="A4A3A4"/>
          </p15:clr>
        </p15:guide>
        <p15:guide id="45" pos="1008">
          <p15:clr>
            <a:srgbClr val="A4A3A4"/>
          </p15:clr>
        </p15:guide>
        <p15:guide id="46" pos="6120" userDrawn="1">
          <p15:clr>
            <a:srgbClr val="A4A3A4"/>
          </p15:clr>
        </p15:guide>
        <p15:guide id="47" pos="1104" userDrawn="1">
          <p15:clr>
            <a:srgbClr val="A4A3A4"/>
          </p15:clr>
        </p15:guide>
        <p15:guide id="48" pos="2040" userDrawn="1">
          <p15:clr>
            <a:srgbClr val="A4A3A4"/>
          </p15:clr>
        </p15:guide>
        <p15:guide id="49" pos="4464" userDrawn="1">
          <p15:clr>
            <a:srgbClr val="A4A3A4"/>
          </p15:clr>
        </p15:guide>
        <p15:guide id="50" orient="horz" pos="3816" userDrawn="1">
          <p15:clr>
            <a:srgbClr val="A4A3A4"/>
          </p15:clr>
        </p15:guide>
        <p15:guide id="52" orient="horz" pos="312" userDrawn="1">
          <p15:clr>
            <a:srgbClr val="A4A3A4"/>
          </p15:clr>
        </p15:guide>
        <p15:guide id="53" orient="horz" pos="3971">
          <p15:clr>
            <a:srgbClr val="A4A3A4"/>
          </p15:clr>
        </p15:guide>
        <p15:guide id="55" pos="1037">
          <p15:clr>
            <a:srgbClr val="A4A3A4"/>
          </p15:clr>
        </p15:guide>
        <p15:guide id="56" pos="2376" userDrawn="1">
          <p15:clr>
            <a:srgbClr val="A4A3A4"/>
          </p15:clr>
        </p15:guide>
        <p15:guide id="57" pos="6057">
          <p15:clr>
            <a:srgbClr val="A4A3A4"/>
          </p15:clr>
        </p15:guide>
        <p15:guide id="58" orient="horz" pos="3528" userDrawn="1">
          <p15:clr>
            <a:srgbClr val="A4A3A4"/>
          </p15:clr>
        </p15:guide>
        <p15:guide id="59" orient="horz" pos="604">
          <p15:clr>
            <a:srgbClr val="A4A3A4"/>
          </p15:clr>
        </p15:guide>
        <p15:guide id="60" orient="horz" pos="1944" userDrawn="1">
          <p15:clr>
            <a:srgbClr val="A4A3A4"/>
          </p15:clr>
        </p15:guide>
        <p15:guide id="61" orient="horz" pos="120" userDrawn="1">
          <p15:clr>
            <a:srgbClr val="A4A3A4"/>
          </p15:clr>
        </p15:guide>
        <p15:guide id="63" orient="horz" pos="3922">
          <p15:clr>
            <a:srgbClr val="A4A3A4"/>
          </p15:clr>
        </p15:guide>
        <p15:guide id="64" orient="horz" pos="2566">
          <p15:clr>
            <a:srgbClr val="A4A3A4"/>
          </p15:clr>
        </p15:guide>
        <p15:guide id="65" orient="horz" pos="4008" userDrawn="1">
          <p15:clr>
            <a:srgbClr val="A4A3A4"/>
          </p15:clr>
        </p15:guide>
        <p15:guide id="66" pos="72">
          <p15:clr>
            <a:srgbClr val="A4A3A4"/>
          </p15:clr>
        </p15:guide>
        <p15:guide id="67" pos="6240" userDrawn="1">
          <p15:clr>
            <a:srgbClr val="A4A3A4"/>
          </p15:clr>
        </p15:guide>
        <p15:guide id="68" pos="1176" userDrawn="1">
          <p15:clr>
            <a:srgbClr val="A4A3A4"/>
          </p15:clr>
        </p15:guide>
        <p15:guide id="70" pos="1074">
          <p15:clr>
            <a:srgbClr val="A4A3A4"/>
          </p15:clr>
        </p15:guide>
        <p15:guide id="71" orient="horz" pos="3386">
          <p15:clr>
            <a:srgbClr val="A4A3A4"/>
          </p15:clr>
        </p15:guide>
        <p15:guide id="73" orient="horz" pos="504" userDrawn="1">
          <p15:clr>
            <a:srgbClr val="A4A3A4"/>
          </p15:clr>
        </p15:guide>
        <p15:guide id="74" orient="horz" pos="2640" userDrawn="1">
          <p15:clr>
            <a:srgbClr val="A4A3A4"/>
          </p15:clr>
        </p15:guide>
        <p15:guide id="75" orient="horz" pos="3696" userDrawn="1">
          <p15:clr>
            <a:srgbClr val="A4A3A4"/>
          </p15:clr>
        </p15:guide>
        <p15:guide id="76" orient="horz" pos="4018">
          <p15:clr>
            <a:srgbClr val="A4A3A4"/>
          </p15:clr>
        </p15:guide>
        <p15:guide id="77" orient="horz" pos="339">
          <p15:clr>
            <a:srgbClr val="A4A3A4"/>
          </p15:clr>
        </p15:guide>
        <p15:guide id="79" pos="2664" userDrawn="1">
          <p15:clr>
            <a:srgbClr val="A4A3A4"/>
          </p15:clr>
        </p15:guide>
        <p15:guide id="80" pos="6239">
          <p15:clr>
            <a:srgbClr val="A4A3A4"/>
          </p15:clr>
        </p15:guide>
        <p15:guide id="81" pos="816" userDrawn="1">
          <p15:clr>
            <a:srgbClr val="A4A3A4"/>
          </p15:clr>
        </p15:guide>
        <p15:guide id="82" userDrawn="1">
          <p15:clr>
            <a:srgbClr val="A4A3A4"/>
          </p15:clr>
        </p15:guide>
        <p15:guide id="85" orient="horz" pos="167">
          <p15:clr>
            <a:srgbClr val="A4A3A4"/>
          </p15:clr>
        </p15:guide>
        <p15:guide id="86" orient="horz" pos="3888" userDrawn="1">
          <p15:clr>
            <a:srgbClr val="A4A3A4"/>
          </p15:clr>
        </p15:guide>
        <p15:guide id="87" orient="horz" pos="3048" userDrawn="1">
          <p15:clr>
            <a:srgbClr val="A4A3A4"/>
          </p15:clr>
        </p15:guide>
        <p15:guide id="88" orient="horz" pos="291">
          <p15:clr>
            <a:srgbClr val="A4A3A4"/>
          </p15:clr>
        </p15:guide>
        <p15:guide id="89" pos="208">
          <p15:clr>
            <a:srgbClr val="A4A3A4"/>
          </p15:clr>
        </p15:guide>
        <p15:guide id="90" pos="123">
          <p15:clr>
            <a:srgbClr val="A4A3A4"/>
          </p15:clr>
        </p15:guide>
        <p15:guide id="91" pos="4296" userDrawn="1">
          <p15:clr>
            <a:srgbClr val="A4A3A4"/>
          </p15:clr>
        </p15:guide>
        <p15:guide id="92" pos="1177">
          <p15:clr>
            <a:srgbClr val="A4A3A4"/>
          </p15:clr>
        </p15:guide>
        <p15:guide id="93" pos="124">
          <p15:clr>
            <a:srgbClr val="A4A3A4"/>
          </p15:clr>
        </p15:guide>
        <p15:guide id="94" pos="42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5486" userDrawn="1">
          <p15:clr>
            <a:srgbClr val="A4A3A4"/>
          </p15:clr>
        </p15:guide>
        <p15:guide id="2" orient="horz" pos="324" userDrawn="1">
          <p15:clr>
            <a:srgbClr val="A4A3A4"/>
          </p15:clr>
        </p15:guide>
        <p15:guide id="3" pos="219" userDrawn="1">
          <p15:clr>
            <a:srgbClr val="A4A3A4"/>
          </p15:clr>
        </p15:guide>
        <p15:guide id="4" pos="4106" userDrawn="1">
          <p15:clr>
            <a:srgbClr val="A4A3A4"/>
          </p15:clr>
        </p15:guide>
        <p15:guide id="5" orient="horz" pos="5521" userDrawn="1">
          <p15:clr>
            <a:srgbClr val="A4A3A4"/>
          </p15:clr>
        </p15:guide>
        <p15:guide id="6" orient="horz" pos="325" userDrawn="1">
          <p15:clr>
            <a:srgbClr val="A4A3A4"/>
          </p15:clr>
        </p15:guide>
        <p15:guide id="7" pos="214" userDrawn="1">
          <p15:clr>
            <a:srgbClr val="A4A3A4"/>
          </p15:clr>
        </p15:guide>
        <p15:guide id="8" pos="4016" userDrawn="1">
          <p15:clr>
            <a:srgbClr val="A4A3A4"/>
          </p15:clr>
        </p15:guide>
        <p15:guide id="9" orient="horz" pos="5449" userDrawn="1">
          <p15:clr>
            <a:srgbClr val="A4A3A4"/>
          </p15:clr>
        </p15:guide>
        <p15:guide id="10" orient="horz" pos="322" userDrawn="1">
          <p15:clr>
            <a:srgbClr val="A4A3A4"/>
          </p15:clr>
        </p15:guide>
        <p15:guide id="11" pos="224" userDrawn="1">
          <p15:clr>
            <a:srgbClr val="A4A3A4"/>
          </p15:clr>
        </p15:guide>
        <p15:guide id="12" pos="4197" userDrawn="1">
          <p15:clr>
            <a:srgbClr val="A4A3A4"/>
          </p15:clr>
        </p15:guide>
        <p15:guide id="13" orient="horz" pos="5664" userDrawn="1">
          <p15:clr>
            <a:srgbClr val="A4A3A4"/>
          </p15:clr>
        </p15:guide>
        <p15:guide id="14" orient="horz" pos="336" userDrawn="1">
          <p15:clr>
            <a:srgbClr val="A4A3A4"/>
          </p15:clr>
        </p15:guide>
        <p15:guide id="15" orient="horz" pos="5703" userDrawn="1">
          <p15:clr>
            <a:srgbClr val="A4A3A4"/>
          </p15:clr>
        </p15:guide>
        <p15:guide id="16" orient="horz" pos="338" userDrawn="1">
          <p15:clr>
            <a:srgbClr val="A4A3A4"/>
          </p15:clr>
        </p15:guide>
        <p15:guide id="17" orient="horz" pos="5628" userDrawn="1">
          <p15:clr>
            <a:srgbClr val="A4A3A4"/>
          </p15:clr>
        </p15:guide>
        <p15:guide id="18" orient="horz" pos="334" userDrawn="1">
          <p15:clr>
            <a:srgbClr val="A4A3A4"/>
          </p15:clr>
        </p15:guide>
        <p15:guide id="19" pos="234" userDrawn="1">
          <p15:clr>
            <a:srgbClr val="A4A3A4"/>
          </p15:clr>
        </p15:guide>
        <p15:guide id="20" pos="4379" userDrawn="1">
          <p15:clr>
            <a:srgbClr val="A4A3A4"/>
          </p15:clr>
        </p15:guide>
        <p15:guide id="21" pos="229" userDrawn="1">
          <p15:clr>
            <a:srgbClr val="A4A3A4"/>
          </p15:clr>
        </p15:guide>
        <p15:guide id="22" pos="4284" userDrawn="1">
          <p15:clr>
            <a:srgbClr val="A4A3A4"/>
          </p15:clr>
        </p15:guide>
        <p15:guide id="23" pos="239" userDrawn="1">
          <p15:clr>
            <a:srgbClr val="A4A3A4"/>
          </p15:clr>
        </p15:guide>
        <p15:guide id="24" pos="4476" userDrawn="1">
          <p15:clr>
            <a:srgbClr val="A4A3A4"/>
          </p15:clr>
        </p15:guide>
        <p15:guide id="25" orient="horz" pos="3919" userDrawn="1">
          <p15:clr>
            <a:srgbClr val="A4A3A4"/>
          </p15:clr>
        </p15:guide>
        <p15:guide id="26" orient="horz" pos="231" userDrawn="1">
          <p15:clr>
            <a:srgbClr val="A4A3A4"/>
          </p15:clr>
        </p15:guide>
        <p15:guide id="27" orient="horz" pos="3944" userDrawn="1">
          <p15:clr>
            <a:srgbClr val="A4A3A4"/>
          </p15:clr>
        </p15:guide>
        <p15:guide id="28" orient="horz" pos="232" userDrawn="1">
          <p15:clr>
            <a:srgbClr val="A4A3A4"/>
          </p15:clr>
        </p15:guide>
        <p15:guide id="29" orient="horz" pos="3892" userDrawn="1">
          <p15:clr>
            <a:srgbClr val="A4A3A4"/>
          </p15:clr>
        </p15:guide>
        <p15:guide id="30" orient="horz" pos="4045" userDrawn="1">
          <p15:clr>
            <a:srgbClr val="A4A3A4"/>
          </p15:clr>
        </p15:guide>
        <p15:guide id="31" orient="horz" pos="240" userDrawn="1">
          <p15:clr>
            <a:srgbClr val="A4A3A4"/>
          </p15:clr>
        </p15:guide>
        <p15:guide id="32" orient="horz" pos="4072" userDrawn="1">
          <p15:clr>
            <a:srgbClr val="A4A3A4"/>
          </p15:clr>
        </p15:guide>
        <p15:guide id="33" orient="horz" pos="241" userDrawn="1">
          <p15:clr>
            <a:srgbClr val="A4A3A4"/>
          </p15:clr>
        </p15:guide>
        <p15:guide id="34" orient="horz" pos="4020" userDrawn="1">
          <p15:clr>
            <a:srgbClr val="A4A3A4"/>
          </p15:clr>
        </p15:guide>
        <p15:guide id="35" orient="horz" pos="238" userDrawn="1">
          <p15:clr>
            <a:srgbClr val="A4A3A4"/>
          </p15:clr>
        </p15:guide>
        <p15:guide id="36" pos="297" userDrawn="1">
          <p15:clr>
            <a:srgbClr val="A4A3A4"/>
          </p15:clr>
        </p15:guide>
        <p15:guide id="37" pos="5583" userDrawn="1">
          <p15:clr>
            <a:srgbClr val="A4A3A4"/>
          </p15:clr>
        </p15:guide>
        <p15:guide id="38" pos="291" userDrawn="1">
          <p15:clr>
            <a:srgbClr val="A4A3A4"/>
          </p15:clr>
        </p15:guide>
        <p15:guide id="39" pos="5461" userDrawn="1">
          <p15:clr>
            <a:srgbClr val="A4A3A4"/>
          </p15:clr>
        </p15:guide>
        <p15:guide id="40" pos="305" userDrawn="1">
          <p15:clr>
            <a:srgbClr val="A4A3A4"/>
          </p15:clr>
        </p15:guide>
        <p15:guide id="41" pos="5707" userDrawn="1">
          <p15:clr>
            <a:srgbClr val="A4A3A4"/>
          </p15:clr>
        </p15:guide>
        <p15:guide id="42" pos="318" userDrawn="1">
          <p15:clr>
            <a:srgbClr val="A4A3A4"/>
          </p15:clr>
        </p15:guide>
        <p15:guide id="43" pos="5955" userDrawn="1">
          <p15:clr>
            <a:srgbClr val="A4A3A4"/>
          </p15:clr>
        </p15:guide>
        <p15:guide id="44" pos="312" userDrawn="1">
          <p15:clr>
            <a:srgbClr val="A4A3A4"/>
          </p15:clr>
        </p15:guide>
        <p15:guide id="45" pos="5825" userDrawn="1">
          <p15:clr>
            <a:srgbClr val="A4A3A4"/>
          </p15:clr>
        </p15:guide>
        <p15:guide id="46" pos="325" userDrawn="1">
          <p15:clr>
            <a:srgbClr val="A4A3A4"/>
          </p15:clr>
        </p15:guide>
        <p15:guide id="47" pos="6086" userDrawn="1">
          <p15:clr>
            <a:srgbClr val="A4A3A4"/>
          </p15:clr>
        </p15:guide>
        <p15:guide id="48" orient="horz" pos="5607" userDrawn="1">
          <p15:clr>
            <a:srgbClr val="A4A3A4"/>
          </p15:clr>
        </p15:guide>
        <p15:guide id="49" orient="horz" pos="331" userDrawn="1">
          <p15:clr>
            <a:srgbClr val="A4A3A4"/>
          </p15:clr>
        </p15:guide>
        <p15:guide id="50" orient="horz" pos="5645" userDrawn="1">
          <p15:clr>
            <a:srgbClr val="A4A3A4"/>
          </p15:clr>
        </p15:guide>
        <p15:guide id="51" orient="horz" pos="333" userDrawn="1">
          <p15:clr>
            <a:srgbClr val="A4A3A4"/>
          </p15:clr>
        </p15:guide>
        <p15:guide id="52" orient="horz" pos="5570" userDrawn="1">
          <p15:clr>
            <a:srgbClr val="A4A3A4"/>
          </p15:clr>
        </p15:guide>
        <p15:guide id="53" orient="horz" pos="329" userDrawn="1">
          <p15:clr>
            <a:srgbClr val="A4A3A4"/>
          </p15:clr>
        </p15:guide>
        <p15:guide id="54" orient="horz" pos="5791" userDrawn="1">
          <p15:clr>
            <a:srgbClr val="A4A3A4"/>
          </p15:clr>
        </p15:guide>
        <p15:guide id="55" orient="horz" pos="343" userDrawn="1">
          <p15:clr>
            <a:srgbClr val="A4A3A4"/>
          </p15:clr>
        </p15:guide>
        <p15:guide id="56" orient="horz" pos="5829" userDrawn="1">
          <p15:clr>
            <a:srgbClr val="A4A3A4"/>
          </p15:clr>
        </p15:guide>
        <p15:guide id="57" orient="horz" pos="345" userDrawn="1">
          <p15:clr>
            <a:srgbClr val="A4A3A4"/>
          </p15:clr>
        </p15:guide>
        <p15:guide id="58" orient="horz" pos="5753" userDrawn="1">
          <p15:clr>
            <a:srgbClr val="A4A3A4"/>
          </p15:clr>
        </p15:guide>
        <p15:guide id="59" orient="horz" pos="340" userDrawn="1">
          <p15:clr>
            <a:srgbClr val="A4A3A4"/>
          </p15:clr>
        </p15:guide>
        <p15:guide id="60" orient="horz" pos="4006" userDrawn="1">
          <p15:clr>
            <a:srgbClr val="A4A3A4"/>
          </p15:clr>
        </p15:guide>
        <p15:guide id="61" orient="horz" pos="236" userDrawn="1">
          <p15:clr>
            <a:srgbClr val="A4A3A4"/>
          </p15:clr>
        </p15:guide>
        <p15:guide id="62" orient="horz" pos="4031" userDrawn="1">
          <p15:clr>
            <a:srgbClr val="A4A3A4"/>
          </p15:clr>
        </p15:guide>
        <p15:guide id="63" orient="horz" pos="237" userDrawn="1">
          <p15:clr>
            <a:srgbClr val="A4A3A4"/>
          </p15:clr>
        </p15:guide>
        <p15:guide id="64" orient="horz" pos="3978" userDrawn="1">
          <p15:clr>
            <a:srgbClr val="A4A3A4"/>
          </p15:clr>
        </p15:guide>
        <p15:guide id="65" orient="horz" pos="4137" userDrawn="1">
          <p15:clr>
            <a:srgbClr val="A4A3A4"/>
          </p15:clr>
        </p15:guide>
        <p15:guide id="66" orient="horz" pos="244" userDrawn="1">
          <p15:clr>
            <a:srgbClr val="A4A3A4"/>
          </p15:clr>
        </p15:guide>
        <p15:guide id="67" orient="horz" pos="4163" userDrawn="1">
          <p15:clr>
            <a:srgbClr val="A4A3A4"/>
          </p15:clr>
        </p15:guide>
        <p15:guide id="68" orient="horz" pos="245" userDrawn="1">
          <p15:clr>
            <a:srgbClr val="A4A3A4"/>
          </p15:clr>
        </p15:guide>
        <p15:guide id="69" orient="horz" pos="4109" userDrawn="1">
          <p15:clr>
            <a:srgbClr val="A4A3A4"/>
          </p15:clr>
        </p15:guide>
        <p15:guide id="70" orient="horz" pos="242" userDrawn="1">
          <p15:clr>
            <a:srgbClr val="A4A3A4"/>
          </p15:clr>
        </p15:guide>
        <p15:guide id="71" pos="205" userDrawn="1">
          <p15:clr>
            <a:srgbClr val="A4A3A4"/>
          </p15:clr>
        </p15:guide>
        <p15:guide id="72" pos="3837" userDrawn="1">
          <p15:clr>
            <a:srgbClr val="A4A3A4"/>
          </p15:clr>
        </p15:guide>
        <p15:guide id="73" pos="200" userDrawn="1">
          <p15:clr>
            <a:srgbClr val="A4A3A4"/>
          </p15:clr>
        </p15:guide>
        <p15:guide id="74" pos="3754" userDrawn="1">
          <p15:clr>
            <a:srgbClr val="A4A3A4"/>
          </p15:clr>
        </p15:guide>
        <p15:guide id="75" pos="209" userDrawn="1">
          <p15:clr>
            <a:srgbClr val="A4A3A4"/>
          </p15:clr>
        </p15:guide>
        <p15:guide id="76" pos="3922" userDrawn="1">
          <p15:clr>
            <a:srgbClr val="A4A3A4"/>
          </p15:clr>
        </p15:guide>
        <p15:guide id="77" pos="4093" userDrawn="1">
          <p15:clr>
            <a:srgbClr val="A4A3A4"/>
          </p15:clr>
        </p15:guide>
        <p15:guide id="78" pos="4003" userDrawn="1">
          <p15:clr>
            <a:srgbClr val="A4A3A4"/>
          </p15:clr>
        </p15:guide>
        <p15:guide id="79" pos="223" userDrawn="1">
          <p15:clr>
            <a:srgbClr val="A4A3A4"/>
          </p15:clr>
        </p15:guide>
        <p15:guide id="80" pos="4184" userDrawn="1">
          <p15:clr>
            <a:srgbClr val="A4A3A4"/>
          </p15:clr>
        </p15:guide>
        <p15:guide id="81" pos="278" userDrawn="1">
          <p15:clr>
            <a:srgbClr val="A4A3A4"/>
          </p15:clr>
        </p15:guide>
        <p15:guide id="82" pos="5217" userDrawn="1">
          <p15:clr>
            <a:srgbClr val="A4A3A4"/>
          </p15:clr>
        </p15:guide>
        <p15:guide id="83" pos="272" userDrawn="1">
          <p15:clr>
            <a:srgbClr val="A4A3A4"/>
          </p15:clr>
        </p15:guide>
        <p15:guide id="84" pos="5104" userDrawn="1">
          <p15:clr>
            <a:srgbClr val="A4A3A4"/>
          </p15:clr>
        </p15:guide>
        <p15:guide id="85" pos="285" userDrawn="1">
          <p15:clr>
            <a:srgbClr val="A4A3A4"/>
          </p15:clr>
        </p15:guide>
        <p15:guide id="86" pos="5333" userDrawn="1">
          <p15:clr>
            <a:srgbClr val="A4A3A4"/>
          </p15:clr>
        </p15:guide>
        <p15:guide id="87" pos="5566" userDrawn="1">
          <p15:clr>
            <a:srgbClr val="A4A3A4"/>
          </p15:clr>
        </p15:guide>
        <p15:guide id="88" pos="292" userDrawn="1">
          <p15:clr>
            <a:srgbClr val="A4A3A4"/>
          </p15:clr>
        </p15:guide>
        <p15:guide id="89" pos="5443" userDrawn="1">
          <p15:clr>
            <a:srgbClr val="A4A3A4"/>
          </p15:clr>
        </p15:guide>
        <p15:guide id="90" pos="304" userDrawn="1">
          <p15:clr>
            <a:srgbClr val="A4A3A4"/>
          </p15:clr>
        </p15:guide>
        <p15:guide id="91" pos="568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eronmu, Akorede" initials="AA" lastIdx="1" clrIdx="0"/>
  <p:cmAuthor id="1" name="Andrew  Osogbo" initials="AO" lastIdx="2" clrIdx="1">
    <p:extLst/>
  </p:cmAuthor>
  <p:cmAuthor id="2" name="Yewande Sadiku®" initials="YS" lastIdx="14" clrIdx="2">
    <p:extLst/>
  </p:cmAuthor>
  <p:cmAuthor id="3" name="Yewande Sadiku®" initials="YS [2]" lastIdx="1" clrIdx="3">
    <p:extLst/>
  </p:cmAuthor>
  <p:cmAuthor id="4" name="Yewande Sadiku®" initials="YS [3]" lastIdx="1" clrIdx="4">
    <p:extLst/>
  </p:cmAuthor>
  <p:cmAuthor id="5" name="Yewande Sadiku®" initials="YS [4]" lastIdx="1" clrIdx="5">
    <p:extLst/>
  </p:cmAuthor>
  <p:cmAuthor id="6" name="Yewande Sadiku®" initials="YS [5]" lastIdx="1" clrIdx="6">
    <p:extLst/>
  </p:cmAuthor>
  <p:cmAuthor id="7" name="dipo baruwa" initials="db" lastIdx="8" clrIdx="7">
    <p:extLst/>
  </p:cmAuthor>
  <p:cmAuthor id="8" name="Microsoft Office User" initials="MOU" lastIdx="1" clrIdx="8">
    <p:extLst/>
  </p:cmAuthor>
  <p:cmAuthor id="9" name="Microsoft Office User" initials="MOU [2]" lastIdx="1" clrIdx="9">
    <p:extLst/>
  </p:cmAuthor>
  <p:cmAuthor id="10" name="Microsoft Office User" initials="MOU [3]" lastIdx="1" clrIdx="10">
    <p:extLst/>
  </p:cmAuthor>
  <p:cmAuthor id="11" name="Microsoft Office User" initials="MOU [4]" lastIdx="1" clrIdx="11">
    <p:extLst/>
  </p:cmAuthor>
  <p:cmAuthor id="12" name="Microsoft Office User" initials="MOU [5]" lastIdx="1" clrIdx="1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7B72C"/>
    <a:srgbClr val="ECE643"/>
    <a:srgbClr val="BBD392"/>
    <a:srgbClr val="ECF046"/>
    <a:srgbClr val="FF2600"/>
    <a:srgbClr val="299623"/>
    <a:srgbClr val="ACAC2B"/>
    <a:srgbClr val="617D32"/>
    <a:srgbClr val="FF3300"/>
    <a:srgbClr val="3387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078" autoAdjust="0"/>
    <p:restoredTop sz="86347" autoAdjust="0"/>
  </p:normalViewPr>
  <p:slideViewPr>
    <p:cSldViewPr snapToGrid="0">
      <p:cViewPr>
        <p:scale>
          <a:sx n="61" d="100"/>
          <a:sy n="61" d="100"/>
        </p:scale>
        <p:origin x="-1890" y="-744"/>
      </p:cViewPr>
      <p:guideLst>
        <p:guide orient="horz" pos="3923"/>
        <p:guide orient="horz" pos="2160"/>
        <p:guide orient="horz"/>
        <p:guide orient="horz" pos="2208"/>
        <p:guide orient="horz" pos="3960"/>
        <p:guide orient="horz" pos="264"/>
        <p:guide orient="horz" pos="408"/>
        <p:guide orient="horz" pos="1056"/>
        <p:guide pos="160"/>
        <p:guide pos="792"/>
        <p:guide pos="1992"/>
        <p:guide pos="2232"/>
        <p:guide pos="6074"/>
        <p:guide pos="408"/>
        <p:guide pos="6159"/>
        <p:guide pos="10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1098" y="48"/>
      </p:cViewPr>
      <p:guideLst>
        <p:guide orient="horz" pos="5486"/>
        <p:guide orient="horz" pos="324"/>
        <p:guide orient="horz" pos="5521"/>
        <p:guide orient="horz" pos="325"/>
        <p:guide orient="horz" pos="5449"/>
        <p:guide orient="horz" pos="322"/>
        <p:guide orient="horz" pos="5664"/>
        <p:guide orient="horz" pos="336"/>
        <p:guide pos="219"/>
        <p:guide pos="4106"/>
        <p:guide pos="214"/>
        <p:guide pos="4016"/>
        <p:guide pos="224"/>
        <p:guide pos="4197"/>
        <p:guide pos="234"/>
        <p:guide pos="43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C6DB2-74B2-4301-BDE8-E31E569DBD6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58A5C4-DABB-495D-8BDA-3ED5035930A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Calibri" panose="020F0502020204030204" pitchFamily="34" charset="0"/>
            </a:rPr>
            <a:t>Investment Promotion </a:t>
          </a:r>
        </a:p>
      </dgm:t>
    </dgm:pt>
    <dgm:pt modelId="{AC9B72FA-0C57-4365-A507-912129A1F8C3}" type="parTrans" cxnId="{32852ACC-210F-4DCA-ABAC-122D39FEAD6E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477AA0C8-ECEA-48FA-A825-5EBBBDB9A241}" type="sibTrans" cxnId="{32852ACC-210F-4DCA-ABAC-122D39FEAD6E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63777AF6-9C24-4A0E-85EF-11944C8A2F51}">
      <dgm:prSet phldrT="[Text]"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Co-ordinate all investment promotion activities in Nigeria</a:t>
          </a:r>
        </a:p>
      </dgm:t>
    </dgm:pt>
    <dgm:pt modelId="{681D1CE3-E714-480C-9917-1E0A7EE269FE}" type="parTrans" cxnId="{79C06AE8-CAED-4D9D-A982-0E7CDC2BF6A2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329A8E38-A948-49CE-9945-5C028672CF5F}" type="sibTrans" cxnId="{79C06AE8-CAED-4D9D-A982-0E7CDC2BF6A2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39B57EB1-6026-4554-B007-C5D74562301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Calibri" panose="020F0502020204030204" pitchFamily="34" charset="0"/>
            </a:rPr>
            <a:t>Investment Facilitation </a:t>
          </a:r>
        </a:p>
      </dgm:t>
    </dgm:pt>
    <dgm:pt modelId="{02243182-0A21-449F-8886-13D150E7C74B}" type="parTrans" cxnId="{5A390F55-5A86-4830-82D1-7502CCA8B479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D4D8F74C-7349-4AF5-A5DC-33441966EED7}" type="sibTrans" cxnId="{5A390F55-5A86-4830-82D1-7502CCA8B479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3366C824-35EB-4C75-8B68-EFDE74066EEA}">
      <dgm:prSet phldrT="[Text]"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Provide support services to investors and register enterprises in Nigeria</a:t>
          </a:r>
        </a:p>
      </dgm:t>
    </dgm:pt>
    <dgm:pt modelId="{3CF3F09F-5CC8-427D-B337-52A9F7C2C691}" type="parTrans" cxnId="{01B6E8F1-048F-4873-ACB6-30B16BDF1E7C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435D29E2-5922-4A0E-8497-911367870D97}" type="sibTrans" cxnId="{01B6E8F1-048F-4873-ACB6-30B16BDF1E7C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4280286A-B3E8-4E7F-BBB9-65A8688F9C2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Calibri" panose="020F0502020204030204" pitchFamily="34" charset="0"/>
            </a:rPr>
            <a:t>Policy Advocacy </a:t>
          </a:r>
        </a:p>
      </dgm:t>
    </dgm:pt>
    <dgm:pt modelId="{472049AE-8F61-4E86-A60F-CC61A7B4E601}" type="parTrans" cxnId="{F3DDA34A-FFF6-4ABD-8B72-299B6FE307B9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168F4E20-B442-47DF-9323-6F15899DE086}" type="sibTrans" cxnId="{F3DDA34A-FFF6-4ABD-8B72-299B6FE307B9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3EE6FD4F-BA32-46B0-9CE0-4CC0C8DA52A8}">
      <dgm:prSet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Promote investments through effective promotional means</a:t>
          </a:r>
        </a:p>
      </dgm:t>
    </dgm:pt>
    <dgm:pt modelId="{21686CC7-5256-4261-ACD1-7FCA7FF42636}" type="parTrans" cxnId="{81EA3813-B74E-407D-B368-FA14114DF901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AB27A013-2614-4895-96FC-50D779047AE7}" type="sibTrans" cxnId="{81EA3813-B74E-407D-B368-FA14114DF901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3817203A-B059-4A30-878D-4A041D06441D}">
      <dgm:prSet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Match-make investors with investment opportunities, projects and JV partners</a:t>
          </a:r>
        </a:p>
      </dgm:t>
    </dgm:pt>
    <dgm:pt modelId="{A9062C12-F589-4816-AEBC-7CFD46214CF0}" type="parTrans" cxnId="{9E2EBC80-5AC8-4E6D-A076-D3262B79A3A7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372B9A63-C274-41ED-97B0-8AB3C07CB1F0}" type="sibTrans" cxnId="{9E2EBC80-5AC8-4E6D-A076-D3262B79A3A7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A396D8CE-B6E2-434B-9FD8-759553D8D691}">
      <dgm:prSet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Initiate and support measures that enhance the investment climate</a:t>
          </a:r>
        </a:p>
      </dgm:t>
    </dgm:pt>
    <dgm:pt modelId="{6BBB1F35-6C63-4FC0-B71D-F5280342D5AF}" type="parTrans" cxnId="{E42F4785-1091-4347-AEB4-6341F1E33644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AAF7C02C-4F59-4735-A752-7B94DEB241D2}" type="sibTrans" cxnId="{E42F4785-1091-4347-AEB4-6341F1E33644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F024AAA3-61ED-42F0-9EE8-AA74B4AFD25D}">
      <dgm:prSet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Advise Government on policy matters and investment impact</a:t>
          </a:r>
        </a:p>
      </dgm:t>
    </dgm:pt>
    <dgm:pt modelId="{54E333F1-3189-474C-BF6B-5EEE3BABD5E4}" type="parTrans" cxnId="{71CF91CD-06FB-4E4D-973D-4697D06A0BE2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A7274F78-2BC5-482A-A8D8-8441D12F3597}" type="sibTrans" cxnId="{71CF91CD-06FB-4E4D-973D-4697D06A0BE2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4FD6BBDC-B772-46F5-97F3-724917F4C48F}">
      <dgm:prSet custT="1"/>
      <dgm:spPr/>
      <dgm:t>
        <a:bodyPr/>
        <a:lstStyle/>
        <a:p>
          <a:r>
            <a:rPr lang="en-US" sz="1500">
              <a:latin typeface="Calibri" panose="020F0502020204030204" pitchFamily="34" charset="0"/>
            </a:rPr>
            <a:t>Provide information </a:t>
          </a:r>
          <a:r>
            <a:rPr lang="en-US" sz="1500" dirty="0">
              <a:latin typeface="Calibri" panose="020F0502020204030204" pitchFamily="34" charset="0"/>
            </a:rPr>
            <a:t>on investment opportunities, capital sources and incentives</a:t>
          </a:r>
        </a:p>
      </dgm:t>
    </dgm:pt>
    <dgm:pt modelId="{34844ED0-51FC-4F5B-82A3-8258C82CA29D}" type="parTrans" cxnId="{A2062735-C092-4951-B670-8ACB2D65CE34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EB61E4B8-30FB-4450-BBF1-269705FA8DBA}" type="sibTrans" cxnId="{A2062735-C092-4951-B670-8ACB2D65CE34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1A20FDD6-E9ED-4AC5-86F8-36F8372E2D0C}">
      <dgm:prSet custT="1"/>
      <dgm:spPr>
        <a:solidFill>
          <a:schemeClr val="accent2"/>
        </a:solidFill>
      </dgm:spPr>
      <dgm:t>
        <a:bodyPr/>
        <a:lstStyle/>
        <a:p>
          <a:r>
            <a:rPr lang="en-US" sz="1800" dirty="0">
              <a:latin typeface="Calibri" panose="020F0502020204030204" pitchFamily="34" charset="0"/>
            </a:rPr>
            <a:t>Strategic Communications </a:t>
          </a:r>
        </a:p>
      </dgm:t>
    </dgm:pt>
    <dgm:pt modelId="{A8F2B984-EAA3-46C2-8D00-640DA420B91D}" type="parTrans" cxnId="{A059E775-98CF-4D3B-AA17-D56D0F6B6DFF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85A96315-3B8C-43E8-ABDF-5E8E16FEBAC5}" type="sibTrans" cxnId="{A059E775-98CF-4D3B-AA17-D56D0F6B6DFF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2BF5AD13-3AE3-4E8E-A3FB-18D4DB194329}">
      <dgm:prSet custT="1"/>
      <dgm:spPr/>
      <dgm:t>
        <a:bodyPr/>
        <a:lstStyle/>
        <a:p>
          <a:r>
            <a:rPr lang="en-US" sz="1500" dirty="0">
              <a:latin typeface="Calibri" panose="020F0502020204030204" pitchFamily="34" charset="0"/>
            </a:rPr>
            <a:t>Project Nigeria as an attractive destination for investment</a:t>
          </a:r>
        </a:p>
      </dgm:t>
    </dgm:pt>
    <dgm:pt modelId="{99D18F4F-7463-49AE-B0E8-82D893EF1240}" type="sibTrans" cxnId="{B0917690-300B-44F7-814B-9994C7C94135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B4852EBA-FD1B-4FC3-8816-B8322A0346B1}" type="parTrans" cxnId="{B0917690-300B-44F7-814B-9994C7C94135}">
      <dgm:prSet/>
      <dgm:spPr/>
      <dgm:t>
        <a:bodyPr/>
        <a:lstStyle/>
        <a:p>
          <a:endParaRPr lang="en-US">
            <a:latin typeface="Calibri" panose="020F0502020204030204" pitchFamily="34" charset="0"/>
          </a:endParaRPr>
        </a:p>
      </dgm:t>
    </dgm:pt>
    <dgm:pt modelId="{53C409DE-CAD4-45B9-996D-53958D0364D4}" type="pres">
      <dgm:prSet presAssocID="{1FBC6DB2-74B2-4301-BDE8-E31E569DBD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8820E0C-4AA6-4A19-BFB3-0628E6BEF0FA}" type="pres">
      <dgm:prSet presAssocID="{F958A5C4-DABB-495D-8BDA-3ED5035930A0}" presName="linNode" presStyleCnt="0"/>
      <dgm:spPr/>
    </dgm:pt>
    <dgm:pt modelId="{07AF337B-9DED-482C-81A2-38C70F55F07C}" type="pres">
      <dgm:prSet presAssocID="{F958A5C4-DABB-495D-8BDA-3ED5035930A0}" presName="parentText" presStyleLbl="node1" presStyleIdx="0" presStyleCnt="4" custScaleX="9794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ACCDE1-4BB3-4143-8CD3-4031E2D846B8}" type="pres">
      <dgm:prSet presAssocID="{F958A5C4-DABB-495D-8BDA-3ED5035930A0}" presName="descendantText" presStyleLbl="alignAccFollowNode1" presStyleIdx="0" presStyleCnt="4" custScaleX="141158" custScaleY="1033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096B90-7ACD-41AB-8980-DD27FDA7B2AD}" type="pres">
      <dgm:prSet presAssocID="{477AA0C8-ECEA-48FA-A825-5EBBBDB9A241}" presName="sp" presStyleCnt="0"/>
      <dgm:spPr/>
    </dgm:pt>
    <dgm:pt modelId="{56F69FC8-6042-41E2-8380-453F96457FE8}" type="pres">
      <dgm:prSet presAssocID="{39B57EB1-6026-4554-B007-C5D745623013}" presName="linNode" presStyleCnt="0"/>
      <dgm:spPr/>
    </dgm:pt>
    <dgm:pt modelId="{B2DB3137-9FB5-4DE8-98BF-EA8710CBF503}" type="pres">
      <dgm:prSet presAssocID="{39B57EB1-6026-4554-B007-C5D745623013}" presName="parentText" presStyleLbl="node1" presStyleIdx="1" presStyleCnt="4" custScaleX="9794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8DF9C1-DD95-4A3E-B36C-F8367CA66295}" type="pres">
      <dgm:prSet presAssocID="{39B57EB1-6026-4554-B007-C5D745623013}" presName="descendantText" presStyleLbl="alignAccFollowNode1" presStyleIdx="1" presStyleCnt="4" custScaleX="141158" custScaleY="1033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299E0F-B496-425C-BF98-1E8056FA7538}" type="pres">
      <dgm:prSet presAssocID="{D4D8F74C-7349-4AF5-A5DC-33441966EED7}" presName="sp" presStyleCnt="0"/>
      <dgm:spPr/>
    </dgm:pt>
    <dgm:pt modelId="{7F8307E8-34D5-4F48-A83E-572A2D1EB9AF}" type="pres">
      <dgm:prSet presAssocID="{4280286A-B3E8-4E7F-BBB9-65A8688F9C22}" presName="linNode" presStyleCnt="0"/>
      <dgm:spPr/>
    </dgm:pt>
    <dgm:pt modelId="{9065CD81-13B4-4676-A695-3ADFF6284F7D}" type="pres">
      <dgm:prSet presAssocID="{4280286A-B3E8-4E7F-BBB9-65A8688F9C22}" presName="parentText" presStyleLbl="node1" presStyleIdx="2" presStyleCnt="4" custScaleX="9794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F94699-C653-42C4-B390-F1B8233258EB}" type="pres">
      <dgm:prSet presAssocID="{4280286A-B3E8-4E7F-BBB9-65A8688F9C22}" presName="descendantText" presStyleLbl="alignAccFollowNode1" presStyleIdx="2" presStyleCnt="4" custScaleX="141158" custScaleY="1033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F9C513-CA2A-4C8A-B3E1-8B68E508CA6A}" type="pres">
      <dgm:prSet presAssocID="{168F4E20-B442-47DF-9323-6F15899DE086}" presName="sp" presStyleCnt="0"/>
      <dgm:spPr/>
    </dgm:pt>
    <dgm:pt modelId="{60A76A3A-8FF5-471F-845C-EC916510358F}" type="pres">
      <dgm:prSet presAssocID="{1A20FDD6-E9ED-4AC5-86F8-36F8372E2D0C}" presName="linNode" presStyleCnt="0"/>
      <dgm:spPr/>
    </dgm:pt>
    <dgm:pt modelId="{450F76F6-63D2-4028-9716-2F502F24D1E3}" type="pres">
      <dgm:prSet presAssocID="{1A20FDD6-E9ED-4AC5-86F8-36F8372E2D0C}" presName="parentText" presStyleLbl="node1" presStyleIdx="3" presStyleCnt="4" custScaleX="9794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1EE43E-17BF-48DE-BB8B-4B87AB9A03AD}" type="pres">
      <dgm:prSet presAssocID="{1A20FDD6-E9ED-4AC5-86F8-36F8372E2D0C}" presName="descendantText" presStyleLbl="alignAccFollowNode1" presStyleIdx="3" presStyleCnt="4" custScaleX="141158" custScaleY="1033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C06AE8-CAED-4D9D-A982-0E7CDC2BF6A2}" srcId="{F958A5C4-DABB-495D-8BDA-3ED5035930A0}" destId="{63777AF6-9C24-4A0E-85EF-11944C8A2F51}" srcOrd="0" destOrd="0" parTransId="{681D1CE3-E714-480C-9917-1E0A7EE269FE}" sibTransId="{329A8E38-A948-49CE-9945-5C028672CF5F}"/>
    <dgm:cxn modelId="{32852ACC-210F-4DCA-ABAC-122D39FEAD6E}" srcId="{1FBC6DB2-74B2-4301-BDE8-E31E569DBD60}" destId="{F958A5C4-DABB-495D-8BDA-3ED5035930A0}" srcOrd="0" destOrd="0" parTransId="{AC9B72FA-0C57-4365-A507-912129A1F8C3}" sibTransId="{477AA0C8-ECEA-48FA-A825-5EBBBDB9A241}"/>
    <dgm:cxn modelId="{E42F4785-1091-4347-AEB4-6341F1E33644}" srcId="{4280286A-B3E8-4E7F-BBB9-65A8688F9C22}" destId="{A396D8CE-B6E2-434B-9FD8-759553D8D691}" srcOrd="0" destOrd="0" parTransId="{6BBB1F35-6C63-4FC0-B71D-F5280342D5AF}" sibTransId="{AAF7C02C-4F59-4735-A752-7B94DEB241D2}"/>
    <dgm:cxn modelId="{81EA3813-B74E-407D-B368-FA14114DF901}" srcId="{F958A5C4-DABB-495D-8BDA-3ED5035930A0}" destId="{3EE6FD4F-BA32-46B0-9CE0-4CC0C8DA52A8}" srcOrd="1" destOrd="0" parTransId="{21686CC7-5256-4261-ACD1-7FCA7FF42636}" sibTransId="{AB27A013-2614-4895-96FC-50D779047AE7}"/>
    <dgm:cxn modelId="{38953CB5-7C3B-4046-B791-AAE5CCCA7255}" type="presOf" srcId="{2BF5AD13-3AE3-4E8E-A3FB-18D4DB194329}" destId="{941EE43E-17BF-48DE-BB8B-4B87AB9A03AD}" srcOrd="0" destOrd="1" presId="urn:microsoft.com/office/officeart/2005/8/layout/vList5"/>
    <dgm:cxn modelId="{71CF91CD-06FB-4E4D-973D-4697D06A0BE2}" srcId="{4280286A-B3E8-4E7F-BBB9-65A8688F9C22}" destId="{F024AAA3-61ED-42F0-9EE8-AA74B4AFD25D}" srcOrd="1" destOrd="0" parTransId="{54E333F1-3189-474C-BF6B-5EEE3BABD5E4}" sibTransId="{A7274F78-2BC5-482A-A8D8-8441D12F3597}"/>
    <dgm:cxn modelId="{9B0DB435-8EB1-410D-8E6C-C9EBC5CFA993}" type="presOf" srcId="{1FBC6DB2-74B2-4301-BDE8-E31E569DBD60}" destId="{53C409DE-CAD4-45B9-996D-53958D0364D4}" srcOrd="0" destOrd="0" presId="urn:microsoft.com/office/officeart/2005/8/layout/vList5"/>
    <dgm:cxn modelId="{1166329C-DB32-4D40-B618-0D264F0FC61D}" type="presOf" srcId="{3817203A-B059-4A30-878D-4A041D06441D}" destId="{0C8DF9C1-DD95-4A3E-B36C-F8367CA66295}" srcOrd="0" destOrd="1" presId="urn:microsoft.com/office/officeart/2005/8/layout/vList5"/>
    <dgm:cxn modelId="{F3DDA34A-FFF6-4ABD-8B72-299B6FE307B9}" srcId="{1FBC6DB2-74B2-4301-BDE8-E31E569DBD60}" destId="{4280286A-B3E8-4E7F-BBB9-65A8688F9C22}" srcOrd="2" destOrd="0" parTransId="{472049AE-8F61-4E86-A60F-CC61A7B4E601}" sibTransId="{168F4E20-B442-47DF-9323-6F15899DE086}"/>
    <dgm:cxn modelId="{1146E815-D2F6-4AEF-9E36-FC0E2E715FDD}" type="presOf" srcId="{A396D8CE-B6E2-434B-9FD8-759553D8D691}" destId="{2DF94699-C653-42C4-B390-F1B8233258EB}" srcOrd="0" destOrd="0" presId="urn:microsoft.com/office/officeart/2005/8/layout/vList5"/>
    <dgm:cxn modelId="{60460E79-988B-493D-9BC5-5008C5B63CBC}" type="presOf" srcId="{3EE6FD4F-BA32-46B0-9CE0-4CC0C8DA52A8}" destId="{A9ACCDE1-4BB3-4143-8CD3-4031E2D846B8}" srcOrd="0" destOrd="1" presId="urn:microsoft.com/office/officeart/2005/8/layout/vList5"/>
    <dgm:cxn modelId="{B0917690-300B-44F7-814B-9994C7C94135}" srcId="{1A20FDD6-E9ED-4AC5-86F8-36F8372E2D0C}" destId="{2BF5AD13-3AE3-4E8E-A3FB-18D4DB194329}" srcOrd="1" destOrd="0" parTransId="{B4852EBA-FD1B-4FC3-8816-B8322A0346B1}" sibTransId="{99D18F4F-7463-49AE-B0E8-82D893EF1240}"/>
    <dgm:cxn modelId="{A2062735-C092-4951-B670-8ACB2D65CE34}" srcId="{1A20FDD6-E9ED-4AC5-86F8-36F8372E2D0C}" destId="{4FD6BBDC-B772-46F5-97F3-724917F4C48F}" srcOrd="0" destOrd="0" parTransId="{34844ED0-51FC-4F5B-82A3-8258C82CA29D}" sibTransId="{EB61E4B8-30FB-4450-BBF1-269705FA8DBA}"/>
    <dgm:cxn modelId="{FC2D1FCE-6869-48BC-8FCC-9D5D453E3E3B}" type="presOf" srcId="{F024AAA3-61ED-42F0-9EE8-AA74B4AFD25D}" destId="{2DF94699-C653-42C4-B390-F1B8233258EB}" srcOrd="0" destOrd="1" presId="urn:microsoft.com/office/officeart/2005/8/layout/vList5"/>
    <dgm:cxn modelId="{7AA7C999-0018-4702-8FD4-7F7AEA68E77F}" type="presOf" srcId="{4280286A-B3E8-4E7F-BBB9-65A8688F9C22}" destId="{9065CD81-13B4-4676-A695-3ADFF6284F7D}" srcOrd="0" destOrd="0" presId="urn:microsoft.com/office/officeart/2005/8/layout/vList5"/>
    <dgm:cxn modelId="{A059E775-98CF-4D3B-AA17-D56D0F6B6DFF}" srcId="{1FBC6DB2-74B2-4301-BDE8-E31E569DBD60}" destId="{1A20FDD6-E9ED-4AC5-86F8-36F8372E2D0C}" srcOrd="3" destOrd="0" parTransId="{A8F2B984-EAA3-46C2-8D00-640DA420B91D}" sibTransId="{85A96315-3B8C-43E8-ABDF-5E8E16FEBAC5}"/>
    <dgm:cxn modelId="{FE3119CD-B713-4939-A9EF-54DD43EA9B94}" type="presOf" srcId="{F958A5C4-DABB-495D-8BDA-3ED5035930A0}" destId="{07AF337B-9DED-482C-81A2-38C70F55F07C}" srcOrd="0" destOrd="0" presId="urn:microsoft.com/office/officeart/2005/8/layout/vList5"/>
    <dgm:cxn modelId="{01B6E8F1-048F-4873-ACB6-30B16BDF1E7C}" srcId="{39B57EB1-6026-4554-B007-C5D745623013}" destId="{3366C824-35EB-4C75-8B68-EFDE74066EEA}" srcOrd="0" destOrd="0" parTransId="{3CF3F09F-5CC8-427D-B337-52A9F7C2C691}" sibTransId="{435D29E2-5922-4A0E-8497-911367870D97}"/>
    <dgm:cxn modelId="{AFC22F4B-3F17-4A06-BEA5-024BE0B6FA37}" type="presOf" srcId="{63777AF6-9C24-4A0E-85EF-11944C8A2F51}" destId="{A9ACCDE1-4BB3-4143-8CD3-4031E2D846B8}" srcOrd="0" destOrd="0" presId="urn:microsoft.com/office/officeart/2005/8/layout/vList5"/>
    <dgm:cxn modelId="{6409D523-E8A9-4984-A0A4-B770D83C3E00}" type="presOf" srcId="{4FD6BBDC-B772-46F5-97F3-724917F4C48F}" destId="{941EE43E-17BF-48DE-BB8B-4B87AB9A03AD}" srcOrd="0" destOrd="0" presId="urn:microsoft.com/office/officeart/2005/8/layout/vList5"/>
    <dgm:cxn modelId="{A4C97C88-AD95-44C6-BA21-2BD381F1AC03}" type="presOf" srcId="{39B57EB1-6026-4554-B007-C5D745623013}" destId="{B2DB3137-9FB5-4DE8-98BF-EA8710CBF503}" srcOrd="0" destOrd="0" presId="urn:microsoft.com/office/officeart/2005/8/layout/vList5"/>
    <dgm:cxn modelId="{9E2EBC80-5AC8-4E6D-A076-D3262B79A3A7}" srcId="{39B57EB1-6026-4554-B007-C5D745623013}" destId="{3817203A-B059-4A30-878D-4A041D06441D}" srcOrd="1" destOrd="0" parTransId="{A9062C12-F589-4816-AEBC-7CFD46214CF0}" sibTransId="{372B9A63-C274-41ED-97B0-8AB3C07CB1F0}"/>
    <dgm:cxn modelId="{5A390F55-5A86-4830-82D1-7502CCA8B479}" srcId="{1FBC6DB2-74B2-4301-BDE8-E31E569DBD60}" destId="{39B57EB1-6026-4554-B007-C5D745623013}" srcOrd="1" destOrd="0" parTransId="{02243182-0A21-449F-8886-13D150E7C74B}" sibTransId="{D4D8F74C-7349-4AF5-A5DC-33441966EED7}"/>
    <dgm:cxn modelId="{583C1B95-94C4-47C2-8D59-D7EDCDF3B26F}" type="presOf" srcId="{3366C824-35EB-4C75-8B68-EFDE74066EEA}" destId="{0C8DF9C1-DD95-4A3E-B36C-F8367CA66295}" srcOrd="0" destOrd="0" presId="urn:microsoft.com/office/officeart/2005/8/layout/vList5"/>
    <dgm:cxn modelId="{157C49E2-E87B-4320-A6E1-34A7DAECCE9C}" type="presOf" srcId="{1A20FDD6-E9ED-4AC5-86F8-36F8372E2D0C}" destId="{450F76F6-63D2-4028-9716-2F502F24D1E3}" srcOrd="0" destOrd="0" presId="urn:microsoft.com/office/officeart/2005/8/layout/vList5"/>
    <dgm:cxn modelId="{62A44097-D6EB-44E9-B6CB-62D26C8FB550}" type="presParOf" srcId="{53C409DE-CAD4-45B9-996D-53958D0364D4}" destId="{58820E0C-4AA6-4A19-BFB3-0628E6BEF0FA}" srcOrd="0" destOrd="0" presId="urn:microsoft.com/office/officeart/2005/8/layout/vList5"/>
    <dgm:cxn modelId="{26574F80-9297-414D-960C-B495E30049B0}" type="presParOf" srcId="{58820E0C-4AA6-4A19-BFB3-0628E6BEF0FA}" destId="{07AF337B-9DED-482C-81A2-38C70F55F07C}" srcOrd="0" destOrd="0" presId="urn:microsoft.com/office/officeart/2005/8/layout/vList5"/>
    <dgm:cxn modelId="{FE41B9BA-6ADD-4A86-8A9B-C77D02B4C6D2}" type="presParOf" srcId="{58820E0C-4AA6-4A19-BFB3-0628E6BEF0FA}" destId="{A9ACCDE1-4BB3-4143-8CD3-4031E2D846B8}" srcOrd="1" destOrd="0" presId="urn:microsoft.com/office/officeart/2005/8/layout/vList5"/>
    <dgm:cxn modelId="{B3FF70E1-DAE9-4130-888C-BD923C4F563A}" type="presParOf" srcId="{53C409DE-CAD4-45B9-996D-53958D0364D4}" destId="{0A096B90-7ACD-41AB-8980-DD27FDA7B2AD}" srcOrd="1" destOrd="0" presId="urn:microsoft.com/office/officeart/2005/8/layout/vList5"/>
    <dgm:cxn modelId="{30C7C4AC-0BFB-42DA-A4CF-05180C84143C}" type="presParOf" srcId="{53C409DE-CAD4-45B9-996D-53958D0364D4}" destId="{56F69FC8-6042-41E2-8380-453F96457FE8}" srcOrd="2" destOrd="0" presId="urn:microsoft.com/office/officeart/2005/8/layout/vList5"/>
    <dgm:cxn modelId="{D28E9CC5-11EC-4DC1-9827-41EEBCC39E2E}" type="presParOf" srcId="{56F69FC8-6042-41E2-8380-453F96457FE8}" destId="{B2DB3137-9FB5-4DE8-98BF-EA8710CBF503}" srcOrd="0" destOrd="0" presId="urn:microsoft.com/office/officeart/2005/8/layout/vList5"/>
    <dgm:cxn modelId="{010E59B3-FE35-4639-AFB1-466EF6B50379}" type="presParOf" srcId="{56F69FC8-6042-41E2-8380-453F96457FE8}" destId="{0C8DF9C1-DD95-4A3E-B36C-F8367CA66295}" srcOrd="1" destOrd="0" presId="urn:microsoft.com/office/officeart/2005/8/layout/vList5"/>
    <dgm:cxn modelId="{58AE850A-1CFB-41FF-B7CD-0C1C320AC283}" type="presParOf" srcId="{53C409DE-CAD4-45B9-996D-53958D0364D4}" destId="{91299E0F-B496-425C-BF98-1E8056FA7538}" srcOrd="3" destOrd="0" presId="urn:microsoft.com/office/officeart/2005/8/layout/vList5"/>
    <dgm:cxn modelId="{F398C46A-2DED-423D-9AF0-2B6A503D95BE}" type="presParOf" srcId="{53C409DE-CAD4-45B9-996D-53958D0364D4}" destId="{7F8307E8-34D5-4F48-A83E-572A2D1EB9AF}" srcOrd="4" destOrd="0" presId="urn:microsoft.com/office/officeart/2005/8/layout/vList5"/>
    <dgm:cxn modelId="{03A7C6A2-AB46-4536-9396-33EABBD6EAB7}" type="presParOf" srcId="{7F8307E8-34D5-4F48-A83E-572A2D1EB9AF}" destId="{9065CD81-13B4-4676-A695-3ADFF6284F7D}" srcOrd="0" destOrd="0" presId="urn:microsoft.com/office/officeart/2005/8/layout/vList5"/>
    <dgm:cxn modelId="{85C8CEA6-EC19-48F8-AC97-682A07D66DBE}" type="presParOf" srcId="{7F8307E8-34D5-4F48-A83E-572A2D1EB9AF}" destId="{2DF94699-C653-42C4-B390-F1B8233258EB}" srcOrd="1" destOrd="0" presId="urn:microsoft.com/office/officeart/2005/8/layout/vList5"/>
    <dgm:cxn modelId="{B6CE3C67-4111-4288-87D0-048978E31291}" type="presParOf" srcId="{53C409DE-CAD4-45B9-996D-53958D0364D4}" destId="{27F9C513-CA2A-4C8A-B3E1-8B68E508CA6A}" srcOrd="5" destOrd="0" presId="urn:microsoft.com/office/officeart/2005/8/layout/vList5"/>
    <dgm:cxn modelId="{701DF9AE-9C45-47FA-8AD7-072254DE11B5}" type="presParOf" srcId="{53C409DE-CAD4-45B9-996D-53958D0364D4}" destId="{60A76A3A-8FF5-471F-845C-EC916510358F}" srcOrd="6" destOrd="0" presId="urn:microsoft.com/office/officeart/2005/8/layout/vList5"/>
    <dgm:cxn modelId="{D87E5919-FF23-4F0B-B616-B1A2B6699A1A}" type="presParOf" srcId="{60A76A3A-8FF5-471F-845C-EC916510358F}" destId="{450F76F6-63D2-4028-9716-2F502F24D1E3}" srcOrd="0" destOrd="0" presId="urn:microsoft.com/office/officeart/2005/8/layout/vList5"/>
    <dgm:cxn modelId="{37348BC9-55BD-4336-9B81-1F91281E02D0}" type="presParOf" srcId="{60A76A3A-8FF5-471F-845C-EC916510358F}" destId="{941EE43E-17BF-48DE-BB8B-4B87AB9A03AD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BC6DB2-74B2-4301-BDE8-E31E569DBD6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958A5C4-DABB-495D-8BDA-3ED5035930A0}">
      <dgm:prSet phldrT="[Text]"/>
      <dgm:spPr/>
      <dgm:t>
        <a:bodyPr/>
        <a:lstStyle/>
        <a:p>
          <a:r>
            <a:rPr lang="en-US" dirty="0"/>
            <a:t>Ownership</a:t>
          </a:r>
        </a:p>
      </dgm:t>
    </dgm:pt>
    <dgm:pt modelId="{AC9B72FA-0C57-4365-A507-912129A1F8C3}" type="parTrans" cxnId="{32852ACC-210F-4DCA-ABAC-122D39FEAD6E}">
      <dgm:prSet/>
      <dgm:spPr/>
      <dgm:t>
        <a:bodyPr/>
        <a:lstStyle/>
        <a:p>
          <a:endParaRPr lang="en-US"/>
        </a:p>
      </dgm:t>
    </dgm:pt>
    <dgm:pt modelId="{477AA0C8-ECEA-48FA-A825-5EBBBDB9A241}" type="sibTrans" cxnId="{32852ACC-210F-4DCA-ABAC-122D39FEAD6E}">
      <dgm:prSet/>
      <dgm:spPr/>
      <dgm:t>
        <a:bodyPr/>
        <a:lstStyle/>
        <a:p>
          <a:endParaRPr lang="en-US"/>
        </a:p>
      </dgm:t>
    </dgm:pt>
    <dgm:pt modelId="{63777AF6-9C24-4A0E-85EF-11944C8A2F51}">
      <dgm:prSet phldrT="[Text]"/>
      <dgm:spPr/>
      <dgm:t>
        <a:bodyPr/>
        <a:lstStyle/>
        <a:p>
          <a:r>
            <a:rPr lang="en-GB" noProof="0" dirty="0"/>
            <a:t>Nigerians and foreigners can invest in any sector, except for those on the negative list</a:t>
          </a:r>
        </a:p>
      </dgm:t>
    </dgm:pt>
    <dgm:pt modelId="{681D1CE3-E714-480C-9917-1E0A7EE269FE}" type="parTrans" cxnId="{79C06AE8-CAED-4D9D-A982-0E7CDC2BF6A2}">
      <dgm:prSet/>
      <dgm:spPr/>
      <dgm:t>
        <a:bodyPr/>
        <a:lstStyle/>
        <a:p>
          <a:endParaRPr lang="en-US"/>
        </a:p>
      </dgm:t>
    </dgm:pt>
    <dgm:pt modelId="{329A8E38-A948-49CE-9945-5C028672CF5F}" type="sibTrans" cxnId="{79C06AE8-CAED-4D9D-A982-0E7CDC2BF6A2}">
      <dgm:prSet/>
      <dgm:spPr/>
      <dgm:t>
        <a:bodyPr/>
        <a:lstStyle/>
        <a:p>
          <a:endParaRPr lang="en-US"/>
        </a:p>
      </dgm:t>
    </dgm:pt>
    <dgm:pt modelId="{39B57EB1-6026-4554-B007-C5D745623013}">
      <dgm:prSet phldrT="[Text]"/>
      <dgm:spPr/>
      <dgm:t>
        <a:bodyPr/>
        <a:lstStyle/>
        <a:p>
          <a:r>
            <a:rPr lang="en-US" dirty="0"/>
            <a:t>Guarantees </a:t>
          </a:r>
        </a:p>
      </dgm:t>
    </dgm:pt>
    <dgm:pt modelId="{02243182-0A21-449F-8886-13D150E7C74B}" type="parTrans" cxnId="{5A390F55-5A86-4830-82D1-7502CCA8B479}">
      <dgm:prSet/>
      <dgm:spPr/>
      <dgm:t>
        <a:bodyPr/>
        <a:lstStyle/>
        <a:p>
          <a:endParaRPr lang="en-US"/>
        </a:p>
      </dgm:t>
    </dgm:pt>
    <dgm:pt modelId="{D4D8F74C-7349-4AF5-A5DC-33441966EED7}" type="sibTrans" cxnId="{5A390F55-5A86-4830-82D1-7502CCA8B479}">
      <dgm:prSet/>
      <dgm:spPr/>
      <dgm:t>
        <a:bodyPr/>
        <a:lstStyle/>
        <a:p>
          <a:endParaRPr lang="en-US"/>
        </a:p>
      </dgm:t>
    </dgm:pt>
    <dgm:pt modelId="{69C61C3D-E855-47B7-81C3-11B63C6AB43A}">
      <dgm:prSet phldrT="[Text]"/>
      <dgm:spPr/>
      <dgm:t>
        <a:bodyPr/>
        <a:lstStyle/>
        <a:p>
          <a:r>
            <a:rPr lang="en-US" dirty="0"/>
            <a:t>Government will not </a:t>
          </a:r>
          <a:r>
            <a:rPr lang="en-GB" noProof="0" dirty="0"/>
            <a:t>nationalise</a:t>
          </a:r>
          <a:r>
            <a:rPr lang="en-US" dirty="0"/>
            <a:t> or expropriate any enterprise</a:t>
          </a:r>
        </a:p>
      </dgm:t>
    </dgm:pt>
    <dgm:pt modelId="{A7F67A62-E194-489C-8843-259CB4E2214C}" type="sibTrans" cxnId="{97A79B6C-4E47-4EAE-97C4-D333AFFAFECF}">
      <dgm:prSet/>
      <dgm:spPr/>
      <dgm:t>
        <a:bodyPr/>
        <a:lstStyle/>
        <a:p>
          <a:endParaRPr lang="en-US"/>
        </a:p>
      </dgm:t>
    </dgm:pt>
    <dgm:pt modelId="{9CDF3D40-D23F-4022-BC4B-22695D5E5A9F}" type="parTrans" cxnId="{97A79B6C-4E47-4EAE-97C4-D333AFFAFECF}">
      <dgm:prSet/>
      <dgm:spPr/>
      <dgm:t>
        <a:bodyPr/>
        <a:lstStyle/>
        <a:p>
          <a:endParaRPr lang="en-US"/>
        </a:p>
      </dgm:t>
    </dgm:pt>
    <dgm:pt modelId="{BB9A988A-95C5-4B04-B1F4-32F6F648F41A}">
      <dgm:prSet phldrT="[Text]"/>
      <dgm:spPr/>
      <dgm:t>
        <a:bodyPr/>
        <a:lstStyle/>
        <a:p>
          <a:r>
            <a:rPr lang="en-US" noProof="0" dirty="0"/>
            <a:t>No restriction on foreign percentage ownership</a:t>
          </a:r>
          <a:endParaRPr lang="en-GB" noProof="0" dirty="0"/>
        </a:p>
      </dgm:t>
    </dgm:pt>
    <dgm:pt modelId="{435F7363-CE48-49A5-8031-E8B7AA4C350E}" type="parTrans" cxnId="{7F63DBBB-8195-49BB-8D38-082EB078E19A}">
      <dgm:prSet/>
      <dgm:spPr/>
      <dgm:t>
        <a:bodyPr/>
        <a:lstStyle/>
        <a:p>
          <a:endParaRPr lang="en-US"/>
        </a:p>
      </dgm:t>
    </dgm:pt>
    <dgm:pt modelId="{436A828A-8F38-45D6-9476-C30027BC02F0}" type="sibTrans" cxnId="{7F63DBBB-8195-49BB-8D38-082EB078E19A}">
      <dgm:prSet/>
      <dgm:spPr/>
      <dgm:t>
        <a:bodyPr/>
        <a:lstStyle/>
        <a:p>
          <a:endParaRPr lang="en-US"/>
        </a:p>
      </dgm:t>
    </dgm:pt>
    <dgm:pt modelId="{3F79A3F3-8FC4-4C33-8A74-064E249EEBEE}">
      <dgm:prSet/>
      <dgm:spPr/>
      <dgm:t>
        <a:bodyPr/>
        <a:lstStyle/>
        <a:p>
          <a:r>
            <a:rPr lang="en-GB" noProof="0" dirty="0"/>
            <a:t>Dispute Resolution</a:t>
          </a:r>
        </a:p>
      </dgm:t>
    </dgm:pt>
    <dgm:pt modelId="{360DE2B9-B614-4D82-953D-4EF6BBDB03C3}" type="parTrans" cxnId="{39DA51D4-B664-4BD8-9383-1CD11AE7203A}">
      <dgm:prSet/>
      <dgm:spPr/>
      <dgm:t>
        <a:bodyPr/>
        <a:lstStyle/>
        <a:p>
          <a:endParaRPr lang="en-US"/>
        </a:p>
      </dgm:t>
    </dgm:pt>
    <dgm:pt modelId="{ED193057-DB01-4939-8943-9D39BADFA123}" type="sibTrans" cxnId="{39DA51D4-B664-4BD8-9383-1CD11AE7203A}">
      <dgm:prSet/>
      <dgm:spPr/>
      <dgm:t>
        <a:bodyPr/>
        <a:lstStyle/>
        <a:p>
          <a:endParaRPr lang="en-US"/>
        </a:p>
      </dgm:t>
    </dgm:pt>
    <dgm:pt modelId="{E2F99662-B5AF-4C82-B7B4-0F24330A0907}">
      <dgm:prSet/>
      <dgm:spPr/>
      <dgm:t>
        <a:bodyPr/>
        <a:lstStyle/>
        <a:p>
          <a:r>
            <a:rPr lang="en-GB" noProof="0" dirty="0"/>
            <a:t>Amicable resolution by mutual discussion or arbitration of investor/government disputes</a:t>
          </a:r>
        </a:p>
      </dgm:t>
    </dgm:pt>
    <dgm:pt modelId="{7D5813D8-5D58-4AA3-B499-B5170DFF915D}" type="parTrans" cxnId="{53AA2142-ABE0-4B4D-A48C-7C653716AA04}">
      <dgm:prSet/>
      <dgm:spPr/>
      <dgm:t>
        <a:bodyPr/>
        <a:lstStyle/>
        <a:p>
          <a:endParaRPr lang="en-US"/>
        </a:p>
      </dgm:t>
    </dgm:pt>
    <dgm:pt modelId="{5CC9A006-6D1A-4D42-81BD-429276537F1B}" type="sibTrans" cxnId="{53AA2142-ABE0-4B4D-A48C-7C653716AA04}">
      <dgm:prSet/>
      <dgm:spPr/>
      <dgm:t>
        <a:bodyPr/>
        <a:lstStyle/>
        <a:p>
          <a:endParaRPr lang="en-US"/>
        </a:p>
      </dgm:t>
    </dgm:pt>
    <dgm:pt modelId="{B28D4B66-4A22-4FD6-8F19-68120E67B621}">
      <dgm:prSet phldrT="[Text]"/>
      <dgm:spPr/>
      <dgm:t>
        <a:bodyPr/>
        <a:lstStyle/>
        <a:p>
          <a:r>
            <a:rPr lang="en-US" dirty="0"/>
            <a:t>Registration Obligation</a:t>
          </a:r>
        </a:p>
      </dgm:t>
    </dgm:pt>
    <dgm:pt modelId="{519C2B58-08D9-4CE2-A6F2-0B628BCD8C8C}" type="parTrans" cxnId="{25DE7F47-8E75-4AC8-B3C6-8EB937907DDA}">
      <dgm:prSet/>
      <dgm:spPr/>
      <dgm:t>
        <a:bodyPr/>
        <a:lstStyle/>
        <a:p>
          <a:endParaRPr lang="en-US"/>
        </a:p>
      </dgm:t>
    </dgm:pt>
    <dgm:pt modelId="{5FFC8023-C8D4-4092-B601-763442AEF109}" type="sibTrans" cxnId="{25DE7F47-8E75-4AC8-B3C6-8EB937907DDA}">
      <dgm:prSet/>
      <dgm:spPr/>
      <dgm:t>
        <a:bodyPr/>
        <a:lstStyle/>
        <a:p>
          <a:endParaRPr lang="en-US"/>
        </a:p>
      </dgm:t>
    </dgm:pt>
    <dgm:pt modelId="{66A4BEB7-F100-408F-AAD3-7D85B0165F66}">
      <dgm:prSet phldrT="[Text]"/>
      <dgm:spPr/>
      <dgm:t>
        <a:bodyPr/>
        <a:lstStyle/>
        <a:p>
          <a:r>
            <a:rPr lang="en-US" dirty="0"/>
            <a:t>Enterprises in which foreigners can participate are required to register with NIPC before commencing business</a:t>
          </a:r>
        </a:p>
      </dgm:t>
    </dgm:pt>
    <dgm:pt modelId="{72CEA604-4B88-45DC-B234-BBD7262EAD92}" type="parTrans" cxnId="{07F60C1A-A16C-4542-8352-CBC1C9B5EE80}">
      <dgm:prSet/>
      <dgm:spPr/>
      <dgm:t>
        <a:bodyPr/>
        <a:lstStyle/>
        <a:p>
          <a:endParaRPr lang="en-US"/>
        </a:p>
      </dgm:t>
    </dgm:pt>
    <dgm:pt modelId="{D27F6D1E-96B1-4206-B20A-0ECF2E94E770}" type="sibTrans" cxnId="{07F60C1A-A16C-4542-8352-CBC1C9B5EE80}">
      <dgm:prSet/>
      <dgm:spPr/>
      <dgm:t>
        <a:bodyPr/>
        <a:lstStyle/>
        <a:p>
          <a:endParaRPr lang="en-US"/>
        </a:p>
      </dgm:t>
    </dgm:pt>
    <dgm:pt modelId="{2CA29169-2B9D-44A2-B7BC-BCFB34670B2A}">
      <dgm:prSet phldrT="[Text]"/>
      <dgm:spPr/>
      <dgm:t>
        <a:bodyPr/>
        <a:lstStyle/>
        <a:p>
          <a:r>
            <a:rPr lang="en-US" noProof="0" dirty="0"/>
            <a:t>No restriction on repatriation by foreigners of investment returns or sale proceeds through an </a:t>
          </a:r>
          <a:r>
            <a:rPr lang="en-GB" noProof="0" dirty="0"/>
            <a:t>authorised</a:t>
          </a:r>
          <a:r>
            <a:rPr lang="en-US" noProof="0" dirty="0"/>
            <a:t> dealer</a:t>
          </a:r>
          <a:endParaRPr lang="en-US" dirty="0"/>
        </a:p>
      </dgm:t>
    </dgm:pt>
    <dgm:pt modelId="{28ED5B54-CE36-43C9-AB27-C8EE10E8FCA3}" type="parTrans" cxnId="{F443091E-8571-4291-882C-EBE1AAC7FEAD}">
      <dgm:prSet/>
      <dgm:spPr/>
      <dgm:t>
        <a:bodyPr/>
        <a:lstStyle/>
        <a:p>
          <a:endParaRPr lang="en-US"/>
        </a:p>
      </dgm:t>
    </dgm:pt>
    <dgm:pt modelId="{21D34ABC-E08C-4EBA-B3DA-09993E01CC9A}" type="sibTrans" cxnId="{F443091E-8571-4291-882C-EBE1AAC7FEAD}">
      <dgm:prSet/>
      <dgm:spPr/>
      <dgm:t>
        <a:bodyPr/>
        <a:lstStyle/>
        <a:p>
          <a:endParaRPr lang="en-US"/>
        </a:p>
      </dgm:t>
    </dgm:pt>
    <dgm:pt modelId="{0E4876BA-AFC2-47A3-9D3E-9736B1BE6026}">
      <dgm:prSet phldrT="[Text]"/>
      <dgm:spPr/>
      <dgm:t>
        <a:bodyPr/>
        <a:lstStyle/>
        <a:p>
          <a:r>
            <a:rPr lang="en-US" dirty="0"/>
            <a:t>Right of access to courts and fair and adequate compensation if acquisition is in national interest/for public purpose</a:t>
          </a:r>
        </a:p>
      </dgm:t>
    </dgm:pt>
    <dgm:pt modelId="{087E3765-70B7-41DC-B079-86686F06BCD7}" type="parTrans" cxnId="{50F09531-2E84-47FA-A22D-F374EADEF55D}">
      <dgm:prSet/>
      <dgm:spPr/>
      <dgm:t>
        <a:bodyPr/>
        <a:lstStyle/>
        <a:p>
          <a:endParaRPr lang="en-US"/>
        </a:p>
      </dgm:t>
    </dgm:pt>
    <dgm:pt modelId="{5A7B3C03-9E69-45FE-A4ED-B5B3B928E4E1}" type="sibTrans" cxnId="{50F09531-2E84-47FA-A22D-F374EADEF55D}">
      <dgm:prSet/>
      <dgm:spPr/>
      <dgm:t>
        <a:bodyPr/>
        <a:lstStyle/>
        <a:p>
          <a:endParaRPr lang="en-US"/>
        </a:p>
      </dgm:t>
    </dgm:pt>
    <dgm:pt modelId="{912AB063-F976-419C-9BB6-EEF60982E250}">
      <dgm:prSet/>
      <dgm:spPr/>
      <dgm:t>
        <a:bodyPr/>
        <a:lstStyle/>
        <a:p>
          <a:r>
            <a:rPr lang="en-GB" noProof="0" dirty="0"/>
            <a:t>Right of recourse to international arbitration under </a:t>
          </a:r>
          <a:r>
            <a:rPr lang="en-GB" noProof="0" dirty="0" err="1"/>
            <a:t>ICSID</a:t>
          </a:r>
          <a:r>
            <a:rPr lang="en-GB" noProof="0" dirty="0"/>
            <a:t> Rules</a:t>
          </a:r>
        </a:p>
      </dgm:t>
    </dgm:pt>
    <dgm:pt modelId="{B3E5C861-EBDE-4A3C-B4F8-BA455FCA2657}" type="parTrans" cxnId="{91D495C7-E1AA-4FD8-813E-FF9028A236D2}">
      <dgm:prSet/>
      <dgm:spPr/>
      <dgm:t>
        <a:bodyPr/>
        <a:lstStyle/>
        <a:p>
          <a:endParaRPr lang="en-US"/>
        </a:p>
      </dgm:t>
    </dgm:pt>
    <dgm:pt modelId="{31A78E42-72E6-48DD-B090-E8149CF7AAFE}" type="sibTrans" cxnId="{91D495C7-E1AA-4FD8-813E-FF9028A236D2}">
      <dgm:prSet/>
      <dgm:spPr/>
      <dgm:t>
        <a:bodyPr/>
        <a:lstStyle/>
        <a:p>
          <a:endParaRPr lang="en-US"/>
        </a:p>
      </dgm:t>
    </dgm:pt>
    <dgm:pt modelId="{B608C872-002B-416B-A48F-A67D727ADE8E}">
      <dgm:prSet/>
      <dgm:spPr/>
      <dgm:t>
        <a:bodyPr/>
        <a:lstStyle/>
        <a:p>
          <a:r>
            <a:rPr lang="en-GB" noProof="0" dirty="0"/>
            <a:t>Provisions of any Bilateral Treaty </a:t>
          </a:r>
          <a:r>
            <a:rPr lang="en-US" noProof="0" dirty="0"/>
            <a:t>with the investor’s country </a:t>
          </a:r>
          <a:r>
            <a:rPr lang="en-GB" noProof="0" dirty="0"/>
            <a:t>will apply</a:t>
          </a:r>
        </a:p>
      </dgm:t>
    </dgm:pt>
    <dgm:pt modelId="{9DE49992-F4C2-45DE-8CAC-8EC17B6A0597}" type="parTrans" cxnId="{B073A481-08EB-4D0D-8E6C-A3FA86EC173C}">
      <dgm:prSet/>
      <dgm:spPr/>
      <dgm:t>
        <a:bodyPr/>
        <a:lstStyle/>
        <a:p>
          <a:endParaRPr lang="en-US"/>
        </a:p>
      </dgm:t>
    </dgm:pt>
    <dgm:pt modelId="{CDEC09DE-F807-45DC-BA1F-B12790AC4EC2}" type="sibTrans" cxnId="{B073A481-08EB-4D0D-8E6C-A3FA86EC173C}">
      <dgm:prSet/>
      <dgm:spPr/>
      <dgm:t>
        <a:bodyPr/>
        <a:lstStyle/>
        <a:p>
          <a:endParaRPr lang="en-US"/>
        </a:p>
      </dgm:t>
    </dgm:pt>
    <dgm:pt modelId="{5CF701B3-1D56-40A4-9A9C-8D85AB5CC22D}" type="pres">
      <dgm:prSet presAssocID="{1FBC6DB2-74B2-4301-BDE8-E31E569DBD6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D2896D2-4E83-42B1-A740-4DDBBD40C487}" type="pres">
      <dgm:prSet presAssocID="{B28D4B66-4A22-4FD6-8F19-68120E67B621}" presName="parentLin" presStyleCnt="0"/>
      <dgm:spPr/>
    </dgm:pt>
    <dgm:pt modelId="{786BAA2C-A4DC-4313-85C9-7D8CEAA87533}" type="pres">
      <dgm:prSet presAssocID="{B28D4B66-4A22-4FD6-8F19-68120E67B621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0183FEED-13B4-4A05-8530-C1ADDADC5176}" type="pres">
      <dgm:prSet presAssocID="{B28D4B66-4A22-4FD6-8F19-68120E67B62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97331A-E7B7-440E-87A6-C37C51684A04}" type="pres">
      <dgm:prSet presAssocID="{B28D4B66-4A22-4FD6-8F19-68120E67B621}" presName="negativeSpace" presStyleCnt="0"/>
      <dgm:spPr/>
    </dgm:pt>
    <dgm:pt modelId="{C2A09967-E057-483B-B6C5-98037167E9E5}" type="pres">
      <dgm:prSet presAssocID="{B28D4B66-4A22-4FD6-8F19-68120E67B62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FE99E7-1644-4452-9D0E-1EAF4419BAAF}" type="pres">
      <dgm:prSet presAssocID="{5FFC8023-C8D4-4092-B601-763442AEF109}" presName="spaceBetweenRectangles" presStyleCnt="0"/>
      <dgm:spPr/>
    </dgm:pt>
    <dgm:pt modelId="{F4884E6F-98C2-4E62-9910-AF50304484F7}" type="pres">
      <dgm:prSet presAssocID="{F958A5C4-DABB-495D-8BDA-3ED5035930A0}" presName="parentLin" presStyleCnt="0"/>
      <dgm:spPr/>
    </dgm:pt>
    <dgm:pt modelId="{BFD97CDF-C334-461F-8AA0-6B47C09D0C34}" type="pres">
      <dgm:prSet presAssocID="{F958A5C4-DABB-495D-8BDA-3ED5035930A0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1A778605-216E-4AE8-9A56-4EBD71719642}" type="pres">
      <dgm:prSet presAssocID="{F958A5C4-DABB-495D-8BDA-3ED5035930A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8A2E64-BC58-44E0-808D-47809C0D6C54}" type="pres">
      <dgm:prSet presAssocID="{F958A5C4-DABB-495D-8BDA-3ED5035930A0}" presName="negativeSpace" presStyleCnt="0"/>
      <dgm:spPr/>
    </dgm:pt>
    <dgm:pt modelId="{69235538-6D93-484E-A58F-EE68E241BECF}" type="pres">
      <dgm:prSet presAssocID="{F958A5C4-DABB-495D-8BDA-3ED5035930A0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47B882-596D-4F2A-BE0D-4F053B826F04}" type="pres">
      <dgm:prSet presAssocID="{477AA0C8-ECEA-48FA-A825-5EBBBDB9A241}" presName="spaceBetweenRectangles" presStyleCnt="0"/>
      <dgm:spPr/>
    </dgm:pt>
    <dgm:pt modelId="{E4E01238-A5A2-4A57-BDD3-D29BA03D8DA5}" type="pres">
      <dgm:prSet presAssocID="{39B57EB1-6026-4554-B007-C5D745623013}" presName="parentLin" presStyleCnt="0"/>
      <dgm:spPr/>
    </dgm:pt>
    <dgm:pt modelId="{131397E8-0C60-4735-8644-036A1CFCF361}" type="pres">
      <dgm:prSet presAssocID="{39B57EB1-6026-4554-B007-C5D745623013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0321F211-47E2-437B-890A-A082F4F63414}" type="pres">
      <dgm:prSet presAssocID="{39B57EB1-6026-4554-B007-C5D74562301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444D49-6D59-45C6-8358-3E5D85C71793}" type="pres">
      <dgm:prSet presAssocID="{39B57EB1-6026-4554-B007-C5D745623013}" presName="negativeSpace" presStyleCnt="0"/>
      <dgm:spPr/>
    </dgm:pt>
    <dgm:pt modelId="{BE13704A-5322-4812-A983-98B3ECBD3411}" type="pres">
      <dgm:prSet presAssocID="{39B57EB1-6026-4554-B007-C5D74562301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0774FDB-023B-4996-BB30-B0212CCDB4ED}" type="pres">
      <dgm:prSet presAssocID="{D4D8F74C-7349-4AF5-A5DC-33441966EED7}" presName="spaceBetweenRectangles" presStyleCnt="0"/>
      <dgm:spPr/>
    </dgm:pt>
    <dgm:pt modelId="{5BD8A7FE-002D-41AA-9BB4-1F70406187D5}" type="pres">
      <dgm:prSet presAssocID="{3F79A3F3-8FC4-4C33-8A74-064E249EEBEE}" presName="parentLin" presStyleCnt="0"/>
      <dgm:spPr/>
    </dgm:pt>
    <dgm:pt modelId="{64F14A73-7927-452C-BB27-BFF4CF4DB3EE}" type="pres">
      <dgm:prSet presAssocID="{3F79A3F3-8FC4-4C33-8A74-064E249EEBEE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6906F8C0-6CDD-4093-8D22-8E9CA761085B}" type="pres">
      <dgm:prSet presAssocID="{3F79A3F3-8FC4-4C33-8A74-064E249EEBE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C62A26-8E99-459D-B38B-62F730CFF843}" type="pres">
      <dgm:prSet presAssocID="{3F79A3F3-8FC4-4C33-8A74-064E249EEBEE}" presName="negativeSpace" presStyleCnt="0"/>
      <dgm:spPr/>
    </dgm:pt>
    <dgm:pt modelId="{94071F71-2845-47C0-B330-850DC7A4FB40}" type="pres">
      <dgm:prSet presAssocID="{3F79A3F3-8FC4-4C33-8A74-064E249EEBE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F35BD13-B010-48DF-BA9A-941957CF8F9B}" type="presOf" srcId="{1FBC6DB2-74B2-4301-BDE8-E31E569DBD60}" destId="{5CF701B3-1D56-40A4-9A9C-8D85AB5CC22D}" srcOrd="0" destOrd="0" presId="urn:microsoft.com/office/officeart/2005/8/layout/list1"/>
    <dgm:cxn modelId="{32852ACC-210F-4DCA-ABAC-122D39FEAD6E}" srcId="{1FBC6DB2-74B2-4301-BDE8-E31E569DBD60}" destId="{F958A5C4-DABB-495D-8BDA-3ED5035930A0}" srcOrd="1" destOrd="0" parTransId="{AC9B72FA-0C57-4365-A507-912129A1F8C3}" sibTransId="{477AA0C8-ECEA-48FA-A825-5EBBBDB9A241}"/>
    <dgm:cxn modelId="{53AA2142-ABE0-4B4D-A48C-7C653716AA04}" srcId="{3F79A3F3-8FC4-4C33-8A74-064E249EEBEE}" destId="{E2F99662-B5AF-4C82-B7B4-0F24330A0907}" srcOrd="0" destOrd="0" parTransId="{7D5813D8-5D58-4AA3-B499-B5170DFF915D}" sibTransId="{5CC9A006-6D1A-4D42-81BD-429276537F1B}"/>
    <dgm:cxn modelId="{34B7E5AF-598F-4DF0-A31D-342E1BEE42C5}" type="presOf" srcId="{F958A5C4-DABB-495D-8BDA-3ED5035930A0}" destId="{1A778605-216E-4AE8-9A56-4EBD71719642}" srcOrd="1" destOrd="0" presId="urn:microsoft.com/office/officeart/2005/8/layout/list1"/>
    <dgm:cxn modelId="{85898E88-826C-42F7-8D24-886DADEACEC8}" type="presOf" srcId="{912AB063-F976-419C-9BB6-EEF60982E250}" destId="{94071F71-2845-47C0-B330-850DC7A4FB40}" srcOrd="0" destOrd="2" presId="urn:microsoft.com/office/officeart/2005/8/layout/list1"/>
    <dgm:cxn modelId="{97A79B6C-4E47-4EAE-97C4-D333AFFAFECF}" srcId="{39B57EB1-6026-4554-B007-C5D745623013}" destId="{69C61C3D-E855-47B7-81C3-11B63C6AB43A}" srcOrd="0" destOrd="0" parTransId="{9CDF3D40-D23F-4022-BC4B-22695D5E5A9F}" sibTransId="{A7F67A62-E194-489C-8843-259CB4E2214C}"/>
    <dgm:cxn modelId="{91D495C7-E1AA-4FD8-813E-FF9028A236D2}" srcId="{3F79A3F3-8FC4-4C33-8A74-064E249EEBEE}" destId="{912AB063-F976-419C-9BB6-EEF60982E250}" srcOrd="2" destOrd="0" parTransId="{B3E5C861-EBDE-4A3C-B4F8-BA455FCA2657}" sibTransId="{31A78E42-72E6-48DD-B090-E8149CF7AAFE}"/>
    <dgm:cxn modelId="{22438C8A-356B-4BA1-A6EF-1E3F9EAF7D39}" type="presOf" srcId="{F958A5C4-DABB-495D-8BDA-3ED5035930A0}" destId="{BFD97CDF-C334-461F-8AA0-6B47C09D0C34}" srcOrd="0" destOrd="0" presId="urn:microsoft.com/office/officeart/2005/8/layout/list1"/>
    <dgm:cxn modelId="{A311F3E8-38C9-4C2D-B9FC-6FE9E52C74DD}" type="presOf" srcId="{69C61C3D-E855-47B7-81C3-11B63C6AB43A}" destId="{BE13704A-5322-4812-A983-98B3ECBD3411}" srcOrd="0" destOrd="0" presId="urn:microsoft.com/office/officeart/2005/8/layout/list1"/>
    <dgm:cxn modelId="{DF505F52-C623-4171-BA1E-560B1C3E1E44}" type="presOf" srcId="{E2F99662-B5AF-4C82-B7B4-0F24330A0907}" destId="{94071F71-2845-47C0-B330-850DC7A4FB40}" srcOrd="0" destOrd="0" presId="urn:microsoft.com/office/officeart/2005/8/layout/list1"/>
    <dgm:cxn modelId="{2B72FF54-C08C-4308-9C15-3B795A534DE6}" type="presOf" srcId="{BB9A988A-95C5-4B04-B1F4-32F6F648F41A}" destId="{69235538-6D93-484E-A58F-EE68E241BECF}" srcOrd="0" destOrd="1" presId="urn:microsoft.com/office/officeart/2005/8/layout/list1"/>
    <dgm:cxn modelId="{25DE7F47-8E75-4AC8-B3C6-8EB937907DDA}" srcId="{1FBC6DB2-74B2-4301-BDE8-E31E569DBD60}" destId="{B28D4B66-4A22-4FD6-8F19-68120E67B621}" srcOrd="0" destOrd="0" parTransId="{519C2B58-08D9-4CE2-A6F2-0B628BCD8C8C}" sibTransId="{5FFC8023-C8D4-4092-B601-763442AEF109}"/>
    <dgm:cxn modelId="{19268F15-7DC7-46D8-88CE-26D6ED831843}" type="presOf" srcId="{66A4BEB7-F100-408F-AAD3-7D85B0165F66}" destId="{C2A09967-E057-483B-B6C5-98037167E9E5}" srcOrd="0" destOrd="0" presId="urn:microsoft.com/office/officeart/2005/8/layout/list1"/>
    <dgm:cxn modelId="{79C06AE8-CAED-4D9D-A982-0E7CDC2BF6A2}" srcId="{F958A5C4-DABB-495D-8BDA-3ED5035930A0}" destId="{63777AF6-9C24-4A0E-85EF-11944C8A2F51}" srcOrd="0" destOrd="0" parTransId="{681D1CE3-E714-480C-9917-1E0A7EE269FE}" sibTransId="{329A8E38-A948-49CE-9945-5C028672CF5F}"/>
    <dgm:cxn modelId="{5A390F55-5A86-4830-82D1-7502CCA8B479}" srcId="{1FBC6DB2-74B2-4301-BDE8-E31E569DBD60}" destId="{39B57EB1-6026-4554-B007-C5D745623013}" srcOrd="2" destOrd="0" parTransId="{02243182-0A21-449F-8886-13D150E7C74B}" sibTransId="{D4D8F74C-7349-4AF5-A5DC-33441966EED7}"/>
    <dgm:cxn modelId="{8E64A19A-89BB-4BB1-BE02-EEA39D64C267}" type="presOf" srcId="{B28D4B66-4A22-4FD6-8F19-68120E67B621}" destId="{786BAA2C-A4DC-4313-85C9-7D8CEAA87533}" srcOrd="0" destOrd="0" presId="urn:microsoft.com/office/officeart/2005/8/layout/list1"/>
    <dgm:cxn modelId="{7C267298-82EB-4D49-A41E-DAF374C1F60F}" type="presOf" srcId="{2CA29169-2B9D-44A2-B7BC-BCFB34670B2A}" destId="{BE13704A-5322-4812-A983-98B3ECBD3411}" srcOrd="0" destOrd="2" presId="urn:microsoft.com/office/officeart/2005/8/layout/list1"/>
    <dgm:cxn modelId="{0B02B489-55C5-4A4B-B1A2-DC709524CAFD}" type="presOf" srcId="{3F79A3F3-8FC4-4C33-8A74-064E249EEBEE}" destId="{64F14A73-7927-452C-BB27-BFF4CF4DB3EE}" srcOrd="0" destOrd="0" presId="urn:microsoft.com/office/officeart/2005/8/layout/list1"/>
    <dgm:cxn modelId="{03BD97F3-732A-414A-81A5-C66EABF1AF50}" type="presOf" srcId="{B28D4B66-4A22-4FD6-8F19-68120E67B621}" destId="{0183FEED-13B4-4A05-8530-C1ADDADC5176}" srcOrd="1" destOrd="0" presId="urn:microsoft.com/office/officeart/2005/8/layout/list1"/>
    <dgm:cxn modelId="{07F60C1A-A16C-4542-8352-CBC1C9B5EE80}" srcId="{B28D4B66-4A22-4FD6-8F19-68120E67B621}" destId="{66A4BEB7-F100-408F-AAD3-7D85B0165F66}" srcOrd="0" destOrd="0" parTransId="{72CEA604-4B88-45DC-B234-BBD7262EAD92}" sibTransId="{D27F6D1E-96B1-4206-B20A-0ECF2E94E770}"/>
    <dgm:cxn modelId="{44B3F137-76CF-4BF0-BD3A-0E20B9C6A6C2}" type="presOf" srcId="{3F79A3F3-8FC4-4C33-8A74-064E249EEBEE}" destId="{6906F8C0-6CDD-4093-8D22-8E9CA761085B}" srcOrd="1" destOrd="0" presId="urn:microsoft.com/office/officeart/2005/8/layout/list1"/>
    <dgm:cxn modelId="{F443091E-8571-4291-882C-EBE1AAC7FEAD}" srcId="{39B57EB1-6026-4554-B007-C5D745623013}" destId="{2CA29169-2B9D-44A2-B7BC-BCFB34670B2A}" srcOrd="2" destOrd="0" parTransId="{28ED5B54-CE36-43C9-AB27-C8EE10E8FCA3}" sibTransId="{21D34ABC-E08C-4EBA-B3DA-09993E01CC9A}"/>
    <dgm:cxn modelId="{E2706A83-4D45-454D-9B2E-1E650A29B3DD}" type="presOf" srcId="{39B57EB1-6026-4554-B007-C5D745623013}" destId="{131397E8-0C60-4735-8644-036A1CFCF361}" srcOrd="0" destOrd="0" presId="urn:microsoft.com/office/officeart/2005/8/layout/list1"/>
    <dgm:cxn modelId="{6D79475B-385D-4981-9490-93BBAA3E2822}" type="presOf" srcId="{63777AF6-9C24-4A0E-85EF-11944C8A2F51}" destId="{69235538-6D93-484E-A58F-EE68E241BECF}" srcOrd="0" destOrd="0" presId="urn:microsoft.com/office/officeart/2005/8/layout/list1"/>
    <dgm:cxn modelId="{78C4547E-B83F-4451-82B9-B6565B75F063}" type="presOf" srcId="{0E4876BA-AFC2-47A3-9D3E-9736B1BE6026}" destId="{BE13704A-5322-4812-A983-98B3ECBD3411}" srcOrd="0" destOrd="1" presId="urn:microsoft.com/office/officeart/2005/8/layout/list1"/>
    <dgm:cxn modelId="{297149CF-D3F9-44E3-8CCC-D5562570B7D6}" type="presOf" srcId="{B608C872-002B-416B-A48F-A67D727ADE8E}" destId="{94071F71-2845-47C0-B330-850DC7A4FB40}" srcOrd="0" destOrd="1" presId="urn:microsoft.com/office/officeart/2005/8/layout/list1"/>
    <dgm:cxn modelId="{39DA51D4-B664-4BD8-9383-1CD11AE7203A}" srcId="{1FBC6DB2-74B2-4301-BDE8-E31E569DBD60}" destId="{3F79A3F3-8FC4-4C33-8A74-064E249EEBEE}" srcOrd="3" destOrd="0" parTransId="{360DE2B9-B614-4D82-953D-4EF6BBDB03C3}" sibTransId="{ED193057-DB01-4939-8943-9D39BADFA123}"/>
    <dgm:cxn modelId="{B073A481-08EB-4D0D-8E6C-A3FA86EC173C}" srcId="{3F79A3F3-8FC4-4C33-8A74-064E249EEBEE}" destId="{B608C872-002B-416B-A48F-A67D727ADE8E}" srcOrd="1" destOrd="0" parTransId="{9DE49992-F4C2-45DE-8CAC-8EC17B6A0597}" sibTransId="{CDEC09DE-F807-45DC-BA1F-B12790AC4EC2}"/>
    <dgm:cxn modelId="{1A093430-5649-470F-8555-DEA1679E41D2}" type="presOf" srcId="{39B57EB1-6026-4554-B007-C5D745623013}" destId="{0321F211-47E2-437B-890A-A082F4F63414}" srcOrd="1" destOrd="0" presId="urn:microsoft.com/office/officeart/2005/8/layout/list1"/>
    <dgm:cxn modelId="{50F09531-2E84-47FA-A22D-F374EADEF55D}" srcId="{39B57EB1-6026-4554-B007-C5D745623013}" destId="{0E4876BA-AFC2-47A3-9D3E-9736B1BE6026}" srcOrd="1" destOrd="0" parTransId="{087E3765-70B7-41DC-B079-86686F06BCD7}" sibTransId="{5A7B3C03-9E69-45FE-A4ED-B5B3B928E4E1}"/>
    <dgm:cxn modelId="{7F63DBBB-8195-49BB-8D38-082EB078E19A}" srcId="{F958A5C4-DABB-495D-8BDA-3ED5035930A0}" destId="{BB9A988A-95C5-4B04-B1F4-32F6F648F41A}" srcOrd="1" destOrd="0" parTransId="{435F7363-CE48-49A5-8031-E8B7AA4C350E}" sibTransId="{436A828A-8F38-45D6-9476-C30027BC02F0}"/>
    <dgm:cxn modelId="{B22E410C-B36A-40F4-8E76-7A0DCE766877}" type="presParOf" srcId="{5CF701B3-1D56-40A4-9A9C-8D85AB5CC22D}" destId="{BD2896D2-4E83-42B1-A740-4DDBBD40C487}" srcOrd="0" destOrd="0" presId="urn:microsoft.com/office/officeart/2005/8/layout/list1"/>
    <dgm:cxn modelId="{D90B452B-FBBA-4EF2-BA09-24A8CE55CDF8}" type="presParOf" srcId="{BD2896D2-4E83-42B1-A740-4DDBBD40C487}" destId="{786BAA2C-A4DC-4313-85C9-7D8CEAA87533}" srcOrd="0" destOrd="0" presId="urn:microsoft.com/office/officeart/2005/8/layout/list1"/>
    <dgm:cxn modelId="{081A3CE7-F1EC-43E6-8C38-CE0234EE6266}" type="presParOf" srcId="{BD2896D2-4E83-42B1-A740-4DDBBD40C487}" destId="{0183FEED-13B4-4A05-8530-C1ADDADC5176}" srcOrd="1" destOrd="0" presId="urn:microsoft.com/office/officeart/2005/8/layout/list1"/>
    <dgm:cxn modelId="{BFF65B64-35CC-4BF0-858F-AC7F471D8875}" type="presParOf" srcId="{5CF701B3-1D56-40A4-9A9C-8D85AB5CC22D}" destId="{8697331A-E7B7-440E-87A6-C37C51684A04}" srcOrd="1" destOrd="0" presId="urn:microsoft.com/office/officeart/2005/8/layout/list1"/>
    <dgm:cxn modelId="{C3536923-390A-40F1-82EF-5EF9FAAABD15}" type="presParOf" srcId="{5CF701B3-1D56-40A4-9A9C-8D85AB5CC22D}" destId="{C2A09967-E057-483B-B6C5-98037167E9E5}" srcOrd="2" destOrd="0" presId="urn:microsoft.com/office/officeart/2005/8/layout/list1"/>
    <dgm:cxn modelId="{C011D3EA-FFEC-4353-825A-05D6B58A0DE6}" type="presParOf" srcId="{5CF701B3-1D56-40A4-9A9C-8D85AB5CC22D}" destId="{B1FE99E7-1644-4452-9D0E-1EAF4419BAAF}" srcOrd="3" destOrd="0" presId="urn:microsoft.com/office/officeart/2005/8/layout/list1"/>
    <dgm:cxn modelId="{B8DD5853-ED32-44CA-9F93-2453229049DF}" type="presParOf" srcId="{5CF701B3-1D56-40A4-9A9C-8D85AB5CC22D}" destId="{F4884E6F-98C2-4E62-9910-AF50304484F7}" srcOrd="4" destOrd="0" presId="urn:microsoft.com/office/officeart/2005/8/layout/list1"/>
    <dgm:cxn modelId="{836D5772-DD6A-4835-BFC3-7C30FE814554}" type="presParOf" srcId="{F4884E6F-98C2-4E62-9910-AF50304484F7}" destId="{BFD97CDF-C334-461F-8AA0-6B47C09D0C34}" srcOrd="0" destOrd="0" presId="urn:microsoft.com/office/officeart/2005/8/layout/list1"/>
    <dgm:cxn modelId="{DF97C66C-E8E3-4BE3-9492-3BFF50AA6AC4}" type="presParOf" srcId="{F4884E6F-98C2-4E62-9910-AF50304484F7}" destId="{1A778605-216E-4AE8-9A56-4EBD71719642}" srcOrd="1" destOrd="0" presId="urn:microsoft.com/office/officeart/2005/8/layout/list1"/>
    <dgm:cxn modelId="{E4BBABB0-4C87-408C-B172-92B00BF83955}" type="presParOf" srcId="{5CF701B3-1D56-40A4-9A9C-8D85AB5CC22D}" destId="{508A2E64-BC58-44E0-808D-47809C0D6C54}" srcOrd="5" destOrd="0" presId="urn:microsoft.com/office/officeart/2005/8/layout/list1"/>
    <dgm:cxn modelId="{09C7B231-1A34-4DDC-B7EA-7BB05B4FB080}" type="presParOf" srcId="{5CF701B3-1D56-40A4-9A9C-8D85AB5CC22D}" destId="{69235538-6D93-484E-A58F-EE68E241BECF}" srcOrd="6" destOrd="0" presId="urn:microsoft.com/office/officeart/2005/8/layout/list1"/>
    <dgm:cxn modelId="{380E6FA4-6229-4599-A976-5BF207FB7A87}" type="presParOf" srcId="{5CF701B3-1D56-40A4-9A9C-8D85AB5CC22D}" destId="{9547B882-596D-4F2A-BE0D-4F053B826F04}" srcOrd="7" destOrd="0" presId="urn:microsoft.com/office/officeart/2005/8/layout/list1"/>
    <dgm:cxn modelId="{282DED27-D584-42F0-A946-89CAC262F6F2}" type="presParOf" srcId="{5CF701B3-1D56-40A4-9A9C-8D85AB5CC22D}" destId="{E4E01238-A5A2-4A57-BDD3-D29BA03D8DA5}" srcOrd="8" destOrd="0" presId="urn:microsoft.com/office/officeart/2005/8/layout/list1"/>
    <dgm:cxn modelId="{74EBEBA5-AB46-4B5D-9DEA-075D43889DF8}" type="presParOf" srcId="{E4E01238-A5A2-4A57-BDD3-D29BA03D8DA5}" destId="{131397E8-0C60-4735-8644-036A1CFCF361}" srcOrd="0" destOrd="0" presId="urn:microsoft.com/office/officeart/2005/8/layout/list1"/>
    <dgm:cxn modelId="{B3BF8A4C-E3F8-4D36-A72B-053BAA23F44C}" type="presParOf" srcId="{E4E01238-A5A2-4A57-BDD3-D29BA03D8DA5}" destId="{0321F211-47E2-437B-890A-A082F4F63414}" srcOrd="1" destOrd="0" presId="urn:microsoft.com/office/officeart/2005/8/layout/list1"/>
    <dgm:cxn modelId="{3A236B3F-780F-40BD-9192-045355C768F7}" type="presParOf" srcId="{5CF701B3-1D56-40A4-9A9C-8D85AB5CC22D}" destId="{61444D49-6D59-45C6-8358-3E5D85C71793}" srcOrd="9" destOrd="0" presId="urn:microsoft.com/office/officeart/2005/8/layout/list1"/>
    <dgm:cxn modelId="{543F0ADA-B419-4C4E-8ECF-D3A58BBF699C}" type="presParOf" srcId="{5CF701B3-1D56-40A4-9A9C-8D85AB5CC22D}" destId="{BE13704A-5322-4812-A983-98B3ECBD3411}" srcOrd="10" destOrd="0" presId="urn:microsoft.com/office/officeart/2005/8/layout/list1"/>
    <dgm:cxn modelId="{17FAA9DD-60FD-4DDD-A9EC-9D47F7446C67}" type="presParOf" srcId="{5CF701B3-1D56-40A4-9A9C-8D85AB5CC22D}" destId="{10774FDB-023B-4996-BB30-B0212CCDB4ED}" srcOrd="11" destOrd="0" presId="urn:microsoft.com/office/officeart/2005/8/layout/list1"/>
    <dgm:cxn modelId="{861E42BC-4971-4A7D-B290-2A3FB30F474B}" type="presParOf" srcId="{5CF701B3-1D56-40A4-9A9C-8D85AB5CC22D}" destId="{5BD8A7FE-002D-41AA-9BB4-1F70406187D5}" srcOrd="12" destOrd="0" presId="urn:microsoft.com/office/officeart/2005/8/layout/list1"/>
    <dgm:cxn modelId="{2949C547-F997-49F5-AFF1-BD09DB7F6B70}" type="presParOf" srcId="{5BD8A7FE-002D-41AA-9BB4-1F70406187D5}" destId="{64F14A73-7927-452C-BB27-BFF4CF4DB3EE}" srcOrd="0" destOrd="0" presId="urn:microsoft.com/office/officeart/2005/8/layout/list1"/>
    <dgm:cxn modelId="{A18EA6BC-7F6C-4F5C-9175-3C2C61A26DCB}" type="presParOf" srcId="{5BD8A7FE-002D-41AA-9BB4-1F70406187D5}" destId="{6906F8C0-6CDD-4093-8D22-8E9CA761085B}" srcOrd="1" destOrd="0" presId="urn:microsoft.com/office/officeart/2005/8/layout/list1"/>
    <dgm:cxn modelId="{0915BC08-E361-4308-B052-F3B002674B71}" type="presParOf" srcId="{5CF701B3-1D56-40A4-9A9C-8D85AB5CC22D}" destId="{F3C62A26-8E99-459D-B38B-62F730CFF843}" srcOrd="13" destOrd="0" presId="urn:microsoft.com/office/officeart/2005/8/layout/list1"/>
    <dgm:cxn modelId="{11BACE86-2A70-4B32-9BDA-1CDA95B3AB19}" type="presParOf" srcId="{5CF701B3-1D56-40A4-9A9C-8D85AB5CC22D}" destId="{94071F71-2845-47C0-B330-850DC7A4FB4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CCDE1-4BB3-4143-8CD3-4031E2D846B8}">
      <dsp:nvSpPr>
        <dsp:cNvPr id="0" name=""/>
        <dsp:cNvSpPr/>
      </dsp:nvSpPr>
      <dsp:spPr>
        <a:xfrm rot="5400000">
          <a:off x="4400583" y="-2179390"/>
          <a:ext cx="892300" cy="5442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Co-ordinate all investment promotion activities in Nigeria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Promote investments through effective promotional means</a:t>
          </a:r>
        </a:p>
      </dsp:txBody>
      <dsp:txXfrm rot="-5400000">
        <a:off x="2125494" y="139257"/>
        <a:ext cx="5398921" cy="805184"/>
      </dsp:txXfrm>
    </dsp:sp>
    <dsp:sp modelId="{07AF337B-9DED-482C-81A2-38C70F55F07C}">
      <dsp:nvSpPr>
        <dsp:cNvPr id="0" name=""/>
        <dsp:cNvSpPr/>
      </dsp:nvSpPr>
      <dsp:spPr>
        <a:xfrm>
          <a:off x="1290" y="2243"/>
          <a:ext cx="2124203" cy="107921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" panose="020F0502020204030204" pitchFamily="34" charset="0"/>
            </a:rPr>
            <a:t>Investment Promotion </a:t>
          </a:r>
        </a:p>
      </dsp:txBody>
      <dsp:txXfrm>
        <a:off x="53973" y="54926"/>
        <a:ext cx="2018837" cy="973845"/>
      </dsp:txXfrm>
    </dsp:sp>
    <dsp:sp modelId="{0C8DF9C1-DD95-4A3E-B36C-F8367CA66295}">
      <dsp:nvSpPr>
        <dsp:cNvPr id="0" name=""/>
        <dsp:cNvSpPr/>
      </dsp:nvSpPr>
      <dsp:spPr>
        <a:xfrm rot="5400000">
          <a:off x="4400583" y="-1046218"/>
          <a:ext cx="892300" cy="5442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Provide support services to investors and register enterprises in Nigeria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Match-make investors with investment opportunities, projects and JV partners</a:t>
          </a:r>
        </a:p>
      </dsp:txBody>
      <dsp:txXfrm rot="-5400000">
        <a:off x="2125494" y="1272429"/>
        <a:ext cx="5398921" cy="805184"/>
      </dsp:txXfrm>
    </dsp:sp>
    <dsp:sp modelId="{B2DB3137-9FB5-4DE8-98BF-EA8710CBF503}">
      <dsp:nvSpPr>
        <dsp:cNvPr id="0" name=""/>
        <dsp:cNvSpPr/>
      </dsp:nvSpPr>
      <dsp:spPr>
        <a:xfrm>
          <a:off x="1290" y="1135415"/>
          <a:ext cx="2124203" cy="107921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" panose="020F0502020204030204" pitchFamily="34" charset="0"/>
            </a:rPr>
            <a:t>Investment Facilitation </a:t>
          </a:r>
        </a:p>
      </dsp:txBody>
      <dsp:txXfrm>
        <a:off x="53973" y="1188098"/>
        <a:ext cx="2018837" cy="973845"/>
      </dsp:txXfrm>
    </dsp:sp>
    <dsp:sp modelId="{2DF94699-C653-42C4-B390-F1B8233258EB}">
      <dsp:nvSpPr>
        <dsp:cNvPr id="0" name=""/>
        <dsp:cNvSpPr/>
      </dsp:nvSpPr>
      <dsp:spPr>
        <a:xfrm rot="5400000">
          <a:off x="4400583" y="86953"/>
          <a:ext cx="892300" cy="5442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Initiate and support measures that enhance the investment climate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Advise Government on policy matters and investment impact</a:t>
          </a:r>
        </a:p>
      </dsp:txBody>
      <dsp:txXfrm rot="-5400000">
        <a:off x="2125494" y="2405600"/>
        <a:ext cx="5398921" cy="805184"/>
      </dsp:txXfrm>
    </dsp:sp>
    <dsp:sp modelId="{9065CD81-13B4-4676-A695-3ADFF6284F7D}">
      <dsp:nvSpPr>
        <dsp:cNvPr id="0" name=""/>
        <dsp:cNvSpPr/>
      </dsp:nvSpPr>
      <dsp:spPr>
        <a:xfrm>
          <a:off x="1290" y="2268587"/>
          <a:ext cx="2124203" cy="107921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" panose="020F0502020204030204" pitchFamily="34" charset="0"/>
            </a:rPr>
            <a:t>Policy Advocacy </a:t>
          </a:r>
        </a:p>
      </dsp:txBody>
      <dsp:txXfrm>
        <a:off x="53973" y="2321270"/>
        <a:ext cx="2018837" cy="973845"/>
      </dsp:txXfrm>
    </dsp:sp>
    <dsp:sp modelId="{941EE43E-17BF-48DE-BB8B-4B87AB9A03AD}">
      <dsp:nvSpPr>
        <dsp:cNvPr id="0" name=""/>
        <dsp:cNvSpPr/>
      </dsp:nvSpPr>
      <dsp:spPr>
        <a:xfrm rot="5400000">
          <a:off x="4400583" y="1220125"/>
          <a:ext cx="892300" cy="5442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>
              <a:latin typeface="Calibri" panose="020F0502020204030204" pitchFamily="34" charset="0"/>
            </a:rPr>
            <a:t>Provide information </a:t>
          </a:r>
          <a:r>
            <a:rPr lang="en-US" sz="1500" kern="1200" dirty="0">
              <a:latin typeface="Calibri" panose="020F0502020204030204" pitchFamily="34" charset="0"/>
            </a:rPr>
            <a:t>on investment opportunities, capital sources and incentives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>
              <a:latin typeface="Calibri" panose="020F0502020204030204" pitchFamily="34" charset="0"/>
            </a:rPr>
            <a:t>Project Nigeria as an attractive destination for investment</a:t>
          </a:r>
        </a:p>
      </dsp:txBody>
      <dsp:txXfrm rot="-5400000">
        <a:off x="2125494" y="3538772"/>
        <a:ext cx="5398921" cy="805184"/>
      </dsp:txXfrm>
    </dsp:sp>
    <dsp:sp modelId="{450F76F6-63D2-4028-9716-2F502F24D1E3}">
      <dsp:nvSpPr>
        <dsp:cNvPr id="0" name=""/>
        <dsp:cNvSpPr/>
      </dsp:nvSpPr>
      <dsp:spPr>
        <a:xfrm>
          <a:off x="1290" y="3401759"/>
          <a:ext cx="2124203" cy="1079211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" panose="020F0502020204030204" pitchFamily="34" charset="0"/>
            </a:rPr>
            <a:t>Strategic Communications </a:t>
          </a:r>
        </a:p>
      </dsp:txBody>
      <dsp:txXfrm>
        <a:off x="53973" y="3454442"/>
        <a:ext cx="2018837" cy="9738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09967-E057-483B-B6C5-98037167E9E5}">
      <dsp:nvSpPr>
        <dsp:cNvPr id="0" name=""/>
        <dsp:cNvSpPr/>
      </dsp:nvSpPr>
      <dsp:spPr>
        <a:xfrm>
          <a:off x="0" y="236253"/>
          <a:ext cx="9282112" cy="77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395" tIns="291592" rIns="72039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Enterprises in which foreigners can participate are required to register with NIPC before commencing business</a:t>
          </a:r>
        </a:p>
      </dsp:txBody>
      <dsp:txXfrm>
        <a:off x="0" y="236253"/>
        <a:ext cx="9282112" cy="771750"/>
      </dsp:txXfrm>
    </dsp:sp>
    <dsp:sp modelId="{0183FEED-13B4-4A05-8530-C1ADDADC5176}">
      <dsp:nvSpPr>
        <dsp:cNvPr id="0" name=""/>
        <dsp:cNvSpPr/>
      </dsp:nvSpPr>
      <dsp:spPr>
        <a:xfrm>
          <a:off x="464105" y="29613"/>
          <a:ext cx="649747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589" tIns="0" rIns="2455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Registration Obligation</a:t>
          </a:r>
        </a:p>
      </dsp:txBody>
      <dsp:txXfrm>
        <a:off x="484280" y="49788"/>
        <a:ext cx="6457128" cy="372930"/>
      </dsp:txXfrm>
    </dsp:sp>
    <dsp:sp modelId="{69235538-6D93-484E-A58F-EE68E241BECF}">
      <dsp:nvSpPr>
        <dsp:cNvPr id="0" name=""/>
        <dsp:cNvSpPr/>
      </dsp:nvSpPr>
      <dsp:spPr>
        <a:xfrm>
          <a:off x="0" y="1290243"/>
          <a:ext cx="9282112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395" tIns="291592" rIns="72039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/>
            <a:t>Nigerians and foreigners can invest in any sector, except for those on the negative list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/>
            <a:t>No restriction on foreign percentage ownership</a:t>
          </a:r>
          <a:endParaRPr lang="en-GB" sz="1400" kern="1200" noProof="0" dirty="0"/>
        </a:p>
      </dsp:txBody>
      <dsp:txXfrm>
        <a:off x="0" y="1290243"/>
        <a:ext cx="9282112" cy="793800"/>
      </dsp:txXfrm>
    </dsp:sp>
    <dsp:sp modelId="{1A778605-216E-4AE8-9A56-4EBD71719642}">
      <dsp:nvSpPr>
        <dsp:cNvPr id="0" name=""/>
        <dsp:cNvSpPr/>
      </dsp:nvSpPr>
      <dsp:spPr>
        <a:xfrm>
          <a:off x="464105" y="1083603"/>
          <a:ext cx="649747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589" tIns="0" rIns="2455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Ownership</a:t>
          </a:r>
        </a:p>
      </dsp:txBody>
      <dsp:txXfrm>
        <a:off x="484280" y="1103778"/>
        <a:ext cx="6457128" cy="372930"/>
      </dsp:txXfrm>
    </dsp:sp>
    <dsp:sp modelId="{BE13704A-5322-4812-A983-98B3ECBD3411}">
      <dsp:nvSpPr>
        <dsp:cNvPr id="0" name=""/>
        <dsp:cNvSpPr/>
      </dsp:nvSpPr>
      <dsp:spPr>
        <a:xfrm>
          <a:off x="0" y="2366284"/>
          <a:ext cx="9282112" cy="1389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395" tIns="291592" rIns="72039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Government will not </a:t>
          </a:r>
          <a:r>
            <a:rPr lang="en-GB" sz="1400" kern="1200" noProof="0" dirty="0"/>
            <a:t>nationalise</a:t>
          </a:r>
          <a:r>
            <a:rPr lang="en-US" sz="1400" kern="1200" dirty="0"/>
            <a:t> or expropriate any enterprise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Right of access to courts and fair and adequate compensation if acquisition is in national interest/for public purpose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noProof="0" dirty="0"/>
            <a:t>No restriction on repatriation by foreigners of investment returns or sale proceeds through an </a:t>
          </a:r>
          <a:r>
            <a:rPr lang="en-GB" sz="1400" kern="1200" noProof="0" dirty="0"/>
            <a:t>authorised</a:t>
          </a:r>
          <a:r>
            <a:rPr lang="en-US" sz="1400" kern="1200" noProof="0" dirty="0"/>
            <a:t> dealer</a:t>
          </a:r>
          <a:endParaRPr lang="en-US" sz="1400" kern="1200" dirty="0"/>
        </a:p>
      </dsp:txBody>
      <dsp:txXfrm>
        <a:off x="0" y="2366284"/>
        <a:ext cx="9282112" cy="1389150"/>
      </dsp:txXfrm>
    </dsp:sp>
    <dsp:sp modelId="{0321F211-47E2-437B-890A-A082F4F63414}">
      <dsp:nvSpPr>
        <dsp:cNvPr id="0" name=""/>
        <dsp:cNvSpPr/>
      </dsp:nvSpPr>
      <dsp:spPr>
        <a:xfrm>
          <a:off x="464105" y="2159643"/>
          <a:ext cx="649747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589" tIns="0" rIns="2455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Guarantees </a:t>
          </a:r>
        </a:p>
      </dsp:txBody>
      <dsp:txXfrm>
        <a:off x="484280" y="2179818"/>
        <a:ext cx="6457128" cy="372930"/>
      </dsp:txXfrm>
    </dsp:sp>
    <dsp:sp modelId="{94071F71-2845-47C0-B330-850DC7A4FB40}">
      <dsp:nvSpPr>
        <dsp:cNvPr id="0" name=""/>
        <dsp:cNvSpPr/>
      </dsp:nvSpPr>
      <dsp:spPr>
        <a:xfrm>
          <a:off x="0" y="4037674"/>
          <a:ext cx="9282112" cy="101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395" tIns="291592" rIns="720395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/>
            <a:t>Amicable resolution by mutual discussion or arbitration of investor/government disputes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/>
            <a:t>Provisions of any Bilateral Treaty </a:t>
          </a:r>
          <a:r>
            <a:rPr lang="en-US" sz="1400" kern="1200" noProof="0" dirty="0"/>
            <a:t>with the investor’s country </a:t>
          </a:r>
          <a:r>
            <a:rPr lang="en-GB" sz="1400" kern="1200" noProof="0" dirty="0"/>
            <a:t>will apply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noProof="0" dirty="0"/>
            <a:t>Right of recourse to international arbitration under </a:t>
          </a:r>
          <a:r>
            <a:rPr lang="en-GB" sz="1400" kern="1200" noProof="0" dirty="0" err="1"/>
            <a:t>ICSID</a:t>
          </a:r>
          <a:r>
            <a:rPr lang="en-GB" sz="1400" kern="1200" noProof="0" dirty="0"/>
            <a:t> Rules</a:t>
          </a:r>
        </a:p>
      </dsp:txBody>
      <dsp:txXfrm>
        <a:off x="0" y="4037674"/>
        <a:ext cx="9282112" cy="1014300"/>
      </dsp:txXfrm>
    </dsp:sp>
    <dsp:sp modelId="{6906F8C0-6CDD-4093-8D22-8E9CA761085B}">
      <dsp:nvSpPr>
        <dsp:cNvPr id="0" name=""/>
        <dsp:cNvSpPr/>
      </dsp:nvSpPr>
      <dsp:spPr>
        <a:xfrm>
          <a:off x="464105" y="3831034"/>
          <a:ext cx="649747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5589" tIns="0" rIns="2455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noProof="0" dirty="0"/>
            <a:t>Dispute Resolution</a:t>
          </a:r>
        </a:p>
      </dsp:txBody>
      <dsp:txXfrm>
        <a:off x="484280" y="3851209"/>
        <a:ext cx="6457128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" y="6748063"/>
            <a:ext cx="4034669" cy="206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0" tIns="45946" rIns="91890" bIns="45946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fld id="{16BAE20A-D4A4-4881-896A-CFDB00CA2F24}" type="datetime1">
              <a:rPr lang="en-GB" smtClean="0"/>
              <a:pPr/>
              <a:t>11/08/2017</a:t>
            </a:fld>
            <a:endParaRPr lang="en-GB" dirty="0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6" y="9"/>
            <a:ext cx="4034669" cy="3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0" tIns="45946" rIns="91890" bIns="45946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2950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" y="6761410"/>
            <a:ext cx="4034669" cy="193437"/>
          </a:xfrm>
          <a:prstGeom prst="rect">
            <a:avLst/>
          </a:prstGeom>
        </p:spPr>
        <p:txBody>
          <a:bodyPr vert="horz" wrap="square" lIns="91890" tIns="45946" rIns="91890" bIns="45946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Calibri" pitchFamily="34" charset="0"/>
              </a:defRPr>
            </a:lvl1pPr>
          </a:lstStyle>
          <a:p>
            <a:fld id="{76FAB7DB-64D7-410C-9C7E-35A5EA655586}" type="datetime1">
              <a:rPr lang="en-GB" smtClean="0"/>
              <a:pPr/>
              <a:t>11/08/2017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57463" y="387350"/>
            <a:ext cx="4187825" cy="2898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90" tIns="45946" rIns="91890" bIns="459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71995" y="3394046"/>
            <a:ext cx="8362962" cy="317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90" tIns="45946" rIns="91890" bIns="45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4433" y="6714719"/>
            <a:ext cx="4034668" cy="240129"/>
          </a:xfrm>
          <a:prstGeom prst="rect">
            <a:avLst/>
          </a:prstGeom>
        </p:spPr>
        <p:txBody>
          <a:bodyPr vert="horz" wrap="square" lIns="91890" tIns="45946" rIns="91890" bIns="45946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 pitchFamily="34" charset="0"/>
              </a:defRPr>
            </a:lvl1pPr>
          </a:lstStyle>
          <a:p>
            <a:fld id="{E19D51F8-14F4-483D-9BFD-88394224B8CC}" type="slidenum">
              <a:rPr lang="en-ZA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143024714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70188" y="519113"/>
            <a:ext cx="3768725" cy="2608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26697" y="3994692"/>
            <a:ext cx="7779479" cy="18540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91211" y="7148602"/>
            <a:ext cx="114964" cy="139055"/>
          </a:xfrm>
        </p:spPr>
        <p:txBody>
          <a:bodyPr/>
          <a:lstStyle/>
          <a:p>
            <a:pPr>
              <a:defRPr/>
            </a:pPr>
            <a:fld id="{3C3A632B-FBDE-46D4-BF6F-6D14421E634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85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6FAB7DB-64D7-410C-9C7E-35A5EA655586}" type="datetime1">
              <a:rPr lang="en-GB" smtClean="0"/>
              <a:pPr/>
              <a:t>11/08/2017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D51F8-14F4-483D-9BFD-88394224B8CC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98717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/>
          </p:nvPr>
        </p:nvGraphicFramePr>
        <p:xfrm>
          <a:off x="1738" y="1592"/>
          <a:ext cx="1719" cy="1587"/>
        </p:xfrm>
        <a:graphic>
          <a:graphicData uri="http://schemas.openxmlformats.org/presentationml/2006/ole">
            <p:oleObj spid="_x0000_s1087" name="think-cell Slide" r:id="rId3" imgW="360" imgH="360" progId="">
              <p:embed/>
            </p:oleObj>
          </a:graphicData>
        </a:graphic>
      </p:graphicFrame>
      <p:sp>
        <p:nvSpPr>
          <p:cNvPr id="15" name="Rectangle 14"/>
          <p:cNvSpPr/>
          <p:nvPr userDrawn="1"/>
        </p:nvSpPr>
        <p:spPr bwMode="ltGray">
          <a:xfrm>
            <a:off x="472218" y="3125277"/>
            <a:ext cx="9041669" cy="32652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9" name="Document type" hidden="1"/>
          <p:cNvSpPr txBox="1">
            <a:spLocks noChangeArrowheads="1"/>
          </p:cNvSpPr>
          <p:nvPr/>
        </p:nvSpPr>
        <p:spPr bwMode="auto">
          <a:xfrm>
            <a:off x="645572" y="3699127"/>
            <a:ext cx="6627082" cy="220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cap="all" dirty="0">
                <a:solidFill>
                  <a:srgbClr val="FFFFFF"/>
                </a:solidFill>
                <a:latin typeface="Calibri"/>
                <a:cs typeface="+mn-cs"/>
              </a:rPr>
              <a:t>Document type | Date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45573" y="1199520"/>
            <a:ext cx="6627082" cy="1015663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3000" b="1" cap="all" baseline="0">
                <a:solidFill>
                  <a:srgbClr val="617D32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5573" y="2482320"/>
            <a:ext cx="6627082" cy="307777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1400" cap="all" baseline="0">
                <a:solidFill>
                  <a:schemeClr val="accent3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 bwMode="ltGray">
          <a:xfrm>
            <a:off x="362810" y="180317"/>
            <a:ext cx="9180382" cy="98554"/>
            <a:chOff x="334901" y="142217"/>
            <a:chExt cx="8474199" cy="98554"/>
          </a:xfrm>
        </p:grpSpPr>
        <p:sp>
          <p:nvSpPr>
            <p:cNvPr id="23" name="Rectangle 22"/>
            <p:cNvSpPr/>
            <p:nvPr userDrawn="1"/>
          </p:nvSpPr>
          <p:spPr bwMode="ltGray">
            <a:xfrm>
              <a:off x="334901" y="145774"/>
              <a:ext cx="2777490" cy="9499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 bwMode="ltGray">
            <a:xfrm>
              <a:off x="6031610" y="142217"/>
              <a:ext cx="2777490" cy="985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Rectangle 24"/>
          <p:cNvSpPr/>
          <p:nvPr userDrawn="1"/>
        </p:nvSpPr>
        <p:spPr bwMode="auto">
          <a:xfrm>
            <a:off x="3446487" y="183874"/>
            <a:ext cx="3008948" cy="91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26" name="doc id"/>
          <p:cNvSpPr>
            <a:spLocks noChangeArrowheads="1"/>
          </p:cNvSpPr>
          <p:nvPr userDrawn="1"/>
        </p:nvSpPr>
        <p:spPr bwMode="auto">
          <a:xfrm>
            <a:off x="8820074" y="37255"/>
            <a:ext cx="726499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29"/>
            <a:endParaRPr lang="en-GB" sz="8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8048" y="556562"/>
            <a:ext cx="2345839" cy="2301578"/>
          </a:xfrm>
          <a:prstGeom prst="rect">
            <a:avLst/>
          </a:prstGeom>
        </p:spPr>
      </p:pic>
      <p:sp>
        <p:nvSpPr>
          <p:cNvPr id="13" name="Rectangle 30"/>
          <p:cNvSpPr>
            <a:spLocks noChangeArrowheads="1"/>
          </p:cNvSpPr>
          <p:nvPr userDrawn="1"/>
        </p:nvSpPr>
        <p:spPr bwMode="gray">
          <a:xfrm>
            <a:off x="645577" y="6173266"/>
            <a:ext cx="138093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spcAft>
                <a:spcPts val="300"/>
              </a:spcAft>
              <a:buSzPct val="100000"/>
            </a:pPr>
            <a:r>
              <a:rPr lang="en-US" sz="900" dirty="0">
                <a:solidFill>
                  <a:srgbClr val="FFFFFF"/>
                </a:solidFill>
                <a:cs typeface="Arial" charset="0"/>
              </a:rPr>
              <a:t>Private and Confidential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77278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12903" y="1056905"/>
            <a:ext cx="9282358" cy="508263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vertic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5027008" y="1056906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5141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668432"/>
            <a:ext cx="4489003" cy="4446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4971702" y="1668379"/>
            <a:ext cx="4489003" cy="4446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83154" y="1051013"/>
            <a:ext cx="4489003" cy="486000"/>
          </a:xfrm>
          <a:prstGeom prst="rect">
            <a:avLst/>
          </a:prstGeom>
          <a:solidFill>
            <a:srgbClr val="BBD392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4971701" y="1051013"/>
            <a:ext cx="4489003" cy="486000"/>
          </a:xfrm>
          <a:prstGeom prst="rect">
            <a:avLst/>
          </a:prstGeom>
          <a:solidFill>
            <a:srgbClr val="BBD392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95672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2" y="1605042"/>
            <a:ext cx="9077552" cy="1944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383152" y="4219200"/>
            <a:ext cx="9077552" cy="1944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83154" y="1051014"/>
            <a:ext cx="9077550" cy="486000"/>
          </a:xfrm>
          <a:prstGeom prst="rect">
            <a:avLst/>
          </a:prstGeom>
          <a:solidFill>
            <a:srgbClr val="BBD392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383154" y="3671885"/>
            <a:ext cx="9077550" cy="486000"/>
          </a:xfrm>
          <a:prstGeom prst="rect">
            <a:avLst/>
          </a:prstGeom>
          <a:solidFill>
            <a:srgbClr val="BBD392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orizont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3636699"/>
            <a:ext cx="9132856" cy="249695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383156" y="1056905"/>
            <a:ext cx="9132856" cy="2485742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572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7819" y="6332924"/>
            <a:ext cx="9364662" cy="45719"/>
          </a:xfrm>
          <a:prstGeom prst="rect">
            <a:avLst/>
          </a:prstGeom>
          <a:solidFill>
            <a:srgbClr val="617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819" y="177422"/>
            <a:ext cx="9364662" cy="6689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05"/>
          <p:cNvSpPr txBox="1">
            <a:spLocks/>
          </p:cNvSpPr>
          <p:nvPr/>
        </p:nvSpPr>
        <p:spPr>
          <a:xfrm>
            <a:off x="277819" y="993086"/>
            <a:ext cx="9346514" cy="522025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blurRad="63500" dist="127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anchor="ctr">
            <a:no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 lvl="1"/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58496" y="177420"/>
            <a:ext cx="683985" cy="671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581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9" r:id="rId4"/>
    <p:sldLayoutId id="2147483942" r:id="rId5"/>
    <p:sldLayoutId id="2147483943" r:id="rId6"/>
    <p:sldLayoutId id="2147483940" r:id="rId7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9pPr>
    </p:titleStyle>
    <p:bodyStyle>
      <a:lvl1pPr marL="179388" indent="-179388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6575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893763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Arial" charset="0"/>
        <a:buChar char="►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250950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619250" indent="-188913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0764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5336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9908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34480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jpe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deshina.emmanuel@nipc.gov.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extLst/>
          </p:nvPr>
        </p:nvGraphicFramePr>
        <p:xfrm>
          <a:off x="1739" y="1592"/>
          <a:ext cx="1719" cy="1587"/>
        </p:xfrm>
        <a:graphic>
          <a:graphicData uri="http://schemas.openxmlformats.org/presentationml/2006/ole">
            <p:oleObj spid="_x0000_s2111" name="think-cell Slide" r:id="rId4" imgW="360" imgH="360" progId="">
              <p:embed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NiGERIAN Investment Promotion commission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Update on activities, q2 2017</a:t>
            </a:r>
          </a:p>
        </p:txBody>
      </p:sp>
      <p:sp>
        <p:nvSpPr>
          <p:cNvPr id="7" name="McK Document type"/>
          <p:cNvSpPr txBox="1">
            <a:spLocks noChangeArrowheads="1"/>
          </p:cNvSpPr>
          <p:nvPr/>
        </p:nvSpPr>
        <p:spPr bwMode="auto">
          <a:xfrm>
            <a:off x="645577" y="5631490"/>
            <a:ext cx="8649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eaLnBrk="1" hangingPunct="1">
              <a:defRPr sz="1400" cap="all" baseline="0">
                <a:solidFill>
                  <a:schemeClr val="bg1"/>
                </a:solidFill>
                <a:latin typeface="+mn-lt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>
                <a:solidFill>
                  <a:srgbClr val="FFFFFF"/>
                </a:solidFill>
                <a:cs typeface="+mn-cs"/>
              </a:rPr>
              <a:t>Lagos/15 august 2017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72B7998-8A01-41ED-9052-764B44C6AB9E}"/>
              </a:ext>
            </a:extLst>
          </p:cNvPr>
          <p:cNvSpPr txBox="1"/>
          <p:nvPr/>
        </p:nvSpPr>
        <p:spPr>
          <a:xfrm>
            <a:off x="645573" y="3463637"/>
            <a:ext cx="68239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eaLnBrk="1" hangingPunct="1">
              <a:defRPr sz="14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/>
              <a:t>Adeshina Emmanuel</a:t>
            </a:r>
          </a:p>
          <a:p>
            <a:r>
              <a:rPr lang="en-US" dirty="0"/>
              <a:t>Deputy Director, Department of Policy Advocacy </a:t>
            </a:r>
          </a:p>
        </p:txBody>
      </p:sp>
    </p:spTree>
    <p:extLst>
      <p:ext uri="{BB962C8B-B14F-4D97-AF65-F5344CB8AC3E}">
        <p14:creationId xmlns:p14="http://schemas.microsoft.com/office/powerpoint/2010/main" xmlns="" val="11766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="" xmlns:a16="http://schemas.microsoft.com/office/drawing/2014/main" id="{83A6F475-F406-4A48-9B96-68FACB03DBA1}"/>
              </a:ext>
            </a:extLst>
          </p:cNvPr>
          <p:cNvSpPr txBox="1">
            <a:spLocks/>
          </p:cNvSpPr>
          <p:nvPr/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eaLnBrk="1" hangingPunct="1">
              <a:defRPr sz="2000" b="1" kern="0">
                <a:solidFill>
                  <a:prstClr val="white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 sz="2000" b="1">
                <a:solidFill>
                  <a:srgbClr val="02367A"/>
                </a:solidFill>
              </a:defRPr>
            </a:lvl2pPr>
            <a:lvl3pPr eaLnBrk="1" hangingPunct="1">
              <a:defRPr sz="2000" b="1">
                <a:solidFill>
                  <a:srgbClr val="02367A"/>
                </a:solidFill>
              </a:defRPr>
            </a:lvl3pPr>
            <a:lvl4pPr eaLnBrk="1" hangingPunct="1">
              <a:defRPr sz="2000" b="1">
                <a:solidFill>
                  <a:srgbClr val="02367A"/>
                </a:solidFill>
              </a:defRPr>
            </a:lvl4pPr>
            <a:lvl5pPr eaLnBrk="1" hangingPunct="1">
              <a:defRPr sz="2000" b="1">
                <a:solidFill>
                  <a:srgbClr val="02367A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2367A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2367A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2367A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2367A"/>
                </a:solidFill>
              </a:defRPr>
            </a:lvl9pPr>
          </a:lstStyle>
          <a:p>
            <a:r>
              <a:rPr lang="en-US" dirty="0"/>
              <a:t>Principal functions</a:t>
            </a:r>
            <a:endParaRPr lang="en-ZA" dirty="0"/>
          </a:p>
        </p:txBody>
      </p:sp>
      <p:pic>
        <p:nvPicPr>
          <p:cNvPr id="9" name="Picture 8" descr="C:\Users\SMEDAN\Desktop\NIPC logo.jpg">
            <a:extLst>
              <a:ext uri="{FF2B5EF4-FFF2-40B4-BE49-F238E27FC236}">
                <a16:creationId xmlns="" xmlns:a16="http://schemas.microsoft.com/office/drawing/2014/main" id="{A7B4FFE5-BF31-40E5-AE53-C4610D4073C8}"/>
              </a:ext>
            </a:extLst>
          </p:cNvPr>
          <p:cNvPicPr/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720" y="1066047"/>
            <a:ext cx="5057775" cy="505810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CB6B727-6CBF-4379-A986-C7AE62989521}"/>
              </a:ext>
            </a:extLst>
          </p:cNvPr>
          <p:cNvSpPr/>
          <p:nvPr/>
        </p:nvSpPr>
        <p:spPr>
          <a:xfrm>
            <a:off x="277277" y="985281"/>
            <a:ext cx="9083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ct val="5000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defRPr/>
            </a:pPr>
            <a:r>
              <a:rPr lang="en-US" sz="1800" kern="0" dirty="0">
                <a:solidFill>
                  <a:srgbClr val="000000"/>
                </a:solidFill>
                <a:latin typeface="Calibri"/>
              </a:rPr>
              <a:t>Nigerian Investment Promotion Commission (NIPC) was established by the NIPC Act 16 of 1995 to </a:t>
            </a:r>
            <a:r>
              <a:rPr lang="en-US" sz="1800" b="1" kern="0" dirty="0">
                <a:solidFill>
                  <a:srgbClr val="000000"/>
                </a:solidFill>
                <a:latin typeface="Calibri"/>
              </a:rPr>
              <a:t>encourage, promote and co-ordinate </a:t>
            </a:r>
            <a:r>
              <a:rPr lang="en-US" sz="1800" kern="0" dirty="0">
                <a:solidFill>
                  <a:srgbClr val="000000"/>
                </a:solidFill>
                <a:latin typeface="Calibri"/>
              </a:rPr>
              <a:t>investments in Nigeria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810991550"/>
              </p:ext>
            </p:extLst>
          </p:nvPr>
        </p:nvGraphicFramePr>
        <p:xfrm>
          <a:off x="1958109" y="1640934"/>
          <a:ext cx="7569264" cy="4483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4511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B1A000-48E8-4E07-BB51-696D52428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Investor Obligation and Protections in the NIPC Act</a:t>
            </a:r>
            <a:endParaRPr lang="en-US" dirty="0"/>
          </a:p>
        </p:txBody>
      </p:sp>
      <p:graphicFrame>
        <p:nvGraphicFramePr>
          <p:cNvPr id="8" name="Content Placeholder 7">
            <a:extLst/>
          </p:cNvPr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312738" y="1057275"/>
          <a:ext cx="9282112" cy="5081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09007" y="6358999"/>
            <a:ext cx="32335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err="1"/>
              <a:t>ICSID</a:t>
            </a:r>
            <a:r>
              <a:rPr lang="en-GB" sz="800" dirty="0"/>
              <a:t> = </a:t>
            </a:r>
            <a:r>
              <a:rPr lang="en-US" sz="800" dirty="0"/>
              <a:t>International Centre for Settlement of Investment Disputes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xmlns="" val="351474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0C7558-ECED-448D-B5C5-9AD35720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activities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8512" y="974516"/>
            <a:ext cx="9095835" cy="1242598"/>
            <a:chOff x="451795" y="951110"/>
            <a:chExt cx="8997800" cy="1273799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3F3D849E-7813-4608-9629-01B73C748509}"/>
                </a:ext>
              </a:extLst>
            </p:cNvPr>
            <p:cNvSpPr/>
            <p:nvPr/>
          </p:nvSpPr>
          <p:spPr>
            <a:xfrm>
              <a:off x="3488657" y="951110"/>
              <a:ext cx="5960938" cy="5449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1150" dirty="0">
                  <a:solidFill>
                    <a:sysClr val="windowText" lastClr="000000"/>
                  </a:solidFill>
                </a:rPr>
                <a:t>A Summit aimed at promoting investment opportunities and match-making investors.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50" dirty="0">
                  <a:solidFill>
                    <a:sysClr val="windowText" lastClr="000000"/>
                  </a:solidFill>
                </a:rPr>
                <a:t>Scheduled to hold in </a:t>
              </a:r>
              <a:r>
                <a:rPr lang="en-US" sz="1150" dirty="0" smtClean="0">
                  <a:solidFill>
                    <a:sysClr val="windowText" lastClr="000000"/>
                  </a:solidFill>
                </a:rPr>
                <a:t>[October</a:t>
              </a:r>
              <a:r>
                <a:rPr lang="en-US" sz="1150" dirty="0">
                  <a:solidFill>
                    <a:sysClr val="windowText" lastClr="000000"/>
                  </a:solidFill>
                </a:rPr>
                <a:t>, 2017</a:t>
              </a:r>
              <a:r>
                <a:rPr lang="en-US" sz="1150" dirty="0" smtClean="0">
                  <a:solidFill>
                    <a:sysClr val="windowText" lastClr="000000"/>
                  </a:solidFill>
                </a:rPr>
                <a:t>.]</a:t>
              </a:r>
              <a:endParaRPr lang="en-US" sz="115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CFF3FC9C-DB78-4023-8381-900C93AD13B7}"/>
                </a:ext>
              </a:extLst>
            </p:cNvPr>
            <p:cNvSpPr/>
            <p:nvPr/>
          </p:nvSpPr>
          <p:spPr>
            <a:xfrm>
              <a:off x="451795" y="1047507"/>
              <a:ext cx="2643047" cy="41003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Investors’ Summit, </a:t>
              </a:r>
            </a:p>
            <a:p>
              <a:pPr algn="ctr"/>
              <a:r>
                <a:rPr lang="en-US" sz="1200" dirty="0"/>
                <a:t>Nigeria 2017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E04E9A9E-54FE-48E3-A0C8-5A4C46071DC4}"/>
                </a:ext>
              </a:extLst>
            </p:cNvPr>
            <p:cNvSpPr/>
            <p:nvPr/>
          </p:nvSpPr>
          <p:spPr>
            <a:xfrm>
              <a:off x="3486775" y="1573121"/>
              <a:ext cx="5960938" cy="65178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1150" dirty="0">
                  <a:solidFill>
                    <a:schemeClr val="tx1"/>
                  </a:solidFill>
                </a:rPr>
                <a:t>A compilation of all legally backed incentives, sector by sector, to guide investors operating or intending to operate in the country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50" dirty="0">
                  <a:solidFill>
                    <a:schemeClr val="tx1"/>
                  </a:solidFill>
                </a:rPr>
                <a:t>It is  being produced in collaboration with FIRS.</a:t>
              </a:r>
            </a:p>
          </p:txBody>
        </p:sp>
      </p:grpSp>
      <p:sp>
        <p:nvSpPr>
          <p:cNvPr id="39" name="Rectangle: Rounded Corners 4">
            <a:extLst>
              <a:ext uri="{FF2B5EF4-FFF2-40B4-BE49-F238E27FC236}">
                <a16:creationId xmlns="" xmlns:a16="http://schemas.microsoft.com/office/drawing/2014/main" id="{CFF3FC9C-DB78-4023-8381-900C93AD13B7}"/>
              </a:ext>
            </a:extLst>
          </p:cNvPr>
          <p:cNvSpPr/>
          <p:nvPr/>
        </p:nvSpPr>
        <p:spPr>
          <a:xfrm>
            <a:off x="400598" y="1719787"/>
            <a:ext cx="2671849" cy="399988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Incentives Compendium</a:t>
            </a:r>
          </a:p>
        </p:txBody>
      </p:sp>
      <p:sp>
        <p:nvSpPr>
          <p:cNvPr id="40" name="Rectangle: Rounded Corners 4">
            <a:extLst>
              <a:ext uri="{FF2B5EF4-FFF2-40B4-BE49-F238E27FC236}">
                <a16:creationId xmlns="" xmlns:a16="http://schemas.microsoft.com/office/drawing/2014/main" id="{CFF3FC9C-DB78-4023-8381-900C93AD13B7}"/>
              </a:ext>
            </a:extLst>
          </p:cNvPr>
          <p:cNvSpPr/>
          <p:nvPr/>
        </p:nvSpPr>
        <p:spPr>
          <a:xfrm>
            <a:off x="402686" y="2460909"/>
            <a:ext cx="2671849" cy="399988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Pioneer Status Incentives </a:t>
            </a:r>
            <a:r>
              <a:rPr lang="en-US" sz="1200" dirty="0" smtClean="0"/>
              <a:t>Administration</a:t>
            </a: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04E9A9E-54FE-48E3-A0C8-5A4C46071DC4}"/>
              </a:ext>
            </a:extLst>
          </p:cNvPr>
          <p:cNvSpPr/>
          <p:nvPr/>
        </p:nvSpPr>
        <p:spPr>
          <a:xfrm>
            <a:off x="3468653" y="2309881"/>
            <a:ext cx="6025896" cy="6212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Administrative ban lifted on the grant of the incentive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Schedule reviewed and 27 new activities/products added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New guidelines released – download information on www.nipc.gov.ng</a:t>
            </a:r>
          </a:p>
        </p:txBody>
      </p:sp>
      <p:sp>
        <p:nvSpPr>
          <p:cNvPr id="42" name="Rectangle: Rounded Corners 4">
            <a:extLst>
              <a:ext uri="{FF2B5EF4-FFF2-40B4-BE49-F238E27FC236}">
                <a16:creationId xmlns="" xmlns:a16="http://schemas.microsoft.com/office/drawing/2014/main" id="{CFF3FC9C-DB78-4023-8381-900C93AD13B7}"/>
              </a:ext>
            </a:extLst>
          </p:cNvPr>
          <p:cNvSpPr/>
          <p:nvPr/>
        </p:nvSpPr>
        <p:spPr>
          <a:xfrm>
            <a:off x="404774" y="3239609"/>
            <a:ext cx="2671849" cy="399988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Business/Project Profiles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E04E9A9E-54FE-48E3-A0C8-5A4C46071DC4}"/>
              </a:ext>
            </a:extLst>
          </p:cNvPr>
          <p:cNvSpPr/>
          <p:nvPr/>
        </p:nvSpPr>
        <p:spPr>
          <a:xfrm>
            <a:off x="3470741" y="3013425"/>
            <a:ext cx="6025896" cy="832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Two paged document that provides information about a business project that desires  joint ventures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Selected profiles to be showcased at the forthcoming DISN to interested investors for matchmaking.</a:t>
            </a:r>
          </a:p>
        </p:txBody>
      </p:sp>
      <p:sp>
        <p:nvSpPr>
          <p:cNvPr id="44" name="Rectangle: Rounded Corners 4">
            <a:extLst>
              <a:ext uri="{FF2B5EF4-FFF2-40B4-BE49-F238E27FC236}">
                <a16:creationId xmlns="" xmlns:a16="http://schemas.microsoft.com/office/drawing/2014/main" id="{CFF3FC9C-DB78-4023-8381-900C93AD13B7}"/>
              </a:ext>
            </a:extLst>
          </p:cNvPr>
          <p:cNvSpPr/>
          <p:nvPr/>
        </p:nvSpPr>
        <p:spPr>
          <a:xfrm>
            <a:off x="394336" y="4068413"/>
            <a:ext cx="2671849" cy="399988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National Investment Certification </a:t>
            </a:r>
            <a:r>
              <a:rPr lang="en-US" sz="1200" dirty="0" err="1"/>
              <a:t>Programme</a:t>
            </a:r>
            <a:r>
              <a:rPr lang="en-US" sz="1200" dirty="0"/>
              <a:t> for sale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E04E9A9E-54FE-48E3-A0C8-5A4C46071DC4}"/>
              </a:ext>
            </a:extLst>
          </p:cNvPr>
          <p:cNvSpPr/>
          <p:nvPr/>
        </p:nvSpPr>
        <p:spPr>
          <a:xfrm>
            <a:off x="3471194" y="3954963"/>
            <a:ext cx="6028408" cy="704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To improve the capacity of states to document, promote and  facilitate investment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The Pilot States were Lagos, </a:t>
            </a:r>
            <a:r>
              <a:rPr lang="en-US" sz="1150" dirty="0" err="1">
                <a:solidFill>
                  <a:schemeClr val="tx1"/>
                </a:solidFill>
              </a:rPr>
              <a:t>Osun</a:t>
            </a:r>
            <a:r>
              <a:rPr lang="en-US" sz="1150" dirty="0">
                <a:solidFill>
                  <a:schemeClr val="tx1"/>
                </a:solidFill>
              </a:rPr>
              <a:t>, </a:t>
            </a:r>
            <a:r>
              <a:rPr lang="en-US" sz="1150" dirty="0" err="1">
                <a:solidFill>
                  <a:schemeClr val="tx1"/>
                </a:solidFill>
              </a:rPr>
              <a:t>Ondo</a:t>
            </a:r>
            <a:r>
              <a:rPr lang="en-US" sz="1150" dirty="0">
                <a:solidFill>
                  <a:schemeClr val="tx1"/>
                </a:solidFill>
              </a:rPr>
              <a:t>, Oyo and </a:t>
            </a:r>
            <a:r>
              <a:rPr lang="en-US" sz="1150" dirty="0" err="1">
                <a:solidFill>
                  <a:schemeClr val="tx1"/>
                </a:solidFill>
              </a:rPr>
              <a:t>Ekiti</a:t>
            </a:r>
            <a:r>
              <a:rPr lang="en-US" sz="1150" dirty="0">
                <a:solidFill>
                  <a:schemeClr val="tx1"/>
                </a:solidFill>
              </a:rPr>
              <a:t> States.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NIPC Team is reviewing the submissions </a:t>
            </a:r>
            <a:r>
              <a:rPr lang="en-US" sz="1150" dirty="0" err="1">
                <a:solidFill>
                  <a:schemeClr val="tx1"/>
                </a:solidFill>
              </a:rPr>
              <a:t>Ogun</a:t>
            </a:r>
            <a:r>
              <a:rPr lang="en-US" sz="1150" dirty="0">
                <a:solidFill>
                  <a:schemeClr val="tx1"/>
                </a:solidFill>
              </a:rPr>
              <a:t>, Oyo and </a:t>
            </a:r>
            <a:r>
              <a:rPr lang="en-US" sz="1150" dirty="0" err="1">
                <a:solidFill>
                  <a:schemeClr val="tx1"/>
                </a:solidFill>
              </a:rPr>
              <a:t>Osun</a:t>
            </a:r>
            <a:r>
              <a:rPr lang="en-US" sz="1150" dirty="0">
                <a:solidFill>
                  <a:schemeClr val="tx1"/>
                </a:solidFill>
              </a:rPr>
              <a:t> states for certification.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3F3D849E-7813-4608-9629-01B73C748509}"/>
              </a:ext>
            </a:extLst>
          </p:cNvPr>
          <p:cNvSpPr/>
          <p:nvPr/>
        </p:nvSpPr>
        <p:spPr>
          <a:xfrm>
            <a:off x="3483081" y="4746936"/>
            <a:ext cx="6025896" cy="5315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ysClr val="windowText" lastClr="000000"/>
                </a:solidFill>
              </a:rPr>
              <a:t>A daily compilation of investment news on Nigeria circulated electronically.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ysClr val="windowText" lastClr="000000"/>
                </a:solidFill>
              </a:rPr>
              <a:t>Subscribers are currently over 4,000 across the world.</a:t>
            </a:r>
          </a:p>
        </p:txBody>
      </p:sp>
      <p:sp>
        <p:nvSpPr>
          <p:cNvPr id="47" name="Rectangle: Rounded Corners 4">
            <a:extLst>
              <a:ext uri="{FF2B5EF4-FFF2-40B4-BE49-F238E27FC236}">
                <a16:creationId xmlns="" xmlns:a16="http://schemas.microsoft.com/office/drawing/2014/main" id="{CFF3FC9C-DB78-4023-8381-900C93AD13B7}"/>
              </a:ext>
            </a:extLst>
          </p:cNvPr>
          <p:cNvSpPr/>
          <p:nvPr/>
        </p:nvSpPr>
        <p:spPr>
          <a:xfrm>
            <a:off x="413126" y="4790863"/>
            <a:ext cx="2671849" cy="399988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NIPC Intelligence Newsletter</a:t>
            </a:r>
          </a:p>
        </p:txBody>
      </p:sp>
      <p:sp>
        <p:nvSpPr>
          <p:cNvPr id="48" name="Rectangle: Rounded Corners 4">
            <a:extLst>
              <a:ext uri="{FF2B5EF4-FFF2-40B4-BE49-F238E27FC236}">
                <a16:creationId xmlns="" xmlns:a16="http://schemas.microsoft.com/office/drawing/2014/main" id="{CFF3FC9C-DB78-4023-8381-900C93AD13B7}"/>
              </a:ext>
            </a:extLst>
          </p:cNvPr>
          <p:cNvSpPr/>
          <p:nvPr/>
        </p:nvSpPr>
        <p:spPr>
          <a:xfrm>
            <a:off x="419388" y="5571533"/>
            <a:ext cx="2671849" cy="399988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Stakeholders’ Forum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E04E9A9E-54FE-48E3-A0C8-5A4C46071DC4}"/>
              </a:ext>
            </a:extLst>
          </p:cNvPr>
          <p:cNvSpPr/>
          <p:nvPr/>
        </p:nvSpPr>
        <p:spPr>
          <a:xfrm>
            <a:off x="3485355" y="5357875"/>
            <a:ext cx="6025896" cy="832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50" dirty="0">
                <a:solidFill>
                  <a:schemeClr val="tx1"/>
                </a:solidFill>
              </a:rPr>
              <a:t>Meetings with relevant stakeholders to sensitize on NIPC’s role and build synergy for effective delivery on its mandate.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150" dirty="0" smtClean="0">
                <a:solidFill>
                  <a:schemeClr val="tx1"/>
                </a:solidFill>
              </a:rPr>
              <a:t>Sessions  held  over 3 days in Lagos with professional investment advisers, Bilateral Chambers of Commerce, OPS and  </a:t>
            </a:r>
            <a:r>
              <a:rPr lang="en-US" sz="1150" dirty="0">
                <a:solidFill>
                  <a:schemeClr val="tx1"/>
                </a:solidFill>
              </a:rPr>
              <a:t>Select Industrial groups.</a:t>
            </a:r>
          </a:p>
        </p:txBody>
      </p:sp>
    </p:spTree>
    <p:extLst>
      <p:ext uri="{BB962C8B-B14F-4D97-AF65-F5344CB8AC3E}">
        <p14:creationId xmlns:p14="http://schemas.microsoft.com/office/powerpoint/2010/main" xmlns="" val="17985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29EE79FB-AE56-4AC3-B01D-B85A4327B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278" y="222622"/>
            <a:ext cx="8543925" cy="561150"/>
          </a:xfrm>
        </p:spPr>
        <p:txBody>
          <a:bodyPr/>
          <a:lstStyle/>
          <a:p>
            <a:r>
              <a:rPr lang="en-US" dirty="0"/>
              <a:t>NIPC Intelligence: investor interest remains strong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15B8620-6FDF-4352-8544-7EBF353A9C2E}"/>
              </a:ext>
            </a:extLst>
          </p:cNvPr>
          <p:cNvSpPr/>
          <p:nvPr/>
        </p:nvSpPr>
        <p:spPr>
          <a:xfrm>
            <a:off x="492230" y="5848767"/>
            <a:ext cx="4810959" cy="30876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H1 total = US$17.61 Billion in  22 projects across 21 states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93828EEF-204D-4D6E-8672-E89B53678099}"/>
              </a:ext>
            </a:extLst>
          </p:cNvPr>
          <p:cNvGrpSpPr/>
          <p:nvPr/>
        </p:nvGrpSpPr>
        <p:grpSpPr>
          <a:xfrm>
            <a:off x="5775477" y="5877560"/>
            <a:ext cx="857063" cy="246221"/>
            <a:chOff x="7049009" y="1782608"/>
            <a:chExt cx="1067291" cy="191774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F779C122-9429-46CC-8C39-4650494CD5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flipH="1">
              <a:off x="7049009" y="1816417"/>
              <a:ext cx="98054" cy="12912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14F050C3-1666-4563-A0C0-D7FE78FC5DFF}"/>
                </a:ext>
              </a:extLst>
            </p:cNvPr>
            <p:cNvSpPr txBox="1"/>
            <p:nvPr/>
          </p:nvSpPr>
          <p:spPr>
            <a:xfrm>
              <a:off x="7083865" y="1782608"/>
              <a:ext cx="1032435" cy="19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Value, US$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13FCD1CC-1A86-4EBA-920A-341884D60FC4}"/>
              </a:ext>
            </a:extLst>
          </p:cNvPr>
          <p:cNvGrpSpPr/>
          <p:nvPr/>
        </p:nvGrpSpPr>
        <p:grpSpPr>
          <a:xfrm>
            <a:off x="6759941" y="5846135"/>
            <a:ext cx="1430057" cy="253590"/>
            <a:chOff x="620830" y="6209512"/>
            <a:chExt cx="1430057" cy="253590"/>
          </a:xfrm>
        </p:grpSpPr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BA9A742F-3714-49F6-AC2D-13E07DAEC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0830" y="6209512"/>
              <a:ext cx="221262" cy="22051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E4E3849E-ED1F-425E-86F5-B4F9E353B546}"/>
                </a:ext>
              </a:extLst>
            </p:cNvPr>
            <p:cNvSpPr txBox="1"/>
            <p:nvPr/>
          </p:nvSpPr>
          <p:spPr>
            <a:xfrm>
              <a:off x="772973" y="6216881"/>
              <a:ext cx="12779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Number of Projects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D25DEFEA-5841-4656-BD53-1D98875A2E51}"/>
              </a:ext>
            </a:extLst>
          </p:cNvPr>
          <p:cNvGrpSpPr/>
          <p:nvPr/>
        </p:nvGrpSpPr>
        <p:grpSpPr>
          <a:xfrm>
            <a:off x="8287032" y="5852290"/>
            <a:ext cx="1363341" cy="248682"/>
            <a:chOff x="600984" y="6511113"/>
            <a:chExt cx="1363341" cy="248682"/>
          </a:xfrm>
        </p:grpSpPr>
        <p:pic>
          <p:nvPicPr>
            <p:cNvPr id="12" name="Picture 11">
              <a:extLst>
                <a:ext uri="{FF2B5EF4-FFF2-40B4-BE49-F238E27FC236}">
                  <a16:creationId xmlns="" xmlns:a16="http://schemas.microsoft.com/office/drawing/2014/main" id="{53C762E1-81D7-43E5-8498-8BC5D81D65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0984" y="6511113"/>
              <a:ext cx="231565" cy="22051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4CB04D0A-643A-45B8-93CD-56EA90B99C55}"/>
                </a:ext>
              </a:extLst>
            </p:cNvPr>
            <p:cNvSpPr txBox="1"/>
            <p:nvPr/>
          </p:nvSpPr>
          <p:spPr>
            <a:xfrm>
              <a:off x="772973" y="6513574"/>
              <a:ext cx="11913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Number of states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53EDDB7-B0DA-460C-B744-DE3BFF169508}"/>
              </a:ext>
            </a:extLst>
          </p:cNvPr>
          <p:cNvSpPr txBox="1"/>
          <p:nvPr/>
        </p:nvSpPr>
        <p:spPr>
          <a:xfrm>
            <a:off x="291223" y="6323896"/>
            <a:ext cx="28814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NIPC Intelligence Newsletters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C9C4F47-3ED8-4395-B25F-DC2004A5BCB6}"/>
              </a:ext>
            </a:extLst>
          </p:cNvPr>
          <p:cNvSpPr/>
          <p:nvPr/>
        </p:nvSpPr>
        <p:spPr>
          <a:xfrm>
            <a:off x="331333" y="1050254"/>
            <a:ext cx="9201997" cy="24859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Selected Announced Investments, H1 2017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="" xmlns:a16="http://schemas.microsoft.com/office/drawing/2014/main" id="{F79C8D23-F5EE-481A-818B-B13D8FA83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1472762"/>
              </p:ext>
            </p:extLst>
          </p:nvPr>
        </p:nvGraphicFramePr>
        <p:xfrm>
          <a:off x="354980" y="1360196"/>
          <a:ext cx="5191284" cy="4218545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684111">
                  <a:extLst>
                    <a:ext uri="{9D8B030D-6E8A-4147-A177-3AD203B41FA5}">
                      <a16:colId xmlns="" xmlns:a16="http://schemas.microsoft.com/office/drawing/2014/main" val="3905846821"/>
                    </a:ext>
                  </a:extLst>
                </a:gridCol>
                <a:gridCol w="1898073">
                  <a:extLst>
                    <a:ext uri="{9D8B030D-6E8A-4147-A177-3AD203B41FA5}">
                      <a16:colId xmlns="" xmlns:a16="http://schemas.microsoft.com/office/drawing/2014/main" val="3965826842"/>
                    </a:ext>
                  </a:extLst>
                </a:gridCol>
                <a:gridCol w="825964">
                  <a:extLst>
                    <a:ext uri="{9D8B030D-6E8A-4147-A177-3AD203B41FA5}">
                      <a16:colId xmlns="" xmlns:a16="http://schemas.microsoft.com/office/drawing/2014/main" val="3816117179"/>
                    </a:ext>
                  </a:extLst>
                </a:gridCol>
                <a:gridCol w="1399692">
                  <a:extLst>
                    <a:ext uri="{9D8B030D-6E8A-4147-A177-3AD203B41FA5}">
                      <a16:colId xmlns="" xmlns:a16="http://schemas.microsoft.com/office/drawing/2014/main" val="1480950838"/>
                    </a:ext>
                  </a:extLst>
                </a:gridCol>
                <a:gridCol w="383444">
                  <a:extLst>
                    <a:ext uri="{9D8B030D-6E8A-4147-A177-3AD203B41FA5}">
                      <a16:colId xmlns="" xmlns:a16="http://schemas.microsoft.com/office/drawing/2014/main" val="2232105339"/>
                    </a:ext>
                  </a:extLst>
                </a:gridCol>
              </a:tblGrid>
              <a:tr h="3393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Country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Sector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Number of Projects</a:t>
                      </a:r>
                    </a:p>
                  </a:txBody>
                  <a:tcPr marL="8792" marR="8792" marT="8792" marB="4220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States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Value$m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ctr"/>
                </a:tc>
                <a:extLst>
                  <a:ext uri="{0D108BD9-81ED-4DB2-BD59-A6C34878D82A}">
                    <a16:rowId xmlns="" xmlns:a16="http://schemas.microsoft.com/office/drawing/2014/main" val="2353608614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United Kingdom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Oil &amp; gas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Bayelsa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1326347279"/>
                  </a:ext>
                </a:extLst>
              </a:tr>
              <a:tr h="33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China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u="none" strike="noStrike" dirty="0">
                          <a:effectLst/>
                        </a:rPr>
                        <a:t>Textiles &amp; Garment Manufacturing (Shoes), Aviation &amp; Hospitality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Kano, </a:t>
                      </a:r>
                      <a:r>
                        <a:rPr lang="en-US" sz="1000" u="none" strike="noStrike" dirty="0" err="1">
                          <a:effectLst/>
                        </a:rPr>
                        <a:t>Abia</a:t>
                      </a:r>
                      <a:r>
                        <a:rPr lang="en-US" sz="1000" u="none" strike="noStrike" dirty="0">
                          <a:effectLst/>
                        </a:rPr>
                        <a:t>, Anambra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4,120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3708037449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Denmark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u="none" strike="noStrike" dirty="0">
                          <a:effectLst/>
                        </a:rPr>
                        <a:t>Petrochemicals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Bayelsa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3,600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1294978363"/>
                  </a:ext>
                </a:extLst>
              </a:tr>
              <a:tr h="77549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USA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000" u="none" strike="noStrike" dirty="0">
                          <a:effectLst/>
                        </a:rPr>
                        <a:t>FMCG, Power (hydro &amp; gas), Oil &amp; Gas, Rail, Petrochemicals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Ogun, Kano, Cross River, Delta, Oyo, </a:t>
                      </a:r>
                      <a:r>
                        <a:rPr lang="en-US" sz="1000" u="none" strike="noStrike" dirty="0" err="1">
                          <a:effectLst/>
                        </a:rPr>
                        <a:t>Kwara</a:t>
                      </a:r>
                      <a:r>
                        <a:rPr lang="en-US" sz="1000" u="none" strike="noStrike" dirty="0">
                          <a:effectLst/>
                        </a:rPr>
                        <a:t>, Lagos, Niger, Kaduna, Rivers, </a:t>
                      </a:r>
                      <a:r>
                        <a:rPr lang="en-US" sz="1000" u="none" strike="noStrike" dirty="0" err="1">
                          <a:effectLst/>
                        </a:rPr>
                        <a:t>Abia</a:t>
                      </a:r>
                      <a:r>
                        <a:rPr lang="en-US" sz="1000" u="none" strike="noStrike" dirty="0">
                          <a:effectLst/>
                        </a:rPr>
                        <a:t>, Enugu, Benue, Nasarawa, Plateau, Bauchi, Gombe, </a:t>
                      </a:r>
                      <a:r>
                        <a:rPr lang="en-US" sz="1000" u="none" strike="noStrike" dirty="0" err="1">
                          <a:effectLst/>
                        </a:rPr>
                        <a:t>Borno</a:t>
                      </a:r>
                      <a:r>
                        <a:rPr lang="en-US" sz="1000" u="none" strike="noStrike" dirty="0">
                          <a:effectLst/>
                        </a:rPr>
                        <a:t>, Bayelsa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2,691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343999426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Belgium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FMCG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Osun, Anambra, Rivers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304732694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France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Renewables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Delta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2689990558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Germany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Ecommerce, Renewables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Lagos, Plateau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155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extLst>
                  <a:ext uri="{0D108BD9-81ED-4DB2-BD59-A6C34878D82A}">
                    <a16:rowId xmlns="" xmlns:a16="http://schemas.microsoft.com/office/drawing/2014/main" val="1622758645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Singapore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Agribusiness (Poultry)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Kaduna, Kwara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 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b"/>
                </a:tc>
                <a:extLst>
                  <a:ext uri="{0D108BD9-81ED-4DB2-BD59-A6C34878D82A}">
                    <a16:rowId xmlns="" xmlns:a16="http://schemas.microsoft.com/office/drawing/2014/main" val="1523827416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Turkey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FMCG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Ogun</a:t>
                      </a:r>
                    </a:p>
                  </a:txBody>
                  <a:tcPr marL="8792" marR="8792" marT="8792" marB="42203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8792" marR="8792" marT="8792" marB="42203" anchor="b"/>
                </a:tc>
                <a:extLst>
                  <a:ext uri="{0D108BD9-81ED-4DB2-BD59-A6C34878D82A}">
                    <a16:rowId xmlns="" xmlns:a16="http://schemas.microsoft.com/office/drawing/2014/main" val="2028839794"/>
                  </a:ext>
                </a:extLst>
              </a:tr>
              <a:tr h="194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Others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Various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8792" marR="8792" marT="8792" marB="42203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 Rivers, Nasarawa, Ogun, Kaduna</a:t>
                      </a:r>
                    </a:p>
                  </a:txBody>
                  <a:tcPr marL="8792" marR="8792" marT="8792" marB="42203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92" marR="8792" marT="8792" marB="42203" anchor="b"/>
                </a:tc>
                <a:extLst>
                  <a:ext uri="{0D108BD9-81ED-4DB2-BD59-A6C34878D82A}">
                    <a16:rowId xmlns="" xmlns:a16="http://schemas.microsoft.com/office/drawing/2014/main" val="1820084237"/>
                  </a:ext>
                </a:extLst>
              </a:tr>
            </a:tbl>
          </a:graphicData>
        </a:graphic>
      </p:graphicFrame>
      <p:sp>
        <p:nvSpPr>
          <p:cNvPr id="26" name="AutoShape 2" descr="Image result for united kingdom flag">
            <a:extLst>
              <a:ext uri="{FF2B5EF4-FFF2-40B4-BE49-F238E27FC236}">
                <a16:creationId xmlns="" xmlns:a16="http://schemas.microsoft.com/office/drawing/2014/main" id="{7F3F4ED6-11A4-42E5-B3C1-977F9CA94A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="" xmlns:a16="http://schemas.microsoft.com/office/drawing/2014/main" id="{EFD4F0B3-C5B3-494B-B760-1041B4E4ABF4}"/>
              </a:ext>
            </a:extLst>
          </p:cNvPr>
          <p:cNvGrpSpPr/>
          <p:nvPr/>
        </p:nvGrpSpPr>
        <p:grpSpPr>
          <a:xfrm>
            <a:off x="5964496" y="3017264"/>
            <a:ext cx="3568834" cy="1039660"/>
            <a:chOff x="6003003" y="2839190"/>
            <a:chExt cx="3568834" cy="1039660"/>
          </a:xfrm>
        </p:grpSpPr>
        <p:pic>
          <p:nvPicPr>
            <p:cNvPr id="79" name="Picture 78" descr="Image result for Denmark flag">
              <a:extLst>
                <a:ext uri="{FF2B5EF4-FFF2-40B4-BE49-F238E27FC236}">
                  <a16:creationId xmlns="" xmlns:a16="http://schemas.microsoft.com/office/drawing/2014/main" id="{A8E9A29A-B09E-4AAD-B384-2AE5CAB0F9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4632" y="2932571"/>
              <a:ext cx="473243" cy="457200"/>
            </a:xfrm>
            <a:prstGeom prst="ellipse">
              <a:avLst/>
            </a:prstGeom>
            <a:ln w="63500" cap="rnd">
              <a:noFill/>
            </a:ln>
            <a:effectLst>
              <a:outerShdw blurRad="149987" dir="8460000" algn="ctr">
                <a:srgbClr val="000000">
                  <a:alpha val="28000"/>
                </a:srgbClr>
              </a:outerShdw>
            </a:effectLst>
            <a:scene3d>
              <a:camera prst="obliqueBottomRight"/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5947F2BF-8B7B-4322-90FB-F6B0A335E3A1}"/>
                </a:ext>
              </a:extLst>
            </p:cNvPr>
            <p:cNvSpPr txBox="1"/>
            <p:nvPr/>
          </p:nvSpPr>
          <p:spPr>
            <a:xfrm>
              <a:off x="6003003" y="3616507"/>
              <a:ext cx="7569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Denmark</a:t>
              </a:r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="" xmlns:a16="http://schemas.microsoft.com/office/drawing/2014/main" id="{A4599785-4649-4678-B122-AC7B758C53A1}"/>
                </a:ext>
              </a:extLst>
            </p:cNvPr>
            <p:cNvGrpSpPr/>
            <p:nvPr/>
          </p:nvGrpSpPr>
          <p:grpSpPr>
            <a:xfrm>
              <a:off x="7059958" y="2841480"/>
              <a:ext cx="691156" cy="712354"/>
              <a:chOff x="6069820" y="1477886"/>
              <a:chExt cx="1023635" cy="1129016"/>
            </a:xfrm>
          </p:grpSpPr>
          <p:grpSp>
            <p:nvGrpSpPr>
              <p:cNvPr id="92" name="Group 91">
                <a:extLst>
                  <a:ext uri="{FF2B5EF4-FFF2-40B4-BE49-F238E27FC236}">
                    <a16:creationId xmlns="" xmlns:a16="http://schemas.microsoft.com/office/drawing/2014/main" id="{03DC9082-0B3D-459C-86DD-39AB1B89BD71}"/>
                  </a:ext>
                </a:extLst>
              </p:cNvPr>
              <p:cNvGrpSpPr/>
              <p:nvPr/>
            </p:nvGrpSpPr>
            <p:grpSpPr>
              <a:xfrm>
                <a:off x="6116654" y="1477886"/>
                <a:ext cx="976801" cy="390237"/>
                <a:chOff x="6794424" y="1775228"/>
                <a:chExt cx="1026819" cy="244324"/>
              </a:xfrm>
            </p:grpSpPr>
            <p:pic>
              <p:nvPicPr>
                <p:cNvPr id="97" name="Picture 96">
                  <a:extLst>
                    <a:ext uri="{FF2B5EF4-FFF2-40B4-BE49-F238E27FC236}">
                      <a16:creationId xmlns="" xmlns:a16="http://schemas.microsoft.com/office/drawing/2014/main" id="{E56F12AF-EA68-4F9C-9BC2-882A3E0F70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6794424" y="1811294"/>
                  <a:ext cx="86947" cy="114499"/>
                </a:xfrm>
                <a:prstGeom prst="rect">
                  <a:avLst/>
                </a:prstGeom>
              </p:spPr>
            </p:pic>
            <p:sp>
              <p:nvSpPr>
                <p:cNvPr id="98" name="TextBox 97">
                  <a:extLst>
                    <a:ext uri="{FF2B5EF4-FFF2-40B4-BE49-F238E27FC236}">
                      <a16:creationId xmlns="" xmlns:a16="http://schemas.microsoft.com/office/drawing/2014/main" id="{E62C8363-147F-4D08-9DA3-A2EB281C73E1}"/>
                    </a:ext>
                  </a:extLst>
                </p:cNvPr>
                <p:cNvSpPr txBox="1"/>
                <p:nvPr/>
              </p:nvSpPr>
              <p:spPr>
                <a:xfrm>
                  <a:off x="6872380" y="1775228"/>
                  <a:ext cx="948863" cy="244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US3.6b</a:t>
                  </a:r>
                </a:p>
              </p:txBody>
            </p:sp>
          </p:grpSp>
          <p:pic>
            <p:nvPicPr>
              <p:cNvPr id="93" name="Picture 92">
                <a:extLst>
                  <a:ext uri="{FF2B5EF4-FFF2-40B4-BE49-F238E27FC236}">
                    <a16:creationId xmlns="" xmlns:a16="http://schemas.microsoft.com/office/drawing/2014/main" id="{9C5C0681-9178-4203-9F21-C6D95BEFD5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069820" y="1839340"/>
                <a:ext cx="262115" cy="274320"/>
              </a:xfrm>
              <a:prstGeom prst="rect">
                <a:avLst/>
              </a:prstGeom>
            </p:spPr>
          </p:pic>
          <p:sp>
            <p:nvSpPr>
              <p:cNvPr id="94" name="TextBox 93">
                <a:extLst>
                  <a:ext uri="{FF2B5EF4-FFF2-40B4-BE49-F238E27FC236}">
                    <a16:creationId xmlns="" xmlns:a16="http://schemas.microsoft.com/office/drawing/2014/main" id="{020EEC4B-733C-446B-BC19-2626580BDED6}"/>
                  </a:ext>
                </a:extLst>
              </p:cNvPr>
              <p:cNvSpPr txBox="1"/>
              <p:nvPr/>
            </p:nvSpPr>
            <p:spPr>
              <a:xfrm>
                <a:off x="6398814" y="1847573"/>
                <a:ext cx="330409" cy="346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="" xmlns:a16="http://schemas.microsoft.com/office/drawing/2014/main" id="{855EB816-B87C-4AA0-9569-EC3DDE73E7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080120" y="2199738"/>
                <a:ext cx="274320" cy="274320"/>
              </a:xfrm>
              <a:prstGeom prst="rect">
                <a:avLst/>
              </a:prstGeom>
            </p:spPr>
          </p:pic>
          <p:sp>
            <p:nvSpPr>
              <p:cNvPr id="96" name="TextBox 95">
                <a:extLst>
                  <a:ext uri="{FF2B5EF4-FFF2-40B4-BE49-F238E27FC236}">
                    <a16:creationId xmlns="" xmlns:a16="http://schemas.microsoft.com/office/drawing/2014/main" id="{70EEC248-2852-4DF9-8080-1C03EA49472D}"/>
                  </a:ext>
                </a:extLst>
              </p:cNvPr>
              <p:cNvSpPr txBox="1"/>
              <p:nvPr/>
            </p:nvSpPr>
            <p:spPr>
              <a:xfrm>
                <a:off x="6398814" y="2216664"/>
                <a:ext cx="377960" cy="390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</p:grp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DE626212-9DEC-45F5-929C-7AEDB07ABA6B}"/>
                </a:ext>
              </a:extLst>
            </p:cNvPr>
            <p:cNvSpPr txBox="1"/>
            <p:nvPr/>
          </p:nvSpPr>
          <p:spPr>
            <a:xfrm>
              <a:off x="8198341" y="3617240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USA</a:t>
              </a:r>
            </a:p>
          </p:txBody>
        </p:sp>
        <p:pic>
          <p:nvPicPr>
            <p:cNvPr id="83" name="Picture 82">
              <a:extLst>
                <a:ext uri="{FF2B5EF4-FFF2-40B4-BE49-F238E27FC236}">
                  <a16:creationId xmlns="" xmlns:a16="http://schemas.microsoft.com/office/drawing/2014/main" id="{A3BF3877-5561-4667-B86B-A59F1D968E9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111672" y="2951352"/>
              <a:ext cx="489103" cy="457200"/>
            </a:xfrm>
            <a:prstGeom prst="ellipse">
              <a:avLst/>
            </a:prstGeom>
            <a:ln w="63500" cap="rnd">
              <a:noFill/>
            </a:ln>
            <a:effectLst>
              <a:outerShdw blurRad="149987" dir="8460000" algn="ctr">
                <a:srgbClr val="000000">
                  <a:alpha val="28000"/>
                </a:srgbClr>
              </a:outerShdw>
            </a:effectLst>
            <a:scene3d>
              <a:camera prst="obliqueBottomRight"/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grpSp>
          <p:nvGrpSpPr>
            <p:cNvPr id="84" name="Group 83">
              <a:extLst>
                <a:ext uri="{FF2B5EF4-FFF2-40B4-BE49-F238E27FC236}">
                  <a16:creationId xmlns="" xmlns:a16="http://schemas.microsoft.com/office/drawing/2014/main" id="{7C696144-1A14-48FB-B9DA-90A9148B63A9}"/>
                </a:ext>
              </a:extLst>
            </p:cNvPr>
            <p:cNvGrpSpPr/>
            <p:nvPr/>
          </p:nvGrpSpPr>
          <p:grpSpPr>
            <a:xfrm>
              <a:off x="8880681" y="2839190"/>
              <a:ext cx="691156" cy="712354"/>
              <a:chOff x="6069820" y="1477886"/>
              <a:chExt cx="1023635" cy="1129016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="" xmlns:a16="http://schemas.microsoft.com/office/drawing/2014/main" id="{2AC56023-D303-4018-8562-F5EE6C8A7956}"/>
                  </a:ext>
                </a:extLst>
              </p:cNvPr>
              <p:cNvGrpSpPr/>
              <p:nvPr/>
            </p:nvGrpSpPr>
            <p:grpSpPr>
              <a:xfrm>
                <a:off x="6116654" y="1477886"/>
                <a:ext cx="976801" cy="390237"/>
                <a:chOff x="6794424" y="1775228"/>
                <a:chExt cx="1026819" cy="244324"/>
              </a:xfrm>
            </p:grpSpPr>
            <p:pic>
              <p:nvPicPr>
                <p:cNvPr id="90" name="Picture 89">
                  <a:extLst>
                    <a:ext uri="{FF2B5EF4-FFF2-40B4-BE49-F238E27FC236}">
                      <a16:creationId xmlns="" xmlns:a16="http://schemas.microsoft.com/office/drawing/2014/main" id="{26B21A6E-6C3B-40CE-86CD-40BFE4E482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6794424" y="1811294"/>
                  <a:ext cx="86947" cy="114499"/>
                </a:xfrm>
                <a:prstGeom prst="rect">
                  <a:avLst/>
                </a:prstGeom>
              </p:spPr>
            </p:pic>
            <p:sp>
              <p:nvSpPr>
                <p:cNvPr id="91" name="TextBox 90">
                  <a:extLst>
                    <a:ext uri="{FF2B5EF4-FFF2-40B4-BE49-F238E27FC236}">
                      <a16:creationId xmlns="" xmlns:a16="http://schemas.microsoft.com/office/drawing/2014/main" id="{3C29C171-481A-455C-BDE2-3541E5F66F57}"/>
                    </a:ext>
                  </a:extLst>
                </p:cNvPr>
                <p:cNvSpPr txBox="1"/>
                <p:nvPr/>
              </p:nvSpPr>
              <p:spPr>
                <a:xfrm>
                  <a:off x="6872380" y="1775228"/>
                  <a:ext cx="948863" cy="244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US2.7b</a:t>
                  </a:r>
                </a:p>
              </p:txBody>
            </p:sp>
          </p:grpSp>
          <p:pic>
            <p:nvPicPr>
              <p:cNvPr id="86" name="Picture 85">
                <a:extLst>
                  <a:ext uri="{FF2B5EF4-FFF2-40B4-BE49-F238E27FC236}">
                    <a16:creationId xmlns="" xmlns:a16="http://schemas.microsoft.com/office/drawing/2014/main" id="{85D7BAE2-EFEC-4339-9B74-8CEEB96DE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069820" y="1839340"/>
                <a:ext cx="262115" cy="274320"/>
              </a:xfrm>
              <a:prstGeom prst="rect">
                <a:avLst/>
              </a:prstGeom>
            </p:spPr>
          </p:pic>
          <p:sp>
            <p:nvSpPr>
              <p:cNvPr id="87" name="TextBox 86">
                <a:extLst>
                  <a:ext uri="{FF2B5EF4-FFF2-40B4-BE49-F238E27FC236}">
                    <a16:creationId xmlns="" xmlns:a16="http://schemas.microsoft.com/office/drawing/2014/main" id="{4F379E5F-7EC3-41D9-B740-1ADA0CADD8AD}"/>
                  </a:ext>
                </a:extLst>
              </p:cNvPr>
              <p:cNvSpPr txBox="1"/>
              <p:nvPr/>
            </p:nvSpPr>
            <p:spPr>
              <a:xfrm>
                <a:off x="6398814" y="1847572"/>
                <a:ext cx="377960" cy="390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7</a:t>
                </a:r>
              </a:p>
            </p:txBody>
          </p:sp>
          <p:pic>
            <p:nvPicPr>
              <p:cNvPr id="88" name="Picture 87">
                <a:extLst>
                  <a:ext uri="{FF2B5EF4-FFF2-40B4-BE49-F238E27FC236}">
                    <a16:creationId xmlns="" xmlns:a16="http://schemas.microsoft.com/office/drawing/2014/main" id="{F5E50A49-7333-4496-83E9-923764F7E9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080120" y="2199738"/>
                <a:ext cx="274320" cy="274320"/>
              </a:xfrm>
              <a:prstGeom prst="rect">
                <a:avLst/>
              </a:prstGeom>
            </p:spPr>
          </p:pic>
          <p:sp>
            <p:nvSpPr>
              <p:cNvPr id="89" name="TextBox 88">
                <a:extLst>
                  <a:ext uri="{FF2B5EF4-FFF2-40B4-BE49-F238E27FC236}">
                    <a16:creationId xmlns="" xmlns:a16="http://schemas.microsoft.com/office/drawing/2014/main" id="{764AB138-53AA-4BFD-AB42-8EB0FEBCCA8D}"/>
                  </a:ext>
                </a:extLst>
              </p:cNvPr>
              <p:cNvSpPr txBox="1"/>
              <p:nvPr/>
            </p:nvSpPr>
            <p:spPr>
              <a:xfrm>
                <a:off x="6398814" y="2216664"/>
                <a:ext cx="482422" cy="390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19</a:t>
                </a:r>
              </a:p>
            </p:txBody>
          </p:sp>
        </p:grpSp>
      </p:grpSp>
      <p:grpSp>
        <p:nvGrpSpPr>
          <p:cNvPr id="99" name="Group 98">
            <a:extLst>
              <a:ext uri="{FF2B5EF4-FFF2-40B4-BE49-F238E27FC236}">
                <a16:creationId xmlns="" xmlns:a16="http://schemas.microsoft.com/office/drawing/2014/main" id="{44600A21-AAD2-4552-9457-3A614929B6E1}"/>
              </a:ext>
            </a:extLst>
          </p:cNvPr>
          <p:cNvGrpSpPr/>
          <p:nvPr/>
        </p:nvGrpSpPr>
        <p:grpSpPr>
          <a:xfrm>
            <a:off x="5966421" y="4487072"/>
            <a:ext cx="3603276" cy="816460"/>
            <a:chOff x="6007986" y="4487072"/>
            <a:chExt cx="3603276" cy="816460"/>
          </a:xfrm>
        </p:grpSpPr>
        <p:pic>
          <p:nvPicPr>
            <p:cNvPr id="100" name="Picture 99">
              <a:extLst>
                <a:ext uri="{FF2B5EF4-FFF2-40B4-BE49-F238E27FC236}">
                  <a16:creationId xmlns="" xmlns:a16="http://schemas.microsoft.com/office/drawing/2014/main" id="{555C4871-F911-4FAF-B085-DC1398CCB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114052" y="4512411"/>
              <a:ext cx="452631" cy="457200"/>
            </a:xfrm>
            <a:prstGeom prst="ellipse">
              <a:avLst/>
            </a:prstGeom>
            <a:ln w="63500" cap="rnd">
              <a:noFill/>
            </a:ln>
            <a:effectLst>
              <a:outerShdw blurRad="149987" dir="8460000" algn="ctr">
                <a:srgbClr val="000000">
                  <a:alpha val="28000"/>
                </a:srgbClr>
              </a:outerShdw>
            </a:effectLst>
            <a:scene3d>
              <a:camera prst="obliqueBottomRight"/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AEC54A2E-8AD8-4719-810C-13E903F6690D}"/>
                </a:ext>
              </a:extLst>
            </p:cNvPr>
            <p:cNvSpPr txBox="1"/>
            <p:nvPr/>
          </p:nvSpPr>
          <p:spPr>
            <a:xfrm>
              <a:off x="6007986" y="5041922"/>
              <a:ext cx="6960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Belgium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="" xmlns:a16="http://schemas.microsoft.com/office/drawing/2014/main" id="{5361DD6D-0AD9-4916-808B-54D5D9A08704}"/>
                </a:ext>
              </a:extLst>
            </p:cNvPr>
            <p:cNvGrpSpPr/>
            <p:nvPr/>
          </p:nvGrpSpPr>
          <p:grpSpPr>
            <a:xfrm>
              <a:off x="7007873" y="4487072"/>
              <a:ext cx="691160" cy="712354"/>
              <a:chOff x="6069820" y="1477886"/>
              <a:chExt cx="1023641" cy="1129016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="" xmlns:a16="http://schemas.microsoft.com/office/drawing/2014/main" id="{E840254B-55D1-423E-AC88-7263EED0EEEA}"/>
                  </a:ext>
                </a:extLst>
              </p:cNvPr>
              <p:cNvGrpSpPr/>
              <p:nvPr/>
            </p:nvGrpSpPr>
            <p:grpSpPr>
              <a:xfrm>
                <a:off x="6116660" y="1477886"/>
                <a:ext cx="976801" cy="390237"/>
                <a:chOff x="6794424" y="1775228"/>
                <a:chExt cx="1026818" cy="244324"/>
              </a:xfrm>
            </p:grpSpPr>
            <p:pic>
              <p:nvPicPr>
                <p:cNvPr id="118" name="Picture 117">
                  <a:extLst>
                    <a:ext uri="{FF2B5EF4-FFF2-40B4-BE49-F238E27FC236}">
                      <a16:creationId xmlns="" xmlns:a16="http://schemas.microsoft.com/office/drawing/2014/main" id="{9A30A996-F25F-4B1C-BBE3-79D645E3BB7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6794424" y="1811294"/>
                  <a:ext cx="86947" cy="114499"/>
                </a:xfrm>
                <a:prstGeom prst="rect">
                  <a:avLst/>
                </a:prstGeom>
              </p:spPr>
            </p:pic>
            <p:sp>
              <p:nvSpPr>
                <p:cNvPr id="119" name="TextBox 118">
                  <a:extLst>
                    <a:ext uri="{FF2B5EF4-FFF2-40B4-BE49-F238E27FC236}">
                      <a16:creationId xmlns="" xmlns:a16="http://schemas.microsoft.com/office/drawing/2014/main" id="{1483301B-B06C-4560-85A3-0A4D154B14E3}"/>
                    </a:ext>
                  </a:extLst>
                </p:cNvPr>
                <p:cNvSpPr txBox="1"/>
                <p:nvPr/>
              </p:nvSpPr>
              <p:spPr>
                <a:xfrm>
                  <a:off x="6872380" y="1775228"/>
                  <a:ext cx="948862" cy="244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US0.4b</a:t>
                  </a:r>
                </a:p>
              </p:txBody>
            </p:sp>
          </p:grpSp>
          <p:pic>
            <p:nvPicPr>
              <p:cNvPr id="114" name="Picture 113">
                <a:extLst>
                  <a:ext uri="{FF2B5EF4-FFF2-40B4-BE49-F238E27FC236}">
                    <a16:creationId xmlns="" xmlns:a16="http://schemas.microsoft.com/office/drawing/2014/main" id="{98BFCE7A-722B-4F43-91D4-19560881BA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069820" y="1839340"/>
                <a:ext cx="262115" cy="274320"/>
              </a:xfrm>
              <a:prstGeom prst="rect">
                <a:avLst/>
              </a:prstGeom>
            </p:spPr>
          </p:pic>
          <p:sp>
            <p:nvSpPr>
              <p:cNvPr id="115" name="TextBox 114">
                <a:extLst>
                  <a:ext uri="{FF2B5EF4-FFF2-40B4-BE49-F238E27FC236}">
                    <a16:creationId xmlns="" xmlns:a16="http://schemas.microsoft.com/office/drawing/2014/main" id="{2F2D0E2E-260B-474E-A843-DD600F94BBC1}"/>
                  </a:ext>
                </a:extLst>
              </p:cNvPr>
              <p:cNvSpPr txBox="1"/>
              <p:nvPr/>
            </p:nvSpPr>
            <p:spPr>
              <a:xfrm>
                <a:off x="6398814" y="1847573"/>
                <a:ext cx="330409" cy="346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pic>
            <p:nvPicPr>
              <p:cNvPr id="116" name="Picture 115">
                <a:extLst>
                  <a:ext uri="{FF2B5EF4-FFF2-40B4-BE49-F238E27FC236}">
                    <a16:creationId xmlns="" xmlns:a16="http://schemas.microsoft.com/office/drawing/2014/main" id="{ED926ED4-808E-4ED5-8874-CFA7883DF3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080120" y="2199738"/>
                <a:ext cx="274320" cy="274320"/>
              </a:xfrm>
              <a:prstGeom prst="rect">
                <a:avLst/>
              </a:prstGeom>
            </p:spPr>
          </p:pic>
          <p:sp>
            <p:nvSpPr>
              <p:cNvPr id="117" name="TextBox 116">
                <a:extLst>
                  <a:ext uri="{FF2B5EF4-FFF2-40B4-BE49-F238E27FC236}">
                    <a16:creationId xmlns="" xmlns:a16="http://schemas.microsoft.com/office/drawing/2014/main" id="{D7AF8546-8240-4191-9DAE-0AF7122E33B0}"/>
                  </a:ext>
                </a:extLst>
              </p:cNvPr>
              <p:cNvSpPr txBox="1"/>
              <p:nvPr/>
            </p:nvSpPr>
            <p:spPr>
              <a:xfrm>
                <a:off x="6398814" y="2216664"/>
                <a:ext cx="377960" cy="390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</p:grpSp>
        <p:pic>
          <p:nvPicPr>
            <p:cNvPr id="103" name="Picture 102">
              <a:extLst>
                <a:ext uri="{FF2B5EF4-FFF2-40B4-BE49-F238E27FC236}">
                  <a16:creationId xmlns="" xmlns:a16="http://schemas.microsoft.com/office/drawing/2014/main" id="{3E95FA19-BCB1-42E5-AE8B-38BD32F81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140223" y="4525885"/>
              <a:ext cx="457833" cy="457200"/>
            </a:xfrm>
            <a:prstGeom prst="ellipse">
              <a:avLst/>
            </a:prstGeom>
            <a:ln w="63500" cap="rnd">
              <a:noFill/>
            </a:ln>
            <a:effectLst>
              <a:outerShdw blurRad="149987" dir="8460000" algn="ctr">
                <a:srgbClr val="000000">
                  <a:alpha val="28000"/>
                </a:srgbClr>
              </a:outerShdw>
            </a:effectLst>
            <a:scene3d>
              <a:camera prst="obliqueBottomRight"/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104" name="TextBox 103">
              <a:extLst>
                <a:ext uri="{FF2B5EF4-FFF2-40B4-BE49-F238E27FC236}">
                  <a16:creationId xmlns="" xmlns:a16="http://schemas.microsoft.com/office/drawing/2014/main" id="{14C0D271-406E-49D3-8478-AD62FD2A0259}"/>
                </a:ext>
              </a:extLst>
            </p:cNvPr>
            <p:cNvSpPr txBox="1"/>
            <p:nvPr/>
          </p:nvSpPr>
          <p:spPr>
            <a:xfrm>
              <a:off x="8084905" y="5029769"/>
              <a:ext cx="7633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Germany</a:t>
              </a: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="" xmlns:a16="http://schemas.microsoft.com/office/drawing/2014/main" id="{0E37EB61-CFF1-45DD-AE69-52891D0D91ED}"/>
                </a:ext>
              </a:extLst>
            </p:cNvPr>
            <p:cNvGrpSpPr/>
            <p:nvPr/>
          </p:nvGrpSpPr>
          <p:grpSpPr>
            <a:xfrm>
              <a:off x="8920102" y="4517306"/>
              <a:ext cx="691160" cy="712354"/>
              <a:chOff x="6069820" y="1477886"/>
              <a:chExt cx="1023641" cy="1129016"/>
            </a:xfrm>
          </p:grpSpPr>
          <p:grpSp>
            <p:nvGrpSpPr>
              <p:cNvPr id="106" name="Group 105">
                <a:extLst>
                  <a:ext uri="{FF2B5EF4-FFF2-40B4-BE49-F238E27FC236}">
                    <a16:creationId xmlns="" xmlns:a16="http://schemas.microsoft.com/office/drawing/2014/main" id="{45050177-AA43-4B7E-B802-2027547B8C56}"/>
                  </a:ext>
                </a:extLst>
              </p:cNvPr>
              <p:cNvGrpSpPr/>
              <p:nvPr/>
            </p:nvGrpSpPr>
            <p:grpSpPr>
              <a:xfrm>
                <a:off x="6116660" y="1477886"/>
                <a:ext cx="976801" cy="390237"/>
                <a:chOff x="6794424" y="1775228"/>
                <a:chExt cx="1026818" cy="244324"/>
              </a:xfrm>
            </p:grpSpPr>
            <p:pic>
              <p:nvPicPr>
                <p:cNvPr id="111" name="Picture 110">
                  <a:extLst>
                    <a:ext uri="{FF2B5EF4-FFF2-40B4-BE49-F238E27FC236}">
                      <a16:creationId xmlns="" xmlns:a16="http://schemas.microsoft.com/office/drawing/2014/main" id="{1D9432A4-7261-4E3D-8E23-D54F5B896B4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6794424" y="1811294"/>
                  <a:ext cx="86947" cy="114499"/>
                </a:xfrm>
                <a:prstGeom prst="rect">
                  <a:avLst/>
                </a:prstGeom>
              </p:spPr>
            </p:pic>
            <p:sp>
              <p:nvSpPr>
                <p:cNvPr id="112" name="TextBox 111">
                  <a:extLst>
                    <a:ext uri="{FF2B5EF4-FFF2-40B4-BE49-F238E27FC236}">
                      <a16:creationId xmlns="" xmlns:a16="http://schemas.microsoft.com/office/drawing/2014/main" id="{D99CA97E-8060-462C-84DD-415B1C50B828}"/>
                    </a:ext>
                  </a:extLst>
                </p:cNvPr>
                <p:cNvSpPr txBox="1"/>
                <p:nvPr/>
              </p:nvSpPr>
              <p:spPr>
                <a:xfrm>
                  <a:off x="6872380" y="1775228"/>
                  <a:ext cx="948862" cy="2443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US0.2b</a:t>
                  </a:r>
                </a:p>
              </p:txBody>
            </p:sp>
          </p:grpSp>
          <p:pic>
            <p:nvPicPr>
              <p:cNvPr id="107" name="Picture 106">
                <a:extLst>
                  <a:ext uri="{FF2B5EF4-FFF2-40B4-BE49-F238E27FC236}">
                    <a16:creationId xmlns="" xmlns:a16="http://schemas.microsoft.com/office/drawing/2014/main" id="{AF328187-51D2-4DBE-A719-DAC8EE88F2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069820" y="1839340"/>
                <a:ext cx="262115" cy="274320"/>
              </a:xfrm>
              <a:prstGeom prst="rect">
                <a:avLst/>
              </a:prstGeom>
            </p:spPr>
          </p:pic>
          <p:sp>
            <p:nvSpPr>
              <p:cNvPr id="108" name="TextBox 107">
                <a:extLst>
                  <a:ext uri="{FF2B5EF4-FFF2-40B4-BE49-F238E27FC236}">
                    <a16:creationId xmlns="" xmlns:a16="http://schemas.microsoft.com/office/drawing/2014/main" id="{E09A3EC9-876F-4D4B-817C-2AA8DCA017CF}"/>
                  </a:ext>
                </a:extLst>
              </p:cNvPr>
              <p:cNvSpPr txBox="1"/>
              <p:nvPr/>
            </p:nvSpPr>
            <p:spPr>
              <a:xfrm>
                <a:off x="6398814" y="1847572"/>
                <a:ext cx="377960" cy="390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2</a:t>
                </a:r>
              </a:p>
            </p:txBody>
          </p:sp>
          <p:pic>
            <p:nvPicPr>
              <p:cNvPr id="109" name="Picture 108">
                <a:extLst>
                  <a:ext uri="{FF2B5EF4-FFF2-40B4-BE49-F238E27FC236}">
                    <a16:creationId xmlns="" xmlns:a16="http://schemas.microsoft.com/office/drawing/2014/main" id="{D44623A1-B09D-4BB1-A9F0-3D788E505F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080120" y="2199738"/>
                <a:ext cx="274320" cy="274320"/>
              </a:xfrm>
              <a:prstGeom prst="rect">
                <a:avLst/>
              </a:prstGeom>
            </p:spPr>
          </p:pic>
          <p:sp>
            <p:nvSpPr>
              <p:cNvPr id="110" name="TextBox 109">
                <a:extLst>
                  <a:ext uri="{FF2B5EF4-FFF2-40B4-BE49-F238E27FC236}">
                    <a16:creationId xmlns="" xmlns:a16="http://schemas.microsoft.com/office/drawing/2014/main" id="{0D3782D8-9495-4ED9-9F09-FCD06C9D5821}"/>
                  </a:ext>
                </a:extLst>
              </p:cNvPr>
              <p:cNvSpPr txBox="1"/>
              <p:nvPr/>
            </p:nvSpPr>
            <p:spPr>
              <a:xfrm>
                <a:off x="6398814" y="2216664"/>
                <a:ext cx="377960" cy="390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2</a:t>
                </a:r>
              </a:p>
            </p:txBody>
          </p:sp>
        </p:grpSp>
      </p:grpSp>
      <p:grpSp>
        <p:nvGrpSpPr>
          <p:cNvPr id="120" name="Group 119">
            <a:extLst>
              <a:ext uri="{FF2B5EF4-FFF2-40B4-BE49-F238E27FC236}">
                <a16:creationId xmlns="" xmlns:a16="http://schemas.microsoft.com/office/drawing/2014/main" id="{2EECED33-057D-41AA-8AF4-72570A00F42F}"/>
              </a:ext>
            </a:extLst>
          </p:cNvPr>
          <p:cNvGrpSpPr/>
          <p:nvPr/>
        </p:nvGrpSpPr>
        <p:grpSpPr>
          <a:xfrm>
            <a:off x="5854217" y="1694813"/>
            <a:ext cx="3620535" cy="918798"/>
            <a:chOff x="5830233" y="1707670"/>
            <a:chExt cx="3607344" cy="918798"/>
          </a:xfrm>
        </p:grpSpPr>
        <p:sp>
          <p:nvSpPr>
            <p:cNvPr id="121" name="TextBox 120">
              <a:extLst>
                <a:ext uri="{FF2B5EF4-FFF2-40B4-BE49-F238E27FC236}">
                  <a16:creationId xmlns="" xmlns:a16="http://schemas.microsoft.com/office/drawing/2014/main" id="{4129BA29-6C6C-405C-9F3D-EF57D9E80BB0}"/>
                </a:ext>
              </a:extLst>
            </p:cNvPr>
            <p:cNvSpPr txBox="1"/>
            <p:nvPr/>
          </p:nvSpPr>
          <p:spPr>
            <a:xfrm>
              <a:off x="8187503" y="2367076"/>
              <a:ext cx="379045" cy="196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China</a:t>
              </a: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="" xmlns:a16="http://schemas.microsoft.com/office/drawing/2014/main" id="{0C27A3B1-1B59-432B-8A40-38EAC4BF256E}"/>
                </a:ext>
              </a:extLst>
            </p:cNvPr>
            <p:cNvGrpSpPr/>
            <p:nvPr/>
          </p:nvGrpSpPr>
          <p:grpSpPr>
            <a:xfrm>
              <a:off x="8818919" y="1707670"/>
              <a:ext cx="618658" cy="707636"/>
              <a:chOff x="6069820" y="1477890"/>
              <a:chExt cx="800986" cy="996168"/>
            </a:xfrm>
          </p:grpSpPr>
          <p:grpSp>
            <p:nvGrpSpPr>
              <p:cNvPr id="134" name="Group 133">
                <a:extLst>
                  <a:ext uri="{FF2B5EF4-FFF2-40B4-BE49-F238E27FC236}">
                    <a16:creationId xmlns="" xmlns:a16="http://schemas.microsoft.com/office/drawing/2014/main" id="{FE92E44F-15F3-4855-B992-07AA1A6F2C50}"/>
                  </a:ext>
                </a:extLst>
              </p:cNvPr>
              <p:cNvGrpSpPr/>
              <p:nvPr/>
            </p:nvGrpSpPr>
            <p:grpSpPr>
              <a:xfrm>
                <a:off x="6116654" y="1477890"/>
                <a:ext cx="754152" cy="246220"/>
                <a:chOff x="6794424" y="1775228"/>
                <a:chExt cx="792769" cy="154156"/>
              </a:xfrm>
            </p:grpSpPr>
            <p:pic>
              <p:nvPicPr>
                <p:cNvPr id="139" name="Picture 138">
                  <a:extLst>
                    <a:ext uri="{FF2B5EF4-FFF2-40B4-BE49-F238E27FC236}">
                      <a16:creationId xmlns="" xmlns:a16="http://schemas.microsoft.com/office/drawing/2014/main" id="{326CE9B8-0D58-426A-A02F-E9F6592D94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/>
                <a:stretch>
                  <a:fillRect/>
                </a:stretch>
              </p:blipFill>
              <p:spPr>
                <a:xfrm>
                  <a:off x="6794424" y="1811294"/>
                  <a:ext cx="86947" cy="114499"/>
                </a:xfrm>
                <a:prstGeom prst="rect">
                  <a:avLst/>
                </a:prstGeom>
              </p:spPr>
            </p:pic>
            <p:sp>
              <p:nvSpPr>
                <p:cNvPr id="140" name="TextBox 139">
                  <a:extLst>
                    <a:ext uri="{FF2B5EF4-FFF2-40B4-BE49-F238E27FC236}">
                      <a16:creationId xmlns="" xmlns:a16="http://schemas.microsoft.com/office/drawing/2014/main" id="{ADBE4B8B-EA7F-44EB-BB56-C97EA5494CCF}"/>
                    </a:ext>
                  </a:extLst>
                </p:cNvPr>
                <p:cNvSpPr txBox="1"/>
                <p:nvPr/>
              </p:nvSpPr>
              <p:spPr>
                <a:xfrm>
                  <a:off x="6872380" y="1775228"/>
                  <a:ext cx="714813" cy="15415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US$4.1b</a:t>
                  </a:r>
                </a:p>
              </p:txBody>
            </p:sp>
          </p:grpSp>
          <p:pic>
            <p:nvPicPr>
              <p:cNvPr id="135" name="Picture 134">
                <a:extLst>
                  <a:ext uri="{FF2B5EF4-FFF2-40B4-BE49-F238E27FC236}">
                    <a16:creationId xmlns="" xmlns:a16="http://schemas.microsoft.com/office/drawing/2014/main" id="{E0E307C2-EE8A-4CD3-BB86-269C8D018F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6069820" y="1839340"/>
                <a:ext cx="262115" cy="274320"/>
              </a:xfrm>
              <a:prstGeom prst="rect">
                <a:avLst/>
              </a:prstGeom>
            </p:spPr>
          </p:pic>
          <p:sp>
            <p:nvSpPr>
              <p:cNvPr id="136" name="TextBox 135">
                <a:extLst>
                  <a:ext uri="{FF2B5EF4-FFF2-40B4-BE49-F238E27FC236}">
                    <a16:creationId xmlns="" xmlns:a16="http://schemas.microsoft.com/office/drawing/2014/main" id="{99D71679-A1D9-4A62-967D-A729B587B2D4}"/>
                  </a:ext>
                </a:extLst>
              </p:cNvPr>
              <p:cNvSpPr txBox="1"/>
              <p:nvPr/>
            </p:nvSpPr>
            <p:spPr>
              <a:xfrm>
                <a:off x="6398814" y="1847572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3</a:t>
                </a:r>
              </a:p>
            </p:txBody>
          </p:sp>
          <p:pic>
            <p:nvPicPr>
              <p:cNvPr id="137" name="Picture 136">
                <a:extLst>
                  <a:ext uri="{FF2B5EF4-FFF2-40B4-BE49-F238E27FC236}">
                    <a16:creationId xmlns="" xmlns:a16="http://schemas.microsoft.com/office/drawing/2014/main" id="{0AD7A358-83E3-427D-92CD-37BF725F8E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6080120" y="2199738"/>
                <a:ext cx="274320" cy="274320"/>
              </a:xfrm>
              <a:prstGeom prst="rect">
                <a:avLst/>
              </a:prstGeom>
            </p:spPr>
          </p:pic>
          <p:sp>
            <p:nvSpPr>
              <p:cNvPr id="138" name="TextBox 137">
                <a:extLst>
                  <a:ext uri="{FF2B5EF4-FFF2-40B4-BE49-F238E27FC236}">
                    <a16:creationId xmlns="" xmlns:a16="http://schemas.microsoft.com/office/drawing/2014/main" id="{D90809C6-C193-4A39-8A05-60DC66392E64}"/>
                  </a:ext>
                </a:extLst>
              </p:cNvPr>
              <p:cNvSpPr txBox="1"/>
              <p:nvPr/>
            </p:nvSpPr>
            <p:spPr>
              <a:xfrm>
                <a:off x="6398814" y="221666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3</a:t>
                </a:r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="" xmlns:a16="http://schemas.microsoft.com/office/drawing/2014/main" id="{3114DE03-A423-49A5-B1F6-9C77C158466F}"/>
                </a:ext>
              </a:extLst>
            </p:cNvPr>
            <p:cNvSpPr txBox="1"/>
            <p:nvPr/>
          </p:nvSpPr>
          <p:spPr>
            <a:xfrm>
              <a:off x="5830233" y="2364858"/>
              <a:ext cx="118974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United Kingdom</a:t>
              </a: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="" xmlns:a16="http://schemas.microsoft.com/office/drawing/2014/main" id="{B0E22614-66B3-4915-A058-1FAF5CCDFBEA}"/>
                </a:ext>
              </a:extLst>
            </p:cNvPr>
            <p:cNvGrpSpPr/>
            <p:nvPr/>
          </p:nvGrpSpPr>
          <p:grpSpPr>
            <a:xfrm>
              <a:off x="7023124" y="1717504"/>
              <a:ext cx="614478" cy="628533"/>
              <a:chOff x="6069820" y="1477890"/>
              <a:chExt cx="910071" cy="996168"/>
            </a:xfrm>
          </p:grpSpPr>
          <p:grpSp>
            <p:nvGrpSpPr>
              <p:cNvPr id="127" name="Group 126">
                <a:extLst>
                  <a:ext uri="{FF2B5EF4-FFF2-40B4-BE49-F238E27FC236}">
                    <a16:creationId xmlns="" xmlns:a16="http://schemas.microsoft.com/office/drawing/2014/main" id="{3C2B5646-2F45-40CB-B1F3-CCC011809254}"/>
                  </a:ext>
                </a:extLst>
              </p:cNvPr>
              <p:cNvGrpSpPr/>
              <p:nvPr/>
            </p:nvGrpSpPr>
            <p:grpSpPr>
              <a:xfrm>
                <a:off x="6116653" y="1477890"/>
                <a:ext cx="863238" cy="346616"/>
                <a:chOff x="6794424" y="1775228"/>
                <a:chExt cx="907441" cy="217013"/>
              </a:xfrm>
            </p:grpSpPr>
            <p:pic>
              <p:nvPicPr>
                <p:cNvPr id="132" name="Picture 131">
                  <a:extLst>
                    <a:ext uri="{FF2B5EF4-FFF2-40B4-BE49-F238E27FC236}">
                      <a16:creationId xmlns="" xmlns:a16="http://schemas.microsoft.com/office/drawing/2014/main" id="{758CD9F4-D775-42B5-B85A-5536992A53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6794424" y="1811294"/>
                  <a:ext cx="86947" cy="114499"/>
                </a:xfrm>
                <a:prstGeom prst="rect">
                  <a:avLst/>
                </a:prstGeom>
              </p:spPr>
            </p:pic>
            <p:sp>
              <p:nvSpPr>
                <p:cNvPr id="133" name="TextBox 132">
                  <a:extLst>
                    <a:ext uri="{FF2B5EF4-FFF2-40B4-BE49-F238E27FC236}">
                      <a16:creationId xmlns="" xmlns:a16="http://schemas.microsoft.com/office/drawing/2014/main" id="{3EB5BBEE-CAA1-4792-AB00-4C32AEEAADE9}"/>
                    </a:ext>
                  </a:extLst>
                </p:cNvPr>
                <p:cNvSpPr txBox="1"/>
                <p:nvPr/>
              </p:nvSpPr>
              <p:spPr>
                <a:xfrm>
                  <a:off x="6872380" y="1775228"/>
                  <a:ext cx="829485" cy="2170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/>
                    <a:t>US$ 6b</a:t>
                  </a:r>
                </a:p>
              </p:txBody>
            </p:sp>
          </p:grpSp>
          <p:pic>
            <p:nvPicPr>
              <p:cNvPr id="128" name="Picture 127">
                <a:extLst>
                  <a:ext uri="{FF2B5EF4-FFF2-40B4-BE49-F238E27FC236}">
                    <a16:creationId xmlns="" xmlns:a16="http://schemas.microsoft.com/office/drawing/2014/main" id="{08860430-6A67-419E-9E77-70388E721E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6069820" y="1839340"/>
                <a:ext cx="262115" cy="274320"/>
              </a:xfrm>
              <a:prstGeom prst="rect">
                <a:avLst/>
              </a:prstGeom>
            </p:spPr>
          </p:pic>
          <p:sp>
            <p:nvSpPr>
              <p:cNvPr id="129" name="TextBox 128">
                <a:extLst>
                  <a:ext uri="{FF2B5EF4-FFF2-40B4-BE49-F238E27FC236}">
                    <a16:creationId xmlns="" xmlns:a16="http://schemas.microsoft.com/office/drawing/2014/main" id="{AFDCDE8E-B054-4D4C-9B35-7C695B6955DC}"/>
                  </a:ext>
                </a:extLst>
              </p:cNvPr>
              <p:cNvSpPr txBox="1"/>
              <p:nvPr/>
            </p:nvSpPr>
            <p:spPr>
              <a:xfrm>
                <a:off x="6398814" y="1847573"/>
                <a:ext cx="330409" cy="3466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1</a:t>
                </a:r>
              </a:p>
            </p:txBody>
          </p:sp>
          <p:pic>
            <p:nvPicPr>
              <p:cNvPr id="130" name="Picture 129">
                <a:extLst>
                  <a:ext uri="{FF2B5EF4-FFF2-40B4-BE49-F238E27FC236}">
                    <a16:creationId xmlns="" xmlns:a16="http://schemas.microsoft.com/office/drawing/2014/main" id="{FA09DE58-3113-4F6F-A663-502D6FA3C0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6080120" y="2199738"/>
                <a:ext cx="274320" cy="274320"/>
              </a:xfrm>
              <a:prstGeom prst="rect">
                <a:avLst/>
              </a:prstGeom>
            </p:spPr>
          </p:pic>
          <p:sp>
            <p:nvSpPr>
              <p:cNvPr id="131" name="TextBox 130">
                <a:extLst>
                  <a:ext uri="{FF2B5EF4-FFF2-40B4-BE49-F238E27FC236}">
                    <a16:creationId xmlns="" xmlns:a16="http://schemas.microsoft.com/office/drawing/2014/main" id="{F0A56398-8435-4C52-8DCF-EFA142346568}"/>
                  </a:ext>
                </a:extLst>
              </p:cNvPr>
              <p:cNvSpPr txBox="1"/>
              <p:nvPr/>
            </p:nvSpPr>
            <p:spPr>
              <a:xfrm>
                <a:off x="6398814" y="221666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3</a:t>
                </a:r>
              </a:p>
            </p:txBody>
          </p:sp>
        </p:grpSp>
        <p:pic>
          <p:nvPicPr>
            <p:cNvPr id="125" name="Picture 124">
              <a:extLst>
                <a:ext uri="{FF2B5EF4-FFF2-40B4-BE49-F238E27FC236}">
                  <a16:creationId xmlns="" xmlns:a16="http://schemas.microsoft.com/office/drawing/2014/main" id="{449ED01E-FA6F-4EE4-8629-09C494C8D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82144" y="1849441"/>
              <a:ext cx="466281" cy="457200"/>
            </a:xfrm>
            <a:prstGeom prst="ellipse">
              <a:avLst/>
            </a:prstGeom>
            <a:ln w="63500" cap="rnd">
              <a:noFill/>
            </a:ln>
            <a:effectLst>
              <a:outerShdw blurRad="149987" dir="8460000" algn="ctr">
                <a:srgbClr val="000000">
                  <a:alpha val="28000"/>
                </a:srgbClr>
              </a:outerShdw>
            </a:effectLst>
            <a:scene3d>
              <a:camera prst="obliqueBottomRight"/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pic>
          <p:nvPicPr>
            <p:cNvPr id="126" name="Picture 125">
              <a:extLst>
                <a:ext uri="{FF2B5EF4-FFF2-40B4-BE49-F238E27FC236}">
                  <a16:creationId xmlns="" xmlns:a16="http://schemas.microsoft.com/office/drawing/2014/main" id="{A70CFEFE-8E0D-4095-8D4D-251613B28F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 cstate="print"/>
            <a:srcRect r="16563" b="16574"/>
            <a:stretch/>
          </p:blipFill>
          <p:spPr>
            <a:xfrm>
              <a:off x="8106979" y="1872793"/>
              <a:ext cx="491077" cy="406974"/>
            </a:xfrm>
            <a:prstGeom prst="ellipse">
              <a:avLst/>
            </a:prstGeom>
            <a:ln w="63500" cap="rnd">
              <a:noFill/>
            </a:ln>
            <a:effectLst>
              <a:outerShdw blurRad="149987" dir="8460000" algn="ctr">
                <a:srgbClr val="000000">
                  <a:alpha val="28000"/>
                </a:srgbClr>
              </a:outerShdw>
            </a:effectLst>
            <a:scene3d>
              <a:camera prst="obliqueBottomRight"/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</p:grpSp>
    </p:spTree>
    <p:extLst>
      <p:ext uri="{BB962C8B-B14F-4D97-AF65-F5344CB8AC3E}">
        <p14:creationId xmlns:p14="http://schemas.microsoft.com/office/powerpoint/2010/main" xmlns="" val="218916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757" y="1021279"/>
            <a:ext cx="9262754" cy="56323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1600" dirty="0" err="1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Adeshina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Emmanuel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adeshina.emmanuel@nipc.gov.ng</a:t>
            </a:r>
            <a:endParaRPr lang="en-GB" sz="1600" dirty="0" smtClean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160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Tel: +2348037864972</a:t>
            </a: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16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infodesk@nipc.gov.ng</a:t>
            </a: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16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osicinfodesk@nipc.gov.ng</a:t>
            </a: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6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NIGERIAN INVESTMENT PROMOTION COMMISSION</a:t>
            </a:r>
            <a: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Plot 1181 Aguiyi Ironsi Street </a:t>
            </a:r>
            <a:b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Maitama District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Abuja</a:t>
            </a: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endParaRPr lang="en-GB" sz="16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16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www.nipc.gov.ng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5" name="Rectangle 4"/>
          <p:cNvSpPr/>
          <p:nvPr/>
        </p:nvSpPr>
        <p:spPr>
          <a:xfrm>
            <a:off x="277276" y="6448088"/>
            <a:ext cx="1023785" cy="1231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29072017</a:t>
            </a:r>
          </a:p>
        </p:txBody>
      </p:sp>
    </p:spTree>
    <p:extLst>
      <p:ext uri="{BB962C8B-B14F-4D97-AF65-F5344CB8AC3E}">
        <p14:creationId xmlns:p14="http://schemas.microsoft.com/office/powerpoint/2010/main" xmlns="" val="20176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IPC - Country Presentation - PPT 2007 (1)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n screen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 screen title page 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E7D8AC"/>
        </a:hlink>
        <a:folHlink>
          <a:srgbClr val="89D4E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574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A59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4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DBC274"/>
        </a:accent1>
        <a:accent2>
          <a:srgbClr val="A59266"/>
        </a:accent2>
        <a:accent3>
          <a:srgbClr val="FFFFFF"/>
        </a:accent3>
        <a:accent4>
          <a:srgbClr val="012D67"/>
        </a:accent4>
        <a:accent5>
          <a:srgbClr val="EADDBC"/>
        </a:accent5>
        <a:accent6>
          <a:srgbClr val="95845C"/>
        </a:accent6>
        <a:hlink>
          <a:srgbClr val="B0C4CB"/>
        </a:hlink>
        <a:folHlink>
          <a:srgbClr val="9DB4B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5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4D2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6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DDD5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7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8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FA05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9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6D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0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8D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9DD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4">
        <a:dk1>
          <a:srgbClr val="02367A"/>
        </a:dk1>
        <a:lt1>
          <a:srgbClr val="FFFFFF"/>
        </a:lt1>
        <a:dk2>
          <a:srgbClr val="02367A"/>
        </a:dk2>
        <a:lt2>
          <a:srgbClr val="F9E09B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5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6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A1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20170726 NIPC WHO WE ARE AND WHAT WE DO v2" id="{487A8FE0-7A71-40E3-AC10-0BB4DFC89F0E}" vid="{B4819ECD-7059-46FB-B614-13185D0B6D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495898C-D088-9B4D-82B1-D1B4577CC774}">
  <we:reference id="wa104178141" version="3.0.9.11" store="en-US" storeType="OMEX"/>
  <we:alternateReferences>
    <we:reference id="WA104178141" version="3.0.9.11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60166F312214983394553EDA3F84F" ma:contentTypeVersion="2" ma:contentTypeDescription="Create a new document." ma:contentTypeScope="" ma:versionID="56355a04fc97e52965632d331fbe9dcc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284820424daa6e8e94fd25537b3225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2472D24-E00A-4C7A-AA47-F6252BC112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C8CFF1-65B7-4011-A02B-1E4451616A3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BF3B2A4-E950-45FB-8966-EA660B383867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124941</TotalTime>
  <Words>728</Words>
  <Application>Microsoft Office PowerPoint</Application>
  <PresentationFormat>A4 Paper (210x297 mm)</PresentationFormat>
  <Paragraphs>172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1_NIPC - Country Presentation - PPT 2007 (1)</vt:lpstr>
      <vt:lpstr>think-cell Slide</vt:lpstr>
      <vt:lpstr>NiGERIAN Investment Promotion commission</vt:lpstr>
      <vt:lpstr>Slide 1</vt:lpstr>
      <vt:lpstr>Investor Obligation and Protections in the NIPC Act</vt:lpstr>
      <vt:lpstr>Update on activities </vt:lpstr>
      <vt:lpstr>NIPC Intelligence: investor interest remains strong…</vt:lpstr>
      <vt:lpstr>Thank you</vt:lpstr>
    </vt:vector>
  </TitlesOfParts>
  <Company>Nigerian Investment Promotion Commission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Presentation Format</dc:title>
  <dc:creator>NIPC</dc:creator>
  <cp:lastModifiedBy>cmcsecretariat</cp:lastModifiedBy>
  <cp:revision>4405</cp:revision>
  <cp:lastPrinted>2017-07-15T09:40:21Z</cp:lastPrinted>
  <dcterms:created xsi:type="dcterms:W3CDTF">2010-12-01T10:18:10Z</dcterms:created>
  <dcterms:modified xsi:type="dcterms:W3CDTF">2017-08-11T16:51:11Z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0x010100B3960166F312214983394553EDA3F84F</vt:lpwstr>
  </property>
</Properties>
</file>