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698E0-5A53-42E1-9115-BEBB5199C0F6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A530F-4881-4485-AE20-FD84FF273D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1194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A530F-4881-4485-AE20-FD84FF273DB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4444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36928-5035-47D2-8CC6-E64F33901F65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7DD2-029A-461D-BB09-3FCF1F086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9042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36928-5035-47D2-8CC6-E64F33901F65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7DD2-029A-461D-BB09-3FCF1F086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5749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36928-5035-47D2-8CC6-E64F33901F65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7DD2-029A-461D-BB09-3FCF1F086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7712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36928-5035-47D2-8CC6-E64F33901F65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7DD2-029A-461D-BB09-3FCF1F086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719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36928-5035-47D2-8CC6-E64F33901F65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7DD2-029A-461D-BB09-3FCF1F086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8271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36928-5035-47D2-8CC6-E64F33901F65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7DD2-029A-461D-BB09-3FCF1F086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3162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36928-5035-47D2-8CC6-E64F33901F65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7DD2-029A-461D-BB09-3FCF1F086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677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36928-5035-47D2-8CC6-E64F33901F65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7DD2-029A-461D-BB09-3FCF1F086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3984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36928-5035-47D2-8CC6-E64F33901F65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7DD2-029A-461D-BB09-3FCF1F086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2946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36928-5035-47D2-8CC6-E64F33901F65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7DD2-029A-461D-BB09-3FCF1F086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3975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36928-5035-47D2-8CC6-E64F33901F65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7DD2-029A-461D-BB09-3FCF1F086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6629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36928-5035-47D2-8CC6-E64F33901F65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57DD2-029A-461D-BB09-3FCF1F086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8487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3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Progress Report on Implementation of Risk Based Supervision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6400800" cy="2514600"/>
          </a:xfrm>
        </p:spPr>
        <p:txBody>
          <a:bodyPr>
            <a:normAutofit/>
          </a:bodyPr>
          <a:lstStyle/>
          <a:p>
            <a:r>
              <a:rPr lang="en-US" dirty="0" smtClean="0"/>
              <a:t>Presented at CMC by </a:t>
            </a:r>
          </a:p>
          <a:p>
            <a:r>
              <a:rPr lang="en-US" b="1" dirty="0" smtClean="0"/>
              <a:t>Mr. I. B. Tilde</a:t>
            </a:r>
          </a:p>
          <a:p>
            <a:r>
              <a:rPr lang="en-US" sz="2800" dirty="0" smtClean="0"/>
              <a:t>Director, Monitoring Department</a:t>
            </a:r>
          </a:p>
          <a:p>
            <a:r>
              <a:rPr lang="en-US" dirty="0" smtClean="0"/>
              <a:t>May 2017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76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2" descr="Image result for SEC Nigeria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Image result for SEC Nigeria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3340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42216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52400"/>
            <a:ext cx="8229600" cy="6096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Approval of framework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76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887730" y="914400"/>
            <a:ext cx="82296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 RBS Framework was approved in October 2016 by  Executive Management of SEC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Implementation of RBS is based on this framework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 framework will be reviewed as needed to enable it remain evergreen and relevant in the dynamic capital market.</a:t>
            </a:r>
          </a:p>
          <a:p>
            <a:pPr algn="l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306266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52400"/>
            <a:ext cx="8229600" cy="6096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Staff movement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76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838200" y="914400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To begin RBS, staff of the Inspectorate Division were, in January, moved to the Lagos Zonal Office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This was to bring them closer to most capital market operators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This will help ensure that RBS is done efficiently and effectively</a:t>
            </a:r>
          </a:p>
          <a:p>
            <a:pPr algn="l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638926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52400"/>
            <a:ext cx="8229600" cy="6096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Staff capacity development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76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838200" y="9144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Staff of Inspectorate Division have been trained on RBS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This training was aimed at equipping them with the necessary skills to effectively carry out RBS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 training involved both lectures and case study/role play, touching all aspects of RBS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Note that some of the staff were already knowledgeable about RBS, having previously participated in joint RBS under FSRCC.</a:t>
            </a:r>
          </a:p>
          <a:p>
            <a:pPr algn="l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505863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52400"/>
            <a:ext cx="8229600" cy="6096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Sensitization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76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838200" y="9144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/>
              <a:t>Town hall meetings on RBS </a:t>
            </a:r>
            <a:r>
              <a:rPr lang="en-US" sz="2800" dirty="0" smtClean="0"/>
              <a:t>were held with CMOs to sensitize them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These meetings involved CEOs </a:t>
            </a:r>
            <a:r>
              <a:rPr lang="en-US" sz="2800" dirty="0"/>
              <a:t>and </a:t>
            </a:r>
            <a:r>
              <a:rPr lang="en-US" sz="2800" dirty="0" smtClean="0"/>
              <a:t>Compliance Officers </a:t>
            </a:r>
            <a:r>
              <a:rPr lang="en-US" sz="2800" dirty="0"/>
              <a:t>of all </a:t>
            </a:r>
            <a:r>
              <a:rPr lang="en-US" sz="2800" dirty="0" smtClean="0"/>
              <a:t>CMOs, </a:t>
            </a:r>
            <a:r>
              <a:rPr lang="en-US" sz="2800" dirty="0"/>
              <a:t>on a function by function </a:t>
            </a:r>
            <a:r>
              <a:rPr lang="en-US" sz="2800" dirty="0" smtClean="0"/>
              <a:t>basis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This sensitization also involved officials of the various trade groups in the capital market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At the sensitization </a:t>
            </a:r>
            <a:r>
              <a:rPr lang="en-US" sz="2800" dirty="0" err="1" smtClean="0"/>
              <a:t>programme</a:t>
            </a:r>
            <a:r>
              <a:rPr lang="en-US" sz="2800" dirty="0" smtClean="0"/>
              <a:t>, CMOs were told what RBS was about, how the SEC intended to implement it, and what was expected of them.</a:t>
            </a:r>
          </a:p>
          <a:p>
            <a:pPr algn="l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928178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52400"/>
            <a:ext cx="8229600" cy="6096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Presentations by Trade Groups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76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838200" y="914400"/>
            <a:ext cx="81534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Capital Market Trade Groups - ASHON, FMAN, ICMR, AIHN, CRAN, etc. – made presentations to staff of the Inspectorate and Registration Divisions, and other staff of SEC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This was to better acquaint staff with the activities and practices of capital market operators represented by these trade groups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This engagement will help the RBS regime run smoothly.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644947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52400"/>
            <a:ext cx="8229600" cy="6096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Knowledge of Business (KOB)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76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838200" y="914400"/>
            <a:ext cx="81534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Staff of Inspectorate Division have since commenced preliminary work on RBS by beginning to develop extensive KOB of CMOs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This first step in the RBS activity is done, and enabled the division decide which </a:t>
            </a:r>
            <a:r>
              <a:rPr lang="en-US" sz="2800" dirty="0"/>
              <a:t>C</a:t>
            </a:r>
            <a:r>
              <a:rPr lang="en-US" sz="2800" dirty="0" smtClean="0"/>
              <a:t>MOs to visit first on RBS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The KOB was done off-site, with requests sent to CMOs for information on their activities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KOB will continue indefinitely, as the market is dynamic and businesses change constantly.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632496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52400"/>
            <a:ext cx="8229600" cy="6096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On-site RBS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76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838200" y="914400"/>
            <a:ext cx="81534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On-site RBS commenced on Monday, April 24, 2017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An update on the progress will be presented to the Committee at the next CMC meeting.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103149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425</Words>
  <Application>Microsoft Office PowerPoint</Application>
  <PresentationFormat>On-screen Show (4:3)</PresentationFormat>
  <Paragraphs>38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Progress Report on Implementation of Risk Based Supervision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Report on Implementation of Risk Based Supervision</dc:title>
  <dc:creator>User</dc:creator>
  <cp:lastModifiedBy>cmcsecretariat</cp:lastModifiedBy>
  <cp:revision>8</cp:revision>
  <dcterms:created xsi:type="dcterms:W3CDTF">2017-04-26T03:59:16Z</dcterms:created>
  <dcterms:modified xsi:type="dcterms:W3CDTF">2017-05-02T13:20:11Z</dcterms:modified>
</cp:coreProperties>
</file>