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0" r:id="rId1"/>
  </p:sldMasterIdLst>
  <p:notesMasterIdLst>
    <p:notesMasterId r:id="rId9"/>
  </p:notesMasterIdLst>
  <p:sldIdLst>
    <p:sldId id="256" r:id="rId2"/>
    <p:sldId id="259" r:id="rId3"/>
    <p:sldId id="261" r:id="rId4"/>
    <p:sldId id="266" r:id="rId5"/>
    <p:sldId id="270" r:id="rId6"/>
    <p:sldId id="271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7" autoAdjust="0"/>
    <p:restoredTop sz="94698" autoAdjust="0"/>
  </p:normalViewPr>
  <p:slideViewPr>
    <p:cSldViewPr snapToGrid="0" snapToObjects="1">
      <p:cViewPr varScale="1">
        <p:scale>
          <a:sx n="68" d="100"/>
          <a:sy n="68" d="100"/>
        </p:scale>
        <p:origin x="4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auwamohammad\Desktop\Presentation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e.nysc01\Desktop\Presentation%20data%20(Autosaved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ce.nysc01\Desktop\Presentation%20data%20(Autosaved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hauwamohammad\Library\Containers\com.apple.mail\Data\Library\Mail%20Downloads\3217704D-A5F5-4C1B-8E64-1A4CE6645893\Presentation%20data%20(Autosaved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Unemploy!$B$16</c:f>
              <c:strCache>
                <c:ptCount val="1"/>
                <c:pt idx="0">
                  <c:v>Unemployment rate(%)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Unemploy!$A$17:$A$28</c:f>
              <c:strCache>
                <c:ptCount val="12"/>
                <c:pt idx="0">
                  <c:v>14:Q1</c:v>
                </c:pt>
                <c:pt idx="1">
                  <c:v>14:Q2</c:v>
                </c:pt>
                <c:pt idx="2">
                  <c:v>14:Q3</c:v>
                </c:pt>
                <c:pt idx="3">
                  <c:v>14:Q4</c:v>
                </c:pt>
                <c:pt idx="4">
                  <c:v>15:Q1</c:v>
                </c:pt>
                <c:pt idx="5">
                  <c:v>15:Q2</c:v>
                </c:pt>
                <c:pt idx="6">
                  <c:v>15:Q3</c:v>
                </c:pt>
                <c:pt idx="7">
                  <c:v>15:Q4</c:v>
                </c:pt>
                <c:pt idx="8">
                  <c:v>16:Q1</c:v>
                </c:pt>
                <c:pt idx="9">
                  <c:v>16 Q2</c:v>
                </c:pt>
                <c:pt idx="10">
                  <c:v>16 Q3</c:v>
                </c:pt>
                <c:pt idx="11">
                  <c:v>16 Q4</c:v>
                </c:pt>
              </c:strCache>
            </c:strRef>
          </c:cat>
          <c:val>
            <c:numRef>
              <c:f>Unemploy!$B$17:$B$28</c:f>
              <c:numCache>
                <c:formatCode>General</c:formatCode>
                <c:ptCount val="12"/>
                <c:pt idx="0">
                  <c:v>7.8</c:v>
                </c:pt>
                <c:pt idx="1">
                  <c:v>7.4</c:v>
                </c:pt>
                <c:pt idx="2">
                  <c:v>9.7000000000000011</c:v>
                </c:pt>
                <c:pt idx="3">
                  <c:v>6.4</c:v>
                </c:pt>
                <c:pt idx="4">
                  <c:v>7.5</c:v>
                </c:pt>
                <c:pt idx="5">
                  <c:v>8.2000000000000011</c:v>
                </c:pt>
                <c:pt idx="6">
                  <c:v>9.9</c:v>
                </c:pt>
                <c:pt idx="7">
                  <c:v>10.4</c:v>
                </c:pt>
                <c:pt idx="8">
                  <c:v>12.1</c:v>
                </c:pt>
                <c:pt idx="9">
                  <c:v>13.3</c:v>
                </c:pt>
                <c:pt idx="10">
                  <c:v>13.9</c:v>
                </c:pt>
                <c:pt idx="11">
                  <c:v>14.23</c:v>
                </c:pt>
              </c:numCache>
            </c:numRef>
          </c:val>
        </c:ser>
        <c:ser>
          <c:idx val="1"/>
          <c:order val="1"/>
          <c:tx>
            <c:strRef>
              <c:f>Unemploy!$C$16</c:f>
              <c:strCache>
                <c:ptCount val="1"/>
                <c:pt idx="0">
                  <c:v>Under-employment rate(%)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Unemploy!$A$17:$A$28</c:f>
              <c:strCache>
                <c:ptCount val="12"/>
                <c:pt idx="0">
                  <c:v>14:Q1</c:v>
                </c:pt>
                <c:pt idx="1">
                  <c:v>14:Q2</c:v>
                </c:pt>
                <c:pt idx="2">
                  <c:v>14:Q3</c:v>
                </c:pt>
                <c:pt idx="3">
                  <c:v>14:Q4</c:v>
                </c:pt>
                <c:pt idx="4">
                  <c:v>15:Q1</c:v>
                </c:pt>
                <c:pt idx="5">
                  <c:v>15:Q2</c:v>
                </c:pt>
                <c:pt idx="6">
                  <c:v>15:Q3</c:v>
                </c:pt>
                <c:pt idx="7">
                  <c:v>15:Q4</c:v>
                </c:pt>
                <c:pt idx="8">
                  <c:v>16:Q1</c:v>
                </c:pt>
                <c:pt idx="9">
                  <c:v>16 Q2</c:v>
                </c:pt>
                <c:pt idx="10">
                  <c:v>16 Q3</c:v>
                </c:pt>
                <c:pt idx="11">
                  <c:v>16 Q4</c:v>
                </c:pt>
              </c:strCache>
            </c:strRef>
          </c:cat>
          <c:val>
            <c:numRef>
              <c:f>Unemploy!$C$17:$C$28</c:f>
              <c:numCache>
                <c:formatCode>General</c:formatCode>
                <c:ptCount val="12"/>
                <c:pt idx="0">
                  <c:v>17.5</c:v>
                </c:pt>
                <c:pt idx="1">
                  <c:v>17.7</c:v>
                </c:pt>
                <c:pt idx="2">
                  <c:v>15.4</c:v>
                </c:pt>
                <c:pt idx="3">
                  <c:v>17.899999999999999</c:v>
                </c:pt>
                <c:pt idx="4">
                  <c:v>16.600000000000001</c:v>
                </c:pt>
                <c:pt idx="5">
                  <c:v>18.3</c:v>
                </c:pt>
                <c:pt idx="6">
                  <c:v>17.399999999999999</c:v>
                </c:pt>
                <c:pt idx="7">
                  <c:v>18.7</c:v>
                </c:pt>
                <c:pt idx="8">
                  <c:v>19.100000000000001</c:v>
                </c:pt>
                <c:pt idx="9">
                  <c:v>19.3</c:v>
                </c:pt>
                <c:pt idx="10">
                  <c:v>19.7</c:v>
                </c:pt>
                <c:pt idx="11">
                  <c:v>20.97999999999999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324206048"/>
        <c:axId val="324206440"/>
      </c:barChart>
      <c:catAx>
        <c:axId val="324206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206440"/>
        <c:crosses val="autoZero"/>
        <c:auto val="1"/>
        <c:lblAlgn val="ctr"/>
        <c:lblOffset val="100"/>
        <c:noMultiLvlLbl val="0"/>
      </c:catAx>
      <c:valAx>
        <c:axId val="324206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420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Inflation Rate(%)</a:t>
            </a:r>
          </a:p>
        </c:rich>
      </c:tx>
      <c:layout>
        <c:manualLayout>
          <c:xMode val="edge"/>
          <c:yMode val="edge"/>
          <c:x val="0.38356933508311503"/>
          <c:y val="9.25925925925926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/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Infl!$B$27:$B$47</c:f>
              <c:numCache>
                <c:formatCode>mmm\-yy</c:formatCode>
                <c:ptCount val="21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</c:numCache>
            </c:numRef>
          </c:cat>
          <c:val>
            <c:numRef>
              <c:f>Infl!$C$27:$C$47</c:f>
              <c:numCache>
                <c:formatCode>General</c:formatCode>
                <c:ptCount val="21"/>
                <c:pt idx="0">
                  <c:v>9.620000000000001</c:v>
                </c:pt>
                <c:pt idx="1">
                  <c:v>11.38</c:v>
                </c:pt>
                <c:pt idx="2">
                  <c:v>12.77</c:v>
                </c:pt>
                <c:pt idx="3">
                  <c:v>13.72</c:v>
                </c:pt>
                <c:pt idx="4">
                  <c:v>15.58</c:v>
                </c:pt>
                <c:pt idx="5">
                  <c:v>16.48</c:v>
                </c:pt>
                <c:pt idx="6">
                  <c:v>17.13</c:v>
                </c:pt>
                <c:pt idx="7">
                  <c:v>17.61</c:v>
                </c:pt>
                <c:pt idx="8">
                  <c:v>17.850000000000001</c:v>
                </c:pt>
                <c:pt idx="9">
                  <c:v>18.329999999999991</c:v>
                </c:pt>
                <c:pt idx="10">
                  <c:v>18.48</c:v>
                </c:pt>
                <c:pt idx="11">
                  <c:v>18.55</c:v>
                </c:pt>
                <c:pt idx="12">
                  <c:v>18.72</c:v>
                </c:pt>
                <c:pt idx="13">
                  <c:v>17.78</c:v>
                </c:pt>
                <c:pt idx="14">
                  <c:v>17.260000000000002</c:v>
                </c:pt>
                <c:pt idx="15">
                  <c:v>17.239999999999991</c:v>
                </c:pt>
                <c:pt idx="16">
                  <c:v>16.25</c:v>
                </c:pt>
                <c:pt idx="17" formatCode="0.00">
                  <c:v>16.100000000000001</c:v>
                </c:pt>
                <c:pt idx="18">
                  <c:v>16.05</c:v>
                </c:pt>
                <c:pt idx="19">
                  <c:v>16.010000000000009</c:v>
                </c:pt>
                <c:pt idx="20">
                  <c:v>15.98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23176144"/>
        <c:axId val="323176536"/>
      </c:barChart>
      <c:dateAx>
        <c:axId val="32317614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176536"/>
        <c:crosses val="autoZero"/>
        <c:auto val="1"/>
        <c:lblOffset val="100"/>
        <c:baseTimeUnit val="months"/>
      </c:dateAx>
      <c:valAx>
        <c:axId val="323176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317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Trend of Bonny Light Price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oilpdn!$L$51:$L$83</c:f>
              <c:numCache>
                <c:formatCode>mmm\-yy</c:formatCode>
                <c:ptCount val="33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</c:numCache>
            </c:numRef>
          </c:cat>
          <c:val>
            <c:numRef>
              <c:f>oilpdn!$M$51:$M$83</c:f>
              <c:numCache>
                <c:formatCode>0.00</c:formatCode>
                <c:ptCount val="33"/>
                <c:pt idx="0">
                  <c:v>48.51</c:v>
                </c:pt>
                <c:pt idx="1">
                  <c:v>58.46</c:v>
                </c:pt>
                <c:pt idx="2">
                  <c:v>56.75</c:v>
                </c:pt>
                <c:pt idx="3">
                  <c:v>60.65</c:v>
                </c:pt>
                <c:pt idx="4">
                  <c:v>65.31</c:v>
                </c:pt>
                <c:pt idx="5">
                  <c:v>62.19</c:v>
                </c:pt>
                <c:pt idx="6">
                  <c:v>56.77</c:v>
                </c:pt>
                <c:pt idx="7">
                  <c:v>47.07</c:v>
                </c:pt>
                <c:pt idx="8">
                  <c:v>48.01</c:v>
                </c:pt>
                <c:pt idx="9">
                  <c:v>49.16</c:v>
                </c:pt>
                <c:pt idx="10">
                  <c:v>44.81</c:v>
                </c:pt>
                <c:pt idx="11">
                  <c:v>38.159999999999997</c:v>
                </c:pt>
                <c:pt idx="12">
                  <c:v>30.4</c:v>
                </c:pt>
                <c:pt idx="13">
                  <c:v>32.24</c:v>
                </c:pt>
                <c:pt idx="14">
                  <c:v>38.53</c:v>
                </c:pt>
                <c:pt idx="15">
                  <c:v>41.51</c:v>
                </c:pt>
                <c:pt idx="16">
                  <c:v>46.85</c:v>
                </c:pt>
                <c:pt idx="17">
                  <c:v>48.48</c:v>
                </c:pt>
                <c:pt idx="18">
                  <c:v>45.3</c:v>
                </c:pt>
                <c:pt idx="19">
                  <c:v>42.01</c:v>
                </c:pt>
                <c:pt idx="20">
                  <c:v>41.88</c:v>
                </c:pt>
                <c:pt idx="21">
                  <c:v>50.83</c:v>
                </c:pt>
                <c:pt idx="22">
                  <c:v>45.2</c:v>
                </c:pt>
                <c:pt idx="23" formatCode="General">
                  <c:v>53.91</c:v>
                </c:pt>
                <c:pt idx="24" formatCode="General">
                  <c:v>54.98</c:v>
                </c:pt>
                <c:pt idx="25">
                  <c:v>55.24</c:v>
                </c:pt>
                <c:pt idx="26" formatCode="General">
                  <c:v>51.91</c:v>
                </c:pt>
                <c:pt idx="27" formatCode="General">
                  <c:v>52.94</c:v>
                </c:pt>
                <c:pt idx="28" formatCode="General">
                  <c:v>50.57</c:v>
                </c:pt>
                <c:pt idx="29" formatCode="General">
                  <c:v>46.92</c:v>
                </c:pt>
                <c:pt idx="30" formatCode="General">
                  <c:v>49.66</c:v>
                </c:pt>
                <c:pt idx="31" formatCode="General">
                  <c:v>51.69</c:v>
                </c:pt>
                <c:pt idx="32" formatCode="General">
                  <c:v>56.55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177320"/>
        <c:axId val="323177712"/>
      </c:lineChart>
      <c:dateAx>
        <c:axId val="323177320"/>
        <c:scaling>
          <c:orientation val="minMax"/>
          <c:min val="42370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177712"/>
        <c:crosses val="autoZero"/>
        <c:auto val="1"/>
        <c:lblOffset val="100"/>
        <c:baseTimeUnit val="months"/>
        <c:majorUnit val="1"/>
        <c:majorTimeUnit val="months"/>
      </c:dateAx>
      <c:valAx>
        <c:axId val="32317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17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600" b="1" dirty="0"/>
              <a:t>Total Crude </a:t>
            </a:r>
            <a:r>
              <a:rPr lang="en-US" sz="1600" b="1" dirty="0" smtClean="0"/>
              <a:t>Oil </a:t>
            </a:r>
            <a:r>
              <a:rPr lang="en-US" sz="1600" b="1" dirty="0"/>
              <a:t>Prod.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/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oilpdn!$I$50</c:f>
              <c:strCache>
                <c:ptCount val="1"/>
                <c:pt idx="0">
                  <c:v>Total Crude oil Prod.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oilpdn!$H$51:$H$71</c:f>
              <c:numCache>
                <c:formatCode>mmm\-yy</c:formatCode>
                <c:ptCount val="21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</c:numCache>
            </c:numRef>
          </c:cat>
          <c:val>
            <c:numRef>
              <c:f>oilpdn!$I$51:$I$71</c:f>
              <c:numCache>
                <c:formatCode>_(* #,##0.00_);_(* \(#,##0.00\);_(* "-"??_);_(@_)</c:formatCode>
                <c:ptCount val="21"/>
                <c:pt idx="0">
                  <c:v>1.7569999999999999</c:v>
                </c:pt>
                <c:pt idx="1">
                  <c:v>1.744</c:v>
                </c:pt>
                <c:pt idx="2">
                  <c:v>1.5049999999999999</c:v>
                </c:pt>
                <c:pt idx="3">
                  <c:v>1.57</c:v>
                </c:pt>
                <c:pt idx="4">
                  <c:v>1.506</c:v>
                </c:pt>
                <c:pt idx="5">
                  <c:v>1.379</c:v>
                </c:pt>
                <c:pt idx="6">
                  <c:v>1.27</c:v>
                </c:pt>
                <c:pt idx="7">
                  <c:v>1.1040000000000001</c:v>
                </c:pt>
                <c:pt idx="8">
                  <c:v>1.2529999999999999</c:v>
                </c:pt>
                <c:pt idx="9">
                  <c:v>1.39</c:v>
                </c:pt>
                <c:pt idx="10">
                  <c:v>1.536</c:v>
                </c:pt>
                <c:pt idx="11">
                  <c:v>1.37</c:v>
                </c:pt>
                <c:pt idx="12">
                  <c:v>1.5329999999999999</c:v>
                </c:pt>
                <c:pt idx="13">
                  <c:v>1.4259999999999999</c:v>
                </c:pt>
                <c:pt idx="14">
                  <c:v>1.2689999999999999</c:v>
                </c:pt>
                <c:pt idx="15">
                  <c:v>1.79</c:v>
                </c:pt>
                <c:pt idx="16">
                  <c:v>1.87</c:v>
                </c:pt>
                <c:pt idx="17">
                  <c:v>1.55</c:v>
                </c:pt>
                <c:pt idx="18">
                  <c:v>1.56</c:v>
                </c:pt>
                <c:pt idx="19">
                  <c:v>1.74</c:v>
                </c:pt>
                <c:pt idx="20">
                  <c:v>1.86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23178496"/>
        <c:axId val="323178888"/>
      </c:barChart>
      <c:dateAx>
        <c:axId val="3231784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178888"/>
        <c:crosses val="autoZero"/>
        <c:auto val="1"/>
        <c:lblOffset val="100"/>
        <c:baseTimeUnit val="months"/>
        <c:majorUnit val="1"/>
        <c:majorTimeUnit val="months"/>
      </c:dateAx>
      <c:valAx>
        <c:axId val="32317888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32317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dk1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171AF-F034-704D-A981-1358840DDAAA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D0C53-EFB4-9E4F-9153-B0ACCAE7E2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42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A51E5-D462-DA45-842F-D75361F3C9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9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5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76156" y="288927"/>
            <a:ext cx="3839633" cy="6143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3017" y="288927"/>
            <a:ext cx="11319933" cy="6143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2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3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7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021" y="1679578"/>
            <a:ext cx="757978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36000" y="1679578"/>
            <a:ext cx="7579784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8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7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6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5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9B834-338E-8540-B8AF-0EF387E84815}" type="datetimeFigureOut">
              <a:rPr lang="en-US" smtClean="0"/>
              <a:pPr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1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9B834-338E-8540-B8AF-0EF387E84815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6B416-6026-264C-935D-12F1EDEC3F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67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351" y="1276134"/>
            <a:ext cx="10089931" cy="1470025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cs typeface="Century Gothic"/>
              </a:rPr>
              <a:t>Review of the Nigerian </a:t>
            </a:r>
            <a:r>
              <a:rPr lang="en-US" sz="4800" dirty="0" smtClean="0">
                <a:cs typeface="Century Gothic"/>
              </a:rPr>
              <a:t>Economy</a:t>
            </a:r>
            <a:endParaRPr lang="en-US" sz="4800" dirty="0">
              <a:cs typeface="Century Gothic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3700" y="4484488"/>
            <a:ext cx="8497614" cy="705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cs typeface="Century Gothic"/>
              </a:rPr>
              <a:t>Economic Research &amp; Policy Management Division</a:t>
            </a:r>
          </a:p>
          <a:p>
            <a:r>
              <a:rPr lang="en-US" sz="2000" dirty="0" smtClean="0">
                <a:cs typeface="Century Gothic"/>
              </a:rPr>
              <a:t>Office of the Chief Economist</a:t>
            </a:r>
          </a:p>
          <a:p>
            <a:r>
              <a:rPr lang="en-US" sz="2000" dirty="0" smtClean="0">
                <a:cs typeface="Century Gothic"/>
              </a:rPr>
              <a:t>Securities and Exchange Commission, Nigeria</a:t>
            </a:r>
            <a:endParaRPr lang="en-US" sz="2000" dirty="0"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96141" y="56909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86910" y="5690994"/>
            <a:ext cx="8497614" cy="705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cs typeface="Century Gothic"/>
              </a:rPr>
              <a:t>November, 2017</a:t>
            </a:r>
            <a:endParaRPr lang="en-US" sz="2000" b="1" dirty="0">
              <a:cs typeface="Century Gothic"/>
            </a:endParaRPr>
          </a:p>
        </p:txBody>
      </p:sp>
      <p:pic>
        <p:nvPicPr>
          <p:cNvPr id="8" name="Picture 7" descr="SecLogoHiDefCrestAlone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66" y="2701334"/>
            <a:ext cx="1309883" cy="130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2995"/>
            <a:ext cx="8886825" cy="65798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The Global Economy (IMF, </a:t>
            </a:r>
            <a:r>
              <a:rPr lang="en-US" sz="4000" b="1" dirty="0" smtClean="0"/>
              <a:t>WEO-Oct.)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0299" y="1025219"/>
            <a:ext cx="7014156" cy="5964155"/>
          </a:xfrm>
        </p:spPr>
        <p:txBody>
          <a:bodyPr>
            <a:normAutofit fontScale="55000" lnSpcReduction="20000"/>
          </a:bodyPr>
          <a:lstStyle/>
          <a:p>
            <a:pPr marL="285750" indent="-285750" algn="just">
              <a:lnSpc>
                <a:spcPct val="120000"/>
              </a:lnSpc>
              <a:buFont typeface="Wingdings" charset="2"/>
              <a:buChar char="q"/>
            </a:pPr>
            <a:r>
              <a:rPr lang="en-GB" sz="3500" dirty="0"/>
              <a:t>US </a:t>
            </a:r>
            <a:r>
              <a:rPr lang="mr-IN" sz="3500" dirty="0"/>
              <a:t>–</a:t>
            </a:r>
            <a:r>
              <a:rPr lang="en-GB" sz="3500" dirty="0"/>
              <a:t> </a:t>
            </a:r>
            <a:r>
              <a:rPr lang="en-GB" sz="3500" dirty="0" smtClean="0"/>
              <a:t>economy has rebounded from  hurricane setbacks. Growth is expected to remain strong. The Fed expected to raise rates again in December.</a:t>
            </a:r>
            <a:endParaRPr lang="en-GB" sz="3500" dirty="0"/>
          </a:p>
          <a:p>
            <a:pPr marL="285750" indent="-285750" algn="just">
              <a:lnSpc>
                <a:spcPct val="120000"/>
              </a:lnSpc>
              <a:buFont typeface="Wingdings" charset="2"/>
              <a:buChar char="q"/>
            </a:pPr>
            <a:r>
              <a:rPr lang="en-GB" sz="3500" dirty="0"/>
              <a:t>China </a:t>
            </a:r>
            <a:r>
              <a:rPr lang="mr-IN" sz="3500" dirty="0" smtClean="0"/>
              <a:t>–</a:t>
            </a:r>
            <a:r>
              <a:rPr lang="en-GB" sz="3500" dirty="0" smtClean="0"/>
              <a:t> growth is strong, driven by firm domestic activities and strong external demand.</a:t>
            </a:r>
            <a:endParaRPr lang="en-GB" sz="3500" dirty="0"/>
          </a:p>
          <a:p>
            <a:pPr marL="285750" indent="-285750" algn="just">
              <a:lnSpc>
                <a:spcPct val="120000"/>
              </a:lnSpc>
              <a:buFont typeface="Wingdings" charset="2"/>
              <a:buChar char="q"/>
            </a:pPr>
            <a:r>
              <a:rPr lang="en-GB" sz="3500" dirty="0"/>
              <a:t>Brazil </a:t>
            </a:r>
            <a:r>
              <a:rPr lang="mr-IN" sz="3500" dirty="0"/>
              <a:t>–</a:t>
            </a:r>
            <a:r>
              <a:rPr lang="en-GB" sz="3500" dirty="0"/>
              <a:t> </a:t>
            </a:r>
            <a:r>
              <a:rPr lang="en-GB" sz="3500" dirty="0" smtClean="0"/>
              <a:t>recorded positive growth aided by bumper crop and policies that boost consumption.</a:t>
            </a:r>
            <a:endParaRPr lang="en-GB" sz="3500" dirty="0"/>
          </a:p>
          <a:p>
            <a:pPr marL="285750" indent="-285750" algn="just">
              <a:lnSpc>
                <a:spcPct val="120000"/>
              </a:lnSpc>
              <a:buFont typeface="Wingdings" charset="2"/>
              <a:buChar char="q"/>
            </a:pPr>
            <a:r>
              <a:rPr lang="en-GB" sz="3500" dirty="0"/>
              <a:t>India </a:t>
            </a:r>
            <a:r>
              <a:rPr lang="mr-IN" sz="3500" dirty="0"/>
              <a:t>–</a:t>
            </a:r>
            <a:r>
              <a:rPr lang="en-GB" sz="3500" dirty="0"/>
              <a:t> </a:t>
            </a:r>
            <a:r>
              <a:rPr lang="en-GB" sz="3500" dirty="0" smtClean="0"/>
              <a:t>growth affected by the disruptions caused by the currency exchange plan and other structural reform costs.</a:t>
            </a:r>
            <a:endParaRPr lang="en-US" sz="3500" dirty="0"/>
          </a:p>
          <a:p>
            <a:pPr marL="285750" indent="-285750" algn="just">
              <a:lnSpc>
                <a:spcPct val="120000"/>
              </a:lnSpc>
              <a:buFont typeface="Wingdings" charset="2"/>
              <a:buChar char="q"/>
            </a:pPr>
            <a:r>
              <a:rPr lang="en-US" sz="3500" dirty="0"/>
              <a:t>SSA </a:t>
            </a:r>
            <a:r>
              <a:rPr lang="mr-IN" sz="3500" dirty="0"/>
              <a:t>–</a:t>
            </a:r>
            <a:r>
              <a:rPr lang="en-US" sz="3500" dirty="0"/>
              <a:t> </a:t>
            </a:r>
            <a:r>
              <a:rPr lang="en-US" sz="3500" dirty="0" smtClean="0"/>
              <a:t>gradual growth expected hampered by delay in implementing policy adjustments. Rising debt and political in the larger economies risks major threats to growth.</a:t>
            </a:r>
            <a:endParaRPr lang="en-US" sz="3300" dirty="0"/>
          </a:p>
          <a:p>
            <a:pPr marL="285750" indent="-285750" algn="just">
              <a:lnSpc>
                <a:spcPct val="120000"/>
              </a:lnSpc>
              <a:buFont typeface="Wingdings" charset="2"/>
              <a:buChar char="q"/>
            </a:pPr>
            <a:r>
              <a:rPr lang="en-US" sz="3500" dirty="0"/>
              <a:t>Nigeria </a:t>
            </a:r>
            <a:r>
              <a:rPr lang="mr-IN" sz="3500" dirty="0"/>
              <a:t>–</a:t>
            </a:r>
            <a:r>
              <a:rPr lang="en-US" sz="3500" dirty="0"/>
              <a:t> prospects improving</a:t>
            </a:r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§"/>
            </a:pPr>
            <a:r>
              <a:rPr lang="en-GB" sz="3000" dirty="0"/>
              <a:t>Rising foreign reserves</a:t>
            </a:r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§"/>
            </a:pPr>
            <a:r>
              <a:rPr lang="en-GB" sz="3000" dirty="0" smtClean="0"/>
              <a:t>Higher oil production</a:t>
            </a:r>
            <a:endParaRPr lang="en-GB" sz="3000" dirty="0"/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§"/>
            </a:pPr>
            <a:r>
              <a:rPr lang="en-GB" sz="3000" dirty="0" smtClean="0"/>
              <a:t>Improving agricultural sector</a:t>
            </a:r>
          </a:p>
          <a:p>
            <a:pPr marL="800100" lvl="1" indent="-342900" algn="just">
              <a:lnSpc>
                <a:spcPct val="120000"/>
              </a:lnSpc>
              <a:buFont typeface="Wingdings" charset="2"/>
              <a:buChar char="§"/>
            </a:pPr>
            <a:r>
              <a:rPr lang="en-GB" sz="3000" dirty="0" smtClean="0"/>
              <a:t>Improved ease of doing business: ranked 145 from 169</a:t>
            </a:r>
            <a:endParaRPr lang="en-GB" sz="3000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3183"/>
              </p:ext>
            </p:extLst>
          </p:nvPr>
        </p:nvGraphicFramePr>
        <p:xfrm>
          <a:off x="7977351" y="1260115"/>
          <a:ext cx="4180585" cy="499450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702057"/>
                <a:gridCol w="619632"/>
                <a:gridCol w="619632"/>
                <a:gridCol w="619632"/>
                <a:gridCol w="619632"/>
              </a:tblGrid>
              <a:tr h="38872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rebuchet MS" charset="0"/>
                          <a:ea typeface="Trebuchet MS" charset="0"/>
                          <a:cs typeface="Trebuchet MS" charset="0"/>
                        </a:rPr>
                        <a:t>Country/Region</a:t>
                      </a:r>
                      <a:endParaRPr lang="en-US" sz="14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charset="0"/>
                          <a:ea typeface="Trebuchet MS" charset="0"/>
                          <a:cs typeface="Trebuchet MS" charset="0"/>
                        </a:rPr>
                        <a:t>2015</a:t>
                      </a:r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charset="0"/>
                          <a:ea typeface="Trebuchet MS" charset="0"/>
                          <a:cs typeface="Trebuchet MS" charset="0"/>
                        </a:rPr>
                        <a:t>2016</a:t>
                      </a:r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charset="0"/>
                          <a:ea typeface="Trebuchet MS" charset="0"/>
                          <a:cs typeface="Trebuchet MS" charset="0"/>
                        </a:rPr>
                        <a:t>2017</a:t>
                      </a:r>
                    </a:p>
                  </a:txBody>
                  <a:tcPr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charset="0"/>
                          <a:ea typeface="Trebuchet MS" charset="0"/>
                          <a:cs typeface="Trebuchet MS" charset="0"/>
                        </a:rPr>
                        <a:t>2018</a:t>
                      </a:r>
                    </a:p>
                  </a:txBody>
                  <a:tcPr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12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World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3.40</a:t>
                      </a:r>
                      <a:endParaRPr lang="en-GB" sz="1400" b="1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3.20</a:t>
                      </a:r>
                      <a:endParaRPr lang="en-GB" sz="1400" b="1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3.60</a:t>
                      </a:r>
                      <a:endParaRPr lang="en-GB" sz="1400" b="1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3.70</a:t>
                      </a:r>
                      <a:endParaRPr lang="en-GB" sz="1400" b="1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2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Advanced</a:t>
                      </a:r>
                      <a:r>
                        <a:rPr lang="en-GB" sz="1400" b="1" baseline="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 </a:t>
                      </a:r>
                      <a:r>
                        <a:rPr lang="en-GB" sz="1400" b="1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Economies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2.10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1.70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2.20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2.00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2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Euro Area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2.00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1.80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2.10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1.90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2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EMs and Developing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4.30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4.30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4.60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4.90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2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Sub-Saharan Africa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3.40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1.30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2.60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3.40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2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United States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2.60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kern="12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1.60</a:t>
                      </a:r>
                      <a:endParaRPr lang="hr-HR" sz="1400" dirty="0"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2.20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2.30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2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United Kingdom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2.20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1.80</a:t>
                      </a:r>
                      <a:endParaRPr lang="en-GB" sz="1400" b="0" dirty="0" smtClean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1.70</a:t>
                      </a:r>
                      <a:endParaRPr lang="en-GB" sz="1400" b="0" dirty="0" smtClean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1.50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2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China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6.90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6.70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6.80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6.50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2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India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8.00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7.10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6.70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7.40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2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Brazil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-3.80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-</a:t>
                      </a: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3.60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0.70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1.50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12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South Africa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1.30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0</a:t>
                      </a: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.30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0.70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1.10</a:t>
                      </a:r>
                      <a:endParaRPr lang="en-GB" sz="1400" b="0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2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Nigeria</a:t>
                      </a:r>
                      <a:endParaRPr lang="en-GB" sz="1400" b="1" dirty="0">
                        <a:solidFill>
                          <a:srgbClr val="C00000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2.70</a:t>
                      </a:r>
                      <a:endParaRPr lang="en-GB" sz="1400" b="1" dirty="0">
                        <a:solidFill>
                          <a:srgbClr val="C00000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-1.60</a:t>
                      </a:r>
                      <a:endParaRPr lang="en-GB" sz="1400" b="1" dirty="0">
                        <a:solidFill>
                          <a:srgbClr val="C00000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Trebuchet MS" charset="0"/>
                          <a:ea typeface="Trebuchet MS" charset="0"/>
                          <a:cs typeface="Trebuchet MS" charset="0"/>
                        </a:rPr>
                        <a:t>0.80</a:t>
                      </a:r>
                      <a:endParaRPr lang="en-GB" sz="1400" b="1" dirty="0">
                        <a:solidFill>
                          <a:srgbClr val="C00000"/>
                        </a:solidFill>
                        <a:effectLst/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rebuchet MS" charset="0"/>
                          <a:ea typeface="Trebuchet MS" charset="0"/>
                          <a:cs typeface="Trebuchet MS" charset="0"/>
                        </a:rPr>
                        <a:t>1.90</a:t>
                      </a:r>
                      <a:endParaRPr lang="en-GB" sz="14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7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-445804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Macroeconomic Performance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10371" y="767811"/>
            <a:ext cx="5714357" cy="590349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 typeface="Wingdings" charset="2"/>
              <a:buChar char="q"/>
            </a:pPr>
            <a:r>
              <a:rPr lang="en-US" dirty="0" smtClean="0"/>
              <a:t>Positive growth of 0.55% recorded in Q’2 2017</a:t>
            </a:r>
          </a:p>
          <a:p>
            <a:pPr algn="just">
              <a:lnSpc>
                <a:spcPct val="120000"/>
              </a:lnSpc>
              <a:buFont typeface="Wingdings" charset="2"/>
              <a:buChar char="q"/>
            </a:pPr>
            <a:r>
              <a:rPr lang="en-US" dirty="0" smtClean="0"/>
              <a:t>IMF projects growth of 0.8% for Nigeria 1n 2017</a:t>
            </a:r>
          </a:p>
          <a:p>
            <a:pPr algn="just">
              <a:lnSpc>
                <a:spcPct val="120000"/>
              </a:lnSpc>
              <a:buFont typeface="Wingdings" charset="2"/>
              <a:buChar char="q"/>
            </a:pPr>
            <a:r>
              <a:rPr lang="en-US" dirty="0" smtClean="0"/>
              <a:t>CBN PMI (Manufacturing) rose from 52.17 in Q2 to 54.33 in Q3</a:t>
            </a:r>
          </a:p>
          <a:p>
            <a:pPr lvl="1" algn="just">
              <a:lnSpc>
                <a:spcPct val="120000"/>
              </a:lnSpc>
              <a:buFont typeface="Wingdings" charset="2"/>
              <a:buChar char="q"/>
            </a:pPr>
            <a:r>
              <a:rPr lang="en-US" dirty="0" smtClean="0"/>
              <a:t>Leading Economic Indicator of growth in Q3 </a:t>
            </a:r>
          </a:p>
          <a:p>
            <a:pPr marL="285750" indent="-285750" algn="just">
              <a:lnSpc>
                <a:spcPct val="120000"/>
              </a:lnSpc>
              <a:buFont typeface="Wingdings" charset="2"/>
              <a:buChar char="q"/>
            </a:pPr>
            <a:r>
              <a:rPr lang="en-US" dirty="0" smtClean="0"/>
              <a:t>Inflation dropped marginally for the 8</a:t>
            </a:r>
            <a:r>
              <a:rPr lang="en-US" baseline="30000" dirty="0" smtClean="0"/>
              <a:t>th</a:t>
            </a:r>
            <a:r>
              <a:rPr lang="en-US" dirty="0" smtClean="0"/>
              <a:t> consecutive month to 15.98%</a:t>
            </a:r>
            <a:endParaRPr lang="en-US" dirty="0"/>
          </a:p>
          <a:p>
            <a:pPr lvl="1" algn="just">
              <a:lnSpc>
                <a:spcPct val="120000"/>
              </a:lnSpc>
              <a:buFont typeface="Wingdings" charset="2"/>
              <a:buChar char="q"/>
            </a:pPr>
            <a:r>
              <a:rPr lang="en-US" dirty="0" smtClean="0"/>
              <a:t> Base </a:t>
            </a:r>
            <a:r>
              <a:rPr lang="en-US" dirty="0"/>
              <a:t>year </a:t>
            </a:r>
            <a:r>
              <a:rPr lang="en-US" dirty="0" smtClean="0"/>
              <a:t>effects are declining</a:t>
            </a:r>
            <a:endParaRPr lang="en-US" dirty="0"/>
          </a:p>
          <a:p>
            <a:pPr marL="285750" indent="-285750" algn="just">
              <a:lnSpc>
                <a:spcPct val="120000"/>
              </a:lnSpc>
              <a:buFont typeface="Wingdings" charset="2"/>
              <a:buChar char="q"/>
            </a:pPr>
            <a:r>
              <a:rPr lang="en-US" dirty="0" smtClean="0"/>
              <a:t>Two-digit level expected to persist</a:t>
            </a:r>
          </a:p>
          <a:p>
            <a:pPr marL="560070" lvl="1" indent="-285750" algn="just">
              <a:lnSpc>
                <a:spcPct val="120000"/>
              </a:lnSpc>
              <a:buFont typeface="Wingdings" charset="2"/>
              <a:buChar char="q"/>
            </a:pPr>
            <a:r>
              <a:rPr lang="en-US" dirty="0" smtClean="0"/>
              <a:t>Result of lingering effects of currency devaluation</a:t>
            </a:r>
          </a:p>
          <a:p>
            <a:pPr marL="285750" indent="-285750" algn="just">
              <a:lnSpc>
                <a:spcPct val="120000"/>
              </a:lnSpc>
              <a:buFont typeface="Wingdings" charset="2"/>
              <a:buChar char="q"/>
            </a:pPr>
            <a:r>
              <a:rPr lang="en-GB" dirty="0"/>
              <a:t>Unemployment, underemployment rose to </a:t>
            </a:r>
            <a:r>
              <a:rPr lang="en-GB" dirty="0" smtClean="0"/>
              <a:t>14.23% </a:t>
            </a:r>
            <a:r>
              <a:rPr lang="en-GB" dirty="0"/>
              <a:t>and </a:t>
            </a:r>
            <a:r>
              <a:rPr lang="en-GB" dirty="0" smtClean="0"/>
              <a:t>20.98% </a:t>
            </a:r>
            <a:r>
              <a:rPr lang="en-GB" dirty="0"/>
              <a:t>respectively. </a:t>
            </a:r>
            <a:endParaRPr lang="en-GB" dirty="0" smtClean="0"/>
          </a:p>
          <a:p>
            <a:pPr marL="742950" lvl="1" indent="-285750" algn="just">
              <a:lnSpc>
                <a:spcPct val="120000"/>
              </a:lnSpc>
              <a:buFont typeface="Wingdings" charset="2"/>
              <a:buChar char="§"/>
            </a:pPr>
            <a:r>
              <a:rPr lang="en-GB" dirty="0" smtClean="0"/>
              <a:t>Thus</a:t>
            </a:r>
            <a:r>
              <a:rPr lang="en-GB" dirty="0"/>
              <a:t>, </a:t>
            </a:r>
            <a:r>
              <a:rPr lang="en-GB" dirty="0" smtClean="0"/>
              <a:t>the number of persons in the Nigerian labour either unemployed or underemployed increased by 5.38% in Q4’17.</a:t>
            </a:r>
          </a:p>
          <a:p>
            <a:pPr marL="285750" indent="-285750" algn="just">
              <a:lnSpc>
                <a:spcPct val="120000"/>
              </a:lnSpc>
              <a:buFont typeface="Wingdings" charset="2"/>
              <a:buChar char="q"/>
            </a:pPr>
            <a:r>
              <a:rPr lang="en-GB" dirty="0" smtClean="0">
                <a:latin typeface="+mj-lt"/>
                <a:ea typeface="Century Gothic" charset="0"/>
                <a:cs typeface="Century Gothic" charset="0"/>
              </a:rPr>
              <a:t>External reserves grew towards US$34.03bn Oct’17 end</a:t>
            </a:r>
            <a:endParaRPr lang="en-US" dirty="0" smtClean="0">
              <a:latin typeface="+mj-lt"/>
            </a:endParaRPr>
          </a:p>
          <a:p>
            <a:pPr marL="285750" indent="-285750" algn="just">
              <a:lnSpc>
                <a:spcPct val="120000"/>
              </a:lnSpc>
              <a:buFont typeface="Wingdings" charset="2"/>
              <a:buChar char="q"/>
            </a:pPr>
            <a:endParaRPr lang="en-US" dirty="0"/>
          </a:p>
          <a:p>
            <a:pPr marL="285750" indent="-285750" algn="just">
              <a:lnSpc>
                <a:spcPct val="120000"/>
              </a:lnSpc>
              <a:buFont typeface="Wingdings" charset="2"/>
              <a:buChar char="q"/>
            </a:pPr>
            <a:endParaRPr lang="en-US" dirty="0"/>
          </a:p>
          <a:p>
            <a:pPr algn="just">
              <a:lnSpc>
                <a:spcPct val="120000"/>
              </a:lnSpc>
            </a:pP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1824211"/>
              </p:ext>
            </p:extLst>
          </p:nvPr>
        </p:nvGraphicFramePr>
        <p:xfrm>
          <a:off x="5951619" y="3822028"/>
          <a:ext cx="6136106" cy="3027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7516" y="51334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29137" y="9464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3137" y="39303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21380644"/>
              </p:ext>
            </p:extLst>
          </p:nvPr>
        </p:nvGraphicFramePr>
        <p:xfrm>
          <a:off x="5951619" y="641682"/>
          <a:ext cx="6136105" cy="3180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16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-38975"/>
            <a:ext cx="10058400" cy="10033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Oil Price and Production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16772194"/>
              </p:ext>
            </p:extLst>
          </p:nvPr>
        </p:nvGraphicFramePr>
        <p:xfrm>
          <a:off x="182559" y="1032933"/>
          <a:ext cx="5865316" cy="2961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7875" y="1206501"/>
            <a:ext cx="5967662" cy="5450974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lnSpc>
                <a:spcPct val="120000"/>
              </a:lnSpc>
              <a:buFont typeface="Wingdings" charset="2"/>
              <a:buChar char="q"/>
            </a:pPr>
            <a:r>
              <a:rPr lang="en-GB" dirty="0"/>
              <a:t>Price of Bonny Light averaged </a:t>
            </a:r>
            <a:r>
              <a:rPr lang="en-GB" dirty="0" smtClean="0"/>
              <a:t>$56.55 </a:t>
            </a:r>
            <a:r>
              <a:rPr lang="en-GB" dirty="0"/>
              <a:t>in </a:t>
            </a:r>
            <a:r>
              <a:rPr lang="en-GB" dirty="0" smtClean="0"/>
              <a:t>Sep. </a:t>
            </a:r>
            <a:r>
              <a:rPr lang="en-GB" dirty="0"/>
              <a:t>2017 (OPEC)</a:t>
            </a:r>
          </a:p>
          <a:p>
            <a:pPr marL="742950" lvl="1" indent="-285750" algn="just">
              <a:lnSpc>
                <a:spcPct val="120000"/>
              </a:lnSpc>
              <a:buFont typeface="Wingdings" charset="2"/>
              <a:buChar char="§"/>
            </a:pPr>
            <a:r>
              <a:rPr lang="en-GB" dirty="0" smtClean="0"/>
              <a:t>An increase of 21% </a:t>
            </a:r>
            <a:r>
              <a:rPr lang="en-GB" dirty="0"/>
              <a:t>from </a:t>
            </a:r>
            <a:r>
              <a:rPr lang="en-GB" dirty="0" smtClean="0"/>
              <a:t>June 2017 ($46.92)</a:t>
            </a:r>
            <a:endParaRPr lang="en-GB" dirty="0"/>
          </a:p>
          <a:p>
            <a:pPr marL="742950" lvl="1" indent="-285750" algn="just">
              <a:lnSpc>
                <a:spcPct val="120000"/>
              </a:lnSpc>
              <a:buFont typeface="Wingdings" charset="2"/>
              <a:buChar char="§"/>
            </a:pPr>
            <a:r>
              <a:rPr lang="en-GB" dirty="0" smtClean="0"/>
              <a:t>Rising prices supported by OPEC members’ voluntary adherence to production cuts and </a:t>
            </a:r>
            <a:endParaRPr lang="en-GB" dirty="0"/>
          </a:p>
          <a:p>
            <a:pPr marL="742950" lvl="1" indent="-285750" algn="just">
              <a:lnSpc>
                <a:spcPct val="120000"/>
              </a:lnSpc>
              <a:buFont typeface="Wingdings" charset="2"/>
              <a:buChar char="§"/>
            </a:pPr>
            <a:r>
              <a:rPr lang="en-GB" dirty="0" smtClean="0"/>
              <a:t>Contraction in US supply</a:t>
            </a:r>
          </a:p>
          <a:p>
            <a:pPr marL="742950" lvl="1" indent="-285750" algn="just">
              <a:lnSpc>
                <a:spcPct val="120000"/>
              </a:lnSpc>
              <a:buFont typeface="Wingdings" charset="2"/>
              <a:buChar char="§"/>
            </a:pPr>
            <a:r>
              <a:rPr lang="en-GB" dirty="0" smtClean="0"/>
              <a:t>Price currently $61.82</a:t>
            </a:r>
            <a:endParaRPr lang="en-GB" dirty="0"/>
          </a:p>
          <a:p>
            <a:pPr marL="285750" indent="-285750" algn="just">
              <a:lnSpc>
                <a:spcPct val="120000"/>
              </a:lnSpc>
              <a:buFont typeface="Wingdings" charset="2"/>
              <a:buChar char="q"/>
            </a:pPr>
            <a:r>
              <a:rPr lang="en-GB" dirty="0"/>
              <a:t>Nigeria production averaged </a:t>
            </a:r>
            <a:r>
              <a:rPr lang="en-GB" dirty="0" smtClean="0"/>
              <a:t>1,855 </a:t>
            </a:r>
            <a:r>
              <a:rPr lang="en-GB" dirty="0" err="1" smtClean="0"/>
              <a:t>tb</a:t>
            </a:r>
            <a:r>
              <a:rPr lang="en-GB" dirty="0" smtClean="0"/>
              <a:t>/d </a:t>
            </a:r>
            <a:r>
              <a:rPr lang="en-GB" dirty="0"/>
              <a:t>in </a:t>
            </a:r>
            <a:r>
              <a:rPr lang="en-GB" dirty="0" smtClean="0"/>
              <a:t>Sep., </a:t>
            </a:r>
            <a:r>
              <a:rPr lang="en-GB" dirty="0"/>
              <a:t>2017 (OPEC)</a:t>
            </a:r>
          </a:p>
          <a:p>
            <a:pPr marL="742950" lvl="1" indent="-285750" algn="just">
              <a:lnSpc>
                <a:spcPct val="120000"/>
              </a:lnSpc>
              <a:buFont typeface="Wingdings" charset="2"/>
              <a:buChar char="§"/>
            </a:pPr>
            <a:r>
              <a:rPr lang="en-GB" dirty="0" smtClean="0"/>
              <a:t>20% higher </a:t>
            </a:r>
            <a:r>
              <a:rPr lang="en-GB" dirty="0"/>
              <a:t>than </a:t>
            </a:r>
            <a:r>
              <a:rPr lang="en-GB" dirty="0" smtClean="0"/>
              <a:t>1,550 </a:t>
            </a:r>
            <a:r>
              <a:rPr lang="en-GB" dirty="0" err="1" smtClean="0"/>
              <a:t>tb</a:t>
            </a:r>
            <a:r>
              <a:rPr lang="en-GB" dirty="0" smtClean="0"/>
              <a:t>/d June 2017</a:t>
            </a:r>
            <a:endParaRPr lang="en-GB" dirty="0"/>
          </a:p>
          <a:p>
            <a:pPr marL="742950" lvl="1" indent="-285750" algn="just">
              <a:lnSpc>
                <a:spcPct val="120000"/>
              </a:lnSpc>
              <a:buFont typeface="Wingdings" charset="2"/>
              <a:buChar char="§"/>
            </a:pPr>
            <a:r>
              <a:rPr lang="en-GB" dirty="0"/>
              <a:t>Rising production due to </a:t>
            </a:r>
            <a:r>
              <a:rPr lang="en-GB" dirty="0" smtClean="0"/>
              <a:t>stability </a:t>
            </a:r>
            <a:r>
              <a:rPr lang="en-GB" dirty="0"/>
              <a:t>in the Niger Delta </a:t>
            </a:r>
            <a:r>
              <a:rPr lang="en-GB" dirty="0" smtClean="0"/>
              <a:t>region</a:t>
            </a: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90396"/>
              </p:ext>
            </p:extLst>
          </p:nvPr>
        </p:nvGraphicFramePr>
        <p:xfrm>
          <a:off x="186271" y="3994150"/>
          <a:ext cx="5861603" cy="286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08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" y="0"/>
            <a:ext cx="12191999" cy="570562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GB" sz="3400" b="1" dirty="0">
                <a:solidFill>
                  <a:schemeClr val="bg1"/>
                </a:solidFill>
              </a:rPr>
              <a:t>Highlights of 2017 Budget and </a:t>
            </a:r>
            <a:r>
              <a:rPr lang="en-GB" sz="3400" b="1" dirty="0" smtClean="0">
                <a:solidFill>
                  <a:schemeClr val="bg1"/>
                </a:solidFill>
              </a:rPr>
              <a:t>Outcome</a:t>
            </a:r>
            <a:endParaRPr lang="en-GB" sz="3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972267"/>
              </p:ext>
            </p:extLst>
          </p:nvPr>
        </p:nvGraphicFramePr>
        <p:xfrm>
          <a:off x="5017188" y="742877"/>
          <a:ext cx="7174812" cy="595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896"/>
                <a:gridCol w="2185550"/>
                <a:gridCol w="2149366"/>
              </a:tblGrid>
              <a:tr h="595541">
                <a:tc>
                  <a:txBody>
                    <a:bodyPr/>
                    <a:lstStyle/>
                    <a:p>
                      <a:r>
                        <a:rPr lang="en-GB" sz="1700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Heading</a:t>
                      </a:r>
                      <a:endParaRPr lang="en-GB" sz="17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532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Budget Assumptions</a:t>
                      </a:r>
                    </a:p>
                  </a:txBody>
                  <a:tcPr marL="121919" marR="121919" marT="49263" marB="4926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Actuals @ June 2017</a:t>
                      </a:r>
                      <a:endParaRPr lang="en-GB" sz="17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71356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Expenditure</a:t>
                      </a:r>
                    </a:p>
                    <a:p>
                      <a:pPr marL="266700" lvl="1" indent="-171450">
                        <a:buFont typeface="Arial" charset="0"/>
                        <a:buChar char="•"/>
                      </a:pPr>
                      <a:r>
                        <a:rPr lang="en-GB" sz="1600" b="1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Capital</a:t>
                      </a:r>
                    </a:p>
                    <a:p>
                      <a:pPr marL="266700" lvl="1" indent="-171450">
                        <a:buFont typeface="Arial" charset="0"/>
                        <a:buChar char="•"/>
                      </a:pPr>
                      <a:r>
                        <a:rPr lang="en-GB" sz="1600" b="1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Recurrent (non-debt)</a:t>
                      </a:r>
                    </a:p>
                    <a:p>
                      <a:pPr marL="266700" lvl="1" indent="-171450">
                        <a:buFont typeface="Arial" charset="0"/>
                        <a:buChar char="•"/>
                      </a:pPr>
                      <a:r>
                        <a:rPr lang="en-GB" sz="1600" b="1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Recurrent (debt)</a:t>
                      </a:r>
                    </a:p>
                    <a:p>
                      <a:pPr marL="266700" lvl="1" indent="-171450">
                        <a:buFont typeface="Arial" charset="0"/>
                        <a:buChar char="•"/>
                      </a:pPr>
                      <a:r>
                        <a:rPr lang="en-GB" sz="1600" b="1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Statutory transfer</a:t>
                      </a:r>
                      <a:endParaRPr lang="en-GB" sz="1600" b="1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7.44trn 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2.17trn 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2.99trn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1.84trn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0.43trn</a:t>
                      </a:r>
                      <a:endParaRPr lang="en-GB" sz="16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/>
                </a:tc>
                <a:tc>
                  <a:txBody>
                    <a:bodyPr/>
                    <a:lstStyle/>
                    <a:p>
                      <a:pPr marL="0" algn="ctr" defTabSz="532290" rtl="0" eaLnBrk="1" latinLnBrk="0" hangingPunct="1"/>
                      <a:r>
                        <a:rPr lang="en-GB" sz="1600" b="1" kern="12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1.387trn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-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282.17bn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927.74bn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64.00bn</a:t>
                      </a:r>
                    </a:p>
                  </a:txBody>
                  <a:tcPr marL="121919" marR="121919" marT="49263" marB="49263" anchor="ctr"/>
                </a:tc>
              </a:tr>
              <a:tr h="1063965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Revenue</a:t>
                      </a:r>
                    </a:p>
                    <a:p>
                      <a:pPr marL="266700" lvl="1" indent="-171450">
                        <a:buFont typeface="Arial" charset="0"/>
                        <a:buChar char="•"/>
                      </a:pPr>
                      <a:r>
                        <a:rPr lang="en-GB" sz="1600" b="1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Oil</a:t>
                      </a:r>
                    </a:p>
                    <a:p>
                      <a:pPr marL="266700" lvl="1" indent="-171450">
                        <a:buFont typeface="Arial" charset="0"/>
                        <a:buChar char="•"/>
                      </a:pPr>
                      <a:r>
                        <a:rPr lang="en-GB" sz="1600" b="1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Non-oil</a:t>
                      </a:r>
                      <a:endParaRPr lang="en-GB" sz="1600" b="1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532290" rtl="0" eaLnBrk="1" latinLnBrk="0" hangingPunct="1"/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5.08trn 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2.12trn</a:t>
                      </a:r>
                    </a:p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2.96trn</a:t>
                      </a:r>
                    </a:p>
                  </a:txBody>
                  <a:tcPr marL="121919" marR="121919" marT="49263" marB="49263" anchor="ctr"/>
                </a:tc>
                <a:tc>
                  <a:txBody>
                    <a:bodyPr/>
                    <a:lstStyle/>
                    <a:p>
                      <a:pPr marL="0" algn="ctr" defTabSz="532290" rtl="0" eaLnBrk="1" latinLnBrk="0" hangingPunct="1"/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1.497trn 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414.11bn</a:t>
                      </a:r>
                    </a:p>
                    <a:p>
                      <a:pPr algn="ctr"/>
                      <a:r>
                        <a:rPr lang="en-GB" sz="1600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1.083trn (+466.82bn Paris)</a:t>
                      </a:r>
                      <a:endParaRPr lang="en-GB" sz="16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/>
                </a:tc>
              </a:tr>
              <a:tr h="240972">
                <a:tc>
                  <a:txBody>
                    <a:bodyPr/>
                    <a:lstStyle/>
                    <a:p>
                      <a:pPr marL="266700" lvl="1" indent="-171450">
                        <a:buFont typeface="Arial" charset="0"/>
                        <a:buChar char="•"/>
                      </a:pPr>
                      <a:endParaRPr lang="en-GB" sz="600" b="1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 smtClean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6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7975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Oil price</a:t>
                      </a:r>
                      <a:endParaRPr lang="en-GB" sz="1600" b="1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US$44.50/barrel</a:t>
                      </a:r>
                      <a:endParaRPr lang="en-GB" sz="16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US$52.14/barrel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(OPEC)</a:t>
                      </a:r>
                      <a:endParaRPr lang="en-GB" sz="16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/>
                </a:tc>
              </a:tr>
              <a:tr h="437975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Oil production</a:t>
                      </a:r>
                      <a:endParaRPr lang="en-GB" sz="1600" b="1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2.2mbpd</a:t>
                      </a:r>
                      <a:endParaRPr lang="en-GB" sz="16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1.67mbpd (OPEC)</a:t>
                      </a:r>
                      <a:endParaRPr lang="en-GB" sz="16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/>
                </a:tc>
              </a:tr>
              <a:tr h="750970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Exchange rate</a:t>
                      </a:r>
                      <a:endParaRPr lang="en-GB" sz="1600" b="1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N305/$</a:t>
                      </a:r>
                    </a:p>
                    <a:p>
                      <a:pPr algn="ctr"/>
                      <a:r>
                        <a:rPr lang="en-GB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N493.29 (BDC-Jan)</a:t>
                      </a:r>
                      <a:endParaRPr lang="en-GB" sz="16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N305.72/$</a:t>
                      </a:r>
                    </a:p>
                    <a:p>
                      <a:pPr algn="ctr"/>
                      <a:r>
                        <a:rPr lang="en-GB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N366.25 (BDC)</a:t>
                      </a:r>
                      <a:endParaRPr lang="en-GB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/>
                </a:tc>
              </a:tr>
              <a:tr h="437975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Inflation rate</a:t>
                      </a:r>
                      <a:endParaRPr lang="en-GB" sz="1600" b="1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12.92%</a:t>
                      </a:r>
                      <a:endParaRPr lang="en-GB" sz="16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16.10%</a:t>
                      </a:r>
                      <a:endParaRPr lang="en-GB" sz="16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/>
                </a:tc>
              </a:tr>
              <a:tr h="437975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GDP growth rate</a:t>
                      </a:r>
                      <a:endParaRPr lang="en-GB" sz="1600" b="1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2.5%</a:t>
                      </a:r>
                      <a:endParaRPr lang="en-GB" sz="16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-0.18 (-0.91+0.55)</a:t>
                      </a:r>
                      <a:endParaRPr lang="en-GB" sz="16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121919" marR="121919" marT="49263" marB="4926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" y="900532"/>
            <a:ext cx="4966140" cy="5361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 algn="just"/>
            <a:r>
              <a:rPr lang="en-GB" sz="1800" dirty="0"/>
              <a:t>FACC in Oct. 2017 was N558bn, down from N637bn shared in Sept. 2017.</a:t>
            </a:r>
          </a:p>
          <a:p>
            <a:pPr marL="173038" indent="-173038" algn="just"/>
            <a:r>
              <a:rPr lang="en-GB" sz="1800" dirty="0"/>
              <a:t>Higher than N430bn shared in Jan. 2017 by 28</a:t>
            </a:r>
            <a:r>
              <a:rPr lang="en-GB" sz="1800" dirty="0" smtClean="0"/>
              <a:t>%</a:t>
            </a:r>
            <a:endParaRPr lang="en-GB" sz="1800" dirty="0"/>
          </a:p>
          <a:p>
            <a:pPr marL="173038" indent="-173038"/>
            <a:r>
              <a:rPr lang="en-GB" sz="1800" dirty="0" smtClean="0">
                <a:latin typeface="+mj-lt"/>
              </a:rPr>
              <a:t>$300mn Diaspora bond issued in June at 5.625% to finance 2017 budget.</a:t>
            </a:r>
          </a:p>
          <a:p>
            <a:pPr marL="173038" indent="-173038"/>
            <a:r>
              <a:rPr lang="en-GB" sz="1800" dirty="0" smtClean="0">
                <a:latin typeface="+mj-lt"/>
              </a:rPr>
              <a:t>Sukuk proceed of N100bn handed over to FMPWH – for  25 roads</a:t>
            </a:r>
          </a:p>
          <a:p>
            <a:pPr marL="173038" indent="-173038"/>
            <a:r>
              <a:rPr lang="en-GB" sz="1800" dirty="0" smtClean="0">
                <a:latin typeface="+mj-lt"/>
              </a:rPr>
              <a:t>Plan to borrow additional $5.5bn in international capital market (2.5+3.0)</a:t>
            </a:r>
          </a:p>
          <a:p>
            <a:pPr lvl="1"/>
            <a:r>
              <a:rPr lang="en-GB" sz="1600" dirty="0" smtClean="0">
                <a:latin typeface="+mj-lt"/>
              </a:rPr>
              <a:t>Interest saving </a:t>
            </a:r>
            <a:r>
              <a:rPr lang="en-GB" sz="1600" dirty="0" err="1" smtClean="0">
                <a:latin typeface="+mj-lt"/>
              </a:rPr>
              <a:t>vs</a:t>
            </a:r>
            <a:r>
              <a:rPr lang="en-GB" sz="1600" dirty="0" smtClean="0">
                <a:latin typeface="+mj-lt"/>
              </a:rPr>
              <a:t> exchange risk trade-off</a:t>
            </a:r>
          </a:p>
          <a:p>
            <a:pPr marL="173038" indent="-173038"/>
            <a:r>
              <a:rPr lang="en-GB" sz="1800" dirty="0" smtClean="0">
                <a:latin typeface="+mj-lt"/>
              </a:rPr>
              <a:t>N450bn capital disbursement so far</a:t>
            </a:r>
          </a:p>
          <a:p>
            <a:pPr lvl="1"/>
            <a:r>
              <a:rPr lang="en-GB" sz="1600" dirty="0" smtClean="0">
                <a:latin typeface="+mj-lt"/>
              </a:rPr>
              <a:t>Plan to allocate 50% of capital before year-end</a:t>
            </a:r>
          </a:p>
          <a:p>
            <a:pPr lvl="1"/>
            <a:r>
              <a:rPr lang="en-GB" sz="1600" dirty="0" smtClean="0">
                <a:latin typeface="+mj-lt"/>
              </a:rPr>
              <a:t>Capital implementation likely to spill over to mid-2018</a:t>
            </a:r>
          </a:p>
          <a:p>
            <a:pPr marL="173038" indent="-173038"/>
            <a:r>
              <a:rPr lang="en-GB" sz="1800" dirty="0" smtClean="0">
                <a:latin typeface="+mj-lt"/>
              </a:rPr>
              <a:t>Low implementation of 2017 capital budget due to</a:t>
            </a:r>
            <a:r>
              <a:rPr lang="en-GB" sz="1600" dirty="0" smtClean="0">
                <a:latin typeface="+mj-lt"/>
              </a:rPr>
              <a:t>: </a:t>
            </a:r>
          </a:p>
          <a:p>
            <a:pPr lvl="1"/>
            <a:r>
              <a:rPr lang="en-GB" sz="1600" dirty="0" smtClean="0">
                <a:latin typeface="+mj-lt"/>
              </a:rPr>
              <a:t>Late passage of 2017 budget</a:t>
            </a:r>
          </a:p>
          <a:p>
            <a:pPr lvl="1"/>
            <a:r>
              <a:rPr lang="en-GB" sz="1600" dirty="0" smtClean="0">
                <a:latin typeface="+mj-lt"/>
              </a:rPr>
              <a:t>Extension of 2016 budget to May 5, 2017</a:t>
            </a:r>
          </a:p>
          <a:p>
            <a:pPr lvl="1"/>
            <a:r>
              <a:rPr lang="en-GB" sz="1600" dirty="0" smtClean="0">
                <a:latin typeface="+mj-lt"/>
              </a:rPr>
              <a:t>Shortfall in oil and non-oil revenue</a:t>
            </a:r>
          </a:p>
        </p:txBody>
      </p:sp>
    </p:spTree>
    <p:extLst>
      <p:ext uri="{BB962C8B-B14F-4D97-AF65-F5344CB8AC3E}">
        <p14:creationId xmlns:p14="http://schemas.microsoft.com/office/powerpoint/2010/main" val="325189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9" y="1"/>
            <a:ext cx="12147023" cy="68860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Snapshot of the 2018 Budget of Consolidation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490" y="1078831"/>
            <a:ext cx="8825021" cy="5289927"/>
          </a:xfrm>
        </p:spPr>
        <p:txBody>
          <a:bodyPr>
            <a:normAutofit/>
          </a:bodyPr>
          <a:lstStyle/>
          <a:p>
            <a:r>
              <a:rPr lang="en-US" sz="2200" dirty="0"/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029182"/>
              </p:ext>
            </p:extLst>
          </p:nvPr>
        </p:nvGraphicFramePr>
        <p:xfrm>
          <a:off x="46477" y="719391"/>
          <a:ext cx="9602020" cy="5974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21"/>
                <a:gridCol w="3275667"/>
                <a:gridCol w="2891937"/>
                <a:gridCol w="899322"/>
                <a:gridCol w="916956"/>
                <a:gridCol w="1241017"/>
              </a:tblGrid>
              <a:tr h="412922">
                <a:tc>
                  <a:txBody>
                    <a:bodyPr/>
                    <a:lstStyle/>
                    <a:p>
                      <a:endParaRPr lang="en-US" sz="21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6804" marB="4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>
                          <a:latin typeface="+mj-lt"/>
                          <a:ea typeface="Century Gothic" charset="0"/>
                          <a:cs typeface="Century Gothic" charset="0"/>
                        </a:rPr>
                        <a:t>Size</a:t>
                      </a:r>
                      <a:r>
                        <a:rPr lang="en-US" sz="2100" baseline="0" dirty="0" smtClean="0">
                          <a:latin typeface="+mj-lt"/>
                          <a:ea typeface="Century Gothic" charset="0"/>
                          <a:cs typeface="Century Gothic" charset="0"/>
                        </a:rPr>
                        <a:t> &amp; Growth</a:t>
                      </a:r>
                      <a:endParaRPr lang="en-US" sz="2100" dirty="0">
                        <a:latin typeface="+mj-lt"/>
                        <a:ea typeface="Century Gothic" charset="0"/>
                        <a:cs typeface="Century Gothic" charset="0"/>
                      </a:endParaRPr>
                    </a:p>
                  </a:txBody>
                  <a:tcPr marT="46804" marB="4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100" dirty="0" err="1" smtClean="0">
                          <a:latin typeface="+mj-lt"/>
                          <a:ea typeface="Century Gothic" charset="0"/>
                          <a:cs typeface="Century Gothic" charset="0"/>
                        </a:rPr>
                        <a:t>Sectoral</a:t>
                      </a:r>
                      <a:r>
                        <a:rPr lang="en-US" sz="2100" dirty="0" smtClean="0">
                          <a:latin typeface="+mj-lt"/>
                          <a:ea typeface="Century Gothic" charset="0"/>
                          <a:cs typeface="Century Gothic" charset="0"/>
                        </a:rPr>
                        <a:t>/Component</a:t>
                      </a:r>
                      <a:r>
                        <a:rPr lang="en-US" sz="2100" baseline="0" dirty="0" smtClean="0">
                          <a:latin typeface="+mj-lt"/>
                          <a:ea typeface="Century Gothic" charset="0"/>
                          <a:cs typeface="Century Gothic" charset="0"/>
                        </a:rPr>
                        <a:t> Allocation</a:t>
                      </a:r>
                      <a:endParaRPr lang="en-US" sz="2100" dirty="0">
                        <a:latin typeface="+mj-lt"/>
                        <a:ea typeface="Century Gothic" charset="0"/>
                        <a:cs typeface="Century Gothic" charset="0"/>
                      </a:endParaRPr>
                    </a:p>
                  </a:txBody>
                  <a:tcPr marT="46804" marB="4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1322">
                <a:tc rowSpan="2"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bg1"/>
                          </a:solidFill>
                          <a:latin typeface="+mj-lt"/>
                          <a:ea typeface="Century Gothic" charset="0"/>
                          <a:cs typeface="Century Gothic" charset="0"/>
                        </a:rPr>
                        <a:t>Expenditure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+mj-lt"/>
                        <a:ea typeface="Century Gothic" charset="0"/>
                        <a:cs typeface="Century Gothic" charset="0"/>
                      </a:endParaRPr>
                    </a:p>
                  </a:txBody>
                  <a:tcPr marT="46804" marB="4680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5250" indent="-95250">
                        <a:buFont typeface="Wingdings" charset="2"/>
                        <a:buChar char="§"/>
                      </a:pPr>
                      <a:r>
                        <a:rPr lang="en-US" sz="1400" dirty="0" smtClean="0">
                          <a:latin typeface="+mj-lt"/>
                          <a:ea typeface="Helvetica" charset="0"/>
                          <a:cs typeface="Helvetica" charset="0"/>
                        </a:rPr>
                        <a:t>Proposed</a:t>
                      </a:r>
                      <a:r>
                        <a:rPr lang="en-US" sz="1400" baseline="0" dirty="0" smtClean="0">
                          <a:latin typeface="+mj-lt"/>
                          <a:ea typeface="Helvetica" charset="0"/>
                          <a:cs typeface="Helvetica" charset="0"/>
                        </a:rPr>
                        <a:t> expenditure </a:t>
                      </a:r>
                      <a:r>
                        <a:rPr lang="en-GB" sz="1400" baseline="0" dirty="0" smtClean="0">
                          <a:latin typeface="+mj-lt"/>
                          <a:ea typeface="Helvetica" charset="0"/>
                          <a:cs typeface="Helvetica" charset="0"/>
                        </a:rPr>
                        <a:t>of </a:t>
                      </a:r>
                      <a:r>
                        <a:rPr lang="en-US" sz="1400" baseline="0" dirty="0" smtClean="0">
                          <a:latin typeface="+mj-lt"/>
                          <a:ea typeface="Helvetica" charset="0"/>
                          <a:cs typeface="Helvetica" charset="0"/>
                        </a:rPr>
                        <a:t>N8.612trn</a:t>
                      </a:r>
                    </a:p>
                    <a:p>
                      <a:pPr marL="268288" lvl="1" indent="-95250">
                        <a:buFont typeface="Arial" charset="0"/>
                        <a:buChar char="•"/>
                      </a:pPr>
                      <a:r>
                        <a:rPr lang="en-US" sz="1400" baseline="0" dirty="0" smtClean="0">
                          <a:latin typeface="+mj-lt"/>
                          <a:ea typeface="Helvetica" charset="0"/>
                          <a:cs typeface="Helvetica" charset="0"/>
                        </a:rPr>
                        <a:t>from N7.44trn in 2017</a:t>
                      </a:r>
                    </a:p>
                    <a:p>
                      <a:pPr marL="268288" lvl="1" indent="-95250">
                        <a:buFont typeface="Arial" charset="0"/>
                        <a:buChar char="•"/>
                      </a:pPr>
                      <a:r>
                        <a:rPr lang="en-US" sz="1400" baseline="0" dirty="0" smtClean="0">
                          <a:latin typeface="+mj-lt"/>
                          <a:ea typeface="Helvetica" charset="0"/>
                          <a:cs typeface="Helvetica" charset="0"/>
                        </a:rPr>
                        <a:t>15.6% growth</a:t>
                      </a:r>
                    </a:p>
                    <a:p>
                      <a:pPr marL="95250" lvl="0" indent="-95250">
                        <a:buFont typeface="Wingdings" charset="2"/>
                        <a:buChar char="§"/>
                      </a:pPr>
                      <a:endParaRPr lang="en-US" sz="1400" b="0" baseline="0" dirty="0" smtClean="0">
                        <a:solidFill>
                          <a:schemeClr val="tx1"/>
                        </a:solidFill>
                        <a:latin typeface="+mj-lt"/>
                        <a:ea typeface="Helvetica" charset="0"/>
                        <a:cs typeface="Helvetica" charset="0"/>
                      </a:endParaRPr>
                    </a:p>
                    <a:p>
                      <a:pPr marL="95250" lvl="0" indent="-95250">
                        <a:buFont typeface="Wingdings" charset="2"/>
                        <a:buChar char="§"/>
                      </a:pPr>
                      <a:r>
                        <a:rPr lang="en-US" sz="1400" baseline="0" dirty="0" smtClean="0">
                          <a:latin typeface="+mj-lt"/>
                          <a:ea typeface="Helvetica" charset="0"/>
                          <a:cs typeface="Helvetica" charset="0"/>
                        </a:rPr>
                        <a:t>Capital expenses is N2.652trn (30.8%) </a:t>
                      </a:r>
                    </a:p>
                  </a:txBody>
                  <a:tcPr marT="46804" marB="4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smtClean="0">
                          <a:latin typeface="+mj-lt"/>
                        </a:rPr>
                        <a:t>  Size   (N’B)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marT="46804" marB="4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</a:rPr>
                        <a:t>2017</a:t>
                      </a:r>
                    </a:p>
                  </a:txBody>
                  <a:tcPr marT="46804" marB="4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</a:rPr>
                        <a:t>2018</a:t>
                      </a:r>
                    </a:p>
                  </a:txBody>
                  <a:tcPr marT="46804" marB="4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</a:rPr>
                        <a:t>Growth (%)</a:t>
                      </a:r>
                    </a:p>
                  </a:txBody>
                  <a:tcPr marT="46804" marB="4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58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5250" indent="-95250">
                        <a:buFont typeface="Arial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Works, Power and Housing</a:t>
                      </a:r>
                    </a:p>
                    <a:p>
                      <a:pPr marL="95250" indent="-95250">
                        <a:buFont typeface="Arial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Transport</a:t>
                      </a:r>
                    </a:p>
                    <a:p>
                      <a:pPr marL="95250" indent="-95250">
                        <a:buFont typeface="Arial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Defence</a:t>
                      </a:r>
                    </a:p>
                    <a:p>
                      <a:pPr marL="95250" indent="-95250">
                        <a:buFont typeface="Arial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Water Resources</a:t>
                      </a:r>
                    </a:p>
                    <a:p>
                      <a:pPr marL="95250" indent="-95250">
                        <a:buFont typeface="Arial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Agriculture</a:t>
                      </a:r>
                    </a:p>
                    <a:p>
                      <a:pPr marL="95250" indent="-95250">
                        <a:buFont typeface="Arial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Industry, Trade and Inv.</a:t>
                      </a:r>
                    </a:p>
                    <a:p>
                      <a:pPr marL="95250" indent="-95250">
                        <a:buFont typeface="Arial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Interior</a:t>
                      </a:r>
                    </a:p>
                    <a:p>
                      <a:pPr marL="95250" indent="-95250">
                        <a:buFont typeface="Arial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Education</a:t>
                      </a:r>
                    </a:p>
                    <a:p>
                      <a:pPr marL="95250" indent="-95250">
                        <a:buFont typeface="Arial" charset="0"/>
                        <a:buChar char="•"/>
                      </a:pPr>
                      <a:r>
                        <a:rPr lang="en-GB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Health</a:t>
                      </a:r>
                    </a:p>
                  </a:txBody>
                  <a:tcPr marT="46804" marB="4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553.7 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241.7 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139.3 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104.2 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103.8 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81.7 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63.8 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56.7 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55.6 </a:t>
                      </a:r>
                    </a:p>
                  </a:txBody>
                  <a:tcPr marT="46804" marB="4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555.9 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263.1 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145.0 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95.1 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119.0 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82.9 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63.3 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61.7 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71.1</a:t>
                      </a:r>
                    </a:p>
                  </a:txBody>
                  <a:tcPr marT="46804" marB="4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0.4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8.8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4.1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-8.8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14.6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1.5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-0.8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8.8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27.9</a:t>
                      </a:r>
                    </a:p>
                  </a:txBody>
                  <a:tcPr marT="46804" marB="4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608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bg1"/>
                          </a:solidFill>
                          <a:latin typeface="+mj-lt"/>
                          <a:ea typeface="Century Gothic" charset="0"/>
                          <a:cs typeface="Century Gothic" charset="0"/>
                        </a:rPr>
                        <a:t>Revenue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+mj-lt"/>
                        <a:ea typeface="Century Gothic" charset="0"/>
                        <a:cs typeface="Century Gothic" charset="0"/>
                      </a:endParaRPr>
                    </a:p>
                  </a:txBody>
                  <a:tcPr marT="46804" marB="4680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-95250">
                        <a:buFont typeface="Wingdings" charset="2"/>
                        <a:buChar char="§"/>
                      </a:pPr>
                      <a:r>
                        <a:rPr lang="en-US" sz="1400" dirty="0" smtClean="0">
                          <a:latin typeface="+mj-lt"/>
                        </a:rPr>
                        <a:t>Projected</a:t>
                      </a:r>
                      <a:r>
                        <a:rPr lang="en-US" sz="1400" baseline="0" dirty="0" smtClean="0">
                          <a:latin typeface="+mj-lt"/>
                        </a:rPr>
                        <a:t> revenue </a:t>
                      </a:r>
                      <a:r>
                        <a:rPr lang="en-GB" sz="1400" baseline="0" dirty="0" smtClean="0">
                          <a:latin typeface="+mj-lt"/>
                        </a:rPr>
                        <a:t>of</a:t>
                      </a:r>
                      <a:r>
                        <a:rPr lang="en-US" sz="1400" baseline="0" dirty="0" smtClean="0">
                          <a:latin typeface="+mj-lt"/>
                        </a:rPr>
                        <a:t> N6.607trn</a:t>
                      </a:r>
                    </a:p>
                    <a:p>
                      <a:pPr marL="173038" lvl="1" indent="-95250">
                        <a:buFont typeface="Arial" charset="0"/>
                        <a:buChar char="•"/>
                      </a:pPr>
                      <a:r>
                        <a:rPr lang="en-US" sz="1400" baseline="0" dirty="0" smtClean="0">
                          <a:latin typeface="+mj-lt"/>
                        </a:rPr>
                        <a:t>From N5.086trn</a:t>
                      </a:r>
                    </a:p>
                    <a:p>
                      <a:pPr marL="173038" lvl="1" indent="-95250">
                        <a:buFont typeface="Arial" charset="0"/>
                        <a:buChar char="•"/>
                      </a:pPr>
                      <a:r>
                        <a:rPr lang="en-US" sz="1400" baseline="0" noProof="0" dirty="0" smtClean="0">
                          <a:latin typeface="+mj-lt"/>
                        </a:rPr>
                        <a:t>30</a:t>
                      </a:r>
                      <a:r>
                        <a:rPr lang="en-US" sz="1400" baseline="0" dirty="0" smtClean="0">
                          <a:latin typeface="+mj-lt"/>
                        </a:rPr>
                        <a:t>% growth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T="46804" marB="4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95250" indent="-95250">
                        <a:buFont typeface="Wingdings" charset="2"/>
                        <a:buChar char="§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Oil               N2.442trn 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(36.96%)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95250" indent="-95250">
                        <a:buFont typeface="Wingdings" charset="2"/>
                        <a:buChar char="§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Non-oil       N4.165trn    (63.04%)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u="sng" dirty="0" smtClean="0">
                          <a:solidFill>
                            <a:schemeClr val="tx1"/>
                          </a:solidFill>
                          <a:latin typeface="+mj-lt"/>
                        </a:rPr>
                        <a:t>Assumptions</a:t>
                      </a:r>
                      <a:endParaRPr lang="en-US" sz="1400" u="none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95250" indent="-95250">
                        <a:buFont typeface="Wingdings" charset="2"/>
                        <a:buChar char="§"/>
                      </a:pPr>
                      <a:r>
                        <a:rPr lang="en-US" sz="1400" u="none" dirty="0" smtClean="0">
                          <a:solidFill>
                            <a:schemeClr val="tx1"/>
                          </a:solidFill>
                          <a:latin typeface="+mj-lt"/>
                        </a:rPr>
                        <a:t>Oil</a:t>
                      </a:r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price: US$45.00  ;  Currently $60.75;  Projection (</a:t>
                      </a:r>
                      <a:r>
                        <a:rPr lang="en-US" sz="1400" u="none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eia</a:t>
                      </a:r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): $56.0</a:t>
                      </a:r>
                    </a:p>
                    <a:p>
                      <a:pPr marL="95250" indent="-95250">
                        <a:buFont typeface="Wingdings" charset="2"/>
                        <a:buChar char="§"/>
                      </a:pPr>
                      <a:r>
                        <a:rPr lang="en-US" sz="1400" u="none" dirty="0" smtClean="0">
                          <a:solidFill>
                            <a:schemeClr val="tx1"/>
                          </a:solidFill>
                          <a:latin typeface="+mj-lt"/>
                        </a:rPr>
                        <a:t>Oil</a:t>
                      </a:r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400" u="none" baseline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pdn</a:t>
                      </a:r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.     2.30mb/d  ; </a:t>
                      </a:r>
                      <a:r>
                        <a:rPr lang="en-US" sz="1400" u="none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1.86mb/d in Sep.2017 (Aug.: 1.80mb)</a:t>
                      </a:r>
                      <a:endParaRPr lang="en-US" sz="1400" u="none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95250" indent="-95250">
                        <a:buFont typeface="Wingdings" charset="2"/>
                        <a:buChar char="§"/>
                      </a:pPr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Ex. Rate     N305/US$1    ;  Black Mkt  N363/US$1;    </a:t>
                      </a:r>
                    </a:p>
                    <a:p>
                      <a:pPr marL="95250" indent="-95250">
                        <a:buFont typeface="Wingdings" charset="2"/>
                        <a:buChar char="§"/>
                      </a:pPr>
                      <a:r>
                        <a:rPr lang="en-US" sz="1400" u="non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GDP Growth:   3.5%      ;  Inflation:   12.4%</a:t>
                      </a:r>
                      <a:endParaRPr lang="en-US" sz="1400" u="none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6804" marB="4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617608"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smtClean="0">
                          <a:solidFill>
                            <a:schemeClr val="bg1"/>
                          </a:solidFill>
                          <a:latin typeface="+mj-lt"/>
                          <a:ea typeface="Century Gothic" charset="0"/>
                          <a:cs typeface="Century Gothic" charset="0"/>
                        </a:rPr>
                        <a:t>Deficit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6804" marB="46804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-95250">
                        <a:buFont typeface="Wingdings" charset="2"/>
                        <a:buChar char="§"/>
                      </a:pPr>
                      <a:r>
                        <a:rPr lang="en-US" sz="1400" dirty="0" smtClean="0">
                          <a:latin typeface="+mj-lt"/>
                        </a:rPr>
                        <a:t>Deficit</a:t>
                      </a:r>
                      <a:r>
                        <a:rPr lang="en-US" sz="1400" baseline="0" dirty="0" smtClean="0">
                          <a:latin typeface="+mj-lt"/>
                        </a:rPr>
                        <a:t> </a:t>
                      </a:r>
                      <a:r>
                        <a:rPr lang="en-GB" sz="1400" baseline="0" dirty="0" smtClean="0">
                          <a:latin typeface="+mj-lt"/>
                        </a:rPr>
                        <a:t>of </a:t>
                      </a:r>
                      <a:r>
                        <a:rPr lang="en-US" sz="1400" baseline="0" dirty="0" smtClean="0">
                          <a:latin typeface="+mj-lt"/>
                        </a:rPr>
                        <a:t>N2.005trn</a:t>
                      </a:r>
                    </a:p>
                    <a:p>
                      <a:pPr marL="268288" lvl="1" indent="-95250">
                        <a:buFont typeface="Arial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1.77% of GDP</a:t>
                      </a:r>
                    </a:p>
                    <a:p>
                      <a:pPr marL="268288" lvl="1" indent="-95250">
                        <a:buFont typeface="Arial" charset="0"/>
                        <a:buChar char="•"/>
                      </a:pPr>
                      <a:r>
                        <a:rPr lang="en-US" sz="1400" baseline="0" dirty="0" smtClean="0">
                          <a:latin typeface="+mj-lt"/>
                        </a:rPr>
                        <a:t>15% lower than 2017</a:t>
                      </a:r>
                    </a:p>
                    <a:p>
                      <a:pPr marL="742950" lvl="1" indent="-285750">
                        <a:buFont typeface="Arial" charset="0"/>
                        <a:buChar char="•"/>
                      </a:pPr>
                      <a:endParaRPr lang="en-US" sz="1400" dirty="0">
                        <a:latin typeface="+mj-lt"/>
                      </a:endParaRPr>
                    </a:p>
                  </a:txBody>
                  <a:tcPr marT="46804" marB="4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400" u="sng" dirty="0" smtClean="0">
                          <a:latin typeface="+mj-lt"/>
                          <a:cs typeface="Times New Roman" pitchFamily="18" charset="0"/>
                        </a:rPr>
                        <a:t>Deficit</a:t>
                      </a:r>
                      <a:r>
                        <a:rPr lang="en-US" sz="1400" u="sng" baseline="0" dirty="0" smtClean="0">
                          <a:latin typeface="+mj-lt"/>
                          <a:cs typeface="Times New Roman" pitchFamily="18" charset="0"/>
                        </a:rPr>
                        <a:t> Financing</a:t>
                      </a:r>
                      <a:endParaRPr lang="en-US" sz="1400" u="sng" dirty="0" smtClean="0">
                        <a:latin typeface="+mj-lt"/>
                        <a:cs typeface="Times New Roman" pitchFamily="18" charset="0"/>
                      </a:endParaRPr>
                    </a:p>
                    <a:p>
                      <a:pPr marL="95250" indent="-95250">
                        <a:buFont typeface="Wingdings" charset="2"/>
                        <a:buChar char="§"/>
                      </a:pPr>
                      <a:r>
                        <a:rPr lang="en-US" sz="1400" dirty="0" smtClean="0">
                          <a:latin typeface="+mj-lt"/>
                          <a:cs typeface="Times New Roman" pitchFamily="18" charset="0"/>
                        </a:rPr>
                        <a:t>Deficit</a:t>
                      </a:r>
                      <a:r>
                        <a:rPr lang="en-US" sz="1400" baseline="0" dirty="0" smtClean="0">
                          <a:latin typeface="+mj-lt"/>
                          <a:cs typeface="Times New Roman" pitchFamily="18" charset="0"/>
                        </a:rPr>
                        <a:t> to be financed partly by new borrowings of N1.699trn</a:t>
                      </a:r>
                      <a:endParaRPr lang="en-US" sz="1400" dirty="0" smtClean="0">
                        <a:latin typeface="+mj-lt"/>
                        <a:cs typeface="Times New Roman" pitchFamily="18" charset="0"/>
                      </a:endParaRPr>
                    </a:p>
                    <a:p>
                      <a:pPr marL="95250" indent="-95250">
                        <a:buFont typeface="Wingdings" charset="2"/>
                        <a:buChar char="§"/>
                      </a:pPr>
                      <a:r>
                        <a:rPr lang="en-US" sz="1400" dirty="0" smtClean="0">
                          <a:latin typeface="+mj-lt"/>
                          <a:cs typeface="Times New Roman" pitchFamily="18" charset="0"/>
                        </a:rPr>
                        <a:t>50% domestic  ;   50% external</a:t>
                      </a:r>
                    </a:p>
                    <a:p>
                      <a:pPr marL="95250" indent="-95250">
                        <a:buFont typeface="Wingdings" charset="2"/>
                        <a:buChar char="§"/>
                      </a:pPr>
                      <a:r>
                        <a:rPr lang="en-US" sz="1400" dirty="0" smtClean="0">
                          <a:latin typeface="+mj-lt"/>
                          <a:cs typeface="Times New Roman" pitchFamily="18" charset="0"/>
                        </a:rPr>
                        <a:t>Balance of deficit N306bn to be financed</a:t>
                      </a:r>
                      <a:r>
                        <a:rPr lang="en-US" sz="1400" baseline="0" dirty="0" smtClean="0">
                          <a:latin typeface="+mj-lt"/>
                          <a:cs typeface="Times New Roman" pitchFamily="18" charset="0"/>
                        </a:rPr>
                        <a:t> from proceeds of </a:t>
                      </a:r>
                      <a:r>
                        <a:rPr lang="en-US" sz="1400" baseline="0" dirty="0" err="1" smtClean="0">
                          <a:latin typeface="+mj-lt"/>
                          <a:cs typeface="Times New Roman" pitchFamily="18" charset="0"/>
                        </a:rPr>
                        <a:t>privatisation</a:t>
                      </a:r>
                      <a:r>
                        <a:rPr lang="en-US" sz="1400" baseline="0" dirty="0" smtClean="0">
                          <a:latin typeface="+mj-lt"/>
                          <a:cs typeface="Times New Roman" pitchFamily="18" charset="0"/>
                        </a:rPr>
                        <a:t> of some non-oil assets by BPE</a:t>
                      </a:r>
                    </a:p>
                    <a:p>
                      <a:pPr marL="95250" indent="-95250">
                        <a:buFont typeface="Wingdings" charset="2"/>
                        <a:buChar char="§"/>
                      </a:pPr>
                      <a:r>
                        <a:rPr lang="en-US" sz="1400" dirty="0" smtClean="0">
                          <a:latin typeface="+mj-lt"/>
                          <a:cs typeface="Times New Roman" pitchFamily="18" charset="0"/>
                        </a:rPr>
                        <a:t>Debt service:N2.014trn from N1.6689</a:t>
                      </a:r>
                      <a:r>
                        <a:rPr lang="en-US" sz="1400" baseline="0" dirty="0" smtClean="0">
                          <a:latin typeface="+mj-lt"/>
                          <a:cs typeface="Times New Roman" pitchFamily="18" charset="0"/>
                        </a:rPr>
                        <a:t>t</a:t>
                      </a:r>
                      <a:r>
                        <a:rPr lang="en-US" sz="1400" dirty="0" smtClean="0">
                          <a:latin typeface="+mj-lt"/>
                          <a:cs typeface="Times New Roman" pitchFamily="18" charset="0"/>
                        </a:rPr>
                        <a:t>rn in 2017 (20.7% gr.)</a:t>
                      </a:r>
                    </a:p>
                    <a:p>
                      <a:pPr marL="95250" indent="-95250">
                        <a:buFont typeface="Wingdings" charset="2"/>
                        <a:buChar char="§"/>
                      </a:pPr>
                      <a:r>
                        <a:rPr lang="en-US" sz="1400" dirty="0" smtClean="0">
                          <a:latin typeface="+mj-lt"/>
                          <a:cs typeface="Times New Roman" pitchFamily="18" charset="0"/>
                        </a:rPr>
                        <a:t>Debt service is 23.4% of expenditure and 30.5% of revenue</a:t>
                      </a:r>
                      <a:endParaRPr lang="en-US" sz="1400" dirty="0" smtClean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T="46804" marB="46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6B416-6026-264C-935D-12F1EDEC3F79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9795752" y="2846115"/>
            <a:ext cx="2367040" cy="13632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charset="2"/>
              <a:buChar char="q"/>
            </a:pPr>
            <a:r>
              <a:rPr lang="en-GB" sz="1600" dirty="0" smtClean="0"/>
              <a:t>Analysis of the budget and implications on the capital market necessary</a:t>
            </a:r>
          </a:p>
          <a:p>
            <a:pPr marL="285750" indent="-285750" algn="just">
              <a:buFont typeface="Wingdings" charset="2"/>
              <a:buChar char="q"/>
            </a:pPr>
            <a:endParaRPr lang="en-GB" sz="1600" dirty="0" smtClean="0"/>
          </a:p>
          <a:p>
            <a:pPr marL="285750" indent="-285750" algn="just">
              <a:buFont typeface="Wingdings" charset="2"/>
              <a:buChar char="q"/>
            </a:pPr>
            <a:r>
              <a:rPr lang="en-GB" sz="1600" dirty="0" smtClean="0"/>
              <a:t>Hence, SEC Budget Seminar tomorrow</a:t>
            </a:r>
          </a:p>
          <a:p>
            <a:pPr marL="285750" indent="-285750" algn="just">
              <a:lnSpc>
                <a:spcPct val="150000"/>
              </a:lnSpc>
              <a:buFont typeface="Wingdings" charset="2"/>
              <a:buChar char="q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291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4316" y="32886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905" y="368970"/>
            <a:ext cx="8181474" cy="489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26622</TotalTime>
  <Words>922</Words>
  <Application>Microsoft Office PowerPoint</Application>
  <PresentationFormat>Widescreen</PresentationFormat>
  <Paragraphs>240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Century Gothic</vt:lpstr>
      <vt:lpstr>Helvetica</vt:lpstr>
      <vt:lpstr>Mangal</vt:lpstr>
      <vt:lpstr>Times New Roman</vt:lpstr>
      <vt:lpstr>Trebuchet MS</vt:lpstr>
      <vt:lpstr>Wingdings</vt:lpstr>
      <vt:lpstr>Office Theme</vt:lpstr>
      <vt:lpstr>Review of the Nigerian Economy</vt:lpstr>
      <vt:lpstr>The Global Economy (IMF, WEO-Oct.)</vt:lpstr>
      <vt:lpstr>Macroeconomic Performance</vt:lpstr>
      <vt:lpstr>Oil Price and Production</vt:lpstr>
      <vt:lpstr>Highlights of 2017 Budget and Outcome</vt:lpstr>
      <vt:lpstr>Snapshot of the 2018 Budget of Consolidation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the Nigerian Economy and the Capital Market</dc:title>
  <dc:creator>hauwa danmadami</dc:creator>
  <cp:lastModifiedBy>secadmin</cp:lastModifiedBy>
  <cp:revision>115</cp:revision>
  <dcterms:created xsi:type="dcterms:W3CDTF">2017-07-25T09:44:32Z</dcterms:created>
  <dcterms:modified xsi:type="dcterms:W3CDTF">2017-11-09T08:58:46Z</dcterms:modified>
</cp:coreProperties>
</file>