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72" r:id="rId2"/>
    <p:sldId id="257" r:id="rId3"/>
    <p:sldId id="271" r:id="rId4"/>
    <p:sldId id="282" r:id="rId5"/>
    <p:sldId id="259" r:id="rId6"/>
    <p:sldId id="279" r:id="rId7"/>
    <p:sldId id="283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 autoAdjust="0"/>
  </p:normalViewPr>
  <p:slideViewPr>
    <p:cSldViewPr snapToGrid="0">
      <p:cViewPr>
        <p:scale>
          <a:sx n="70" d="100"/>
          <a:sy n="70" d="100"/>
        </p:scale>
        <p:origin x="-648" y="-1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BF01CB-ACA8-4105-A90F-745F09F1D60D}" type="doc">
      <dgm:prSet loTypeId="urn:microsoft.com/office/officeart/2005/8/layout/hList1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81E06479-EE74-45CF-A69F-8E543E41D927}">
      <dgm:prSet phldrT="[Text]" custT="1"/>
      <dgm:spPr/>
      <dgm:t>
        <a:bodyPr/>
        <a:lstStyle/>
        <a:p>
          <a:r>
            <a:rPr lang="en-US" sz="2000" b="1" dirty="0" smtClean="0"/>
            <a:t>A: SEC Operation and Primary Statistics</a:t>
          </a:r>
          <a:endParaRPr lang="en-GB" sz="2000" b="1" dirty="0"/>
        </a:p>
      </dgm:t>
    </dgm:pt>
    <dgm:pt modelId="{AAA92434-2B58-4A8E-9DD5-3E4327A573D3}" type="parTrans" cxnId="{AD8202E1-A862-4094-AC53-1A9D42248388}">
      <dgm:prSet/>
      <dgm:spPr/>
      <dgm:t>
        <a:bodyPr/>
        <a:lstStyle/>
        <a:p>
          <a:endParaRPr lang="en-GB" sz="1600"/>
        </a:p>
      </dgm:t>
    </dgm:pt>
    <dgm:pt modelId="{8FAB45CA-9218-40EC-B501-41FD5497AB60}" type="sibTrans" cxnId="{AD8202E1-A862-4094-AC53-1A9D42248388}">
      <dgm:prSet/>
      <dgm:spPr/>
      <dgm:t>
        <a:bodyPr/>
        <a:lstStyle/>
        <a:p>
          <a:endParaRPr lang="en-GB" sz="1600"/>
        </a:p>
      </dgm:t>
    </dgm:pt>
    <dgm:pt modelId="{2E99B960-B74B-4013-AE34-9B27E50439CC}">
      <dgm:prSet phldrT="[Text]" custT="1"/>
      <dgm:spPr/>
      <dgm:t>
        <a:bodyPr/>
        <a:lstStyle/>
        <a:p>
          <a:r>
            <a:rPr lang="en-GB" sz="1600" dirty="0" smtClean="0"/>
            <a:t>Approved Offers </a:t>
          </a:r>
          <a:endParaRPr lang="en-GB" sz="1600" dirty="0"/>
        </a:p>
      </dgm:t>
    </dgm:pt>
    <dgm:pt modelId="{F7C6FA42-3F9F-4737-948E-C56ED8DBF9AC}" type="parTrans" cxnId="{4FC9EFEE-3E4E-4B69-AD44-62589518AD08}">
      <dgm:prSet/>
      <dgm:spPr/>
      <dgm:t>
        <a:bodyPr/>
        <a:lstStyle/>
        <a:p>
          <a:endParaRPr lang="en-GB" sz="1600"/>
        </a:p>
      </dgm:t>
    </dgm:pt>
    <dgm:pt modelId="{21F7FCE6-AB6B-432F-83BF-90D70A598053}" type="sibTrans" cxnId="{4FC9EFEE-3E4E-4B69-AD44-62589518AD08}">
      <dgm:prSet/>
      <dgm:spPr/>
      <dgm:t>
        <a:bodyPr/>
        <a:lstStyle/>
        <a:p>
          <a:endParaRPr lang="en-GB" sz="1600"/>
        </a:p>
      </dgm:t>
    </dgm:pt>
    <dgm:pt modelId="{C6AA168B-5818-47B4-8214-A5ADA8E8D0FE}">
      <dgm:prSet phldrT="[Text]" custT="1"/>
      <dgm:spPr/>
      <dgm:t>
        <a:bodyPr/>
        <a:lstStyle/>
        <a:p>
          <a:r>
            <a:rPr lang="en-US" sz="2000" b="1" dirty="0" smtClean="0"/>
            <a:t>C: Ownership Structure and Capital Flows</a:t>
          </a:r>
          <a:endParaRPr lang="en-GB" sz="2000" b="1" dirty="0"/>
        </a:p>
      </dgm:t>
    </dgm:pt>
    <dgm:pt modelId="{E461A33A-E125-4456-B80C-B0CEC6A24179}" type="parTrans" cxnId="{B99321FE-4C07-4F98-8419-A3A6B34FCD40}">
      <dgm:prSet/>
      <dgm:spPr/>
      <dgm:t>
        <a:bodyPr/>
        <a:lstStyle/>
        <a:p>
          <a:endParaRPr lang="en-GB" sz="1600"/>
        </a:p>
      </dgm:t>
    </dgm:pt>
    <dgm:pt modelId="{07F8A69F-916F-4E2C-8481-A8C88B0732E6}" type="sibTrans" cxnId="{B99321FE-4C07-4F98-8419-A3A6B34FCD40}">
      <dgm:prSet/>
      <dgm:spPr/>
      <dgm:t>
        <a:bodyPr/>
        <a:lstStyle/>
        <a:p>
          <a:endParaRPr lang="en-GB" sz="1600"/>
        </a:p>
      </dgm:t>
    </dgm:pt>
    <dgm:pt modelId="{F418396A-FFA5-4F8C-9933-ECE801335668}">
      <dgm:prSet phldrT="[Text]" custT="1"/>
      <dgm:spPr/>
      <dgm:t>
        <a:bodyPr/>
        <a:lstStyle/>
        <a:p>
          <a:r>
            <a:rPr lang="en-GB" sz="1600" dirty="0" smtClean="0"/>
            <a:t>Unclaimed Dividends</a:t>
          </a:r>
          <a:endParaRPr lang="en-GB" sz="1600" dirty="0"/>
        </a:p>
      </dgm:t>
    </dgm:pt>
    <dgm:pt modelId="{D6971175-A611-447C-8962-C27371143F0F}" type="parTrans" cxnId="{D1A6751E-4A64-4755-9225-A32763878489}">
      <dgm:prSet/>
      <dgm:spPr/>
      <dgm:t>
        <a:bodyPr/>
        <a:lstStyle/>
        <a:p>
          <a:endParaRPr lang="en-GB" sz="1600"/>
        </a:p>
      </dgm:t>
    </dgm:pt>
    <dgm:pt modelId="{F5234865-E1B9-4A94-B2A6-CF88746C65A2}" type="sibTrans" cxnId="{D1A6751E-4A64-4755-9225-A32763878489}">
      <dgm:prSet/>
      <dgm:spPr/>
      <dgm:t>
        <a:bodyPr/>
        <a:lstStyle/>
        <a:p>
          <a:endParaRPr lang="en-GB" sz="1600"/>
        </a:p>
      </dgm:t>
    </dgm:pt>
    <dgm:pt modelId="{1BEEADA9-6090-4922-954C-CBD1B34223B6}">
      <dgm:prSet phldrT="[Text]" custT="1"/>
      <dgm:spPr/>
      <dgm:t>
        <a:bodyPr/>
        <a:lstStyle/>
        <a:p>
          <a:r>
            <a:rPr lang="en-US" sz="2000" b="1" dirty="0" smtClean="0"/>
            <a:t>D: Companies’ Financials</a:t>
          </a:r>
          <a:endParaRPr lang="en-GB" sz="2000" b="1" dirty="0"/>
        </a:p>
      </dgm:t>
    </dgm:pt>
    <dgm:pt modelId="{FD159551-584A-48F6-8E2C-053E72283584}" type="parTrans" cxnId="{8730AE95-E754-4F84-9596-BB3AAA7F1510}">
      <dgm:prSet/>
      <dgm:spPr/>
      <dgm:t>
        <a:bodyPr/>
        <a:lstStyle/>
        <a:p>
          <a:endParaRPr lang="en-GB" sz="1600"/>
        </a:p>
      </dgm:t>
    </dgm:pt>
    <dgm:pt modelId="{1C175CE4-7AE8-4822-9F3C-B574E0CDF113}" type="sibTrans" cxnId="{8730AE95-E754-4F84-9596-BB3AAA7F1510}">
      <dgm:prSet/>
      <dgm:spPr/>
      <dgm:t>
        <a:bodyPr/>
        <a:lstStyle/>
        <a:p>
          <a:endParaRPr lang="en-GB" sz="1600"/>
        </a:p>
      </dgm:t>
    </dgm:pt>
    <dgm:pt modelId="{633054FA-97FE-4B8B-B9CA-19C12BDE7A72}">
      <dgm:prSet phldrT="[Text]" custT="1"/>
      <dgm:spPr/>
      <dgm:t>
        <a:bodyPr/>
        <a:lstStyle/>
        <a:p>
          <a:r>
            <a:rPr lang="en-GB" sz="1600" dirty="0" smtClean="0"/>
            <a:t>Companies Financials	</a:t>
          </a:r>
          <a:endParaRPr lang="en-GB" sz="1600" dirty="0"/>
        </a:p>
      </dgm:t>
    </dgm:pt>
    <dgm:pt modelId="{098A084C-EA6F-4583-887A-174B9739C6AD}" type="parTrans" cxnId="{41E384DB-5E12-4DF8-B84C-BE4C9CE0B018}">
      <dgm:prSet/>
      <dgm:spPr/>
      <dgm:t>
        <a:bodyPr/>
        <a:lstStyle/>
        <a:p>
          <a:endParaRPr lang="en-GB" sz="1600"/>
        </a:p>
      </dgm:t>
    </dgm:pt>
    <dgm:pt modelId="{657FF326-8ADC-45A6-9BF1-60BD8CB18605}" type="sibTrans" cxnId="{41E384DB-5E12-4DF8-B84C-BE4C9CE0B018}">
      <dgm:prSet/>
      <dgm:spPr/>
      <dgm:t>
        <a:bodyPr/>
        <a:lstStyle/>
        <a:p>
          <a:endParaRPr lang="en-GB" sz="1600"/>
        </a:p>
      </dgm:t>
    </dgm:pt>
    <dgm:pt modelId="{0DCFF671-C84B-48D0-9421-F7D03D261249}">
      <dgm:prSet custT="1"/>
      <dgm:spPr/>
      <dgm:t>
        <a:bodyPr/>
        <a:lstStyle/>
        <a:p>
          <a:r>
            <a:rPr lang="en-US" sz="2000" b="1" dirty="0" smtClean="0"/>
            <a:t>E: Macro-economic Data </a:t>
          </a:r>
          <a:endParaRPr lang="en-GB" sz="2000" b="1" dirty="0"/>
        </a:p>
      </dgm:t>
    </dgm:pt>
    <dgm:pt modelId="{48B00549-848F-4208-8482-DFA1BCF20766}" type="parTrans" cxnId="{AF0E02B3-BA1A-40E3-9561-F48A04C9BEC0}">
      <dgm:prSet/>
      <dgm:spPr/>
      <dgm:t>
        <a:bodyPr/>
        <a:lstStyle/>
        <a:p>
          <a:endParaRPr lang="en-GB" sz="1600"/>
        </a:p>
      </dgm:t>
    </dgm:pt>
    <dgm:pt modelId="{6C2A108A-4BCA-4805-A43A-5DB773E18D45}" type="sibTrans" cxnId="{AF0E02B3-BA1A-40E3-9561-F48A04C9BEC0}">
      <dgm:prSet/>
      <dgm:spPr/>
      <dgm:t>
        <a:bodyPr/>
        <a:lstStyle/>
        <a:p>
          <a:endParaRPr lang="en-GB" sz="1600"/>
        </a:p>
      </dgm:t>
    </dgm:pt>
    <dgm:pt modelId="{743BFEB7-0E73-4E14-A7B6-A07247CD95DC}">
      <dgm:prSet custT="1"/>
      <dgm:spPr/>
      <dgm:t>
        <a:bodyPr/>
        <a:lstStyle/>
        <a:p>
          <a:r>
            <a:rPr lang="en-US" sz="2000" b="1" dirty="0" smtClean="0"/>
            <a:t>B: Market Trading Statistics </a:t>
          </a:r>
          <a:endParaRPr lang="en-GB" sz="2000" b="1" dirty="0"/>
        </a:p>
      </dgm:t>
    </dgm:pt>
    <dgm:pt modelId="{7D6B31E2-53AA-4262-906E-9890BABF3F5B}" type="parTrans" cxnId="{12093EBB-3E26-4540-84B2-BC1BF888778E}">
      <dgm:prSet/>
      <dgm:spPr/>
      <dgm:t>
        <a:bodyPr/>
        <a:lstStyle/>
        <a:p>
          <a:endParaRPr lang="en-GB" sz="1600"/>
        </a:p>
      </dgm:t>
    </dgm:pt>
    <dgm:pt modelId="{9C3657CE-F6DA-4C68-92BF-9D7B2AE30D9D}" type="sibTrans" cxnId="{12093EBB-3E26-4540-84B2-BC1BF888778E}">
      <dgm:prSet/>
      <dgm:spPr/>
      <dgm:t>
        <a:bodyPr/>
        <a:lstStyle/>
        <a:p>
          <a:endParaRPr lang="en-GB" sz="1600"/>
        </a:p>
      </dgm:t>
    </dgm:pt>
    <dgm:pt modelId="{321777C7-B753-43F8-B026-E7261B6F333C}">
      <dgm:prSet custT="1"/>
      <dgm:spPr/>
      <dgm:t>
        <a:bodyPr/>
        <a:lstStyle/>
        <a:p>
          <a:r>
            <a:rPr lang="en-GB" sz="1600" dirty="0" smtClean="0"/>
            <a:t>FGN Bonds Offer</a:t>
          </a:r>
          <a:endParaRPr lang="en-GB" sz="1600" dirty="0"/>
        </a:p>
      </dgm:t>
    </dgm:pt>
    <dgm:pt modelId="{5BEB5301-24E7-433A-895A-3FEC4ABACF40}" type="parTrans" cxnId="{5FEFDB2B-9C13-494F-B5E7-79BBD64D6696}">
      <dgm:prSet/>
      <dgm:spPr/>
      <dgm:t>
        <a:bodyPr/>
        <a:lstStyle/>
        <a:p>
          <a:endParaRPr lang="en-GB" sz="1600"/>
        </a:p>
      </dgm:t>
    </dgm:pt>
    <dgm:pt modelId="{BCCA90F0-8EF1-4D0C-8676-F5060C5AFCBB}" type="sibTrans" cxnId="{5FEFDB2B-9C13-494F-B5E7-79BBD64D6696}">
      <dgm:prSet/>
      <dgm:spPr/>
      <dgm:t>
        <a:bodyPr/>
        <a:lstStyle/>
        <a:p>
          <a:endParaRPr lang="en-GB" sz="1600"/>
        </a:p>
      </dgm:t>
    </dgm:pt>
    <dgm:pt modelId="{20046D52-C9F3-4808-9146-D1C244CADAB2}">
      <dgm:prSet custT="1"/>
      <dgm:spPr/>
      <dgm:t>
        <a:bodyPr/>
        <a:lstStyle/>
        <a:p>
          <a:r>
            <a:rPr lang="en-GB" sz="1600" dirty="0" smtClean="0"/>
            <a:t>Subnational Bonds Issuance</a:t>
          </a:r>
          <a:endParaRPr lang="en-GB" sz="1600" dirty="0"/>
        </a:p>
      </dgm:t>
    </dgm:pt>
    <dgm:pt modelId="{92D95041-404C-437B-8548-D5CFAB13F50F}" type="parTrans" cxnId="{20542B69-F1DD-4D34-929D-6853C68A2CAC}">
      <dgm:prSet/>
      <dgm:spPr/>
      <dgm:t>
        <a:bodyPr/>
        <a:lstStyle/>
        <a:p>
          <a:endParaRPr lang="en-GB" sz="1600"/>
        </a:p>
      </dgm:t>
    </dgm:pt>
    <dgm:pt modelId="{B142BDAC-1A7B-462E-B0B8-1E79B8424D71}" type="sibTrans" cxnId="{20542B69-F1DD-4D34-929D-6853C68A2CAC}">
      <dgm:prSet/>
      <dgm:spPr/>
      <dgm:t>
        <a:bodyPr/>
        <a:lstStyle/>
        <a:p>
          <a:endParaRPr lang="en-GB" sz="1600"/>
        </a:p>
      </dgm:t>
    </dgm:pt>
    <dgm:pt modelId="{4B638FF8-376E-4163-A3F9-E5AB1ACA77F0}">
      <dgm:prSet custT="1"/>
      <dgm:spPr/>
      <dgm:t>
        <a:bodyPr/>
        <a:lstStyle/>
        <a:p>
          <a:r>
            <a:rPr lang="en-GB" sz="1600" dirty="0" smtClean="0"/>
            <a:t>Corporate Bonds Issuance</a:t>
          </a:r>
          <a:endParaRPr lang="en-GB" sz="1600" dirty="0"/>
        </a:p>
      </dgm:t>
    </dgm:pt>
    <dgm:pt modelId="{F788A9D4-9588-4914-B456-D615DD71E8D3}" type="parTrans" cxnId="{86F1564B-9902-4E59-86FB-2BFDCCE70D01}">
      <dgm:prSet/>
      <dgm:spPr/>
      <dgm:t>
        <a:bodyPr/>
        <a:lstStyle/>
        <a:p>
          <a:endParaRPr lang="en-GB" sz="1600"/>
        </a:p>
      </dgm:t>
    </dgm:pt>
    <dgm:pt modelId="{5D04C277-95F2-4B57-9837-9DBB6B871961}" type="sibTrans" cxnId="{86F1564B-9902-4E59-86FB-2BFDCCE70D01}">
      <dgm:prSet/>
      <dgm:spPr/>
      <dgm:t>
        <a:bodyPr/>
        <a:lstStyle/>
        <a:p>
          <a:endParaRPr lang="en-GB" sz="1600"/>
        </a:p>
      </dgm:t>
    </dgm:pt>
    <dgm:pt modelId="{C5129138-74B9-4E1D-8E2D-E53D57AE14FC}">
      <dgm:prSet custT="1"/>
      <dgm:spPr/>
      <dgm:t>
        <a:bodyPr/>
        <a:lstStyle/>
        <a:p>
          <a:r>
            <a:rPr lang="en-GB" sz="1600" dirty="0" smtClean="0"/>
            <a:t>Supra-National Bonds Issuance</a:t>
          </a:r>
          <a:endParaRPr lang="en-GB" sz="1600" dirty="0"/>
        </a:p>
      </dgm:t>
    </dgm:pt>
    <dgm:pt modelId="{6C88DE78-BA59-4B30-99CC-52C7D1870829}" type="parTrans" cxnId="{84D0ADB4-0763-4EDB-B94B-BA801980FFB0}">
      <dgm:prSet/>
      <dgm:spPr/>
      <dgm:t>
        <a:bodyPr/>
        <a:lstStyle/>
        <a:p>
          <a:endParaRPr lang="en-GB" sz="1600"/>
        </a:p>
      </dgm:t>
    </dgm:pt>
    <dgm:pt modelId="{810428D6-C58C-4254-9ECD-CD36AF2F652C}" type="sibTrans" cxnId="{84D0ADB4-0763-4EDB-B94B-BA801980FFB0}">
      <dgm:prSet/>
      <dgm:spPr/>
      <dgm:t>
        <a:bodyPr/>
        <a:lstStyle/>
        <a:p>
          <a:endParaRPr lang="en-GB" sz="1600"/>
        </a:p>
      </dgm:t>
    </dgm:pt>
    <dgm:pt modelId="{617E3DE1-974A-4E84-B376-4B3A7A962F19}">
      <dgm:prSet custT="1"/>
      <dgm:spPr/>
      <dgm:t>
        <a:bodyPr/>
        <a:lstStyle/>
        <a:p>
          <a:r>
            <a:rPr lang="en-GB" sz="1600" dirty="0" smtClean="0"/>
            <a:t>Initial Offers of Unit </a:t>
          </a:r>
          <a:r>
            <a:rPr lang="en-GB" sz="1600" dirty="0" smtClean="0"/>
            <a:t>Trusts Schemes</a:t>
          </a:r>
          <a:endParaRPr lang="en-GB" sz="1600" dirty="0"/>
        </a:p>
      </dgm:t>
    </dgm:pt>
    <dgm:pt modelId="{AF590426-C39C-4257-BD95-0A68888F1A2D}" type="parTrans" cxnId="{CEAC1D96-3835-4924-8816-2651590FC9BA}">
      <dgm:prSet/>
      <dgm:spPr/>
      <dgm:t>
        <a:bodyPr/>
        <a:lstStyle/>
        <a:p>
          <a:endParaRPr lang="en-GB" sz="1600"/>
        </a:p>
      </dgm:t>
    </dgm:pt>
    <dgm:pt modelId="{98D3C168-69F6-4E64-8E19-E5857ABD59F2}" type="sibTrans" cxnId="{CEAC1D96-3835-4924-8816-2651590FC9BA}">
      <dgm:prSet/>
      <dgm:spPr/>
      <dgm:t>
        <a:bodyPr/>
        <a:lstStyle/>
        <a:p>
          <a:endParaRPr lang="en-GB" sz="1600"/>
        </a:p>
      </dgm:t>
    </dgm:pt>
    <dgm:pt modelId="{8ED0E328-3417-437F-9A6C-66A0AB486FF7}">
      <dgm:prSet custT="1"/>
      <dgm:spPr/>
      <dgm:t>
        <a:bodyPr/>
        <a:lstStyle/>
        <a:p>
          <a:r>
            <a:rPr lang="en-GB" sz="1600" dirty="0" smtClean="0"/>
            <a:t>Registered Capital Market Operators</a:t>
          </a:r>
          <a:endParaRPr lang="en-GB" sz="1600" dirty="0"/>
        </a:p>
      </dgm:t>
    </dgm:pt>
    <dgm:pt modelId="{9C64A505-465B-4FBC-8483-21BD6B181681}" type="parTrans" cxnId="{80F72C7A-CDED-4498-9AAF-A0E3A500BCD7}">
      <dgm:prSet/>
      <dgm:spPr/>
      <dgm:t>
        <a:bodyPr/>
        <a:lstStyle/>
        <a:p>
          <a:endParaRPr lang="en-GB" sz="1600"/>
        </a:p>
      </dgm:t>
    </dgm:pt>
    <dgm:pt modelId="{0236B26E-238A-4FC0-9D65-20C370F78C53}" type="sibTrans" cxnId="{80F72C7A-CDED-4498-9AAF-A0E3A500BCD7}">
      <dgm:prSet/>
      <dgm:spPr/>
      <dgm:t>
        <a:bodyPr/>
        <a:lstStyle/>
        <a:p>
          <a:endParaRPr lang="en-GB" sz="1600"/>
        </a:p>
      </dgm:t>
    </dgm:pt>
    <dgm:pt modelId="{AFE5A11E-5ED9-4E54-80D1-233EAA36B43A}">
      <dgm:prSet custT="1"/>
      <dgm:spPr/>
      <dgm:t>
        <a:bodyPr/>
        <a:lstStyle/>
        <a:p>
          <a:r>
            <a:rPr lang="en-GB" sz="1600" dirty="0" smtClean="0"/>
            <a:t>Number of Listed Securities</a:t>
          </a:r>
          <a:endParaRPr lang="en-GB" sz="1600" dirty="0"/>
        </a:p>
      </dgm:t>
    </dgm:pt>
    <dgm:pt modelId="{F6184157-10E2-4A8F-B720-79986482C9D3}" type="parTrans" cxnId="{8FDC13D1-6030-4BCF-B442-37C81A2C7788}">
      <dgm:prSet/>
      <dgm:spPr/>
      <dgm:t>
        <a:bodyPr/>
        <a:lstStyle/>
        <a:p>
          <a:endParaRPr lang="en-GB" sz="1600"/>
        </a:p>
      </dgm:t>
    </dgm:pt>
    <dgm:pt modelId="{B8B7E3A5-7A24-453C-98D1-ED3EAA27B0E1}" type="sibTrans" cxnId="{8FDC13D1-6030-4BCF-B442-37C81A2C7788}">
      <dgm:prSet/>
      <dgm:spPr/>
      <dgm:t>
        <a:bodyPr/>
        <a:lstStyle/>
        <a:p>
          <a:endParaRPr lang="en-GB" sz="1600"/>
        </a:p>
      </dgm:t>
    </dgm:pt>
    <dgm:pt modelId="{B71B7510-271C-4246-AF1C-043247FADF03}">
      <dgm:prSet custT="1"/>
      <dgm:spPr/>
      <dgm:t>
        <a:bodyPr/>
        <a:lstStyle/>
        <a:p>
          <a:r>
            <a:rPr lang="en-GB" sz="1600" smtClean="0"/>
            <a:t>Transactions and Market Cap. on NSE</a:t>
          </a:r>
          <a:endParaRPr lang="en-GB" sz="1600"/>
        </a:p>
      </dgm:t>
    </dgm:pt>
    <dgm:pt modelId="{22EA461F-BBDB-49FC-AE3F-124083641F1B}" type="parTrans" cxnId="{CE355366-C13B-414B-A124-A994AF7D2E92}">
      <dgm:prSet/>
      <dgm:spPr/>
      <dgm:t>
        <a:bodyPr/>
        <a:lstStyle/>
        <a:p>
          <a:endParaRPr lang="en-GB" sz="1600"/>
        </a:p>
      </dgm:t>
    </dgm:pt>
    <dgm:pt modelId="{2F4D471A-C8D6-49EB-9D0E-85DDA6236C2F}" type="sibTrans" cxnId="{CE355366-C13B-414B-A124-A994AF7D2E92}">
      <dgm:prSet/>
      <dgm:spPr/>
      <dgm:t>
        <a:bodyPr/>
        <a:lstStyle/>
        <a:p>
          <a:endParaRPr lang="en-GB" sz="1600"/>
        </a:p>
      </dgm:t>
    </dgm:pt>
    <dgm:pt modelId="{086B4B19-E62D-4CC4-8D43-BC79FCBB8648}">
      <dgm:prSet custT="1"/>
      <dgm:spPr/>
      <dgm:t>
        <a:bodyPr/>
        <a:lstStyle/>
        <a:p>
          <a:r>
            <a:rPr lang="en-GB" sz="1600" smtClean="0"/>
            <a:t>NSE All Share Index</a:t>
          </a:r>
          <a:endParaRPr lang="en-GB" sz="1600"/>
        </a:p>
      </dgm:t>
    </dgm:pt>
    <dgm:pt modelId="{C5D77CB9-2B25-4DC2-A6DE-AC7497E0DA1B}" type="parTrans" cxnId="{AF118F1C-18A0-4093-846B-CE289476647F}">
      <dgm:prSet/>
      <dgm:spPr/>
      <dgm:t>
        <a:bodyPr/>
        <a:lstStyle/>
        <a:p>
          <a:endParaRPr lang="en-GB" sz="1600"/>
        </a:p>
      </dgm:t>
    </dgm:pt>
    <dgm:pt modelId="{F689366D-9997-409F-A867-DD25C54B74D9}" type="sibTrans" cxnId="{AF118F1C-18A0-4093-846B-CE289476647F}">
      <dgm:prSet/>
      <dgm:spPr/>
      <dgm:t>
        <a:bodyPr/>
        <a:lstStyle/>
        <a:p>
          <a:endParaRPr lang="en-GB" sz="1600"/>
        </a:p>
      </dgm:t>
    </dgm:pt>
    <dgm:pt modelId="{4DC06EA2-ADF6-481B-9165-43FADDC9558A}">
      <dgm:prSet custT="1"/>
      <dgm:spPr/>
      <dgm:t>
        <a:bodyPr/>
        <a:lstStyle/>
        <a:p>
          <a:r>
            <a:rPr lang="en-GB" sz="1600" smtClean="0"/>
            <a:t>Net Asset Value of CIS </a:t>
          </a:r>
          <a:endParaRPr lang="en-GB" sz="1600"/>
        </a:p>
      </dgm:t>
    </dgm:pt>
    <dgm:pt modelId="{331203AF-3FED-4422-9627-BECB61AEB611}" type="parTrans" cxnId="{1F4E0159-9C9D-4562-A347-815D15638633}">
      <dgm:prSet/>
      <dgm:spPr/>
      <dgm:t>
        <a:bodyPr/>
        <a:lstStyle/>
        <a:p>
          <a:endParaRPr lang="en-GB" sz="1600"/>
        </a:p>
      </dgm:t>
    </dgm:pt>
    <dgm:pt modelId="{34DF0ACE-3EDB-42C7-98BD-34AFE5647299}" type="sibTrans" cxnId="{1F4E0159-9C9D-4562-A347-815D15638633}">
      <dgm:prSet/>
      <dgm:spPr/>
      <dgm:t>
        <a:bodyPr/>
        <a:lstStyle/>
        <a:p>
          <a:endParaRPr lang="en-GB" sz="1600"/>
        </a:p>
      </dgm:t>
    </dgm:pt>
    <dgm:pt modelId="{14B4F74E-3456-4147-ACA5-083B568ECE5A}">
      <dgm:prSet custT="1"/>
      <dgm:spPr/>
      <dgm:t>
        <a:bodyPr/>
        <a:lstStyle/>
        <a:p>
          <a:r>
            <a:rPr lang="en-GB" sz="1600" smtClean="0"/>
            <a:t>FMDQ Market Turnover</a:t>
          </a:r>
          <a:endParaRPr lang="en-GB" sz="1600"/>
        </a:p>
      </dgm:t>
    </dgm:pt>
    <dgm:pt modelId="{50B3260F-2261-4176-A5CF-B1CEF36433F4}" type="parTrans" cxnId="{1E35115C-21EB-4AE1-832B-3046132DC172}">
      <dgm:prSet/>
      <dgm:spPr/>
      <dgm:t>
        <a:bodyPr/>
        <a:lstStyle/>
        <a:p>
          <a:endParaRPr lang="en-GB" sz="1600"/>
        </a:p>
      </dgm:t>
    </dgm:pt>
    <dgm:pt modelId="{DDA5EC94-9ADA-4FF2-96E8-669D0319B11E}" type="sibTrans" cxnId="{1E35115C-21EB-4AE1-832B-3046132DC172}">
      <dgm:prSet/>
      <dgm:spPr/>
      <dgm:t>
        <a:bodyPr/>
        <a:lstStyle/>
        <a:p>
          <a:endParaRPr lang="en-GB" sz="1600"/>
        </a:p>
      </dgm:t>
    </dgm:pt>
    <dgm:pt modelId="{822FCE1F-108C-4343-A4D3-8CF0F9818E63}">
      <dgm:prSet custT="1"/>
      <dgm:spPr/>
      <dgm:t>
        <a:bodyPr/>
        <a:lstStyle/>
        <a:p>
          <a:r>
            <a:rPr lang="en-GB" sz="1600" smtClean="0"/>
            <a:t>NASD Trading Statistics</a:t>
          </a:r>
          <a:endParaRPr lang="en-GB" sz="1600"/>
        </a:p>
      </dgm:t>
    </dgm:pt>
    <dgm:pt modelId="{6AC3C6BC-C5FB-4635-B49B-45A7DF22E983}" type="parTrans" cxnId="{7B8ED96C-B1DF-4B16-B96E-6CB16E1DD671}">
      <dgm:prSet/>
      <dgm:spPr/>
      <dgm:t>
        <a:bodyPr/>
        <a:lstStyle/>
        <a:p>
          <a:endParaRPr lang="en-GB" sz="1600"/>
        </a:p>
      </dgm:t>
    </dgm:pt>
    <dgm:pt modelId="{D3CD52C3-2F88-467E-A439-CCC1BCE0498C}" type="sibTrans" cxnId="{7B8ED96C-B1DF-4B16-B96E-6CB16E1DD671}">
      <dgm:prSet/>
      <dgm:spPr/>
      <dgm:t>
        <a:bodyPr/>
        <a:lstStyle/>
        <a:p>
          <a:endParaRPr lang="en-GB" sz="1600"/>
        </a:p>
      </dgm:t>
    </dgm:pt>
    <dgm:pt modelId="{A3F4C1EB-13D9-4B41-96E5-B0D8B61EDA7F}">
      <dgm:prSet custT="1"/>
      <dgm:spPr/>
      <dgm:t>
        <a:bodyPr/>
        <a:lstStyle/>
        <a:p>
          <a:r>
            <a:rPr lang="en-GB" sz="1600" dirty="0" smtClean="0"/>
            <a:t>AFEX Trading Statistics</a:t>
          </a:r>
          <a:endParaRPr lang="en-GB" sz="1600" dirty="0"/>
        </a:p>
      </dgm:t>
    </dgm:pt>
    <dgm:pt modelId="{2F939FB2-39FF-48AB-B2D6-C211CAD7A520}" type="parTrans" cxnId="{302E54C1-B892-4927-8F98-27A4597149F8}">
      <dgm:prSet/>
      <dgm:spPr/>
      <dgm:t>
        <a:bodyPr/>
        <a:lstStyle/>
        <a:p>
          <a:endParaRPr lang="en-GB" sz="1600"/>
        </a:p>
      </dgm:t>
    </dgm:pt>
    <dgm:pt modelId="{7A5B273C-EC48-40CC-BE36-11C3E964DDEF}" type="sibTrans" cxnId="{302E54C1-B892-4927-8F98-27A4597149F8}">
      <dgm:prSet/>
      <dgm:spPr/>
      <dgm:t>
        <a:bodyPr/>
        <a:lstStyle/>
        <a:p>
          <a:endParaRPr lang="en-GB" sz="1600"/>
        </a:p>
      </dgm:t>
    </dgm:pt>
    <dgm:pt modelId="{80991039-1874-47E3-8673-EBFF516B56AB}">
      <dgm:prSet custT="1"/>
      <dgm:spPr/>
      <dgm:t>
        <a:bodyPr/>
        <a:lstStyle/>
        <a:p>
          <a:r>
            <a:rPr lang="en-GB" sz="1600" smtClean="0"/>
            <a:t>Foreign and Domestic Transactions NSE</a:t>
          </a:r>
          <a:endParaRPr lang="en-GB" sz="1600"/>
        </a:p>
      </dgm:t>
    </dgm:pt>
    <dgm:pt modelId="{B5C04679-90AE-4C3D-A1CA-48B9F7DFFFC1}" type="parTrans" cxnId="{19FE2572-B3E3-4621-BC04-4CB6A1ECCD86}">
      <dgm:prSet/>
      <dgm:spPr/>
      <dgm:t>
        <a:bodyPr/>
        <a:lstStyle/>
        <a:p>
          <a:endParaRPr lang="en-GB" sz="1600"/>
        </a:p>
      </dgm:t>
    </dgm:pt>
    <dgm:pt modelId="{46186C00-CF82-4BFC-8623-1B2CAF67724B}" type="sibTrans" cxnId="{19FE2572-B3E3-4621-BC04-4CB6A1ECCD86}">
      <dgm:prSet/>
      <dgm:spPr/>
      <dgm:t>
        <a:bodyPr/>
        <a:lstStyle/>
        <a:p>
          <a:endParaRPr lang="en-GB" sz="1600"/>
        </a:p>
      </dgm:t>
    </dgm:pt>
    <dgm:pt modelId="{1E3572D3-D7DC-48CD-AEDA-B58AFCE32362}">
      <dgm:prSet custT="1"/>
      <dgm:spPr/>
      <dgm:t>
        <a:bodyPr/>
        <a:lstStyle/>
        <a:p>
          <a:r>
            <a:rPr lang="en-GB" sz="1600" dirty="0" smtClean="0"/>
            <a:t>Capital Importation by Investment Type</a:t>
          </a:r>
          <a:endParaRPr lang="en-GB" sz="1600" dirty="0"/>
        </a:p>
      </dgm:t>
    </dgm:pt>
    <dgm:pt modelId="{A696E6E1-8D92-48DF-9D21-FBCFA623B101}" type="parTrans" cxnId="{ABADF5C4-DAFF-4551-819B-B074F873F133}">
      <dgm:prSet/>
      <dgm:spPr/>
      <dgm:t>
        <a:bodyPr/>
        <a:lstStyle/>
        <a:p>
          <a:endParaRPr lang="en-GB" sz="1600"/>
        </a:p>
      </dgm:t>
    </dgm:pt>
    <dgm:pt modelId="{A1F14061-73F2-458F-91C7-DFDAC0263C91}" type="sibTrans" cxnId="{ABADF5C4-DAFF-4551-819B-B074F873F133}">
      <dgm:prSet/>
      <dgm:spPr/>
      <dgm:t>
        <a:bodyPr/>
        <a:lstStyle/>
        <a:p>
          <a:endParaRPr lang="en-GB" sz="1600"/>
        </a:p>
      </dgm:t>
    </dgm:pt>
    <dgm:pt modelId="{70C0A6D9-626F-485D-BDAD-EA684822EA35}">
      <dgm:prSet custT="1"/>
      <dgm:spPr/>
      <dgm:t>
        <a:bodyPr/>
        <a:lstStyle/>
        <a:p>
          <a:r>
            <a:rPr lang="en-GB" sz="1600" dirty="0" smtClean="0"/>
            <a:t>Capital Importation by Country of Origin</a:t>
          </a:r>
          <a:endParaRPr lang="en-GB" sz="1600" dirty="0"/>
        </a:p>
      </dgm:t>
    </dgm:pt>
    <dgm:pt modelId="{CC7BC7B7-D0AE-48C5-A70F-B6D37A7FE052}" type="parTrans" cxnId="{7BF4BD71-EE23-4AB8-8B6A-04D9393FABE2}">
      <dgm:prSet/>
      <dgm:spPr/>
      <dgm:t>
        <a:bodyPr/>
        <a:lstStyle/>
        <a:p>
          <a:endParaRPr lang="en-GB" sz="1600"/>
        </a:p>
      </dgm:t>
    </dgm:pt>
    <dgm:pt modelId="{40256F0C-253D-4B49-8DBB-46BB96C6E185}" type="sibTrans" cxnId="{7BF4BD71-EE23-4AB8-8B6A-04D9393FABE2}">
      <dgm:prSet/>
      <dgm:spPr/>
      <dgm:t>
        <a:bodyPr/>
        <a:lstStyle/>
        <a:p>
          <a:endParaRPr lang="en-GB" sz="1600"/>
        </a:p>
      </dgm:t>
    </dgm:pt>
    <dgm:pt modelId="{946E6127-F346-404F-A190-F6814CB466CE}">
      <dgm:prSet custT="1"/>
      <dgm:spPr/>
      <dgm:t>
        <a:bodyPr/>
        <a:lstStyle/>
        <a:p>
          <a:r>
            <a:rPr lang="en-GB" sz="1600" dirty="0" smtClean="0"/>
            <a:t>Pension Fund Assets by Investment Classes</a:t>
          </a:r>
          <a:endParaRPr lang="en-GB" sz="1600" dirty="0"/>
        </a:p>
      </dgm:t>
    </dgm:pt>
    <dgm:pt modelId="{03AE4425-A8AC-4B75-A86E-4C140489F1D9}" type="parTrans" cxnId="{3727B4C6-6212-4053-B071-CA473B6D180B}">
      <dgm:prSet/>
      <dgm:spPr/>
      <dgm:t>
        <a:bodyPr/>
        <a:lstStyle/>
        <a:p>
          <a:endParaRPr lang="en-GB" sz="1600"/>
        </a:p>
      </dgm:t>
    </dgm:pt>
    <dgm:pt modelId="{1837269E-FA80-4835-8D6A-A398A2CF9424}" type="sibTrans" cxnId="{3727B4C6-6212-4053-B071-CA473B6D180B}">
      <dgm:prSet/>
      <dgm:spPr/>
      <dgm:t>
        <a:bodyPr/>
        <a:lstStyle/>
        <a:p>
          <a:endParaRPr lang="en-GB" sz="1600"/>
        </a:p>
      </dgm:t>
    </dgm:pt>
    <dgm:pt modelId="{0B7493C4-B45D-4BA3-8718-DE197AA383E1}">
      <dgm:prSet custT="1"/>
      <dgm:spPr/>
      <dgm:t>
        <a:bodyPr/>
        <a:lstStyle/>
        <a:p>
          <a:r>
            <a:rPr lang="en-GB" sz="1600" b="1" dirty="0" smtClean="0"/>
            <a:t>More to Come</a:t>
          </a:r>
          <a:endParaRPr lang="en-GB" sz="1600" b="1" dirty="0"/>
        </a:p>
      </dgm:t>
    </dgm:pt>
    <dgm:pt modelId="{7E616151-18ED-4833-A103-281D6139FE69}" type="parTrans" cxnId="{E05F1E42-970E-41C5-8F11-06B178BBF689}">
      <dgm:prSet/>
      <dgm:spPr/>
      <dgm:t>
        <a:bodyPr/>
        <a:lstStyle/>
        <a:p>
          <a:endParaRPr lang="en-GB" sz="1600"/>
        </a:p>
      </dgm:t>
    </dgm:pt>
    <dgm:pt modelId="{467E7918-AD21-4412-A83D-92916C218C84}" type="sibTrans" cxnId="{E05F1E42-970E-41C5-8F11-06B178BBF689}">
      <dgm:prSet/>
      <dgm:spPr/>
      <dgm:t>
        <a:bodyPr/>
        <a:lstStyle/>
        <a:p>
          <a:endParaRPr lang="en-GB" sz="1600"/>
        </a:p>
      </dgm:t>
    </dgm:pt>
    <dgm:pt modelId="{692460D2-3FEC-452C-AA64-B72BE44563CC}">
      <dgm:prSet custT="1"/>
      <dgm:spPr/>
      <dgm:t>
        <a:bodyPr/>
        <a:lstStyle/>
        <a:p>
          <a:r>
            <a:rPr lang="en-GB" sz="1600" dirty="0" err="1" smtClean="0"/>
            <a:t>Sectoral</a:t>
          </a:r>
          <a:r>
            <a:rPr lang="en-GB" sz="1600" dirty="0" smtClean="0"/>
            <a:t> Average of Companies Financials</a:t>
          </a:r>
          <a:endParaRPr lang="en-GB" sz="1600" dirty="0"/>
        </a:p>
      </dgm:t>
    </dgm:pt>
    <dgm:pt modelId="{1BEBF727-AFD2-43EE-AB6D-10524A63D605}" type="parTrans" cxnId="{9CAB944C-A4F5-4CCE-9ED1-0170B63EEE56}">
      <dgm:prSet/>
      <dgm:spPr/>
      <dgm:t>
        <a:bodyPr/>
        <a:lstStyle/>
        <a:p>
          <a:endParaRPr lang="en-GB" sz="1600"/>
        </a:p>
      </dgm:t>
    </dgm:pt>
    <dgm:pt modelId="{CB8A3944-64D3-42D7-B277-C58D827AC1F1}" type="sibTrans" cxnId="{9CAB944C-A4F5-4CCE-9ED1-0170B63EEE56}">
      <dgm:prSet/>
      <dgm:spPr/>
      <dgm:t>
        <a:bodyPr/>
        <a:lstStyle/>
        <a:p>
          <a:endParaRPr lang="en-GB" sz="1600"/>
        </a:p>
      </dgm:t>
    </dgm:pt>
    <dgm:pt modelId="{764C3CE1-6BBF-46D7-9F8C-15119F308EFD}">
      <dgm:prSet custT="1"/>
      <dgm:spPr/>
      <dgm:t>
        <a:bodyPr/>
        <a:lstStyle/>
        <a:p>
          <a:r>
            <a:rPr lang="en-GB" sz="1600" dirty="0" smtClean="0"/>
            <a:t>Money Market Indicators</a:t>
          </a:r>
          <a:endParaRPr lang="en-GB" sz="1600" dirty="0"/>
        </a:p>
      </dgm:t>
    </dgm:pt>
    <dgm:pt modelId="{9513BC2C-A289-45A9-9A0B-7777AFAEBB83}" type="parTrans" cxnId="{8F065EA4-654C-4354-99CF-A2B53B4D5CA8}">
      <dgm:prSet/>
      <dgm:spPr/>
      <dgm:t>
        <a:bodyPr/>
        <a:lstStyle/>
        <a:p>
          <a:endParaRPr lang="en-GB" sz="1600"/>
        </a:p>
      </dgm:t>
    </dgm:pt>
    <dgm:pt modelId="{D2CC2ED4-5551-4E9B-B919-369792D579D1}" type="sibTrans" cxnId="{8F065EA4-654C-4354-99CF-A2B53B4D5CA8}">
      <dgm:prSet/>
      <dgm:spPr/>
      <dgm:t>
        <a:bodyPr/>
        <a:lstStyle/>
        <a:p>
          <a:endParaRPr lang="en-GB" sz="1600"/>
        </a:p>
      </dgm:t>
    </dgm:pt>
    <dgm:pt modelId="{E896F0E8-EF34-47B5-B5F6-618BD7F4380D}">
      <dgm:prSet custT="1"/>
      <dgm:spPr/>
      <dgm:t>
        <a:bodyPr/>
        <a:lstStyle/>
        <a:p>
          <a:r>
            <a:rPr lang="en-GB" sz="1600" dirty="0" smtClean="0"/>
            <a:t>Consumer Price Index</a:t>
          </a:r>
          <a:endParaRPr lang="en-GB" sz="1600" dirty="0"/>
        </a:p>
      </dgm:t>
    </dgm:pt>
    <dgm:pt modelId="{0EAF59EE-0A93-4E70-BBAA-6AB0AEDDBA8F}" type="parTrans" cxnId="{57C8ADA6-4B31-4ECF-9294-B051B0113C60}">
      <dgm:prSet/>
      <dgm:spPr/>
      <dgm:t>
        <a:bodyPr/>
        <a:lstStyle/>
        <a:p>
          <a:endParaRPr lang="en-GB" sz="1600"/>
        </a:p>
      </dgm:t>
    </dgm:pt>
    <dgm:pt modelId="{92AF9F93-56C0-49FE-B3E8-A75C81DF8B9F}" type="sibTrans" cxnId="{57C8ADA6-4B31-4ECF-9294-B051B0113C60}">
      <dgm:prSet/>
      <dgm:spPr/>
      <dgm:t>
        <a:bodyPr/>
        <a:lstStyle/>
        <a:p>
          <a:endParaRPr lang="en-GB" sz="1600"/>
        </a:p>
      </dgm:t>
    </dgm:pt>
    <dgm:pt modelId="{E01617B1-5F0E-4177-9434-FE7496E02B1F}">
      <dgm:prSet custT="1"/>
      <dgm:spPr/>
      <dgm:t>
        <a:bodyPr/>
        <a:lstStyle/>
        <a:p>
          <a:r>
            <a:rPr lang="en-GB" sz="1600" dirty="0" smtClean="0"/>
            <a:t>Labour Force Statistics</a:t>
          </a:r>
          <a:endParaRPr lang="en-GB" sz="1600" dirty="0"/>
        </a:p>
      </dgm:t>
    </dgm:pt>
    <dgm:pt modelId="{F66B6C1F-911A-479C-A986-405798553A32}" type="parTrans" cxnId="{525307A2-CF69-4F9E-87EA-7FA93C62DE6A}">
      <dgm:prSet/>
      <dgm:spPr/>
      <dgm:t>
        <a:bodyPr/>
        <a:lstStyle/>
        <a:p>
          <a:endParaRPr lang="en-GB" sz="1600"/>
        </a:p>
      </dgm:t>
    </dgm:pt>
    <dgm:pt modelId="{3C5D4494-AE51-4E93-912A-297A0B7434B8}" type="sibTrans" cxnId="{525307A2-CF69-4F9E-87EA-7FA93C62DE6A}">
      <dgm:prSet/>
      <dgm:spPr/>
      <dgm:t>
        <a:bodyPr/>
        <a:lstStyle/>
        <a:p>
          <a:endParaRPr lang="en-GB" sz="1600"/>
        </a:p>
      </dgm:t>
    </dgm:pt>
    <dgm:pt modelId="{B81F6AC3-A2B7-49B2-9530-2B3180AB8146}">
      <dgm:prSet custT="1"/>
      <dgm:spPr/>
      <dgm:t>
        <a:bodyPr/>
        <a:lstStyle/>
        <a:p>
          <a:r>
            <a:rPr lang="en-GB" sz="1600" dirty="0" smtClean="0"/>
            <a:t>Crude Oil Price &amp; Production</a:t>
          </a:r>
          <a:endParaRPr lang="en-GB" sz="1600" dirty="0"/>
        </a:p>
      </dgm:t>
    </dgm:pt>
    <dgm:pt modelId="{DD799E98-E254-4F0B-9D2F-7E2CDAE4BC94}" type="parTrans" cxnId="{18A2F383-EFA7-438D-8A47-F7ED866D6085}">
      <dgm:prSet/>
      <dgm:spPr/>
      <dgm:t>
        <a:bodyPr/>
        <a:lstStyle/>
        <a:p>
          <a:endParaRPr lang="en-GB" sz="1600"/>
        </a:p>
      </dgm:t>
    </dgm:pt>
    <dgm:pt modelId="{DA4F44AC-C6AD-434E-940F-699BB1C917E5}" type="sibTrans" cxnId="{18A2F383-EFA7-438D-8A47-F7ED866D6085}">
      <dgm:prSet/>
      <dgm:spPr/>
      <dgm:t>
        <a:bodyPr/>
        <a:lstStyle/>
        <a:p>
          <a:endParaRPr lang="en-GB" sz="1600"/>
        </a:p>
      </dgm:t>
    </dgm:pt>
    <dgm:pt modelId="{E073840D-3FC9-47D1-8B8A-922D20EA08BD}">
      <dgm:prSet custT="1"/>
      <dgm:spPr/>
      <dgm:t>
        <a:bodyPr/>
        <a:lstStyle/>
        <a:p>
          <a:r>
            <a:rPr lang="en-GB" sz="1600" dirty="0" smtClean="0"/>
            <a:t>GDP (Current and Constant)</a:t>
          </a:r>
          <a:endParaRPr lang="en-GB" sz="1600" dirty="0"/>
        </a:p>
      </dgm:t>
    </dgm:pt>
    <dgm:pt modelId="{03DA5CF8-D500-4181-9E96-9DEFF7065E77}" type="parTrans" cxnId="{779B1082-CBA0-42B8-ACCE-6A4B0320EBE9}">
      <dgm:prSet/>
      <dgm:spPr/>
      <dgm:t>
        <a:bodyPr/>
        <a:lstStyle/>
        <a:p>
          <a:endParaRPr lang="en-GB" sz="1600"/>
        </a:p>
      </dgm:t>
    </dgm:pt>
    <dgm:pt modelId="{D6138F6D-86C9-4F16-A5C1-B078AF6D7F33}" type="sibTrans" cxnId="{779B1082-CBA0-42B8-ACCE-6A4B0320EBE9}">
      <dgm:prSet/>
      <dgm:spPr/>
      <dgm:t>
        <a:bodyPr/>
        <a:lstStyle/>
        <a:p>
          <a:endParaRPr lang="en-GB" sz="1600"/>
        </a:p>
      </dgm:t>
    </dgm:pt>
    <dgm:pt modelId="{1D28D3A4-2EF3-4BC3-AA79-050E4FEFE7EB}" type="pres">
      <dgm:prSet presAssocID="{B2BF01CB-ACA8-4105-A90F-745F09F1D6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7BC62FD-2323-4900-BE1B-D95EAAEF6092}" type="pres">
      <dgm:prSet presAssocID="{81E06479-EE74-45CF-A69F-8E543E41D927}" presName="composite" presStyleCnt="0"/>
      <dgm:spPr/>
    </dgm:pt>
    <dgm:pt modelId="{9EF023F7-6A3A-4DE3-AA3F-1D012BB4777E}" type="pres">
      <dgm:prSet presAssocID="{81E06479-EE74-45CF-A69F-8E543E41D927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F6E0343-CB0B-4143-862D-DB23DE364245}" type="pres">
      <dgm:prSet presAssocID="{81E06479-EE74-45CF-A69F-8E543E41D927}" presName="desTx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C94BAA2-3F5D-445B-AE92-DA8FA2CBFF66}" type="pres">
      <dgm:prSet presAssocID="{8FAB45CA-9218-40EC-B501-41FD5497AB60}" presName="space" presStyleCnt="0"/>
      <dgm:spPr/>
    </dgm:pt>
    <dgm:pt modelId="{874E4C4A-8AA3-4E38-BBF8-5EFAFFC76378}" type="pres">
      <dgm:prSet presAssocID="{743BFEB7-0E73-4E14-A7B6-A07247CD95DC}" presName="composite" presStyleCnt="0"/>
      <dgm:spPr/>
    </dgm:pt>
    <dgm:pt modelId="{FB22E286-7D9D-472C-887D-8CCE519B916F}" type="pres">
      <dgm:prSet presAssocID="{743BFEB7-0E73-4E14-A7B6-A07247CD95DC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1592FD-168A-4CF3-A98F-C4CDF991FECE}" type="pres">
      <dgm:prSet presAssocID="{743BFEB7-0E73-4E14-A7B6-A07247CD95DC}" presName="desTx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257463-813D-40C5-AECA-ABCC1DCE24E8}" type="pres">
      <dgm:prSet presAssocID="{9C3657CE-F6DA-4C68-92BF-9D7B2AE30D9D}" presName="space" presStyleCnt="0"/>
      <dgm:spPr/>
    </dgm:pt>
    <dgm:pt modelId="{0D99A4D5-EB15-4BB3-B796-A7C6D642BD30}" type="pres">
      <dgm:prSet presAssocID="{C6AA168B-5818-47B4-8214-A5ADA8E8D0FE}" presName="composite" presStyleCnt="0"/>
      <dgm:spPr/>
    </dgm:pt>
    <dgm:pt modelId="{E1DC479C-D981-4E0E-BAA3-41ACB385C908}" type="pres">
      <dgm:prSet presAssocID="{C6AA168B-5818-47B4-8214-A5ADA8E8D0FE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9FE5ED0-A69F-4424-AB65-377F62FB8869}" type="pres">
      <dgm:prSet presAssocID="{C6AA168B-5818-47B4-8214-A5ADA8E8D0FE}" presName="desTx" presStyleLbl="alignAccFollowNode1" presStyleIdx="2" presStyleCnt="5" custScale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96F39F-ED7A-4140-9E17-866D567442A0}" type="pres">
      <dgm:prSet presAssocID="{07F8A69F-916F-4E2C-8481-A8C88B0732E6}" presName="space" presStyleCnt="0"/>
      <dgm:spPr/>
    </dgm:pt>
    <dgm:pt modelId="{A632DB29-84BA-4E22-A865-07D34DBD3C70}" type="pres">
      <dgm:prSet presAssocID="{1BEEADA9-6090-4922-954C-CBD1B34223B6}" presName="composite" presStyleCnt="0"/>
      <dgm:spPr/>
    </dgm:pt>
    <dgm:pt modelId="{1E387AD3-C439-4326-84C9-3E8602C1E2A1}" type="pres">
      <dgm:prSet presAssocID="{1BEEADA9-6090-4922-954C-CBD1B34223B6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61EFBF4-671A-4C2A-BA62-B6CC44F88082}" type="pres">
      <dgm:prSet presAssocID="{1BEEADA9-6090-4922-954C-CBD1B34223B6}" presName="desTx" presStyleLbl="alignAccFollowNode1" presStyleIdx="3" presStyleCnt="5" custLinFactNeighborX="-3202" custLinFactNeighborY="-12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E491A26-B1BB-4560-BFEB-DC964FFE3241}" type="pres">
      <dgm:prSet presAssocID="{1C175CE4-7AE8-4822-9F3C-B574E0CDF113}" presName="space" presStyleCnt="0"/>
      <dgm:spPr/>
    </dgm:pt>
    <dgm:pt modelId="{249EED14-781D-4A45-A6E0-5E22E54F82F4}" type="pres">
      <dgm:prSet presAssocID="{0DCFF671-C84B-48D0-9421-F7D03D261249}" presName="composite" presStyleCnt="0"/>
      <dgm:spPr/>
    </dgm:pt>
    <dgm:pt modelId="{2AE370C1-2C7C-43B0-A978-58ECF6ECF081}" type="pres">
      <dgm:prSet presAssocID="{0DCFF671-C84B-48D0-9421-F7D03D261249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0A9DD6-713F-490A-AFB9-27189952D91E}" type="pres">
      <dgm:prSet presAssocID="{0DCFF671-C84B-48D0-9421-F7D03D261249}" presName="desTx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1132759-695E-42D9-AA63-6F304C1D4285}" type="presOf" srcId="{0B7493C4-B45D-4BA3-8718-DE197AA383E1}" destId="{49FE5ED0-A69F-4424-AB65-377F62FB8869}" srcOrd="0" destOrd="5" presId="urn:microsoft.com/office/officeart/2005/8/layout/hList1"/>
    <dgm:cxn modelId="{CE355366-C13B-414B-A124-A994AF7D2E92}" srcId="{743BFEB7-0E73-4E14-A7B6-A07247CD95DC}" destId="{B71B7510-271C-4246-AF1C-043247FADF03}" srcOrd="1" destOrd="0" parTransId="{22EA461F-BBDB-49FC-AE3F-124083641F1B}" sibTransId="{2F4D471A-C8D6-49EB-9D0E-85DDA6236C2F}"/>
    <dgm:cxn modelId="{9FD07DA0-D47F-4963-B96E-CC7B944FC83C}" type="presOf" srcId="{AFE5A11E-5ED9-4E54-80D1-233EAA36B43A}" destId="{D91592FD-168A-4CF3-A98F-C4CDF991FECE}" srcOrd="0" destOrd="0" presId="urn:microsoft.com/office/officeart/2005/8/layout/hList1"/>
    <dgm:cxn modelId="{9624C968-0173-4BC3-97E3-31ADFDA936A7}" type="presOf" srcId="{B81F6AC3-A2B7-49B2-9530-2B3180AB8146}" destId="{450A9DD6-713F-490A-AFB9-27189952D91E}" srcOrd="0" destOrd="4" presId="urn:microsoft.com/office/officeart/2005/8/layout/hList1"/>
    <dgm:cxn modelId="{9CAB944C-A4F5-4CCE-9ED1-0170B63EEE56}" srcId="{1BEEADA9-6090-4922-954C-CBD1B34223B6}" destId="{692460D2-3FEC-452C-AA64-B72BE44563CC}" srcOrd="1" destOrd="0" parTransId="{1BEBF727-AFD2-43EE-AB6D-10524A63D605}" sibTransId="{CB8A3944-64D3-42D7-B277-C58D827AC1F1}"/>
    <dgm:cxn modelId="{3727B4C6-6212-4053-B071-CA473B6D180B}" srcId="{C6AA168B-5818-47B4-8214-A5ADA8E8D0FE}" destId="{946E6127-F346-404F-A190-F6814CB466CE}" srcOrd="4" destOrd="0" parTransId="{03AE4425-A8AC-4B75-A86E-4C140489F1D9}" sibTransId="{1837269E-FA80-4835-8D6A-A398A2CF9424}"/>
    <dgm:cxn modelId="{CEAC1D96-3835-4924-8816-2651590FC9BA}" srcId="{81E06479-EE74-45CF-A69F-8E543E41D927}" destId="{617E3DE1-974A-4E84-B376-4B3A7A962F19}" srcOrd="5" destOrd="0" parTransId="{AF590426-C39C-4257-BD95-0A68888F1A2D}" sibTransId="{98D3C168-69F6-4E64-8E19-E5857ABD59F2}"/>
    <dgm:cxn modelId="{80F72C7A-CDED-4498-9AAF-A0E3A500BCD7}" srcId="{81E06479-EE74-45CF-A69F-8E543E41D927}" destId="{8ED0E328-3417-437F-9A6C-66A0AB486FF7}" srcOrd="6" destOrd="0" parTransId="{9C64A505-465B-4FBC-8483-21BD6B181681}" sibTransId="{0236B26E-238A-4FC0-9D65-20C370F78C53}"/>
    <dgm:cxn modelId="{767C39CF-935D-4DC2-82D1-4EB73762D9EE}" type="presOf" srcId="{F418396A-FFA5-4F8C-9933-ECE801335668}" destId="{49FE5ED0-A69F-4424-AB65-377F62FB8869}" srcOrd="0" destOrd="0" presId="urn:microsoft.com/office/officeart/2005/8/layout/hList1"/>
    <dgm:cxn modelId="{6381FE03-7938-4AA5-ACFA-F60DAD610801}" type="presOf" srcId="{743BFEB7-0E73-4E14-A7B6-A07247CD95DC}" destId="{FB22E286-7D9D-472C-887D-8CCE519B916F}" srcOrd="0" destOrd="0" presId="urn:microsoft.com/office/officeart/2005/8/layout/hList1"/>
    <dgm:cxn modelId="{8FDC13D1-6030-4BCF-B442-37C81A2C7788}" srcId="{743BFEB7-0E73-4E14-A7B6-A07247CD95DC}" destId="{AFE5A11E-5ED9-4E54-80D1-233EAA36B43A}" srcOrd="0" destOrd="0" parTransId="{F6184157-10E2-4A8F-B720-79986482C9D3}" sibTransId="{B8B7E3A5-7A24-453C-98D1-ED3EAA27B0E1}"/>
    <dgm:cxn modelId="{8F065EA4-654C-4354-99CF-A2B53B4D5CA8}" srcId="{0DCFF671-C84B-48D0-9421-F7D03D261249}" destId="{764C3CE1-6BBF-46D7-9F8C-15119F308EFD}" srcOrd="0" destOrd="0" parTransId="{9513BC2C-A289-45A9-9A0B-7777AFAEBB83}" sibTransId="{D2CC2ED4-5551-4E9B-B919-369792D579D1}"/>
    <dgm:cxn modelId="{013C6FD7-3672-4165-96D8-B34371C398EA}" type="presOf" srcId="{822FCE1F-108C-4343-A4D3-8CF0F9818E63}" destId="{D91592FD-168A-4CF3-A98F-C4CDF991FECE}" srcOrd="0" destOrd="5" presId="urn:microsoft.com/office/officeart/2005/8/layout/hList1"/>
    <dgm:cxn modelId="{F84237A4-BE3D-4863-9BE7-FA7285E7F116}" type="presOf" srcId="{C6AA168B-5818-47B4-8214-A5ADA8E8D0FE}" destId="{E1DC479C-D981-4E0E-BAA3-41ACB385C908}" srcOrd="0" destOrd="0" presId="urn:microsoft.com/office/officeart/2005/8/layout/hList1"/>
    <dgm:cxn modelId="{E681D661-5824-45B2-81F5-909690AFA20F}" type="presOf" srcId="{8ED0E328-3417-437F-9A6C-66A0AB486FF7}" destId="{3F6E0343-CB0B-4143-862D-DB23DE364245}" srcOrd="0" destOrd="6" presId="urn:microsoft.com/office/officeart/2005/8/layout/hList1"/>
    <dgm:cxn modelId="{4FC9EFEE-3E4E-4B69-AD44-62589518AD08}" srcId="{81E06479-EE74-45CF-A69F-8E543E41D927}" destId="{2E99B960-B74B-4013-AE34-9B27E50439CC}" srcOrd="0" destOrd="0" parTransId="{F7C6FA42-3F9F-4737-948E-C56ED8DBF9AC}" sibTransId="{21F7FCE6-AB6B-432F-83BF-90D70A598053}"/>
    <dgm:cxn modelId="{18A2F383-EFA7-438D-8A47-F7ED866D6085}" srcId="{0DCFF671-C84B-48D0-9421-F7D03D261249}" destId="{B81F6AC3-A2B7-49B2-9530-2B3180AB8146}" srcOrd="4" destOrd="0" parTransId="{DD799E98-E254-4F0B-9D2F-7E2CDAE4BC94}" sibTransId="{DA4F44AC-C6AD-434E-940F-699BB1C917E5}"/>
    <dgm:cxn modelId="{AD8202E1-A862-4094-AC53-1A9D42248388}" srcId="{B2BF01CB-ACA8-4105-A90F-745F09F1D60D}" destId="{81E06479-EE74-45CF-A69F-8E543E41D927}" srcOrd="0" destOrd="0" parTransId="{AAA92434-2B58-4A8E-9DD5-3E4327A573D3}" sibTransId="{8FAB45CA-9218-40EC-B501-41FD5497AB60}"/>
    <dgm:cxn modelId="{06BD0423-855F-488D-98EE-43B6FB2A39DD}" type="presOf" srcId="{086B4B19-E62D-4CC4-8D43-BC79FCBB8648}" destId="{D91592FD-168A-4CF3-A98F-C4CDF991FECE}" srcOrd="0" destOrd="2" presId="urn:microsoft.com/office/officeart/2005/8/layout/hList1"/>
    <dgm:cxn modelId="{AF0E02B3-BA1A-40E3-9561-F48A04C9BEC0}" srcId="{B2BF01CB-ACA8-4105-A90F-745F09F1D60D}" destId="{0DCFF671-C84B-48D0-9421-F7D03D261249}" srcOrd="4" destOrd="0" parTransId="{48B00549-848F-4208-8482-DFA1BCF20766}" sibTransId="{6C2A108A-4BCA-4805-A43A-5DB773E18D45}"/>
    <dgm:cxn modelId="{A56FE323-29FB-4C40-89C6-B4F335D5D503}" type="presOf" srcId="{80991039-1874-47E3-8673-EBFF516B56AB}" destId="{49FE5ED0-A69F-4424-AB65-377F62FB8869}" srcOrd="0" destOrd="1" presId="urn:microsoft.com/office/officeart/2005/8/layout/hList1"/>
    <dgm:cxn modelId="{D5619A05-F29E-4562-B27D-E94D0C060FB1}" type="presOf" srcId="{633054FA-97FE-4B8B-B9CA-19C12BDE7A72}" destId="{C61EFBF4-671A-4C2A-BA62-B6CC44F88082}" srcOrd="0" destOrd="0" presId="urn:microsoft.com/office/officeart/2005/8/layout/hList1"/>
    <dgm:cxn modelId="{F49481FB-E75D-4E06-B770-51EB82345D51}" type="presOf" srcId="{20046D52-C9F3-4808-9146-D1C244CADAB2}" destId="{3F6E0343-CB0B-4143-862D-DB23DE364245}" srcOrd="0" destOrd="2" presId="urn:microsoft.com/office/officeart/2005/8/layout/hList1"/>
    <dgm:cxn modelId="{43E996A9-B60B-43A1-B95C-B036EFDEF33A}" type="presOf" srcId="{1E3572D3-D7DC-48CD-AEDA-B58AFCE32362}" destId="{49FE5ED0-A69F-4424-AB65-377F62FB8869}" srcOrd="0" destOrd="2" presId="urn:microsoft.com/office/officeart/2005/8/layout/hList1"/>
    <dgm:cxn modelId="{B2807CE9-2E50-4DE6-9B8F-6D9B41384E46}" type="presOf" srcId="{617E3DE1-974A-4E84-B376-4B3A7A962F19}" destId="{3F6E0343-CB0B-4143-862D-DB23DE364245}" srcOrd="0" destOrd="5" presId="urn:microsoft.com/office/officeart/2005/8/layout/hList1"/>
    <dgm:cxn modelId="{4302ACF2-3783-4925-9127-C9DC24CFC39E}" type="presOf" srcId="{A3F4C1EB-13D9-4B41-96E5-B0D8B61EDA7F}" destId="{D91592FD-168A-4CF3-A98F-C4CDF991FECE}" srcOrd="0" destOrd="6" presId="urn:microsoft.com/office/officeart/2005/8/layout/hList1"/>
    <dgm:cxn modelId="{19FE2572-B3E3-4621-BC04-4CB6A1ECCD86}" srcId="{C6AA168B-5818-47B4-8214-A5ADA8E8D0FE}" destId="{80991039-1874-47E3-8673-EBFF516B56AB}" srcOrd="1" destOrd="0" parTransId="{B5C04679-90AE-4C3D-A1CA-48B9F7DFFFC1}" sibTransId="{46186C00-CF82-4BFC-8623-1B2CAF67724B}"/>
    <dgm:cxn modelId="{525307A2-CF69-4F9E-87EA-7FA93C62DE6A}" srcId="{0DCFF671-C84B-48D0-9421-F7D03D261249}" destId="{E01617B1-5F0E-4177-9434-FE7496E02B1F}" srcOrd="3" destOrd="0" parTransId="{F66B6C1F-911A-479C-A986-405798553A32}" sibTransId="{3C5D4494-AE51-4E93-912A-297A0B7434B8}"/>
    <dgm:cxn modelId="{C9C68297-9E09-4659-A0B5-B30D696EFB8D}" type="presOf" srcId="{C5129138-74B9-4E1D-8E2D-E53D57AE14FC}" destId="{3F6E0343-CB0B-4143-862D-DB23DE364245}" srcOrd="0" destOrd="4" presId="urn:microsoft.com/office/officeart/2005/8/layout/hList1"/>
    <dgm:cxn modelId="{FC483422-57F5-4E91-9F1C-FEE25AD1A8B9}" type="presOf" srcId="{B2BF01CB-ACA8-4105-A90F-745F09F1D60D}" destId="{1D28D3A4-2EF3-4BC3-AA79-050E4FEFE7EB}" srcOrd="0" destOrd="0" presId="urn:microsoft.com/office/officeart/2005/8/layout/hList1"/>
    <dgm:cxn modelId="{ABADF5C4-DAFF-4551-819B-B074F873F133}" srcId="{C6AA168B-5818-47B4-8214-A5ADA8E8D0FE}" destId="{1E3572D3-D7DC-48CD-AEDA-B58AFCE32362}" srcOrd="2" destOrd="0" parTransId="{A696E6E1-8D92-48DF-9D21-FBCFA623B101}" sibTransId="{A1F14061-73F2-458F-91C7-DFDAC0263C91}"/>
    <dgm:cxn modelId="{7BF4BD71-EE23-4AB8-8B6A-04D9393FABE2}" srcId="{C6AA168B-5818-47B4-8214-A5ADA8E8D0FE}" destId="{70C0A6D9-626F-485D-BDAD-EA684822EA35}" srcOrd="3" destOrd="0" parTransId="{CC7BC7B7-D0AE-48C5-A70F-B6D37A7FE052}" sibTransId="{40256F0C-253D-4B49-8DBB-46BB96C6E185}"/>
    <dgm:cxn modelId="{B0EC60B3-0CA2-40B7-9906-1DDF372C38C0}" type="presOf" srcId="{E073840D-3FC9-47D1-8B8A-922D20EA08BD}" destId="{450A9DD6-713F-490A-AFB9-27189952D91E}" srcOrd="0" destOrd="1" presId="urn:microsoft.com/office/officeart/2005/8/layout/hList1"/>
    <dgm:cxn modelId="{57C8ADA6-4B31-4ECF-9294-B051B0113C60}" srcId="{0DCFF671-C84B-48D0-9421-F7D03D261249}" destId="{E896F0E8-EF34-47B5-B5F6-618BD7F4380D}" srcOrd="2" destOrd="0" parTransId="{0EAF59EE-0A93-4E70-BBAA-6AB0AEDDBA8F}" sibTransId="{92AF9F93-56C0-49FE-B3E8-A75C81DF8B9F}"/>
    <dgm:cxn modelId="{8502F1E8-3984-4665-A414-26BAD31BBDB4}" type="presOf" srcId="{14B4F74E-3456-4147-ACA5-083B568ECE5A}" destId="{D91592FD-168A-4CF3-A98F-C4CDF991FECE}" srcOrd="0" destOrd="4" presId="urn:microsoft.com/office/officeart/2005/8/layout/hList1"/>
    <dgm:cxn modelId="{FC5FC810-44BF-4124-8EEA-F17198D0E495}" type="presOf" srcId="{4DC06EA2-ADF6-481B-9165-43FADDC9558A}" destId="{D91592FD-168A-4CF3-A98F-C4CDF991FECE}" srcOrd="0" destOrd="3" presId="urn:microsoft.com/office/officeart/2005/8/layout/hList1"/>
    <dgm:cxn modelId="{0321D2BB-0B61-4DBE-B932-CC44339FF861}" type="presOf" srcId="{764C3CE1-6BBF-46D7-9F8C-15119F308EFD}" destId="{450A9DD6-713F-490A-AFB9-27189952D91E}" srcOrd="0" destOrd="0" presId="urn:microsoft.com/office/officeart/2005/8/layout/hList1"/>
    <dgm:cxn modelId="{EE7A4BC9-8EDD-4854-A6DF-2CE5BB898D63}" type="presOf" srcId="{692460D2-3FEC-452C-AA64-B72BE44563CC}" destId="{C61EFBF4-671A-4C2A-BA62-B6CC44F88082}" srcOrd="0" destOrd="1" presId="urn:microsoft.com/office/officeart/2005/8/layout/hList1"/>
    <dgm:cxn modelId="{FC91241E-A3FD-4751-8324-ED460DA54A84}" type="presOf" srcId="{2E99B960-B74B-4013-AE34-9B27E50439CC}" destId="{3F6E0343-CB0B-4143-862D-DB23DE364245}" srcOrd="0" destOrd="0" presId="urn:microsoft.com/office/officeart/2005/8/layout/hList1"/>
    <dgm:cxn modelId="{3CF9215F-A391-4ED5-AF6A-7A344756E75C}" type="presOf" srcId="{E896F0E8-EF34-47B5-B5F6-618BD7F4380D}" destId="{450A9DD6-713F-490A-AFB9-27189952D91E}" srcOrd="0" destOrd="2" presId="urn:microsoft.com/office/officeart/2005/8/layout/hList1"/>
    <dgm:cxn modelId="{8730AE95-E754-4F84-9596-BB3AAA7F1510}" srcId="{B2BF01CB-ACA8-4105-A90F-745F09F1D60D}" destId="{1BEEADA9-6090-4922-954C-CBD1B34223B6}" srcOrd="3" destOrd="0" parTransId="{FD159551-584A-48F6-8E2C-053E72283584}" sibTransId="{1C175CE4-7AE8-4822-9F3C-B574E0CDF113}"/>
    <dgm:cxn modelId="{5FEFDB2B-9C13-494F-B5E7-79BBD64D6696}" srcId="{81E06479-EE74-45CF-A69F-8E543E41D927}" destId="{321777C7-B753-43F8-B026-E7261B6F333C}" srcOrd="1" destOrd="0" parTransId="{5BEB5301-24E7-433A-895A-3FEC4ABACF40}" sibTransId="{BCCA90F0-8EF1-4D0C-8676-F5060C5AFCBB}"/>
    <dgm:cxn modelId="{AF118F1C-18A0-4093-846B-CE289476647F}" srcId="{743BFEB7-0E73-4E14-A7B6-A07247CD95DC}" destId="{086B4B19-E62D-4CC4-8D43-BC79FCBB8648}" srcOrd="2" destOrd="0" parTransId="{C5D77CB9-2B25-4DC2-A6DE-AC7497E0DA1B}" sibTransId="{F689366D-9997-409F-A867-DD25C54B74D9}"/>
    <dgm:cxn modelId="{1E35115C-21EB-4AE1-832B-3046132DC172}" srcId="{743BFEB7-0E73-4E14-A7B6-A07247CD95DC}" destId="{14B4F74E-3456-4147-ACA5-083B568ECE5A}" srcOrd="4" destOrd="0" parTransId="{50B3260F-2261-4176-A5CF-B1CEF36433F4}" sibTransId="{DDA5EC94-9ADA-4FF2-96E8-669D0319B11E}"/>
    <dgm:cxn modelId="{E05F1E42-970E-41C5-8F11-06B178BBF689}" srcId="{C6AA168B-5818-47B4-8214-A5ADA8E8D0FE}" destId="{0B7493C4-B45D-4BA3-8718-DE197AA383E1}" srcOrd="5" destOrd="0" parTransId="{7E616151-18ED-4833-A103-281D6139FE69}" sibTransId="{467E7918-AD21-4412-A83D-92916C218C84}"/>
    <dgm:cxn modelId="{756B347B-8EB4-4521-BB53-4EF6A972367E}" type="presOf" srcId="{B71B7510-271C-4246-AF1C-043247FADF03}" destId="{D91592FD-168A-4CF3-A98F-C4CDF991FECE}" srcOrd="0" destOrd="1" presId="urn:microsoft.com/office/officeart/2005/8/layout/hList1"/>
    <dgm:cxn modelId="{86F1564B-9902-4E59-86FB-2BFDCCE70D01}" srcId="{81E06479-EE74-45CF-A69F-8E543E41D927}" destId="{4B638FF8-376E-4163-A3F9-E5AB1ACA77F0}" srcOrd="3" destOrd="0" parTransId="{F788A9D4-9588-4914-B456-D615DD71E8D3}" sibTransId="{5D04C277-95F2-4B57-9837-9DBB6B871961}"/>
    <dgm:cxn modelId="{D8A2086B-3890-445E-B0CE-A9DC10F68EDD}" type="presOf" srcId="{E01617B1-5F0E-4177-9434-FE7496E02B1F}" destId="{450A9DD6-713F-490A-AFB9-27189952D91E}" srcOrd="0" destOrd="3" presId="urn:microsoft.com/office/officeart/2005/8/layout/hList1"/>
    <dgm:cxn modelId="{5439C93E-AD01-415D-A67D-E03593CEEE07}" type="presOf" srcId="{4B638FF8-376E-4163-A3F9-E5AB1ACA77F0}" destId="{3F6E0343-CB0B-4143-862D-DB23DE364245}" srcOrd="0" destOrd="3" presId="urn:microsoft.com/office/officeart/2005/8/layout/hList1"/>
    <dgm:cxn modelId="{779B1082-CBA0-42B8-ACCE-6A4B0320EBE9}" srcId="{0DCFF671-C84B-48D0-9421-F7D03D261249}" destId="{E073840D-3FC9-47D1-8B8A-922D20EA08BD}" srcOrd="1" destOrd="0" parTransId="{03DA5CF8-D500-4181-9E96-9DEFF7065E77}" sibTransId="{D6138F6D-86C9-4F16-A5C1-B078AF6D7F33}"/>
    <dgm:cxn modelId="{CAB2813B-2D2B-4710-ACA7-42EAD7226F21}" type="presOf" srcId="{70C0A6D9-626F-485D-BDAD-EA684822EA35}" destId="{49FE5ED0-A69F-4424-AB65-377F62FB8869}" srcOrd="0" destOrd="3" presId="urn:microsoft.com/office/officeart/2005/8/layout/hList1"/>
    <dgm:cxn modelId="{7B8ED96C-B1DF-4B16-B96E-6CB16E1DD671}" srcId="{743BFEB7-0E73-4E14-A7B6-A07247CD95DC}" destId="{822FCE1F-108C-4343-A4D3-8CF0F9818E63}" srcOrd="5" destOrd="0" parTransId="{6AC3C6BC-C5FB-4635-B49B-45A7DF22E983}" sibTransId="{D3CD52C3-2F88-467E-A439-CCC1BCE0498C}"/>
    <dgm:cxn modelId="{D1A6751E-4A64-4755-9225-A32763878489}" srcId="{C6AA168B-5818-47B4-8214-A5ADA8E8D0FE}" destId="{F418396A-FFA5-4F8C-9933-ECE801335668}" srcOrd="0" destOrd="0" parTransId="{D6971175-A611-447C-8962-C27371143F0F}" sibTransId="{F5234865-E1B9-4A94-B2A6-CF88746C65A2}"/>
    <dgm:cxn modelId="{20542B69-F1DD-4D34-929D-6853C68A2CAC}" srcId="{81E06479-EE74-45CF-A69F-8E543E41D927}" destId="{20046D52-C9F3-4808-9146-D1C244CADAB2}" srcOrd="2" destOrd="0" parTransId="{92D95041-404C-437B-8548-D5CFAB13F50F}" sibTransId="{B142BDAC-1A7B-462E-B0B8-1E79B8424D71}"/>
    <dgm:cxn modelId="{B99321FE-4C07-4F98-8419-A3A6B34FCD40}" srcId="{B2BF01CB-ACA8-4105-A90F-745F09F1D60D}" destId="{C6AA168B-5818-47B4-8214-A5ADA8E8D0FE}" srcOrd="2" destOrd="0" parTransId="{E461A33A-E125-4456-B80C-B0CEC6A24179}" sibTransId="{07F8A69F-916F-4E2C-8481-A8C88B0732E6}"/>
    <dgm:cxn modelId="{12093EBB-3E26-4540-84B2-BC1BF888778E}" srcId="{B2BF01CB-ACA8-4105-A90F-745F09F1D60D}" destId="{743BFEB7-0E73-4E14-A7B6-A07247CD95DC}" srcOrd="1" destOrd="0" parTransId="{7D6B31E2-53AA-4262-906E-9890BABF3F5B}" sibTransId="{9C3657CE-F6DA-4C68-92BF-9D7B2AE30D9D}"/>
    <dgm:cxn modelId="{302E54C1-B892-4927-8F98-27A4597149F8}" srcId="{743BFEB7-0E73-4E14-A7B6-A07247CD95DC}" destId="{A3F4C1EB-13D9-4B41-96E5-B0D8B61EDA7F}" srcOrd="6" destOrd="0" parTransId="{2F939FB2-39FF-48AB-B2D6-C211CAD7A520}" sibTransId="{7A5B273C-EC48-40CC-BE36-11C3E964DDEF}"/>
    <dgm:cxn modelId="{65C4C692-3BC5-4EB9-B192-F0654D64E8BF}" type="presOf" srcId="{321777C7-B753-43F8-B026-E7261B6F333C}" destId="{3F6E0343-CB0B-4143-862D-DB23DE364245}" srcOrd="0" destOrd="1" presId="urn:microsoft.com/office/officeart/2005/8/layout/hList1"/>
    <dgm:cxn modelId="{E3192B36-E098-4ACD-BB4A-0CD790AD36C7}" type="presOf" srcId="{81E06479-EE74-45CF-A69F-8E543E41D927}" destId="{9EF023F7-6A3A-4DE3-AA3F-1D012BB4777E}" srcOrd="0" destOrd="0" presId="urn:microsoft.com/office/officeart/2005/8/layout/hList1"/>
    <dgm:cxn modelId="{F7DE5002-AC2A-48F9-8599-CFC23F67AAE8}" type="presOf" srcId="{1BEEADA9-6090-4922-954C-CBD1B34223B6}" destId="{1E387AD3-C439-4326-84C9-3E8602C1E2A1}" srcOrd="0" destOrd="0" presId="urn:microsoft.com/office/officeart/2005/8/layout/hList1"/>
    <dgm:cxn modelId="{1F4E0159-9C9D-4562-A347-815D15638633}" srcId="{743BFEB7-0E73-4E14-A7B6-A07247CD95DC}" destId="{4DC06EA2-ADF6-481B-9165-43FADDC9558A}" srcOrd="3" destOrd="0" parTransId="{331203AF-3FED-4422-9627-BECB61AEB611}" sibTransId="{34DF0ACE-3EDB-42C7-98BD-34AFE5647299}"/>
    <dgm:cxn modelId="{B460A1DA-5B59-4C78-8E90-A8BC606156DC}" type="presOf" srcId="{0DCFF671-C84B-48D0-9421-F7D03D261249}" destId="{2AE370C1-2C7C-43B0-A978-58ECF6ECF081}" srcOrd="0" destOrd="0" presId="urn:microsoft.com/office/officeart/2005/8/layout/hList1"/>
    <dgm:cxn modelId="{41E384DB-5E12-4DF8-B84C-BE4C9CE0B018}" srcId="{1BEEADA9-6090-4922-954C-CBD1B34223B6}" destId="{633054FA-97FE-4B8B-B9CA-19C12BDE7A72}" srcOrd="0" destOrd="0" parTransId="{098A084C-EA6F-4583-887A-174B9739C6AD}" sibTransId="{657FF326-8ADC-45A6-9BF1-60BD8CB18605}"/>
    <dgm:cxn modelId="{84D0ADB4-0763-4EDB-B94B-BA801980FFB0}" srcId="{81E06479-EE74-45CF-A69F-8E543E41D927}" destId="{C5129138-74B9-4E1D-8E2D-E53D57AE14FC}" srcOrd="4" destOrd="0" parTransId="{6C88DE78-BA59-4B30-99CC-52C7D1870829}" sibTransId="{810428D6-C58C-4254-9ECD-CD36AF2F652C}"/>
    <dgm:cxn modelId="{530AB425-E957-40AC-BF9B-D04199DDE22F}" type="presOf" srcId="{946E6127-F346-404F-A190-F6814CB466CE}" destId="{49FE5ED0-A69F-4424-AB65-377F62FB8869}" srcOrd="0" destOrd="4" presId="urn:microsoft.com/office/officeart/2005/8/layout/hList1"/>
    <dgm:cxn modelId="{92C6235B-FF41-4B7D-902C-84FBDEC46C8B}" type="presParOf" srcId="{1D28D3A4-2EF3-4BC3-AA79-050E4FEFE7EB}" destId="{17BC62FD-2323-4900-BE1B-D95EAAEF6092}" srcOrd="0" destOrd="0" presId="urn:microsoft.com/office/officeart/2005/8/layout/hList1"/>
    <dgm:cxn modelId="{AAED2DA4-02D3-43E1-885B-D606224F1F85}" type="presParOf" srcId="{17BC62FD-2323-4900-BE1B-D95EAAEF6092}" destId="{9EF023F7-6A3A-4DE3-AA3F-1D012BB4777E}" srcOrd="0" destOrd="0" presId="urn:microsoft.com/office/officeart/2005/8/layout/hList1"/>
    <dgm:cxn modelId="{E9667BE8-38BE-4A78-B1E7-CF564D467E89}" type="presParOf" srcId="{17BC62FD-2323-4900-BE1B-D95EAAEF6092}" destId="{3F6E0343-CB0B-4143-862D-DB23DE364245}" srcOrd="1" destOrd="0" presId="urn:microsoft.com/office/officeart/2005/8/layout/hList1"/>
    <dgm:cxn modelId="{06931318-AA5B-43E3-806F-8DFA0EA0DDF9}" type="presParOf" srcId="{1D28D3A4-2EF3-4BC3-AA79-050E4FEFE7EB}" destId="{EC94BAA2-3F5D-445B-AE92-DA8FA2CBFF66}" srcOrd="1" destOrd="0" presId="urn:microsoft.com/office/officeart/2005/8/layout/hList1"/>
    <dgm:cxn modelId="{8D5187AC-F342-4994-9DC3-AE9545BABD5F}" type="presParOf" srcId="{1D28D3A4-2EF3-4BC3-AA79-050E4FEFE7EB}" destId="{874E4C4A-8AA3-4E38-BBF8-5EFAFFC76378}" srcOrd="2" destOrd="0" presId="urn:microsoft.com/office/officeart/2005/8/layout/hList1"/>
    <dgm:cxn modelId="{58D538FE-AC32-4232-9A0D-799A2D458B93}" type="presParOf" srcId="{874E4C4A-8AA3-4E38-BBF8-5EFAFFC76378}" destId="{FB22E286-7D9D-472C-887D-8CCE519B916F}" srcOrd="0" destOrd="0" presId="urn:microsoft.com/office/officeart/2005/8/layout/hList1"/>
    <dgm:cxn modelId="{BF5A8DC1-F26A-442C-A054-7124A6A362F0}" type="presParOf" srcId="{874E4C4A-8AA3-4E38-BBF8-5EFAFFC76378}" destId="{D91592FD-168A-4CF3-A98F-C4CDF991FECE}" srcOrd="1" destOrd="0" presId="urn:microsoft.com/office/officeart/2005/8/layout/hList1"/>
    <dgm:cxn modelId="{C5DC9F8E-13BD-43C1-BAA5-884E78761A34}" type="presParOf" srcId="{1D28D3A4-2EF3-4BC3-AA79-050E4FEFE7EB}" destId="{3D257463-813D-40C5-AECA-ABCC1DCE24E8}" srcOrd="3" destOrd="0" presId="urn:microsoft.com/office/officeart/2005/8/layout/hList1"/>
    <dgm:cxn modelId="{F202CBE4-5E1B-41F9-BA02-41B83679186A}" type="presParOf" srcId="{1D28D3A4-2EF3-4BC3-AA79-050E4FEFE7EB}" destId="{0D99A4D5-EB15-4BB3-B796-A7C6D642BD30}" srcOrd="4" destOrd="0" presId="urn:microsoft.com/office/officeart/2005/8/layout/hList1"/>
    <dgm:cxn modelId="{B5A63DF2-1F9D-405C-9449-33153461D4C3}" type="presParOf" srcId="{0D99A4D5-EB15-4BB3-B796-A7C6D642BD30}" destId="{E1DC479C-D981-4E0E-BAA3-41ACB385C908}" srcOrd="0" destOrd="0" presId="urn:microsoft.com/office/officeart/2005/8/layout/hList1"/>
    <dgm:cxn modelId="{A71F44EB-7805-496E-A019-7D69628754E2}" type="presParOf" srcId="{0D99A4D5-EB15-4BB3-B796-A7C6D642BD30}" destId="{49FE5ED0-A69F-4424-AB65-377F62FB8869}" srcOrd="1" destOrd="0" presId="urn:microsoft.com/office/officeart/2005/8/layout/hList1"/>
    <dgm:cxn modelId="{45C7A06A-5E69-4D85-9387-2A32456993ED}" type="presParOf" srcId="{1D28D3A4-2EF3-4BC3-AA79-050E4FEFE7EB}" destId="{9796F39F-ED7A-4140-9E17-866D567442A0}" srcOrd="5" destOrd="0" presId="urn:microsoft.com/office/officeart/2005/8/layout/hList1"/>
    <dgm:cxn modelId="{F56917AA-80AA-4D0B-B239-75839198EA23}" type="presParOf" srcId="{1D28D3A4-2EF3-4BC3-AA79-050E4FEFE7EB}" destId="{A632DB29-84BA-4E22-A865-07D34DBD3C70}" srcOrd="6" destOrd="0" presId="urn:microsoft.com/office/officeart/2005/8/layout/hList1"/>
    <dgm:cxn modelId="{67B838C8-EFF3-4230-9F35-E89FBC3B61A2}" type="presParOf" srcId="{A632DB29-84BA-4E22-A865-07D34DBD3C70}" destId="{1E387AD3-C439-4326-84C9-3E8602C1E2A1}" srcOrd="0" destOrd="0" presId="urn:microsoft.com/office/officeart/2005/8/layout/hList1"/>
    <dgm:cxn modelId="{277F6B13-3F82-4B73-9B22-4200891C14D3}" type="presParOf" srcId="{A632DB29-84BA-4E22-A865-07D34DBD3C70}" destId="{C61EFBF4-671A-4C2A-BA62-B6CC44F88082}" srcOrd="1" destOrd="0" presId="urn:microsoft.com/office/officeart/2005/8/layout/hList1"/>
    <dgm:cxn modelId="{79A28900-AAA5-4B5E-A5A5-DA78163CA65B}" type="presParOf" srcId="{1D28D3A4-2EF3-4BC3-AA79-050E4FEFE7EB}" destId="{BE491A26-B1BB-4560-BFEB-DC964FFE3241}" srcOrd="7" destOrd="0" presId="urn:microsoft.com/office/officeart/2005/8/layout/hList1"/>
    <dgm:cxn modelId="{123DCA97-BBD4-456B-A228-EFCEB0D69080}" type="presParOf" srcId="{1D28D3A4-2EF3-4BC3-AA79-050E4FEFE7EB}" destId="{249EED14-781D-4A45-A6E0-5E22E54F82F4}" srcOrd="8" destOrd="0" presId="urn:microsoft.com/office/officeart/2005/8/layout/hList1"/>
    <dgm:cxn modelId="{1CCBE5DE-DA6E-4109-A9EC-4D2498EB3EF3}" type="presParOf" srcId="{249EED14-781D-4A45-A6E0-5E22E54F82F4}" destId="{2AE370C1-2C7C-43B0-A978-58ECF6ECF081}" srcOrd="0" destOrd="0" presId="urn:microsoft.com/office/officeart/2005/8/layout/hList1"/>
    <dgm:cxn modelId="{855E1643-15D5-4A3F-992B-B3342DF8E208}" type="presParOf" srcId="{249EED14-781D-4A45-A6E0-5E22E54F82F4}" destId="{450A9DD6-713F-490A-AFB9-27189952D91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F023F7-6A3A-4DE3-AA3F-1D012BB4777E}">
      <dsp:nvSpPr>
        <dsp:cNvPr id="0" name=""/>
        <dsp:cNvSpPr/>
      </dsp:nvSpPr>
      <dsp:spPr>
        <a:xfrm>
          <a:off x="5559" y="231883"/>
          <a:ext cx="2131076" cy="85243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A: SEC Operation and Primary Statistics</a:t>
          </a:r>
          <a:endParaRPr lang="en-GB" sz="2000" b="1" kern="1200" dirty="0"/>
        </a:p>
      </dsp:txBody>
      <dsp:txXfrm>
        <a:off x="5559" y="231883"/>
        <a:ext cx="2131076" cy="852430"/>
      </dsp:txXfrm>
    </dsp:sp>
    <dsp:sp modelId="{3F6E0343-CB0B-4143-862D-DB23DE364245}">
      <dsp:nvSpPr>
        <dsp:cNvPr id="0" name=""/>
        <dsp:cNvSpPr/>
      </dsp:nvSpPr>
      <dsp:spPr>
        <a:xfrm>
          <a:off x="5559" y="1084314"/>
          <a:ext cx="2131076" cy="335987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Approved Offers 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FGN Bonds Offer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Subnational Bonds Issuance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Corporate Bonds Issuance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Supra-National Bonds Issuance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Initial Offers of Unit </a:t>
          </a:r>
          <a:r>
            <a:rPr lang="en-GB" sz="1600" kern="1200" dirty="0" smtClean="0"/>
            <a:t>Trusts Schemes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Registered Capital Market Operators</a:t>
          </a:r>
          <a:endParaRPr lang="en-GB" sz="1600" kern="1200" dirty="0"/>
        </a:p>
      </dsp:txBody>
      <dsp:txXfrm>
        <a:off x="5559" y="1084314"/>
        <a:ext cx="2131076" cy="3359879"/>
      </dsp:txXfrm>
    </dsp:sp>
    <dsp:sp modelId="{FB22E286-7D9D-472C-887D-8CCE519B916F}">
      <dsp:nvSpPr>
        <dsp:cNvPr id="0" name=""/>
        <dsp:cNvSpPr/>
      </dsp:nvSpPr>
      <dsp:spPr>
        <a:xfrm>
          <a:off x="2434986" y="231883"/>
          <a:ext cx="2131076" cy="85243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B: Market Trading Statistics </a:t>
          </a:r>
          <a:endParaRPr lang="en-GB" sz="2000" b="1" kern="1200" dirty="0"/>
        </a:p>
      </dsp:txBody>
      <dsp:txXfrm>
        <a:off x="2434986" y="231883"/>
        <a:ext cx="2131076" cy="852430"/>
      </dsp:txXfrm>
    </dsp:sp>
    <dsp:sp modelId="{D91592FD-168A-4CF3-A98F-C4CDF991FECE}">
      <dsp:nvSpPr>
        <dsp:cNvPr id="0" name=""/>
        <dsp:cNvSpPr/>
      </dsp:nvSpPr>
      <dsp:spPr>
        <a:xfrm>
          <a:off x="2434986" y="1084314"/>
          <a:ext cx="2131076" cy="335987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Number of Listed Securities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smtClean="0"/>
            <a:t>Transactions and Market Cap. on NSE</a:t>
          </a:r>
          <a:endParaRPr lang="en-GB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smtClean="0"/>
            <a:t>NSE All Share Index</a:t>
          </a:r>
          <a:endParaRPr lang="en-GB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smtClean="0"/>
            <a:t>Net Asset Value of CIS </a:t>
          </a:r>
          <a:endParaRPr lang="en-GB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smtClean="0"/>
            <a:t>FMDQ Market Turnover</a:t>
          </a:r>
          <a:endParaRPr lang="en-GB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smtClean="0"/>
            <a:t>NASD Trading Statistics</a:t>
          </a:r>
          <a:endParaRPr lang="en-GB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AFEX Trading Statistics</a:t>
          </a:r>
          <a:endParaRPr lang="en-GB" sz="1600" kern="1200" dirty="0"/>
        </a:p>
      </dsp:txBody>
      <dsp:txXfrm>
        <a:off x="2434986" y="1084314"/>
        <a:ext cx="2131076" cy="3359879"/>
      </dsp:txXfrm>
    </dsp:sp>
    <dsp:sp modelId="{E1DC479C-D981-4E0E-BAA3-41ACB385C908}">
      <dsp:nvSpPr>
        <dsp:cNvPr id="0" name=""/>
        <dsp:cNvSpPr/>
      </dsp:nvSpPr>
      <dsp:spPr>
        <a:xfrm>
          <a:off x="4864414" y="231883"/>
          <a:ext cx="2131076" cy="85243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C: Ownership Structure and Capital Flows</a:t>
          </a:r>
          <a:endParaRPr lang="en-GB" sz="2000" b="1" kern="1200" dirty="0"/>
        </a:p>
      </dsp:txBody>
      <dsp:txXfrm>
        <a:off x="4864414" y="231883"/>
        <a:ext cx="2131076" cy="852430"/>
      </dsp:txXfrm>
    </dsp:sp>
    <dsp:sp modelId="{49FE5ED0-A69F-4424-AB65-377F62FB8869}">
      <dsp:nvSpPr>
        <dsp:cNvPr id="0" name=""/>
        <dsp:cNvSpPr/>
      </dsp:nvSpPr>
      <dsp:spPr>
        <a:xfrm>
          <a:off x="4864414" y="1084314"/>
          <a:ext cx="2131076" cy="335987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Unclaimed Dividends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smtClean="0"/>
            <a:t>Foreign and Domestic Transactions NSE</a:t>
          </a:r>
          <a:endParaRPr lang="en-GB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Capital Importation by Investment Type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Capital Importation by Country of Origin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Pension Fund Assets by Investment Classes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1" kern="1200" dirty="0" smtClean="0"/>
            <a:t>More to Come</a:t>
          </a:r>
          <a:endParaRPr lang="en-GB" sz="1600" b="1" kern="1200" dirty="0"/>
        </a:p>
      </dsp:txBody>
      <dsp:txXfrm>
        <a:off x="4864414" y="1084314"/>
        <a:ext cx="2131076" cy="3359879"/>
      </dsp:txXfrm>
    </dsp:sp>
    <dsp:sp modelId="{1E387AD3-C439-4326-84C9-3E8602C1E2A1}">
      <dsp:nvSpPr>
        <dsp:cNvPr id="0" name=""/>
        <dsp:cNvSpPr/>
      </dsp:nvSpPr>
      <dsp:spPr>
        <a:xfrm>
          <a:off x="7293841" y="231883"/>
          <a:ext cx="2131076" cy="85243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D: Companies’ Financials</a:t>
          </a:r>
          <a:endParaRPr lang="en-GB" sz="2000" b="1" kern="1200" dirty="0"/>
        </a:p>
      </dsp:txBody>
      <dsp:txXfrm>
        <a:off x="7293841" y="231883"/>
        <a:ext cx="2131076" cy="852430"/>
      </dsp:txXfrm>
    </dsp:sp>
    <dsp:sp modelId="{C61EFBF4-671A-4C2A-BA62-B6CC44F88082}">
      <dsp:nvSpPr>
        <dsp:cNvPr id="0" name=""/>
        <dsp:cNvSpPr/>
      </dsp:nvSpPr>
      <dsp:spPr>
        <a:xfrm>
          <a:off x="7225604" y="1043357"/>
          <a:ext cx="2131076" cy="335987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Companies Financials	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err="1" smtClean="0"/>
            <a:t>Sectoral</a:t>
          </a:r>
          <a:r>
            <a:rPr lang="en-GB" sz="1600" kern="1200" dirty="0" smtClean="0"/>
            <a:t> Average of Companies Financials</a:t>
          </a:r>
          <a:endParaRPr lang="en-GB" sz="1600" kern="1200" dirty="0"/>
        </a:p>
      </dsp:txBody>
      <dsp:txXfrm>
        <a:off x="7225604" y="1043357"/>
        <a:ext cx="2131076" cy="3359879"/>
      </dsp:txXfrm>
    </dsp:sp>
    <dsp:sp modelId="{2AE370C1-2C7C-43B0-A978-58ECF6ECF081}">
      <dsp:nvSpPr>
        <dsp:cNvPr id="0" name=""/>
        <dsp:cNvSpPr/>
      </dsp:nvSpPr>
      <dsp:spPr>
        <a:xfrm>
          <a:off x="9723268" y="231883"/>
          <a:ext cx="2131076" cy="85243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E: Macro-economic Data </a:t>
          </a:r>
          <a:endParaRPr lang="en-GB" sz="2000" b="1" kern="1200" dirty="0"/>
        </a:p>
      </dsp:txBody>
      <dsp:txXfrm>
        <a:off x="9723268" y="231883"/>
        <a:ext cx="2131076" cy="852430"/>
      </dsp:txXfrm>
    </dsp:sp>
    <dsp:sp modelId="{450A9DD6-713F-490A-AFB9-27189952D91E}">
      <dsp:nvSpPr>
        <dsp:cNvPr id="0" name=""/>
        <dsp:cNvSpPr/>
      </dsp:nvSpPr>
      <dsp:spPr>
        <a:xfrm>
          <a:off x="9723268" y="1084314"/>
          <a:ext cx="2131076" cy="3359879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Money Market Indicators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GDP (Current and Constant)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Consumer Price Index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Labour Force Statistics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Crude Oil Price &amp; Production</a:t>
          </a:r>
          <a:endParaRPr lang="en-GB" sz="1600" kern="1200" dirty="0"/>
        </a:p>
      </dsp:txBody>
      <dsp:txXfrm>
        <a:off x="9723268" y="1084314"/>
        <a:ext cx="2131076" cy="3359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12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8/14/2017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364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27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78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141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5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98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92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50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020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906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88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c.gov.n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9196" y="702858"/>
            <a:ext cx="10363200" cy="1470025"/>
          </a:xfrm>
        </p:spPr>
        <p:txBody>
          <a:bodyPr>
            <a:normAutofit/>
          </a:bodyPr>
          <a:lstStyle/>
          <a:p>
            <a:r>
              <a:rPr lang="en-GB" sz="49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SEC’s Statistical Bulletin</a:t>
            </a:r>
            <a:endParaRPr lang="en-GB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7856" y="5424988"/>
            <a:ext cx="8534400" cy="1426191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GB" sz="1800" dirty="0" smtClean="0">
                <a:solidFill>
                  <a:schemeClr val="accent1">
                    <a:lumMod val="75000"/>
                  </a:schemeClr>
                </a:solidFill>
              </a:rPr>
              <a:t>Economic Research and Policy Management,</a:t>
            </a:r>
          </a:p>
          <a:p>
            <a:pPr>
              <a:spcBef>
                <a:spcPts val="0"/>
              </a:spcBef>
            </a:pPr>
            <a:r>
              <a:rPr lang="en-GB" sz="1800" dirty="0" smtClean="0">
                <a:solidFill>
                  <a:schemeClr val="accent1">
                    <a:lumMod val="75000"/>
                  </a:schemeClr>
                </a:solidFill>
              </a:rPr>
              <a:t>Office of the Chief Economist</a:t>
            </a:r>
          </a:p>
          <a:p>
            <a:pPr>
              <a:spcBef>
                <a:spcPts val="0"/>
              </a:spcBef>
            </a:pPr>
            <a:r>
              <a:rPr lang="en-GB" sz="1800" dirty="0" smtClean="0">
                <a:solidFill>
                  <a:schemeClr val="accent1">
                    <a:lumMod val="75000"/>
                  </a:schemeClr>
                </a:solidFill>
              </a:rPr>
              <a:t>Securities and Exchange Commission, Nigeria. </a:t>
            </a:r>
          </a:p>
          <a:p>
            <a:pPr>
              <a:spcBef>
                <a:spcPts val="0"/>
              </a:spcBef>
            </a:pPr>
            <a:endParaRPr lang="en-GB" sz="18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GB" sz="1800" b="1" dirty="0" smtClean="0">
                <a:solidFill>
                  <a:schemeClr val="tx2">
                    <a:lumMod val="75000"/>
                  </a:schemeClr>
                </a:solidFill>
              </a:rPr>
              <a:t>August, 2017</a:t>
            </a:r>
            <a:endParaRPr lang="en-GB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3569" y="245023"/>
            <a:ext cx="942975" cy="915670"/>
          </a:xfrm>
          <a:prstGeom prst="rect">
            <a:avLst/>
          </a:prstGeom>
          <a:noFill/>
        </p:spPr>
      </p:pic>
      <p:pic>
        <p:nvPicPr>
          <p:cNvPr id="1026" name="Picture 2" descr="Image result for image statistical da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993" y="2153645"/>
            <a:ext cx="4810125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37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0678" y="350288"/>
            <a:ext cx="8596668" cy="58813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Contents of Presentation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1483" y="1143144"/>
            <a:ext cx="8596668" cy="533753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Relevance of Data</a:t>
            </a:r>
          </a:p>
          <a:p>
            <a:r>
              <a:rPr lang="en-US" sz="4000" dirty="0" smtClean="0"/>
              <a:t>Sections of SEC Statistical Bulletin</a:t>
            </a:r>
          </a:p>
          <a:p>
            <a:r>
              <a:rPr lang="en-US" sz="4000" dirty="0" smtClean="0"/>
              <a:t>Value </a:t>
            </a:r>
            <a:r>
              <a:rPr lang="en-US" sz="4000" dirty="0" smtClean="0"/>
              <a:t>Addition of the Bulletin</a:t>
            </a:r>
            <a:endParaRPr lang="en-US" sz="4000" dirty="0" smtClean="0"/>
          </a:p>
          <a:p>
            <a:r>
              <a:rPr lang="en-US" sz="4000" dirty="0" smtClean="0"/>
              <a:t> Electronic Copies of Bulletin and other Resources</a:t>
            </a:r>
          </a:p>
          <a:p>
            <a:r>
              <a:rPr lang="en-US" sz="4000" dirty="0" smtClean="0"/>
              <a:t>More on </a:t>
            </a:r>
            <a:r>
              <a:rPr lang="en-US" sz="4000" dirty="0" smtClean="0"/>
              <a:t>Ownership Structure and Capital Flows </a:t>
            </a:r>
            <a:r>
              <a:rPr lang="en-US" sz="4000" dirty="0" smtClean="0"/>
              <a:t>– A Template        </a:t>
            </a:r>
            <a:endParaRPr lang="en-US" sz="4000" dirty="0" smtClean="0"/>
          </a:p>
          <a:p>
            <a:pPr marL="400050" indent="-400050">
              <a:buFont typeface="+mj-lt"/>
              <a:buAutoNum type="romanLcPeriod"/>
            </a:pPr>
            <a:endParaRPr lang="en-US" sz="4000" dirty="0" smtClean="0"/>
          </a:p>
          <a:p>
            <a:pPr marL="400050" indent="-400050">
              <a:buFont typeface="+mj-lt"/>
              <a:buAutoNum type="romanLcPeriod"/>
            </a:pPr>
            <a:endParaRPr lang="en-US" sz="4000" dirty="0" smtClean="0"/>
          </a:p>
          <a:p>
            <a:pPr marL="400050" indent="-400050">
              <a:buFont typeface="+mj-lt"/>
              <a:buAutoNum type="romanLcPeriod"/>
            </a:pPr>
            <a:endParaRPr lang="en-US" sz="4000" dirty="0" smtClean="0"/>
          </a:p>
          <a:p>
            <a:pPr marL="400050" indent="-400050">
              <a:buFont typeface="+mj-lt"/>
              <a:buAutoNum type="romanLcPeriod"/>
            </a:pP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0639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86515"/>
            <a:ext cx="10295466" cy="85859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Relevance of Data</a:t>
            </a:r>
            <a:endParaRPr lang="en-U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19114"/>
            <a:ext cx="10322762" cy="5268036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Data is central to research, investment and regulation</a:t>
            </a:r>
          </a:p>
          <a:p>
            <a:pPr algn="just"/>
            <a:r>
              <a:rPr lang="en-US" sz="2800" dirty="0" smtClean="0"/>
              <a:t>A robust database implies the following:</a:t>
            </a:r>
          </a:p>
          <a:p>
            <a:pPr lvl="1" algn="just">
              <a:buFont typeface="Courier New" pitchFamily="49" charset="0"/>
              <a:buChar char="o"/>
            </a:pPr>
            <a:r>
              <a:rPr lang="en-US" sz="2400" dirty="0" smtClean="0"/>
              <a:t>Capacity to research into various market activities</a:t>
            </a:r>
          </a:p>
          <a:p>
            <a:pPr lvl="1" algn="just">
              <a:buFont typeface="Courier New" pitchFamily="49" charset="0"/>
              <a:buChar char="o"/>
            </a:pPr>
            <a:r>
              <a:rPr lang="en-US" sz="2400" dirty="0"/>
              <a:t>An improved understanding </a:t>
            </a:r>
            <a:r>
              <a:rPr lang="en-US" sz="2400" dirty="0" smtClean="0"/>
              <a:t>of the capital market</a:t>
            </a:r>
          </a:p>
          <a:p>
            <a:pPr lvl="1" algn="just">
              <a:buFont typeface="Courier New" pitchFamily="49" charset="0"/>
              <a:buChar char="o"/>
            </a:pPr>
            <a:r>
              <a:rPr lang="en-US" sz="2400" dirty="0" smtClean="0"/>
              <a:t>More research from external researchers/academics which the capital market will in turn benefit from</a:t>
            </a:r>
          </a:p>
          <a:p>
            <a:pPr lvl="1" algn="just">
              <a:buFont typeface="Courier New" pitchFamily="49" charset="0"/>
              <a:buChar char="o"/>
            </a:pPr>
            <a:r>
              <a:rPr lang="en-US" sz="2400" dirty="0" smtClean="0"/>
              <a:t>Placement of Nigerian capital market more in the global space </a:t>
            </a:r>
          </a:p>
          <a:p>
            <a:pPr lvl="1" algn="just">
              <a:buFont typeface="Courier New" pitchFamily="49" charset="0"/>
              <a:buChar char="o"/>
            </a:pPr>
            <a:r>
              <a:rPr lang="en-US" sz="2400" dirty="0" smtClean="0"/>
              <a:t>Confers a knowledge prestige on the data source</a:t>
            </a:r>
          </a:p>
          <a:p>
            <a:pPr lvl="1" algn="just">
              <a:buFont typeface="Courier New" pitchFamily="49" charset="0"/>
              <a:buChar char="o"/>
            </a:pPr>
            <a:r>
              <a:rPr lang="en-US" sz="2400" dirty="0" smtClean="0"/>
              <a:t>Transparency in data generation and provision</a:t>
            </a:r>
          </a:p>
          <a:p>
            <a:pPr lvl="1" algn="just">
              <a:buFont typeface="Courier New" pitchFamily="49" charset="0"/>
              <a:buChar char="o"/>
            </a:pPr>
            <a:r>
              <a:rPr lang="en-US" sz="2400" dirty="0" smtClean="0"/>
              <a:t>Safeguarding against data/information loss</a:t>
            </a:r>
          </a:p>
          <a:p>
            <a:pPr lvl="1" algn="just">
              <a:buFont typeface="Courier New" pitchFamily="49" charset="0"/>
              <a:buChar char="o"/>
            </a:pPr>
            <a:r>
              <a:rPr lang="en-US" sz="2400" dirty="0" smtClean="0"/>
              <a:t>Economies of scale when </a:t>
            </a:r>
            <a:r>
              <a:rPr lang="en-US" sz="2400" dirty="0" err="1" smtClean="0"/>
              <a:t>institutionalised</a:t>
            </a:r>
            <a:endParaRPr lang="en-US" sz="2400" dirty="0" smtClean="0"/>
          </a:p>
          <a:p>
            <a:pPr lvl="1" algn="just">
              <a:buFont typeface="Courier New" pitchFamily="49" charset="0"/>
              <a:buChar char="o"/>
            </a:pPr>
            <a:r>
              <a:rPr lang="en-US" sz="2400" dirty="0" smtClean="0"/>
              <a:t>Easy </a:t>
            </a:r>
            <a:r>
              <a:rPr lang="en-US" sz="2400" dirty="0" smtClean="0"/>
              <a:t>access to data for all</a:t>
            </a:r>
            <a:endParaRPr lang="en-US" sz="2400" dirty="0"/>
          </a:p>
          <a:p>
            <a:pPr lvl="1" algn="just">
              <a:buFont typeface="Courier New" pitchFamily="49" charset="0"/>
              <a:buChar char="o"/>
            </a:pPr>
            <a:endParaRPr lang="en-US" sz="2400" dirty="0" smtClean="0"/>
          </a:p>
          <a:p>
            <a:pPr lvl="1" algn="just">
              <a:buFont typeface="Courier New" pitchFamily="49" charset="0"/>
              <a:buChar char="o"/>
            </a:pPr>
            <a:endParaRPr lang="en-US" sz="24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9824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Bulletin’s Sections</a:t>
            </a:r>
            <a:endParaRPr lang="en-GB" dirty="0"/>
          </a:p>
        </p:txBody>
      </p:sp>
      <p:graphicFrame>
        <p:nvGraphicFramePr>
          <p:cNvPr id="13" name="Diagram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6904863"/>
              </p:ext>
            </p:extLst>
          </p:nvPr>
        </p:nvGraphicFramePr>
        <p:xfrm>
          <a:off x="144000" y="1383527"/>
          <a:ext cx="11859905" cy="4676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353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155" y="473123"/>
            <a:ext cx="8596668" cy="5334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Value 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Addition of the Bulletin</a:t>
            </a:r>
            <a:endParaRPr lang="en-U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6891" y="1375013"/>
            <a:ext cx="9449305" cy="4898362"/>
          </a:xfrm>
        </p:spPr>
        <p:txBody>
          <a:bodyPr>
            <a:normAutofit/>
          </a:bodyPr>
          <a:lstStyle/>
          <a:p>
            <a:pPr algn="just">
              <a:buClr>
                <a:srgbClr val="5FCBEF"/>
              </a:buClr>
            </a:pP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Aggregation of data from different sources into a single medium</a:t>
            </a:r>
          </a:p>
          <a:p>
            <a:pPr algn="just">
              <a:buClr>
                <a:srgbClr val="5FCBEF"/>
              </a:buClr>
            </a:pP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Detailed compilation of capital market and relevant data </a:t>
            </a:r>
          </a:p>
          <a:p>
            <a:pPr algn="just">
              <a:buClr>
                <a:srgbClr val="5FCBEF"/>
              </a:buClr>
            </a:pP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Availability in MS. Excel for easy and ready use</a:t>
            </a:r>
          </a:p>
          <a:p>
            <a:pPr algn="just">
              <a:buClr>
                <a:srgbClr val="5FCBEF"/>
              </a:buClr>
            </a:pP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Downloadable on the Commission’s website</a:t>
            </a:r>
          </a:p>
          <a:p>
            <a:pPr algn="just">
              <a:buClr>
                <a:srgbClr val="5FCBEF"/>
              </a:buClr>
            </a:pP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Minimization of publication and sourcing costs </a:t>
            </a:r>
          </a:p>
          <a:p>
            <a:pPr algn="just">
              <a:buClr>
                <a:srgbClr val="5FCBEF"/>
              </a:buClr>
            </a:pP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Easy and wide dissemination </a:t>
            </a:r>
          </a:p>
          <a:p>
            <a:pPr algn="just">
              <a:buClr>
                <a:srgbClr val="5FCBEF"/>
              </a:buClr>
            </a:pPr>
            <a:r>
              <a:rPr lang="en-US" sz="2600" kern="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Quarterly and regular updates</a:t>
            </a:r>
          </a:p>
          <a:p>
            <a:pPr algn="just">
              <a:buClr>
                <a:srgbClr val="5FCBEF"/>
              </a:buClr>
            </a:pPr>
            <a:r>
              <a:rPr lang="en-US" sz="2600" kern="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Appropriate frequency data </a:t>
            </a:r>
          </a:p>
          <a:p>
            <a:pPr algn="just">
              <a:buClr>
                <a:srgbClr val="5FCBEF"/>
              </a:buClr>
            </a:pPr>
            <a:r>
              <a:rPr lang="en-US" sz="2600" kern="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‘Free’</a:t>
            </a:r>
          </a:p>
          <a:p>
            <a:pPr algn="just">
              <a:buClr>
                <a:srgbClr val="5FCBEF"/>
              </a:buClr>
            </a:pPr>
            <a:endParaRPr lang="en-US" sz="26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00050" lvl="0" indent="-400050" algn="just">
              <a:buClr>
                <a:srgbClr val="5FCBEF"/>
              </a:buClr>
              <a:buFont typeface="+mj-lt"/>
              <a:buAutoNum type="romanLcPeriod"/>
            </a:pPr>
            <a:endParaRPr lang="en-US" sz="2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5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89887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accent1">
                    <a:lumMod val="75000"/>
                  </a:schemeClr>
                </a:solidFill>
              </a:rPr>
              <a:t>Electronic Copies</a:t>
            </a:r>
            <a:endParaRPr lang="en-GB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9600" y="1105469"/>
            <a:ext cx="10827224" cy="5418161"/>
          </a:xfrm>
        </p:spPr>
        <p:txBody>
          <a:bodyPr>
            <a:normAutofit/>
          </a:bodyPr>
          <a:lstStyle/>
          <a:p>
            <a:pPr lvl="1" algn="just">
              <a:buFont typeface="Courier New" pitchFamily="49" charset="0"/>
              <a:buChar char="o"/>
            </a:pPr>
            <a:r>
              <a:rPr lang="en-US" dirty="0" smtClean="0"/>
              <a:t>To download Statistical Bulletin, go to:</a:t>
            </a:r>
          </a:p>
          <a:p>
            <a:pPr marL="457200" lvl="1" indent="0" algn="just">
              <a:buNone/>
            </a:pPr>
            <a:endParaRPr lang="en-US" sz="800" dirty="0" smtClean="0"/>
          </a:p>
          <a:p>
            <a:pPr lvl="2" algn="just">
              <a:buFont typeface="Courier New" pitchFamily="49" charset="0"/>
              <a:buChar char="o"/>
            </a:pPr>
            <a:r>
              <a:rPr lang="en-US" dirty="0" smtClean="0">
                <a:hlinkClick r:id="rId2"/>
              </a:rPr>
              <a:t>www.sec.gov.ng</a:t>
            </a:r>
            <a:r>
              <a:rPr lang="en-US" dirty="0" smtClean="0"/>
              <a:t>	</a:t>
            </a:r>
            <a:r>
              <a:rPr lang="en-US" dirty="0" smtClean="0">
                <a:sym typeface="Wingdings" pitchFamily="2" charset="2"/>
              </a:rPr>
              <a:t>	Research &amp; Data		Statistical Bulletin</a:t>
            </a:r>
            <a:endParaRPr lang="en-US" dirty="0" smtClean="0"/>
          </a:p>
          <a:p>
            <a:pPr lvl="1" algn="just">
              <a:buFont typeface="Courier New" pitchFamily="49" charset="0"/>
              <a:buChar char="o"/>
            </a:pPr>
            <a:endParaRPr lang="en-US" dirty="0"/>
          </a:p>
          <a:p>
            <a:pPr lvl="1" algn="just">
              <a:buFont typeface="Courier New" pitchFamily="49" charset="0"/>
              <a:buChar char="o"/>
            </a:pPr>
            <a:r>
              <a:rPr lang="en-US" dirty="0" smtClean="0"/>
              <a:t>For other new resources, go to:</a:t>
            </a:r>
          </a:p>
          <a:p>
            <a:pPr lvl="2" algn="just">
              <a:buFont typeface="Courier New" pitchFamily="49" charset="0"/>
              <a:buChar char="o"/>
            </a:pPr>
            <a:r>
              <a:rPr lang="en-US" dirty="0" smtClean="0"/>
              <a:t>Economic Update</a:t>
            </a:r>
          </a:p>
          <a:p>
            <a:pPr lvl="2" algn="just">
              <a:buFont typeface="Courier New" pitchFamily="49" charset="0"/>
              <a:buChar char="o"/>
            </a:pPr>
            <a:r>
              <a:rPr lang="en-US" dirty="0" smtClean="0"/>
              <a:t>Market </a:t>
            </a:r>
            <a:r>
              <a:rPr lang="en-US" dirty="0"/>
              <a:t>Review and </a:t>
            </a:r>
            <a:r>
              <a:rPr lang="en-US" dirty="0" smtClean="0"/>
              <a:t>Outlook</a:t>
            </a:r>
          </a:p>
          <a:p>
            <a:pPr lvl="2" algn="just">
              <a:buFont typeface="Courier New" pitchFamily="49" charset="0"/>
              <a:buChar char="o"/>
            </a:pPr>
            <a:r>
              <a:rPr lang="en-US" dirty="0" smtClean="0"/>
              <a:t>Policy Brief (e.g. ERGP, Fundamentals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2" algn="just">
              <a:buFont typeface="Courier New" pitchFamily="49" charset="0"/>
              <a:buChar char="o"/>
            </a:pPr>
            <a:r>
              <a:rPr lang="en-US" dirty="0" smtClean="0"/>
              <a:t>Nigerian </a:t>
            </a:r>
            <a:r>
              <a:rPr lang="en-US" dirty="0"/>
              <a:t>Journal of Securities Market. </a:t>
            </a:r>
            <a:endParaRPr lang="en-GB" dirty="0"/>
          </a:p>
          <a:p>
            <a:pPr lvl="2" algn="just">
              <a:buFont typeface="Courier New" pitchFamily="49" charset="0"/>
              <a:buChar char="o"/>
            </a:pPr>
            <a:endParaRPr lang="en-US" dirty="0" smtClean="0"/>
          </a:p>
          <a:p>
            <a:pPr lvl="1" algn="just">
              <a:buFont typeface="Courier New" pitchFamily="49" charset="0"/>
              <a:buChar char="o"/>
            </a:pPr>
            <a:r>
              <a:rPr lang="en-US" dirty="0" smtClean="0"/>
              <a:t>Sample of electronic copies</a:t>
            </a:r>
          </a:p>
          <a:p>
            <a:pPr lvl="2" algn="just">
              <a:buFont typeface="Courier New" pitchFamily="49" charset="0"/>
              <a:buChar char="o"/>
            </a:pPr>
            <a:r>
              <a:rPr lang="en-US" dirty="0" smtClean="0"/>
              <a:t>Section D: Companies’ Financials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768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89887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Ownership Structure and Capital Flows</a:t>
            </a:r>
            <a:endParaRPr lang="en-GB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9600" y="1105469"/>
            <a:ext cx="10827224" cy="5418161"/>
          </a:xfrm>
        </p:spPr>
        <p:txBody>
          <a:bodyPr>
            <a:normAutofit/>
          </a:bodyPr>
          <a:lstStyle/>
          <a:p>
            <a:pPr lvl="1" algn="just">
              <a:buFont typeface="Courier New" pitchFamily="49" charset="0"/>
              <a:buChar char="o"/>
            </a:pPr>
            <a:r>
              <a:rPr lang="en-US" dirty="0" smtClean="0"/>
              <a:t>SEC is a member of the National BOP Committee </a:t>
            </a:r>
          </a:p>
          <a:p>
            <a:pPr lvl="2" algn="just">
              <a:buFont typeface="Courier New" pitchFamily="49" charset="0"/>
              <a:buChar char="o"/>
            </a:pPr>
            <a:r>
              <a:rPr lang="en-US" dirty="0" smtClean="0"/>
              <a:t>Many CMOs have been filing returns to address this</a:t>
            </a:r>
          </a:p>
          <a:p>
            <a:pPr lvl="2" algn="just">
              <a:buFont typeface="Courier New" pitchFamily="49" charset="0"/>
              <a:buChar char="o"/>
            </a:pPr>
            <a:r>
              <a:rPr lang="en-US" dirty="0" smtClean="0"/>
              <a:t>We think we should extend this and obtain data that are also relevant to the capital market</a:t>
            </a:r>
          </a:p>
          <a:p>
            <a:pPr lvl="1" algn="just">
              <a:buFont typeface="Courier New" pitchFamily="49" charset="0"/>
              <a:buChar char="o"/>
            </a:pPr>
            <a:r>
              <a:rPr lang="en-US" dirty="0" smtClean="0"/>
              <a:t>Templates are now designed for:</a:t>
            </a:r>
          </a:p>
          <a:p>
            <a:pPr lvl="2" algn="just">
              <a:buFont typeface="Courier New" pitchFamily="49" charset="0"/>
              <a:buChar char="o"/>
            </a:pPr>
            <a:r>
              <a:rPr lang="en-GB" dirty="0"/>
              <a:t>Ownership Structure of Nigerian </a:t>
            </a:r>
            <a:r>
              <a:rPr lang="en-GB" dirty="0" smtClean="0"/>
              <a:t>Companies and Bonds</a:t>
            </a:r>
            <a:endParaRPr lang="en-GB" dirty="0"/>
          </a:p>
          <a:p>
            <a:pPr lvl="2" algn="just">
              <a:buFont typeface="Courier New" pitchFamily="49" charset="0"/>
              <a:buChar char="o"/>
            </a:pPr>
            <a:r>
              <a:rPr lang="en-GB" dirty="0" smtClean="0"/>
              <a:t>Foreign </a:t>
            </a:r>
            <a:r>
              <a:rPr lang="en-GB" dirty="0"/>
              <a:t>Transactions on Behalf of Nigerian Residents</a:t>
            </a:r>
          </a:p>
          <a:p>
            <a:pPr lvl="2" algn="just">
              <a:buFont typeface="Courier New" pitchFamily="49" charset="0"/>
              <a:buChar char="o"/>
            </a:pPr>
            <a:r>
              <a:rPr lang="en-GB" dirty="0"/>
              <a:t>Domestic Transactions on Behalf of Non-Resident Investors</a:t>
            </a:r>
          </a:p>
          <a:p>
            <a:pPr lvl="2" algn="just">
              <a:buFont typeface="Courier New" pitchFamily="49" charset="0"/>
              <a:buChar char="o"/>
            </a:pPr>
            <a:r>
              <a:rPr lang="en-GB" dirty="0"/>
              <a:t>Current Value (Position) of Foreign Investment Managed on Behalf of Nigerian Residents</a:t>
            </a:r>
            <a:endParaRPr lang="en-US" dirty="0" smtClean="0"/>
          </a:p>
          <a:p>
            <a:pPr lvl="1" algn="just">
              <a:buFont typeface="Courier New" pitchFamily="49" charset="0"/>
              <a:buChar char="o"/>
            </a:pPr>
            <a:r>
              <a:rPr lang="en-US" dirty="0" smtClean="0"/>
              <a:t>We have made these new templates detailed and easy to complete</a:t>
            </a:r>
          </a:p>
          <a:p>
            <a:pPr lvl="2" algn="just">
              <a:buFont typeface="Courier New" pitchFamily="49" charset="0"/>
              <a:buChar char="o"/>
            </a:pPr>
            <a:r>
              <a:rPr lang="en-US" dirty="0" smtClean="0"/>
              <a:t>We shall soon commence the use and your support is kindly requested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512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656823"/>
            <a:ext cx="10076525" cy="5384539"/>
          </a:xfrm>
        </p:spPr>
        <p:txBody>
          <a:bodyPr/>
          <a:lstStyle/>
          <a:p>
            <a:pPr marL="274320" lvl="0" indent="-274320" algn="ctr" defTabSz="914400">
              <a:spcBef>
                <a:spcPct val="20000"/>
              </a:spcBef>
              <a:buClr>
                <a:srgbClr val="31B6FD"/>
              </a:buClr>
              <a:buSzPct val="100000"/>
              <a:buNone/>
            </a:pPr>
            <a:endParaRPr lang="en-US" sz="4000" b="1" dirty="0" smtClean="0">
              <a:solidFill>
                <a:srgbClr val="073E87"/>
              </a:solidFill>
              <a:latin typeface="Candara"/>
            </a:endParaRPr>
          </a:p>
          <a:p>
            <a:pPr marL="274320" lvl="0" indent="-274320" algn="ctr" defTabSz="914400">
              <a:spcBef>
                <a:spcPct val="20000"/>
              </a:spcBef>
              <a:buClr>
                <a:srgbClr val="31B6FD"/>
              </a:buClr>
              <a:buSzPct val="100000"/>
              <a:buNone/>
            </a:pPr>
            <a:endParaRPr lang="en-US" sz="4000" b="1" dirty="0">
              <a:solidFill>
                <a:srgbClr val="073E87"/>
              </a:solidFill>
              <a:latin typeface="Candara"/>
            </a:endParaRPr>
          </a:p>
          <a:p>
            <a:pPr marL="274320" lvl="0" indent="-274320" algn="ctr" defTabSz="914400">
              <a:spcBef>
                <a:spcPct val="20000"/>
              </a:spcBef>
              <a:buClr>
                <a:srgbClr val="31B6FD"/>
              </a:buClr>
              <a:buSzPct val="100000"/>
              <a:buNone/>
            </a:pPr>
            <a:r>
              <a:rPr lang="en-US" sz="8000" dirty="0" smtClean="0">
                <a:solidFill>
                  <a:srgbClr val="073E87"/>
                </a:solidFill>
                <a:latin typeface="Brush Script MT" pitchFamily="66" charset="0"/>
              </a:rPr>
              <a:t>Thank you for your time</a:t>
            </a:r>
            <a:endParaRPr lang="en-US" sz="8000" dirty="0">
              <a:solidFill>
                <a:srgbClr val="073E87"/>
              </a:solidFill>
              <a:latin typeface="Brush Script MT" pitchFamily="66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92547" y="214317"/>
            <a:ext cx="942975" cy="9156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9128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2205</TotalTime>
  <Words>459</Words>
  <Application>Microsoft Office PowerPoint</Application>
  <PresentationFormat>Custom</PresentationFormat>
  <Paragraphs>98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SEC’s Statistical Bulletin</vt:lpstr>
      <vt:lpstr>Contents of Presentation</vt:lpstr>
      <vt:lpstr>Relevance of Data</vt:lpstr>
      <vt:lpstr>Bulletin’s Sections</vt:lpstr>
      <vt:lpstr>Value Addition of the Bulletin</vt:lpstr>
      <vt:lpstr>Electronic Copies</vt:lpstr>
      <vt:lpstr>Ownership Structure and Capital Flows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OF CONTENT</dc:title>
  <dc:creator>Akingbelure Folasade S.</dc:creator>
  <cp:lastModifiedBy>Toshiba-User</cp:lastModifiedBy>
  <cp:revision>77</cp:revision>
  <dcterms:created xsi:type="dcterms:W3CDTF">2017-04-03T14:11:22Z</dcterms:created>
  <dcterms:modified xsi:type="dcterms:W3CDTF">2017-08-14T22:37:14Z</dcterms:modified>
</cp:coreProperties>
</file>