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54" r:id="rId2"/>
    <p:sldId id="355" r:id="rId3"/>
    <p:sldId id="356" r:id="rId4"/>
    <p:sldId id="357" r:id="rId5"/>
    <p:sldId id="358" r:id="rId6"/>
  </p:sldIdLst>
  <p:sldSz cx="9144000" cy="6858000" type="screen4x3"/>
  <p:notesSz cx="6881813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16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246" autoAdjust="0"/>
  </p:normalViewPr>
  <p:slideViewPr>
    <p:cSldViewPr snapToGrid="0" snapToObjects="1">
      <p:cViewPr varScale="1">
        <p:scale>
          <a:sx n="43" d="100"/>
          <a:sy n="43" d="100"/>
        </p:scale>
        <p:origin x="-69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0" d="100"/>
          <a:sy n="50" d="100"/>
        </p:scale>
        <p:origin x="-2826" y="-108"/>
      </p:cViewPr>
      <p:guideLst>
        <p:guide orient="horz" pos="2928"/>
        <p:guide pos="2167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74B6E0-024C-4107-9C8F-E1E085BDED5C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7E40AA78-AE25-4627-AFFA-2099DAD8E09C}" type="pres">
      <dgm:prSet presAssocID="{2674B6E0-024C-4107-9C8F-E1E085BDED5C}" presName="compositeShape" presStyleCnt="0">
        <dgm:presLayoutVars>
          <dgm:dir/>
          <dgm:resizeHandles/>
        </dgm:presLayoutVars>
      </dgm:prSet>
      <dgm:spPr/>
    </dgm:pt>
  </dgm:ptLst>
  <dgm:cxnLst>
    <dgm:cxn modelId="{16E884CB-A3CA-4606-BA2E-E47D320FDAB9}" type="presOf" srcId="{2674B6E0-024C-4107-9C8F-E1E085BDED5C}" destId="{7E40AA78-AE25-4627-AFFA-2099DAD8E09C}" srcOrd="0" destOrd="0" presId="urn:microsoft.com/office/officeart/2005/8/layout/pyramid2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8C869E-978C-4114-9CF4-1F01FFDD4F47}" type="doc">
      <dgm:prSet loTypeId="urn:microsoft.com/office/officeart/2005/8/layout/default#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BC75D0A4-76A7-4614-9AC8-BC3A93227AA9}">
      <dgm:prSet/>
      <dgm:spPr/>
      <dgm:t>
        <a:bodyPr/>
        <a:lstStyle/>
        <a:p>
          <a:pPr algn="l" rtl="0"/>
          <a:r>
            <a:rPr lang="en-US" smtClean="0"/>
            <a:t>The presence and functioning of a regulatory authority</a:t>
          </a:r>
          <a:endParaRPr lang="en-GB"/>
        </a:p>
      </dgm:t>
    </dgm:pt>
    <dgm:pt modelId="{C29B88CD-6B21-4A7F-9707-5F4AE30151D6}" type="parTrans" cxnId="{B39CF183-2853-42C9-8316-469CDE9F5011}">
      <dgm:prSet/>
      <dgm:spPr/>
      <dgm:t>
        <a:bodyPr/>
        <a:lstStyle/>
        <a:p>
          <a:pPr algn="l"/>
          <a:endParaRPr lang="en-GB"/>
        </a:p>
      </dgm:t>
    </dgm:pt>
    <dgm:pt modelId="{9EC40274-64A6-4D63-B6D9-85271B8219A0}" type="sibTrans" cxnId="{B39CF183-2853-42C9-8316-469CDE9F5011}">
      <dgm:prSet/>
      <dgm:spPr/>
      <dgm:t>
        <a:bodyPr/>
        <a:lstStyle/>
        <a:p>
          <a:pPr algn="l"/>
          <a:endParaRPr lang="en-GB"/>
        </a:p>
      </dgm:t>
    </dgm:pt>
    <dgm:pt modelId="{F647B291-AD9E-4091-9736-6210330E1102}">
      <dgm:prSet/>
      <dgm:spPr/>
      <dgm:t>
        <a:bodyPr/>
        <a:lstStyle/>
        <a:p>
          <a:pPr algn="l" rtl="0"/>
          <a:r>
            <a:rPr lang="en-US" dirty="0" smtClean="0"/>
            <a:t>Protect investors</a:t>
          </a:r>
          <a:endParaRPr lang="en-GB" dirty="0"/>
        </a:p>
      </dgm:t>
    </dgm:pt>
    <dgm:pt modelId="{D1A6CFFF-4951-4E4A-8D71-9AF0B6EEBE31}" type="parTrans" cxnId="{E88CCD8F-FEFD-4E16-A753-9D0E07E09113}">
      <dgm:prSet/>
      <dgm:spPr/>
      <dgm:t>
        <a:bodyPr/>
        <a:lstStyle/>
        <a:p>
          <a:pPr algn="l"/>
          <a:endParaRPr lang="en-GB"/>
        </a:p>
      </dgm:t>
    </dgm:pt>
    <dgm:pt modelId="{1B8C502E-CC61-42BA-8BCB-FD7952EF494B}" type="sibTrans" cxnId="{E88CCD8F-FEFD-4E16-A753-9D0E07E09113}">
      <dgm:prSet/>
      <dgm:spPr/>
      <dgm:t>
        <a:bodyPr/>
        <a:lstStyle/>
        <a:p>
          <a:pPr algn="l"/>
          <a:endParaRPr lang="en-GB"/>
        </a:p>
      </dgm:t>
    </dgm:pt>
    <dgm:pt modelId="{B8254F03-1AE6-4587-87F7-FCB66273F48E}">
      <dgm:prSet/>
      <dgm:spPr/>
      <dgm:t>
        <a:bodyPr/>
        <a:lstStyle/>
        <a:p>
          <a:pPr algn="l" rtl="0"/>
          <a:r>
            <a:rPr lang="en-US" dirty="0" smtClean="0"/>
            <a:t>Ensure transparency</a:t>
          </a:r>
          <a:endParaRPr lang="en-GB" dirty="0"/>
        </a:p>
      </dgm:t>
    </dgm:pt>
    <dgm:pt modelId="{465F0005-B306-49C6-B778-7F7D79FDE3D1}" type="parTrans" cxnId="{F6F10082-C00F-46BD-AD15-C136DDD8DC8F}">
      <dgm:prSet/>
      <dgm:spPr/>
      <dgm:t>
        <a:bodyPr/>
        <a:lstStyle/>
        <a:p>
          <a:pPr algn="l"/>
          <a:endParaRPr lang="en-GB"/>
        </a:p>
      </dgm:t>
    </dgm:pt>
    <dgm:pt modelId="{09E0ECF3-C3F6-4FE3-837A-934B4F9D156A}" type="sibTrans" cxnId="{F6F10082-C00F-46BD-AD15-C136DDD8DC8F}">
      <dgm:prSet/>
      <dgm:spPr/>
      <dgm:t>
        <a:bodyPr/>
        <a:lstStyle/>
        <a:p>
          <a:pPr algn="l"/>
          <a:endParaRPr lang="en-GB"/>
        </a:p>
      </dgm:t>
    </dgm:pt>
    <dgm:pt modelId="{87270E23-E970-4075-A654-37B3EFEDD7D3}">
      <dgm:prSet/>
      <dgm:spPr/>
      <dgm:t>
        <a:bodyPr/>
        <a:lstStyle/>
        <a:p>
          <a:pPr algn="l" rtl="0"/>
          <a:r>
            <a:rPr lang="en-US" dirty="0" smtClean="0"/>
            <a:t>Reduce systemic risks</a:t>
          </a:r>
          <a:endParaRPr lang="en-GB" dirty="0"/>
        </a:p>
      </dgm:t>
    </dgm:pt>
    <dgm:pt modelId="{A8DE7DA2-CD8C-4C47-9F90-DB21A01714C0}" type="parTrans" cxnId="{61CE4D54-69AA-4725-B16B-9D2050D99989}">
      <dgm:prSet/>
      <dgm:spPr/>
      <dgm:t>
        <a:bodyPr/>
        <a:lstStyle/>
        <a:p>
          <a:pPr algn="l"/>
          <a:endParaRPr lang="en-GB"/>
        </a:p>
      </dgm:t>
    </dgm:pt>
    <dgm:pt modelId="{BC2AE0B4-A306-4A64-B9F9-A9B7D4EEC304}" type="sibTrans" cxnId="{61CE4D54-69AA-4725-B16B-9D2050D99989}">
      <dgm:prSet/>
      <dgm:spPr/>
      <dgm:t>
        <a:bodyPr/>
        <a:lstStyle/>
        <a:p>
          <a:pPr algn="l"/>
          <a:endParaRPr lang="en-GB"/>
        </a:p>
      </dgm:t>
    </dgm:pt>
    <dgm:pt modelId="{99F25AF2-1305-4F94-B0C4-5E13AD3B9538}">
      <dgm:prSet/>
      <dgm:spPr/>
      <dgm:t>
        <a:bodyPr/>
        <a:lstStyle/>
        <a:p>
          <a:pPr algn="l" rtl="0"/>
          <a:r>
            <a:rPr lang="en-US" dirty="0" smtClean="0"/>
            <a:t>Active market</a:t>
          </a:r>
          <a:endParaRPr lang="en-GB" dirty="0"/>
        </a:p>
      </dgm:t>
    </dgm:pt>
    <dgm:pt modelId="{75D388F1-E50D-44E6-BD4D-2054F36EC102}" type="parTrans" cxnId="{30A1E111-6ACA-4C0D-8082-02D1E1498C8D}">
      <dgm:prSet/>
      <dgm:spPr/>
      <dgm:t>
        <a:bodyPr/>
        <a:lstStyle/>
        <a:p>
          <a:pPr algn="l"/>
          <a:endParaRPr lang="en-GB"/>
        </a:p>
      </dgm:t>
    </dgm:pt>
    <dgm:pt modelId="{54F95FFB-0D54-4428-BE62-4A738EC0FB30}" type="sibTrans" cxnId="{30A1E111-6ACA-4C0D-8082-02D1E1498C8D}">
      <dgm:prSet/>
      <dgm:spPr/>
      <dgm:t>
        <a:bodyPr/>
        <a:lstStyle/>
        <a:p>
          <a:pPr algn="l"/>
          <a:endParaRPr lang="en-GB"/>
        </a:p>
      </dgm:t>
    </dgm:pt>
    <dgm:pt modelId="{4FBE3545-5BD9-49C3-8DED-7FB87634E006}">
      <dgm:prSet/>
      <dgm:spPr/>
      <dgm:t>
        <a:bodyPr/>
        <a:lstStyle/>
        <a:p>
          <a:pPr algn="l" rtl="0"/>
          <a:r>
            <a:rPr lang="en-US" dirty="0" smtClean="0"/>
            <a:t>Availability of physical infrastructure</a:t>
          </a:r>
          <a:endParaRPr lang="en-GB" dirty="0"/>
        </a:p>
      </dgm:t>
    </dgm:pt>
    <dgm:pt modelId="{C2E5E02A-B099-49CC-ADF9-98F6DE181A56}" type="parTrans" cxnId="{345D3871-2008-4053-B651-55277F69C962}">
      <dgm:prSet/>
      <dgm:spPr/>
      <dgm:t>
        <a:bodyPr/>
        <a:lstStyle/>
        <a:p>
          <a:pPr algn="l"/>
          <a:endParaRPr lang="en-GB"/>
        </a:p>
      </dgm:t>
    </dgm:pt>
    <dgm:pt modelId="{A18540A4-2CED-4776-928D-3CF905074B4A}" type="sibTrans" cxnId="{345D3871-2008-4053-B651-55277F69C962}">
      <dgm:prSet/>
      <dgm:spPr/>
      <dgm:t>
        <a:bodyPr/>
        <a:lstStyle/>
        <a:p>
          <a:pPr algn="l"/>
          <a:endParaRPr lang="en-GB"/>
        </a:p>
      </dgm:t>
    </dgm:pt>
    <dgm:pt modelId="{DE3DC39B-40E7-45F9-943E-D8AA8334525A}">
      <dgm:prSet/>
      <dgm:spPr/>
      <dgm:t>
        <a:bodyPr/>
        <a:lstStyle/>
        <a:p>
          <a:pPr algn="l" rtl="0"/>
          <a:r>
            <a:rPr lang="en-US" dirty="0" smtClean="0"/>
            <a:t>Availability of financial infrastructure</a:t>
          </a:r>
          <a:endParaRPr lang="en-GB" dirty="0"/>
        </a:p>
      </dgm:t>
    </dgm:pt>
    <dgm:pt modelId="{BE1BC2C5-CA61-4CFD-85DF-76DA9E338601}" type="parTrans" cxnId="{53B5E3BA-0D3E-4ACF-AD56-F54E107C616F}">
      <dgm:prSet/>
      <dgm:spPr/>
      <dgm:t>
        <a:bodyPr/>
        <a:lstStyle/>
        <a:p>
          <a:pPr algn="l"/>
          <a:endParaRPr lang="en-GB"/>
        </a:p>
      </dgm:t>
    </dgm:pt>
    <dgm:pt modelId="{0A4E4A7F-518B-4F07-B845-651A7EB75554}" type="sibTrans" cxnId="{53B5E3BA-0D3E-4ACF-AD56-F54E107C616F}">
      <dgm:prSet/>
      <dgm:spPr/>
      <dgm:t>
        <a:bodyPr/>
        <a:lstStyle/>
        <a:p>
          <a:pPr algn="l"/>
          <a:endParaRPr lang="en-GB"/>
        </a:p>
      </dgm:t>
    </dgm:pt>
    <dgm:pt modelId="{65AD943F-883F-42B3-9F8E-D93F8D6F9F78}">
      <dgm:prSet/>
      <dgm:spPr/>
      <dgm:t>
        <a:bodyPr/>
        <a:lstStyle/>
        <a:p>
          <a:pPr algn="l" rtl="0"/>
          <a:r>
            <a:rPr lang="en-US" dirty="0" smtClean="0"/>
            <a:t>Macroeconomic stability</a:t>
          </a:r>
          <a:endParaRPr lang="en-GB" dirty="0"/>
        </a:p>
      </dgm:t>
    </dgm:pt>
    <dgm:pt modelId="{588E127B-5FAD-4B4B-A59D-3E814FFC257C}" type="parTrans" cxnId="{30DAE4AF-93FE-4948-9296-4A9CD01D21FC}">
      <dgm:prSet/>
      <dgm:spPr/>
      <dgm:t>
        <a:bodyPr/>
        <a:lstStyle/>
        <a:p>
          <a:pPr algn="l"/>
          <a:endParaRPr lang="en-GB"/>
        </a:p>
      </dgm:t>
    </dgm:pt>
    <dgm:pt modelId="{9B63DCFD-574A-4FE0-981A-6CFF9D070D4A}" type="sibTrans" cxnId="{30DAE4AF-93FE-4948-9296-4A9CD01D21FC}">
      <dgm:prSet/>
      <dgm:spPr/>
      <dgm:t>
        <a:bodyPr/>
        <a:lstStyle/>
        <a:p>
          <a:pPr algn="l"/>
          <a:endParaRPr lang="en-GB"/>
        </a:p>
      </dgm:t>
    </dgm:pt>
    <dgm:pt modelId="{68E2A02D-E27F-41B4-A92E-F204F9D34F03}">
      <dgm:prSet/>
      <dgm:spPr/>
      <dgm:t>
        <a:bodyPr/>
        <a:lstStyle/>
        <a:p>
          <a:pPr algn="l" rtl="0"/>
          <a:r>
            <a:rPr lang="en-US" dirty="0" smtClean="0"/>
            <a:t>Monitoring and evaluation systems</a:t>
          </a:r>
          <a:endParaRPr lang="en-GB" dirty="0"/>
        </a:p>
      </dgm:t>
    </dgm:pt>
    <dgm:pt modelId="{A9401F07-E821-4E33-A1FF-17C160172F6F}" type="parTrans" cxnId="{9655F6A7-A86A-4F7A-9A8F-637F342270EC}">
      <dgm:prSet/>
      <dgm:spPr/>
      <dgm:t>
        <a:bodyPr/>
        <a:lstStyle/>
        <a:p>
          <a:pPr algn="l"/>
          <a:endParaRPr lang="en-GB"/>
        </a:p>
      </dgm:t>
    </dgm:pt>
    <dgm:pt modelId="{DA462786-08EA-4AA3-A619-419A1E4FA6F8}" type="sibTrans" cxnId="{9655F6A7-A86A-4F7A-9A8F-637F342270EC}">
      <dgm:prSet/>
      <dgm:spPr/>
      <dgm:t>
        <a:bodyPr/>
        <a:lstStyle/>
        <a:p>
          <a:pPr algn="l"/>
          <a:endParaRPr lang="en-GB"/>
        </a:p>
      </dgm:t>
    </dgm:pt>
    <dgm:pt modelId="{4CE161BA-7AFF-414B-8969-52403597A0BC}">
      <dgm:prSet/>
      <dgm:spPr/>
      <dgm:t>
        <a:bodyPr/>
        <a:lstStyle/>
        <a:p>
          <a:pPr algn="l" rtl="0"/>
          <a:r>
            <a:rPr lang="en-US" dirty="0" smtClean="0"/>
            <a:t>Documentation of experiences</a:t>
          </a:r>
          <a:endParaRPr lang="en-GB" dirty="0"/>
        </a:p>
      </dgm:t>
    </dgm:pt>
    <dgm:pt modelId="{D8220310-11AC-4BAE-A605-13F65AC38CF2}" type="parTrans" cxnId="{D71AD7D1-9F6B-472F-899D-BD3409006A26}">
      <dgm:prSet/>
      <dgm:spPr/>
      <dgm:t>
        <a:bodyPr/>
        <a:lstStyle/>
        <a:p>
          <a:endParaRPr lang="en-GB"/>
        </a:p>
      </dgm:t>
    </dgm:pt>
    <dgm:pt modelId="{62249DC0-DE19-4D5B-93DD-79998E491BE1}" type="sibTrans" cxnId="{D71AD7D1-9F6B-472F-899D-BD3409006A26}">
      <dgm:prSet/>
      <dgm:spPr/>
      <dgm:t>
        <a:bodyPr/>
        <a:lstStyle/>
        <a:p>
          <a:endParaRPr lang="en-GB"/>
        </a:p>
      </dgm:t>
    </dgm:pt>
    <dgm:pt modelId="{207B5807-A049-4034-8516-11320BCDC37C}">
      <dgm:prSet/>
      <dgm:spPr/>
      <dgm:t>
        <a:bodyPr/>
        <a:lstStyle/>
        <a:p>
          <a:pPr algn="l" rtl="0"/>
          <a:r>
            <a:rPr lang="en-US" dirty="0" smtClean="0"/>
            <a:t>Ensure accountability</a:t>
          </a:r>
          <a:endParaRPr lang="en-GB" dirty="0"/>
        </a:p>
      </dgm:t>
    </dgm:pt>
    <dgm:pt modelId="{1601871A-B129-4CC5-907D-80C3CA9A1AF0}" type="parTrans" cxnId="{9EA4F128-CE6B-4710-A53E-73332824B26F}">
      <dgm:prSet/>
      <dgm:spPr/>
      <dgm:t>
        <a:bodyPr/>
        <a:lstStyle/>
        <a:p>
          <a:endParaRPr lang="en-GB"/>
        </a:p>
      </dgm:t>
    </dgm:pt>
    <dgm:pt modelId="{6DD7CE03-1442-4F9E-B71E-A141CE0A567B}" type="sibTrans" cxnId="{9EA4F128-CE6B-4710-A53E-73332824B26F}">
      <dgm:prSet/>
      <dgm:spPr/>
      <dgm:t>
        <a:bodyPr/>
        <a:lstStyle/>
        <a:p>
          <a:endParaRPr lang="en-GB"/>
        </a:p>
      </dgm:t>
    </dgm:pt>
    <dgm:pt modelId="{9BE631A1-20D3-4E84-9D05-66147FDF7955}">
      <dgm:prSet/>
      <dgm:spPr/>
      <dgm:t>
        <a:bodyPr/>
        <a:lstStyle/>
        <a:p>
          <a:pPr algn="l" rtl="0"/>
          <a:r>
            <a:rPr lang="en-US" dirty="0" smtClean="0"/>
            <a:t>Viable currency</a:t>
          </a:r>
          <a:endParaRPr lang="en-GB" dirty="0"/>
        </a:p>
      </dgm:t>
    </dgm:pt>
    <dgm:pt modelId="{B03386C6-2E2F-4DB6-ADCA-1AEF653AEE0C}" type="parTrans" cxnId="{9A29B5BC-DF75-4D10-8D32-1EB815B92FA1}">
      <dgm:prSet/>
      <dgm:spPr/>
      <dgm:t>
        <a:bodyPr/>
        <a:lstStyle/>
        <a:p>
          <a:endParaRPr lang="en-GB"/>
        </a:p>
      </dgm:t>
    </dgm:pt>
    <dgm:pt modelId="{9DAC0CBA-B420-4DE6-8DD6-815566FEC63A}" type="sibTrans" cxnId="{9A29B5BC-DF75-4D10-8D32-1EB815B92FA1}">
      <dgm:prSet/>
      <dgm:spPr/>
      <dgm:t>
        <a:bodyPr/>
        <a:lstStyle/>
        <a:p>
          <a:endParaRPr lang="en-GB"/>
        </a:p>
      </dgm:t>
    </dgm:pt>
    <dgm:pt modelId="{3DC44307-B6A8-4986-9BA6-D47D9DB94A1D}">
      <dgm:prSet/>
      <dgm:spPr/>
      <dgm:t>
        <a:bodyPr/>
        <a:lstStyle/>
        <a:p>
          <a:pPr algn="l" rtl="0"/>
          <a:r>
            <a:rPr lang="en-US" dirty="0" smtClean="0"/>
            <a:t>Sound policy for monetary management</a:t>
          </a:r>
          <a:endParaRPr lang="en-GB" dirty="0"/>
        </a:p>
      </dgm:t>
    </dgm:pt>
    <dgm:pt modelId="{C724CAFC-3E93-4EDF-96DA-35B629E29DD9}" type="parTrans" cxnId="{8C6ECBD8-18BE-4297-8A83-7A2BE3207CD3}">
      <dgm:prSet/>
      <dgm:spPr/>
      <dgm:t>
        <a:bodyPr/>
        <a:lstStyle/>
        <a:p>
          <a:endParaRPr lang="en-GB"/>
        </a:p>
      </dgm:t>
    </dgm:pt>
    <dgm:pt modelId="{B41191E0-B07F-4C8E-AA9A-42FB0E1F4504}" type="sibTrans" cxnId="{8C6ECBD8-18BE-4297-8A83-7A2BE3207CD3}">
      <dgm:prSet/>
      <dgm:spPr/>
      <dgm:t>
        <a:bodyPr/>
        <a:lstStyle/>
        <a:p>
          <a:endParaRPr lang="en-GB"/>
        </a:p>
      </dgm:t>
    </dgm:pt>
    <dgm:pt modelId="{76FFAEF8-8CB8-4909-B984-2A27733107C2}">
      <dgm:prSet/>
      <dgm:spPr/>
      <dgm:t>
        <a:bodyPr/>
        <a:lstStyle/>
        <a:p>
          <a:pPr algn="l" rtl="0"/>
          <a:r>
            <a:rPr lang="en-US" dirty="0" smtClean="0"/>
            <a:t>Stable exchange rates</a:t>
          </a:r>
          <a:endParaRPr lang="en-GB" dirty="0"/>
        </a:p>
      </dgm:t>
    </dgm:pt>
    <dgm:pt modelId="{07D9BEBD-0410-4B5E-B005-3E5C178B0F95}" type="parTrans" cxnId="{35DFA13F-0C39-4BC7-9FB1-2E820204257E}">
      <dgm:prSet/>
      <dgm:spPr/>
      <dgm:t>
        <a:bodyPr/>
        <a:lstStyle/>
        <a:p>
          <a:endParaRPr lang="en-GB"/>
        </a:p>
      </dgm:t>
    </dgm:pt>
    <dgm:pt modelId="{2099EFD8-AD30-4E26-AFC8-D7B7C5C4C841}" type="sibTrans" cxnId="{35DFA13F-0C39-4BC7-9FB1-2E820204257E}">
      <dgm:prSet/>
      <dgm:spPr/>
      <dgm:t>
        <a:bodyPr/>
        <a:lstStyle/>
        <a:p>
          <a:endParaRPr lang="en-GB"/>
        </a:p>
      </dgm:t>
    </dgm:pt>
    <dgm:pt modelId="{271B871C-DC67-4B75-AD52-8C49EB003FE4}">
      <dgm:prSet/>
      <dgm:spPr/>
      <dgm:t>
        <a:bodyPr/>
        <a:lstStyle/>
        <a:p>
          <a:pPr algn="l" rtl="0"/>
          <a:r>
            <a:rPr lang="en-US" dirty="0" smtClean="0"/>
            <a:t>Sound foreign trade policies</a:t>
          </a:r>
          <a:endParaRPr lang="en-GB" dirty="0"/>
        </a:p>
      </dgm:t>
    </dgm:pt>
    <dgm:pt modelId="{E0307608-BF7D-44CE-8CDE-47B209147A1A}" type="parTrans" cxnId="{1B237721-B94A-4A77-8EBD-50DA7C069E29}">
      <dgm:prSet/>
      <dgm:spPr/>
      <dgm:t>
        <a:bodyPr/>
        <a:lstStyle/>
        <a:p>
          <a:endParaRPr lang="en-GB"/>
        </a:p>
      </dgm:t>
    </dgm:pt>
    <dgm:pt modelId="{6C604037-A85E-46DF-B3D3-280A9A67E57D}" type="sibTrans" cxnId="{1B237721-B94A-4A77-8EBD-50DA7C069E29}">
      <dgm:prSet/>
      <dgm:spPr/>
      <dgm:t>
        <a:bodyPr/>
        <a:lstStyle/>
        <a:p>
          <a:endParaRPr lang="en-GB"/>
        </a:p>
      </dgm:t>
    </dgm:pt>
    <dgm:pt modelId="{9AE0F39E-E128-4FCA-93FA-87B09AE38250}">
      <dgm:prSet/>
      <dgm:spPr/>
      <dgm:t>
        <a:bodyPr/>
        <a:lstStyle/>
        <a:p>
          <a:pPr algn="l" rtl="0"/>
          <a:r>
            <a:rPr lang="en-GB" dirty="0" smtClean="0"/>
            <a:t>Clearing</a:t>
          </a:r>
          <a:endParaRPr lang="en-GB" dirty="0"/>
        </a:p>
      </dgm:t>
    </dgm:pt>
    <dgm:pt modelId="{AA8F5966-C44E-466A-ABDE-FDA5EC491D92}" type="parTrans" cxnId="{0858ACC5-D2EB-40F9-9C99-712B89B6DD81}">
      <dgm:prSet/>
      <dgm:spPr/>
      <dgm:t>
        <a:bodyPr/>
        <a:lstStyle/>
        <a:p>
          <a:endParaRPr lang="en-GB"/>
        </a:p>
      </dgm:t>
    </dgm:pt>
    <dgm:pt modelId="{4B81362F-6007-4CD3-9D98-68C79D0BA888}" type="sibTrans" cxnId="{0858ACC5-D2EB-40F9-9C99-712B89B6DD81}">
      <dgm:prSet/>
      <dgm:spPr/>
      <dgm:t>
        <a:bodyPr/>
        <a:lstStyle/>
        <a:p>
          <a:endParaRPr lang="en-GB"/>
        </a:p>
      </dgm:t>
    </dgm:pt>
    <dgm:pt modelId="{7FB44821-FE75-4ED6-AAFF-357602F0F660}">
      <dgm:prSet/>
      <dgm:spPr/>
      <dgm:t>
        <a:bodyPr/>
        <a:lstStyle/>
        <a:p>
          <a:pPr algn="l" rtl="0"/>
          <a:r>
            <a:rPr lang="en-GB" dirty="0" smtClean="0"/>
            <a:t>Settlement</a:t>
          </a:r>
          <a:endParaRPr lang="en-GB" dirty="0"/>
        </a:p>
      </dgm:t>
    </dgm:pt>
    <dgm:pt modelId="{A12D0D38-9707-406F-A7A2-0C8946F41439}" type="parTrans" cxnId="{94B3AC00-A149-424C-ACDC-1A0EC25F5D8A}">
      <dgm:prSet/>
      <dgm:spPr/>
      <dgm:t>
        <a:bodyPr/>
        <a:lstStyle/>
        <a:p>
          <a:endParaRPr lang="en-GB"/>
        </a:p>
      </dgm:t>
    </dgm:pt>
    <dgm:pt modelId="{ADDAD9E1-E033-41FA-96F1-5E02B0B0B085}" type="sibTrans" cxnId="{94B3AC00-A149-424C-ACDC-1A0EC25F5D8A}">
      <dgm:prSet/>
      <dgm:spPr/>
      <dgm:t>
        <a:bodyPr/>
        <a:lstStyle/>
        <a:p>
          <a:endParaRPr lang="en-GB"/>
        </a:p>
      </dgm:t>
    </dgm:pt>
    <dgm:pt modelId="{6D61307C-D0E4-4EAC-9A31-BF73FA18A64F}">
      <dgm:prSet/>
      <dgm:spPr/>
      <dgm:t>
        <a:bodyPr/>
        <a:lstStyle/>
        <a:p>
          <a:pPr algn="l" rtl="0"/>
          <a:r>
            <a:rPr lang="en-GB" dirty="0" smtClean="0"/>
            <a:t>Standardised products</a:t>
          </a:r>
          <a:endParaRPr lang="en-GB" dirty="0"/>
        </a:p>
      </dgm:t>
    </dgm:pt>
    <dgm:pt modelId="{5D71E167-F524-49ED-B21F-800553EF9F30}" type="parTrans" cxnId="{CB905B30-9401-467F-8E95-09A9E7A753D5}">
      <dgm:prSet/>
      <dgm:spPr/>
      <dgm:t>
        <a:bodyPr/>
        <a:lstStyle/>
        <a:p>
          <a:endParaRPr lang="en-GB"/>
        </a:p>
      </dgm:t>
    </dgm:pt>
    <dgm:pt modelId="{8C3B79BE-FEB8-4FC4-80F5-277C172BCBA4}" type="sibTrans" cxnId="{CB905B30-9401-467F-8E95-09A9E7A753D5}">
      <dgm:prSet/>
      <dgm:spPr/>
      <dgm:t>
        <a:bodyPr/>
        <a:lstStyle/>
        <a:p>
          <a:endParaRPr lang="en-GB"/>
        </a:p>
      </dgm:t>
    </dgm:pt>
    <dgm:pt modelId="{D84CFC5E-8CE0-4985-B9DB-1B14F6613AB8}">
      <dgm:prSet/>
      <dgm:spPr/>
      <dgm:t>
        <a:bodyPr/>
        <a:lstStyle/>
        <a:p>
          <a:pPr algn="l" rtl="0"/>
          <a:r>
            <a:rPr lang="en-GB" dirty="0" smtClean="0"/>
            <a:t>Warehouses</a:t>
          </a:r>
          <a:endParaRPr lang="en-GB" dirty="0"/>
        </a:p>
      </dgm:t>
    </dgm:pt>
    <dgm:pt modelId="{6124FF66-B2CA-4CCD-A915-2426F3CACB9F}" type="parTrans" cxnId="{932B79B6-AA22-49DC-B177-4275864D8B2A}">
      <dgm:prSet/>
      <dgm:spPr/>
      <dgm:t>
        <a:bodyPr/>
        <a:lstStyle/>
        <a:p>
          <a:endParaRPr lang="en-GB"/>
        </a:p>
      </dgm:t>
    </dgm:pt>
    <dgm:pt modelId="{D4866479-E8D0-44A9-9C6E-B0A23F4B57BA}" type="sibTrans" cxnId="{932B79B6-AA22-49DC-B177-4275864D8B2A}">
      <dgm:prSet/>
      <dgm:spPr/>
      <dgm:t>
        <a:bodyPr/>
        <a:lstStyle/>
        <a:p>
          <a:endParaRPr lang="en-GB"/>
        </a:p>
      </dgm:t>
    </dgm:pt>
    <dgm:pt modelId="{341C8FEF-5CAF-4770-958D-A6A2ACAD5BF4}">
      <dgm:prSet/>
      <dgm:spPr/>
      <dgm:t>
        <a:bodyPr/>
        <a:lstStyle/>
        <a:p>
          <a:pPr algn="l" rtl="0"/>
          <a:r>
            <a:rPr lang="en-GB" dirty="0" smtClean="0"/>
            <a:t>Collateral managers</a:t>
          </a:r>
          <a:endParaRPr lang="en-GB" dirty="0"/>
        </a:p>
      </dgm:t>
    </dgm:pt>
    <dgm:pt modelId="{F1D1BCC3-1772-436A-A49C-B1F777E43F31}" type="parTrans" cxnId="{01643A6E-063D-4B06-B6F4-39795C33CB55}">
      <dgm:prSet/>
      <dgm:spPr/>
      <dgm:t>
        <a:bodyPr/>
        <a:lstStyle/>
        <a:p>
          <a:endParaRPr lang="en-GB"/>
        </a:p>
      </dgm:t>
    </dgm:pt>
    <dgm:pt modelId="{E4981EEC-F116-41A5-B002-144DF7FFFC42}" type="sibTrans" cxnId="{01643A6E-063D-4B06-B6F4-39795C33CB55}">
      <dgm:prSet/>
      <dgm:spPr/>
      <dgm:t>
        <a:bodyPr/>
        <a:lstStyle/>
        <a:p>
          <a:endParaRPr lang="en-GB"/>
        </a:p>
      </dgm:t>
    </dgm:pt>
    <dgm:pt modelId="{15D30F48-4CD6-4340-98F5-92AA9A2DC9B2}">
      <dgm:prSet/>
      <dgm:spPr/>
      <dgm:t>
        <a:bodyPr/>
        <a:lstStyle/>
        <a:p>
          <a:pPr algn="l" rtl="0"/>
          <a:r>
            <a:rPr lang="en-GB" dirty="0" smtClean="0"/>
            <a:t>Logistics</a:t>
          </a:r>
          <a:endParaRPr lang="en-GB" dirty="0"/>
        </a:p>
      </dgm:t>
    </dgm:pt>
    <dgm:pt modelId="{B002EEFF-426F-4CCC-8B32-4828495FDEA2}" type="parTrans" cxnId="{BE95330A-09BC-4FC4-958F-7989AB816A5E}">
      <dgm:prSet/>
      <dgm:spPr/>
      <dgm:t>
        <a:bodyPr/>
        <a:lstStyle/>
        <a:p>
          <a:endParaRPr lang="en-GB"/>
        </a:p>
      </dgm:t>
    </dgm:pt>
    <dgm:pt modelId="{37FDDE98-1D78-42F3-B6B3-6668C51E8A7B}" type="sibTrans" cxnId="{BE95330A-09BC-4FC4-958F-7989AB816A5E}">
      <dgm:prSet/>
      <dgm:spPr/>
      <dgm:t>
        <a:bodyPr/>
        <a:lstStyle/>
        <a:p>
          <a:endParaRPr lang="en-GB"/>
        </a:p>
      </dgm:t>
    </dgm:pt>
    <dgm:pt modelId="{01F61260-C23C-467D-B3EF-873BE2316D40}">
      <dgm:prSet/>
      <dgm:spPr/>
      <dgm:t>
        <a:bodyPr/>
        <a:lstStyle/>
        <a:p>
          <a:pPr algn="l" rtl="0"/>
          <a:r>
            <a:rPr lang="en-GB" dirty="0" smtClean="0"/>
            <a:t>Trade Platform</a:t>
          </a:r>
          <a:endParaRPr lang="en-GB" dirty="0"/>
        </a:p>
      </dgm:t>
    </dgm:pt>
    <dgm:pt modelId="{395B3DD8-2BA3-491A-BDC8-5F1C9B347D5C}" type="parTrans" cxnId="{D5F3F707-82C0-4D6D-8268-F25B20BE59A6}">
      <dgm:prSet/>
      <dgm:spPr/>
      <dgm:t>
        <a:bodyPr/>
        <a:lstStyle/>
        <a:p>
          <a:endParaRPr lang="en-GB"/>
        </a:p>
      </dgm:t>
    </dgm:pt>
    <dgm:pt modelId="{01222C1B-2CA4-4F52-B702-892F1FE95F89}" type="sibTrans" cxnId="{D5F3F707-82C0-4D6D-8268-F25B20BE59A6}">
      <dgm:prSet/>
      <dgm:spPr/>
      <dgm:t>
        <a:bodyPr/>
        <a:lstStyle/>
        <a:p>
          <a:endParaRPr lang="en-GB"/>
        </a:p>
      </dgm:t>
    </dgm:pt>
    <dgm:pt modelId="{5DCA130E-30C8-4363-A991-29B4C71A3EA7}">
      <dgm:prSet/>
      <dgm:spPr/>
      <dgm:t>
        <a:bodyPr/>
        <a:lstStyle/>
        <a:p>
          <a:pPr algn="l" rtl="0"/>
          <a:r>
            <a:rPr lang="en-GB" dirty="0" smtClean="0"/>
            <a:t>Cash (Spot)</a:t>
          </a:r>
          <a:endParaRPr lang="en-GB" dirty="0"/>
        </a:p>
      </dgm:t>
    </dgm:pt>
    <dgm:pt modelId="{7C67E1BF-539C-4482-A571-C8E840F1A538}" type="parTrans" cxnId="{ABC264AA-02CC-42A5-AA6D-C6D285BB4218}">
      <dgm:prSet/>
      <dgm:spPr/>
      <dgm:t>
        <a:bodyPr/>
        <a:lstStyle/>
        <a:p>
          <a:endParaRPr lang="en-GB"/>
        </a:p>
      </dgm:t>
    </dgm:pt>
    <dgm:pt modelId="{0887D9CC-FA37-4DDE-8E23-F165CA50F0F3}" type="sibTrans" cxnId="{ABC264AA-02CC-42A5-AA6D-C6D285BB4218}">
      <dgm:prSet/>
      <dgm:spPr/>
      <dgm:t>
        <a:bodyPr/>
        <a:lstStyle/>
        <a:p>
          <a:endParaRPr lang="en-GB"/>
        </a:p>
      </dgm:t>
    </dgm:pt>
    <dgm:pt modelId="{777A7C0F-B897-457C-B4A8-39FCC670244C}">
      <dgm:prSet/>
      <dgm:spPr/>
      <dgm:t>
        <a:bodyPr/>
        <a:lstStyle/>
        <a:p>
          <a:pPr algn="l" rtl="0"/>
          <a:r>
            <a:rPr lang="en-GB" dirty="0" smtClean="0"/>
            <a:t>Futures</a:t>
          </a:r>
          <a:endParaRPr lang="en-GB" dirty="0"/>
        </a:p>
      </dgm:t>
    </dgm:pt>
    <dgm:pt modelId="{C083ACF1-2DBA-4E71-902F-8ABECCC73B43}" type="parTrans" cxnId="{984B5B8C-01ED-41FE-9873-0DC60A2203EB}">
      <dgm:prSet/>
      <dgm:spPr/>
      <dgm:t>
        <a:bodyPr/>
        <a:lstStyle/>
        <a:p>
          <a:endParaRPr lang="en-GB"/>
        </a:p>
      </dgm:t>
    </dgm:pt>
    <dgm:pt modelId="{13FFC8D5-D61D-4C52-8CF1-D4412CCC1DCD}" type="sibTrans" cxnId="{984B5B8C-01ED-41FE-9873-0DC60A2203EB}">
      <dgm:prSet/>
      <dgm:spPr/>
      <dgm:t>
        <a:bodyPr/>
        <a:lstStyle/>
        <a:p>
          <a:endParaRPr lang="en-GB"/>
        </a:p>
      </dgm:t>
    </dgm:pt>
    <dgm:pt modelId="{CB3A3F52-AEB1-4142-BDEF-D731B9223CC1}">
      <dgm:prSet/>
      <dgm:spPr/>
      <dgm:t>
        <a:bodyPr/>
        <a:lstStyle/>
        <a:p>
          <a:pPr algn="l" rtl="0"/>
          <a:r>
            <a:rPr lang="en-GB" dirty="0" smtClean="0"/>
            <a:t>Forwards</a:t>
          </a:r>
          <a:endParaRPr lang="en-GB" dirty="0"/>
        </a:p>
      </dgm:t>
    </dgm:pt>
    <dgm:pt modelId="{93C983F3-09E0-471A-8E99-18D00CDCDB71}" type="parTrans" cxnId="{DC6BA0F1-EF0F-4653-884A-E1FC66E44A44}">
      <dgm:prSet/>
      <dgm:spPr/>
      <dgm:t>
        <a:bodyPr/>
        <a:lstStyle/>
        <a:p>
          <a:endParaRPr lang="en-GB"/>
        </a:p>
      </dgm:t>
    </dgm:pt>
    <dgm:pt modelId="{D88FC139-4497-485B-9492-9ACA409194BE}" type="sibTrans" cxnId="{DC6BA0F1-EF0F-4653-884A-E1FC66E44A44}">
      <dgm:prSet/>
      <dgm:spPr/>
      <dgm:t>
        <a:bodyPr/>
        <a:lstStyle/>
        <a:p>
          <a:endParaRPr lang="en-GB"/>
        </a:p>
      </dgm:t>
    </dgm:pt>
    <dgm:pt modelId="{C1B28BA2-A6FA-4ACA-9142-728EA66B75DF}" type="pres">
      <dgm:prSet presAssocID="{FC8C869E-978C-4114-9CF4-1F01FFDD4F4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54E587C-1586-4039-A8C5-A0ED42D19A8C}" type="pres">
      <dgm:prSet presAssocID="{BC75D0A4-76A7-4614-9AC8-BC3A93227AA9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FEABBC8-51AD-45D8-B037-5F50E91E01BE}" type="pres">
      <dgm:prSet presAssocID="{9EC40274-64A6-4D63-B6D9-85271B8219A0}" presName="sibTrans" presStyleCnt="0"/>
      <dgm:spPr/>
    </dgm:pt>
    <dgm:pt modelId="{181ABB17-01A4-48F7-8ED1-07134A71F56E}" type="pres">
      <dgm:prSet presAssocID="{99F25AF2-1305-4F94-B0C4-5E13AD3B9538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52D3212-BD26-4742-876A-EA53179D530B}" type="pres">
      <dgm:prSet presAssocID="{54F95FFB-0D54-4428-BE62-4A738EC0FB30}" presName="sibTrans" presStyleCnt="0"/>
      <dgm:spPr/>
    </dgm:pt>
    <dgm:pt modelId="{7459F1F3-D4BE-4C87-BA0D-9077B4E5702D}" type="pres">
      <dgm:prSet presAssocID="{4FBE3545-5BD9-49C3-8DED-7FB87634E00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463E9B8-7385-4840-8C3F-2F1FF6615AD7}" type="pres">
      <dgm:prSet presAssocID="{A18540A4-2CED-4776-928D-3CF905074B4A}" presName="sibTrans" presStyleCnt="0"/>
      <dgm:spPr/>
    </dgm:pt>
    <dgm:pt modelId="{ED8146D9-F3AC-4BFB-908B-BCF2EEC9A52F}" type="pres">
      <dgm:prSet presAssocID="{DE3DC39B-40E7-45F9-943E-D8AA8334525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6DCD4D5-7718-4EBB-976F-30630F338FAF}" type="pres">
      <dgm:prSet presAssocID="{0A4E4A7F-518B-4F07-B845-651A7EB75554}" presName="sibTrans" presStyleCnt="0"/>
      <dgm:spPr/>
    </dgm:pt>
    <dgm:pt modelId="{8C0C60DA-C5D9-4EB9-BA86-A435C2AE24E2}" type="pres">
      <dgm:prSet presAssocID="{65AD943F-883F-42B3-9F8E-D93F8D6F9F7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1278B7-41D2-417C-A909-4B1DD9747ACE}" type="pres">
      <dgm:prSet presAssocID="{9B63DCFD-574A-4FE0-981A-6CFF9D070D4A}" presName="sibTrans" presStyleCnt="0"/>
      <dgm:spPr/>
    </dgm:pt>
    <dgm:pt modelId="{145BA7C7-804D-415B-84B3-7564BECCBA08}" type="pres">
      <dgm:prSet presAssocID="{68E2A02D-E27F-41B4-A92E-F204F9D34F0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CBD3F27-CB6D-4A47-B042-E6ED290BB13D}" type="presOf" srcId="{65AD943F-883F-42B3-9F8E-D93F8D6F9F78}" destId="{8C0C60DA-C5D9-4EB9-BA86-A435C2AE24E2}" srcOrd="0" destOrd="0" presId="urn:microsoft.com/office/officeart/2005/8/layout/default#1"/>
    <dgm:cxn modelId="{9A4A6594-D6C9-4E32-90F6-35992D22EDEB}" type="presOf" srcId="{DE3DC39B-40E7-45F9-943E-D8AA8334525A}" destId="{ED8146D9-F3AC-4BFB-908B-BCF2EEC9A52F}" srcOrd="0" destOrd="0" presId="urn:microsoft.com/office/officeart/2005/8/layout/default#1"/>
    <dgm:cxn modelId="{B6869F89-42BD-4B13-89BD-32A794D8155D}" type="presOf" srcId="{CB3A3F52-AEB1-4142-BDEF-D731B9223CC1}" destId="{181ABB17-01A4-48F7-8ED1-07134A71F56E}" srcOrd="0" destOrd="3" presId="urn:microsoft.com/office/officeart/2005/8/layout/default#1"/>
    <dgm:cxn modelId="{D71AD7D1-9F6B-472F-899D-BD3409006A26}" srcId="{68E2A02D-E27F-41B4-A92E-F204F9D34F03}" destId="{4CE161BA-7AFF-414B-8969-52403597A0BC}" srcOrd="0" destOrd="0" parTransId="{D8220310-11AC-4BAE-A605-13F65AC38CF2}" sibTransId="{62249DC0-DE19-4D5B-93DD-79998E491BE1}"/>
    <dgm:cxn modelId="{DD471275-7ACA-4CF9-80B0-415CAD2FD8AF}" type="presOf" srcId="{87270E23-E970-4075-A654-37B3EFEDD7D3}" destId="{F54E587C-1586-4039-A8C5-A0ED42D19A8C}" srcOrd="0" destOrd="3" presId="urn:microsoft.com/office/officeart/2005/8/layout/default#1"/>
    <dgm:cxn modelId="{94B3AC00-A149-424C-ACDC-1A0EC25F5D8A}" srcId="{DE3DC39B-40E7-45F9-943E-D8AA8334525A}" destId="{7FB44821-FE75-4ED6-AAFF-357602F0F660}" srcOrd="2" destOrd="0" parTransId="{A12D0D38-9707-406F-A7A2-0C8946F41439}" sibTransId="{ADDAD9E1-E033-41FA-96F1-5E02B0B0B085}"/>
    <dgm:cxn modelId="{9655F6A7-A86A-4F7A-9A8F-637F342270EC}" srcId="{FC8C869E-978C-4114-9CF4-1F01FFDD4F47}" destId="{68E2A02D-E27F-41B4-A92E-F204F9D34F03}" srcOrd="5" destOrd="0" parTransId="{A9401F07-E821-4E33-A1FF-17C160172F6F}" sibTransId="{DA462786-08EA-4AA3-A619-419A1E4FA6F8}"/>
    <dgm:cxn modelId="{01643A6E-063D-4B06-B6F4-39795C33CB55}" srcId="{4FBE3545-5BD9-49C3-8DED-7FB87634E006}" destId="{341C8FEF-5CAF-4770-958D-A6A2ACAD5BF4}" srcOrd="2" destOrd="0" parTransId="{F1D1BCC3-1772-436A-A49C-B1F777E43F31}" sibTransId="{E4981EEC-F116-41A5-B002-144DF7FFFC42}"/>
    <dgm:cxn modelId="{09363A50-A3BB-4A72-BDFF-454DB7ADEE0F}" type="presOf" srcId="{D84CFC5E-8CE0-4985-B9DB-1B14F6613AB8}" destId="{7459F1F3-D4BE-4C87-BA0D-9077B4E5702D}" srcOrd="0" destOrd="2" presId="urn:microsoft.com/office/officeart/2005/8/layout/default#1"/>
    <dgm:cxn modelId="{35DFA13F-0C39-4BC7-9FB1-2E820204257E}" srcId="{65AD943F-883F-42B3-9F8E-D93F8D6F9F78}" destId="{76FFAEF8-8CB8-4909-B984-2A27733107C2}" srcOrd="2" destOrd="0" parTransId="{07D9BEBD-0410-4B5E-B005-3E5C178B0F95}" sibTransId="{2099EFD8-AD30-4E26-AFC8-D7B7C5C4C841}"/>
    <dgm:cxn modelId="{D5F3F707-82C0-4D6D-8268-F25B20BE59A6}" srcId="{4FBE3545-5BD9-49C3-8DED-7FB87634E006}" destId="{01F61260-C23C-467D-B3EF-873BE2316D40}" srcOrd="0" destOrd="0" parTransId="{395B3DD8-2BA3-491A-BDC8-5F1C9B347D5C}" sibTransId="{01222C1B-2CA4-4F52-B702-892F1FE95F89}"/>
    <dgm:cxn modelId="{1B237721-B94A-4A77-8EBD-50DA7C069E29}" srcId="{65AD943F-883F-42B3-9F8E-D93F8D6F9F78}" destId="{271B871C-DC67-4B75-AD52-8C49EB003FE4}" srcOrd="3" destOrd="0" parTransId="{E0307608-BF7D-44CE-8CDE-47B209147A1A}" sibTransId="{6C604037-A85E-46DF-B3D3-280A9A67E57D}"/>
    <dgm:cxn modelId="{AD2725D8-2B2C-4429-8D46-FDC8C16F3965}" type="presOf" srcId="{99F25AF2-1305-4F94-B0C4-5E13AD3B9538}" destId="{181ABB17-01A4-48F7-8ED1-07134A71F56E}" srcOrd="0" destOrd="0" presId="urn:microsoft.com/office/officeart/2005/8/layout/default#1"/>
    <dgm:cxn modelId="{024FD925-F1A0-46F2-87CB-6051A83AC5AD}" type="presOf" srcId="{341C8FEF-5CAF-4770-958D-A6A2ACAD5BF4}" destId="{7459F1F3-D4BE-4C87-BA0D-9077B4E5702D}" srcOrd="0" destOrd="3" presId="urn:microsoft.com/office/officeart/2005/8/layout/default#1"/>
    <dgm:cxn modelId="{F6F10082-C00F-46BD-AD15-C136DDD8DC8F}" srcId="{BC75D0A4-76A7-4614-9AC8-BC3A93227AA9}" destId="{B8254F03-1AE6-4587-87F7-FCB66273F48E}" srcOrd="1" destOrd="0" parTransId="{465F0005-B306-49C6-B778-7F7D79FDE3D1}" sibTransId="{09E0ECF3-C3F6-4FE3-837A-934B4F9D156A}"/>
    <dgm:cxn modelId="{53B5E3BA-0D3E-4ACF-AD56-F54E107C616F}" srcId="{FC8C869E-978C-4114-9CF4-1F01FFDD4F47}" destId="{DE3DC39B-40E7-45F9-943E-D8AA8334525A}" srcOrd="3" destOrd="0" parTransId="{BE1BC2C5-CA61-4CFD-85DF-76DA9E338601}" sibTransId="{0A4E4A7F-518B-4F07-B845-651A7EB75554}"/>
    <dgm:cxn modelId="{8C6ECBD8-18BE-4297-8A83-7A2BE3207CD3}" srcId="{65AD943F-883F-42B3-9F8E-D93F8D6F9F78}" destId="{3DC44307-B6A8-4986-9BA6-D47D9DB94A1D}" srcOrd="1" destOrd="0" parTransId="{C724CAFC-3E93-4EDF-96DA-35B629E29DD9}" sibTransId="{B41191E0-B07F-4C8E-AA9A-42FB0E1F4504}"/>
    <dgm:cxn modelId="{ABC264AA-02CC-42A5-AA6D-C6D285BB4218}" srcId="{99F25AF2-1305-4F94-B0C4-5E13AD3B9538}" destId="{5DCA130E-30C8-4363-A991-29B4C71A3EA7}" srcOrd="0" destOrd="0" parTransId="{7C67E1BF-539C-4482-A571-C8E840F1A538}" sibTransId="{0887D9CC-FA37-4DDE-8E23-F165CA50F0F3}"/>
    <dgm:cxn modelId="{C57E4901-7A80-47BA-B742-E8E535D6B1E4}" type="presOf" srcId="{4FBE3545-5BD9-49C3-8DED-7FB87634E006}" destId="{7459F1F3-D4BE-4C87-BA0D-9077B4E5702D}" srcOrd="0" destOrd="0" presId="urn:microsoft.com/office/officeart/2005/8/layout/default#1"/>
    <dgm:cxn modelId="{984B5B8C-01ED-41FE-9873-0DC60A2203EB}" srcId="{99F25AF2-1305-4F94-B0C4-5E13AD3B9538}" destId="{777A7C0F-B897-457C-B4A8-39FCC670244C}" srcOrd="1" destOrd="0" parTransId="{C083ACF1-2DBA-4E71-902F-8ABECCC73B43}" sibTransId="{13FFC8D5-D61D-4C52-8CF1-D4412CCC1DCD}"/>
    <dgm:cxn modelId="{DC6BA0F1-EF0F-4653-884A-E1FC66E44A44}" srcId="{99F25AF2-1305-4F94-B0C4-5E13AD3B9538}" destId="{CB3A3F52-AEB1-4142-BDEF-D731B9223CC1}" srcOrd="2" destOrd="0" parTransId="{93C983F3-09E0-471A-8E99-18D00CDCDB71}" sibTransId="{D88FC139-4497-485B-9492-9ACA409194BE}"/>
    <dgm:cxn modelId="{2EBBB219-9599-4072-A819-00BD0081FBF9}" type="presOf" srcId="{5DCA130E-30C8-4363-A991-29B4C71A3EA7}" destId="{181ABB17-01A4-48F7-8ED1-07134A71F56E}" srcOrd="0" destOrd="1" presId="urn:microsoft.com/office/officeart/2005/8/layout/default#1"/>
    <dgm:cxn modelId="{B8463BF1-9E76-4E5B-8630-765A40E689D0}" type="presOf" srcId="{BC75D0A4-76A7-4614-9AC8-BC3A93227AA9}" destId="{F54E587C-1586-4039-A8C5-A0ED42D19A8C}" srcOrd="0" destOrd="0" presId="urn:microsoft.com/office/officeart/2005/8/layout/default#1"/>
    <dgm:cxn modelId="{3C6DF330-9046-4DFA-9A77-9A7AE4A03D0F}" type="presOf" srcId="{271B871C-DC67-4B75-AD52-8C49EB003FE4}" destId="{8C0C60DA-C5D9-4EB9-BA86-A435C2AE24E2}" srcOrd="0" destOrd="4" presId="urn:microsoft.com/office/officeart/2005/8/layout/default#1"/>
    <dgm:cxn modelId="{B2209463-D624-46C5-A929-5A788EA05BF0}" type="presOf" srcId="{68E2A02D-E27F-41B4-A92E-F204F9D34F03}" destId="{145BA7C7-804D-415B-84B3-7564BECCBA08}" srcOrd="0" destOrd="0" presId="urn:microsoft.com/office/officeart/2005/8/layout/default#1"/>
    <dgm:cxn modelId="{30A1E111-6ACA-4C0D-8082-02D1E1498C8D}" srcId="{FC8C869E-978C-4114-9CF4-1F01FFDD4F47}" destId="{99F25AF2-1305-4F94-B0C4-5E13AD3B9538}" srcOrd="1" destOrd="0" parTransId="{75D388F1-E50D-44E6-BD4D-2054F36EC102}" sibTransId="{54F95FFB-0D54-4428-BE62-4A738EC0FB30}"/>
    <dgm:cxn modelId="{C6149F4F-E50A-4710-B37C-D9077C53B8EA}" type="presOf" srcId="{B8254F03-1AE6-4587-87F7-FCB66273F48E}" destId="{F54E587C-1586-4039-A8C5-A0ED42D19A8C}" srcOrd="0" destOrd="2" presId="urn:microsoft.com/office/officeart/2005/8/layout/default#1"/>
    <dgm:cxn modelId="{A09060DC-838E-4DAE-918E-E6C8025E1A24}" type="presOf" srcId="{15D30F48-4CD6-4340-98F5-92AA9A2DC9B2}" destId="{7459F1F3-D4BE-4C87-BA0D-9077B4E5702D}" srcOrd="0" destOrd="4" presId="urn:microsoft.com/office/officeart/2005/8/layout/default#1"/>
    <dgm:cxn modelId="{CB905B30-9401-467F-8E95-09A9E7A753D5}" srcId="{DE3DC39B-40E7-45F9-943E-D8AA8334525A}" destId="{6D61307C-D0E4-4EAC-9A31-BF73FA18A64F}" srcOrd="0" destOrd="0" parTransId="{5D71E167-F524-49ED-B21F-800553EF9F30}" sibTransId="{8C3B79BE-FEB8-4FC4-80F5-277C172BCBA4}"/>
    <dgm:cxn modelId="{0858ACC5-D2EB-40F9-9C99-712B89B6DD81}" srcId="{DE3DC39B-40E7-45F9-943E-D8AA8334525A}" destId="{9AE0F39E-E128-4FCA-93FA-87B09AE38250}" srcOrd="1" destOrd="0" parTransId="{AA8F5966-C44E-466A-ABDE-FDA5EC491D92}" sibTransId="{4B81362F-6007-4CD3-9D98-68C79D0BA888}"/>
    <dgm:cxn modelId="{B5724A49-B3C4-4590-B966-1E7EA982EE4B}" type="presOf" srcId="{76FFAEF8-8CB8-4909-B984-2A27733107C2}" destId="{8C0C60DA-C5D9-4EB9-BA86-A435C2AE24E2}" srcOrd="0" destOrd="3" presId="urn:microsoft.com/office/officeart/2005/8/layout/default#1"/>
    <dgm:cxn modelId="{BE95330A-09BC-4FC4-958F-7989AB816A5E}" srcId="{4FBE3545-5BD9-49C3-8DED-7FB87634E006}" destId="{15D30F48-4CD6-4340-98F5-92AA9A2DC9B2}" srcOrd="3" destOrd="0" parTransId="{B002EEFF-426F-4CCC-8B32-4828495FDEA2}" sibTransId="{37FDDE98-1D78-42F3-B6B3-6668C51E8A7B}"/>
    <dgm:cxn modelId="{4FB8818B-B061-460D-9110-D307FCFD8414}" type="presOf" srcId="{3DC44307-B6A8-4986-9BA6-D47D9DB94A1D}" destId="{8C0C60DA-C5D9-4EB9-BA86-A435C2AE24E2}" srcOrd="0" destOrd="2" presId="urn:microsoft.com/office/officeart/2005/8/layout/default#1"/>
    <dgm:cxn modelId="{4BD1A1AA-6110-4451-AD92-E261D0306865}" type="presOf" srcId="{FC8C869E-978C-4114-9CF4-1F01FFDD4F47}" destId="{C1B28BA2-A6FA-4ACA-9142-728EA66B75DF}" srcOrd="0" destOrd="0" presId="urn:microsoft.com/office/officeart/2005/8/layout/default#1"/>
    <dgm:cxn modelId="{345D3871-2008-4053-B651-55277F69C962}" srcId="{FC8C869E-978C-4114-9CF4-1F01FFDD4F47}" destId="{4FBE3545-5BD9-49C3-8DED-7FB87634E006}" srcOrd="2" destOrd="0" parTransId="{C2E5E02A-B099-49CC-ADF9-98F6DE181A56}" sibTransId="{A18540A4-2CED-4776-928D-3CF905074B4A}"/>
    <dgm:cxn modelId="{36F63EAE-05BD-467F-90BD-65432741BD12}" type="presOf" srcId="{777A7C0F-B897-457C-B4A8-39FCC670244C}" destId="{181ABB17-01A4-48F7-8ED1-07134A71F56E}" srcOrd="0" destOrd="2" presId="urn:microsoft.com/office/officeart/2005/8/layout/default#1"/>
    <dgm:cxn modelId="{B3CF047B-1285-4420-BDA0-DB9D47DDAE64}" type="presOf" srcId="{01F61260-C23C-467D-B3EF-873BE2316D40}" destId="{7459F1F3-D4BE-4C87-BA0D-9077B4E5702D}" srcOrd="0" destOrd="1" presId="urn:microsoft.com/office/officeart/2005/8/layout/default#1"/>
    <dgm:cxn modelId="{30DAE4AF-93FE-4948-9296-4A9CD01D21FC}" srcId="{FC8C869E-978C-4114-9CF4-1F01FFDD4F47}" destId="{65AD943F-883F-42B3-9F8E-D93F8D6F9F78}" srcOrd="4" destOrd="0" parTransId="{588E127B-5FAD-4B4B-A59D-3E814FFC257C}" sibTransId="{9B63DCFD-574A-4FE0-981A-6CFF9D070D4A}"/>
    <dgm:cxn modelId="{C950BF92-622D-448F-A319-D7D7546FE5EA}" type="presOf" srcId="{F647B291-AD9E-4091-9736-6210330E1102}" destId="{F54E587C-1586-4039-A8C5-A0ED42D19A8C}" srcOrd="0" destOrd="1" presId="urn:microsoft.com/office/officeart/2005/8/layout/default#1"/>
    <dgm:cxn modelId="{61CE4D54-69AA-4725-B16B-9D2050D99989}" srcId="{BC75D0A4-76A7-4614-9AC8-BC3A93227AA9}" destId="{87270E23-E970-4075-A654-37B3EFEDD7D3}" srcOrd="2" destOrd="0" parTransId="{A8DE7DA2-CD8C-4C47-9F90-DB21A01714C0}" sibTransId="{BC2AE0B4-A306-4A64-B9F9-A9B7D4EEC304}"/>
    <dgm:cxn modelId="{E88CCD8F-FEFD-4E16-A753-9D0E07E09113}" srcId="{BC75D0A4-76A7-4614-9AC8-BC3A93227AA9}" destId="{F647B291-AD9E-4091-9736-6210330E1102}" srcOrd="0" destOrd="0" parTransId="{D1A6CFFF-4951-4E4A-8D71-9AF0B6EEBE31}" sibTransId="{1B8C502E-CC61-42BA-8BCB-FD7952EF494B}"/>
    <dgm:cxn modelId="{B39CF183-2853-42C9-8316-469CDE9F5011}" srcId="{FC8C869E-978C-4114-9CF4-1F01FFDD4F47}" destId="{BC75D0A4-76A7-4614-9AC8-BC3A93227AA9}" srcOrd="0" destOrd="0" parTransId="{C29B88CD-6B21-4A7F-9707-5F4AE30151D6}" sibTransId="{9EC40274-64A6-4D63-B6D9-85271B8219A0}"/>
    <dgm:cxn modelId="{46F7CBD4-7589-4D74-A657-05C47F6F205D}" type="presOf" srcId="{6D61307C-D0E4-4EAC-9A31-BF73FA18A64F}" destId="{ED8146D9-F3AC-4BFB-908B-BCF2EEC9A52F}" srcOrd="0" destOrd="1" presId="urn:microsoft.com/office/officeart/2005/8/layout/default#1"/>
    <dgm:cxn modelId="{A1FE7350-C2C7-4F53-AC4F-DFE79E5B48B3}" type="presOf" srcId="{207B5807-A049-4034-8516-11320BCDC37C}" destId="{145BA7C7-804D-415B-84B3-7564BECCBA08}" srcOrd="0" destOrd="2" presId="urn:microsoft.com/office/officeart/2005/8/layout/default#1"/>
    <dgm:cxn modelId="{932B79B6-AA22-49DC-B177-4275864D8B2A}" srcId="{4FBE3545-5BD9-49C3-8DED-7FB87634E006}" destId="{D84CFC5E-8CE0-4985-B9DB-1B14F6613AB8}" srcOrd="1" destOrd="0" parTransId="{6124FF66-B2CA-4CCD-A915-2426F3CACB9F}" sibTransId="{D4866479-E8D0-44A9-9C6E-B0A23F4B57BA}"/>
    <dgm:cxn modelId="{EF9C6F83-EEA4-49B0-9E9E-101D17A31436}" type="presOf" srcId="{9BE631A1-20D3-4E84-9D05-66147FDF7955}" destId="{8C0C60DA-C5D9-4EB9-BA86-A435C2AE24E2}" srcOrd="0" destOrd="1" presId="urn:microsoft.com/office/officeart/2005/8/layout/default#1"/>
    <dgm:cxn modelId="{A5CFA579-E6A6-4DCD-B7EE-6EC851D334A2}" type="presOf" srcId="{4CE161BA-7AFF-414B-8969-52403597A0BC}" destId="{145BA7C7-804D-415B-84B3-7564BECCBA08}" srcOrd="0" destOrd="1" presId="urn:microsoft.com/office/officeart/2005/8/layout/default#1"/>
    <dgm:cxn modelId="{9EA4F128-CE6B-4710-A53E-73332824B26F}" srcId="{68E2A02D-E27F-41B4-A92E-F204F9D34F03}" destId="{207B5807-A049-4034-8516-11320BCDC37C}" srcOrd="1" destOrd="0" parTransId="{1601871A-B129-4CC5-907D-80C3CA9A1AF0}" sibTransId="{6DD7CE03-1442-4F9E-B71E-A141CE0A567B}"/>
    <dgm:cxn modelId="{3692920F-8B31-45C2-99C1-E28401BFA0F8}" type="presOf" srcId="{7FB44821-FE75-4ED6-AAFF-357602F0F660}" destId="{ED8146D9-F3AC-4BFB-908B-BCF2EEC9A52F}" srcOrd="0" destOrd="3" presId="urn:microsoft.com/office/officeart/2005/8/layout/default#1"/>
    <dgm:cxn modelId="{9A29B5BC-DF75-4D10-8D32-1EB815B92FA1}" srcId="{65AD943F-883F-42B3-9F8E-D93F8D6F9F78}" destId="{9BE631A1-20D3-4E84-9D05-66147FDF7955}" srcOrd="0" destOrd="0" parTransId="{B03386C6-2E2F-4DB6-ADCA-1AEF653AEE0C}" sibTransId="{9DAC0CBA-B420-4DE6-8DD6-815566FEC63A}"/>
    <dgm:cxn modelId="{96634E21-4F71-44A7-AF15-7599FCF05BE3}" type="presOf" srcId="{9AE0F39E-E128-4FCA-93FA-87B09AE38250}" destId="{ED8146D9-F3AC-4BFB-908B-BCF2EEC9A52F}" srcOrd="0" destOrd="2" presId="urn:microsoft.com/office/officeart/2005/8/layout/default#1"/>
    <dgm:cxn modelId="{9801383B-83F5-461C-9649-292AA38978D8}" type="presParOf" srcId="{C1B28BA2-A6FA-4ACA-9142-728EA66B75DF}" destId="{F54E587C-1586-4039-A8C5-A0ED42D19A8C}" srcOrd="0" destOrd="0" presId="urn:microsoft.com/office/officeart/2005/8/layout/default#1"/>
    <dgm:cxn modelId="{2E9E86D2-7712-4869-9E12-4FF4F79CF46E}" type="presParOf" srcId="{C1B28BA2-A6FA-4ACA-9142-728EA66B75DF}" destId="{7FEABBC8-51AD-45D8-B037-5F50E91E01BE}" srcOrd="1" destOrd="0" presId="urn:microsoft.com/office/officeart/2005/8/layout/default#1"/>
    <dgm:cxn modelId="{81C3F6D6-E764-4AED-8434-7D5430A48314}" type="presParOf" srcId="{C1B28BA2-A6FA-4ACA-9142-728EA66B75DF}" destId="{181ABB17-01A4-48F7-8ED1-07134A71F56E}" srcOrd="2" destOrd="0" presId="urn:microsoft.com/office/officeart/2005/8/layout/default#1"/>
    <dgm:cxn modelId="{D4EB6250-F7F7-4EE3-9B30-A0BCFCA42F15}" type="presParOf" srcId="{C1B28BA2-A6FA-4ACA-9142-728EA66B75DF}" destId="{652D3212-BD26-4742-876A-EA53179D530B}" srcOrd="3" destOrd="0" presId="urn:microsoft.com/office/officeart/2005/8/layout/default#1"/>
    <dgm:cxn modelId="{36647914-FAC9-4AE9-8097-9BC8ADA8BE97}" type="presParOf" srcId="{C1B28BA2-A6FA-4ACA-9142-728EA66B75DF}" destId="{7459F1F3-D4BE-4C87-BA0D-9077B4E5702D}" srcOrd="4" destOrd="0" presId="urn:microsoft.com/office/officeart/2005/8/layout/default#1"/>
    <dgm:cxn modelId="{27888096-D492-4924-910D-A3FD6C963A13}" type="presParOf" srcId="{C1B28BA2-A6FA-4ACA-9142-728EA66B75DF}" destId="{4463E9B8-7385-4840-8C3F-2F1FF6615AD7}" srcOrd="5" destOrd="0" presId="urn:microsoft.com/office/officeart/2005/8/layout/default#1"/>
    <dgm:cxn modelId="{373C4C35-C12F-4696-9677-732501B9657F}" type="presParOf" srcId="{C1B28BA2-A6FA-4ACA-9142-728EA66B75DF}" destId="{ED8146D9-F3AC-4BFB-908B-BCF2EEC9A52F}" srcOrd="6" destOrd="0" presId="urn:microsoft.com/office/officeart/2005/8/layout/default#1"/>
    <dgm:cxn modelId="{67547766-8601-4EA5-85DA-F917B5930F31}" type="presParOf" srcId="{C1B28BA2-A6FA-4ACA-9142-728EA66B75DF}" destId="{66DCD4D5-7718-4EBB-976F-30630F338FAF}" srcOrd="7" destOrd="0" presId="urn:microsoft.com/office/officeart/2005/8/layout/default#1"/>
    <dgm:cxn modelId="{FF6C8ED2-05EF-487D-9C33-19142A6C9710}" type="presParOf" srcId="{C1B28BA2-A6FA-4ACA-9142-728EA66B75DF}" destId="{8C0C60DA-C5D9-4EB9-BA86-A435C2AE24E2}" srcOrd="8" destOrd="0" presId="urn:microsoft.com/office/officeart/2005/8/layout/default#1"/>
    <dgm:cxn modelId="{25DE36A3-B766-43C2-8ED6-771CD561FC4D}" type="presParOf" srcId="{C1B28BA2-A6FA-4ACA-9142-728EA66B75DF}" destId="{251278B7-41D2-417C-A909-4B1DD9747ACE}" srcOrd="9" destOrd="0" presId="urn:microsoft.com/office/officeart/2005/8/layout/default#1"/>
    <dgm:cxn modelId="{47F11E65-456C-42A1-A4C8-82E89A5653DF}" type="presParOf" srcId="{C1B28BA2-A6FA-4ACA-9142-728EA66B75DF}" destId="{145BA7C7-804D-415B-84B3-7564BECCBA08}" srcOrd="10" destOrd="0" presId="urn:microsoft.com/office/officeart/2005/8/layout/default#1"/>
  </dgm:cxnLst>
  <dgm:bg/>
  <dgm:whole/>
  <dgm:extLst>
    <a:ext uri="{C62137D5-CB1D-491B-B009-E17868A290BF}">
      <dgm14:recolorImg xmlns:dgm14="http://schemas.microsoft.com/office/drawing/2010/diagram" xmlns="" val="1"/>
    </a:ex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F66D97-ED12-40C4-B38B-CCD3D432931F}" type="doc">
      <dgm:prSet loTypeId="urn:microsoft.com/office/officeart/2005/8/layout/hChevron3" loCatId="process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GB"/>
        </a:p>
      </dgm:t>
    </dgm:pt>
    <dgm:pt modelId="{2D7D97F5-7225-4D19-9CC5-FF8A7966D7E6}">
      <dgm:prSet/>
      <dgm:spPr/>
      <dgm:t>
        <a:bodyPr/>
        <a:lstStyle/>
        <a:p>
          <a:pPr rtl="0"/>
          <a:r>
            <a:rPr lang="en-GB" dirty="0" smtClean="0"/>
            <a:t>Product homogeneity</a:t>
          </a:r>
          <a:endParaRPr lang="en-GB" dirty="0"/>
        </a:p>
      </dgm:t>
    </dgm:pt>
    <dgm:pt modelId="{69D2F8F1-A30E-4D43-8803-62FE84D8B91A}" type="parTrans" cxnId="{F1C8CF12-F64D-4E6F-9E77-7DC3BC569BD5}">
      <dgm:prSet/>
      <dgm:spPr/>
      <dgm:t>
        <a:bodyPr/>
        <a:lstStyle/>
        <a:p>
          <a:endParaRPr lang="en-GB"/>
        </a:p>
      </dgm:t>
    </dgm:pt>
    <dgm:pt modelId="{3E8B76CB-462E-46E1-8E20-95F57E26FA98}" type="sibTrans" cxnId="{F1C8CF12-F64D-4E6F-9E77-7DC3BC569BD5}">
      <dgm:prSet/>
      <dgm:spPr/>
      <dgm:t>
        <a:bodyPr/>
        <a:lstStyle/>
        <a:p>
          <a:endParaRPr lang="en-GB"/>
        </a:p>
      </dgm:t>
    </dgm:pt>
    <dgm:pt modelId="{1EEB92D3-4F48-4A3D-A4F6-0C2506469FD7}">
      <dgm:prSet/>
      <dgm:spPr/>
      <dgm:t>
        <a:bodyPr/>
        <a:lstStyle/>
        <a:p>
          <a:pPr rtl="0"/>
          <a:r>
            <a:rPr lang="en-GB" smtClean="0"/>
            <a:t>Grades and standards</a:t>
          </a:r>
          <a:endParaRPr lang="en-GB"/>
        </a:p>
      </dgm:t>
    </dgm:pt>
    <dgm:pt modelId="{08A08586-3245-4E30-A6BB-024A3EBF5B97}" type="parTrans" cxnId="{BF1E010E-2F61-438F-A131-A05C03E0442D}">
      <dgm:prSet/>
      <dgm:spPr/>
      <dgm:t>
        <a:bodyPr/>
        <a:lstStyle/>
        <a:p>
          <a:endParaRPr lang="en-GB"/>
        </a:p>
      </dgm:t>
    </dgm:pt>
    <dgm:pt modelId="{7BD0534A-A555-4304-9F22-B0D2369A514D}" type="sibTrans" cxnId="{BF1E010E-2F61-438F-A131-A05C03E0442D}">
      <dgm:prSet/>
      <dgm:spPr/>
      <dgm:t>
        <a:bodyPr/>
        <a:lstStyle/>
        <a:p>
          <a:endParaRPr lang="en-GB"/>
        </a:p>
      </dgm:t>
    </dgm:pt>
    <dgm:pt modelId="{DBD4542C-FE06-48E6-9950-60D3FFFD83F2}">
      <dgm:prSet/>
      <dgm:spPr/>
      <dgm:t>
        <a:bodyPr/>
        <a:lstStyle/>
        <a:p>
          <a:pPr rtl="0"/>
          <a:r>
            <a:rPr lang="en-GB" smtClean="0"/>
            <a:t>Market data</a:t>
          </a:r>
          <a:endParaRPr lang="en-GB"/>
        </a:p>
      </dgm:t>
    </dgm:pt>
    <dgm:pt modelId="{66BF4CFE-0B93-4150-BE38-551FD8311BBA}" type="parTrans" cxnId="{29D8D08A-3E56-4E75-8ACD-891FDC5A61CB}">
      <dgm:prSet/>
      <dgm:spPr/>
      <dgm:t>
        <a:bodyPr/>
        <a:lstStyle/>
        <a:p>
          <a:endParaRPr lang="en-GB"/>
        </a:p>
      </dgm:t>
    </dgm:pt>
    <dgm:pt modelId="{409DF0FA-6C1B-4907-B99D-EC03F91E804D}" type="sibTrans" cxnId="{29D8D08A-3E56-4E75-8ACD-891FDC5A61CB}">
      <dgm:prSet/>
      <dgm:spPr/>
      <dgm:t>
        <a:bodyPr/>
        <a:lstStyle/>
        <a:p>
          <a:endParaRPr lang="en-GB"/>
        </a:p>
      </dgm:t>
    </dgm:pt>
    <dgm:pt modelId="{F03DA10D-9D16-410C-B55C-9281EF8872DF}">
      <dgm:prSet/>
      <dgm:spPr/>
      <dgm:t>
        <a:bodyPr/>
        <a:lstStyle/>
        <a:p>
          <a:pPr rtl="0"/>
          <a:r>
            <a:rPr lang="en-GB" smtClean="0"/>
            <a:t>Efficient settlement cycle</a:t>
          </a:r>
          <a:endParaRPr lang="en-GB"/>
        </a:p>
      </dgm:t>
    </dgm:pt>
    <dgm:pt modelId="{F676D59E-2910-4E3A-88F0-06F09AE40B76}" type="parTrans" cxnId="{D6C4EFEC-3994-4D46-8BFC-3EC9BD1A9117}">
      <dgm:prSet/>
      <dgm:spPr/>
      <dgm:t>
        <a:bodyPr/>
        <a:lstStyle/>
        <a:p>
          <a:endParaRPr lang="en-GB"/>
        </a:p>
      </dgm:t>
    </dgm:pt>
    <dgm:pt modelId="{5E8722FE-CA52-4E9B-A2C8-68165DB9A5A1}" type="sibTrans" cxnId="{D6C4EFEC-3994-4D46-8BFC-3EC9BD1A9117}">
      <dgm:prSet/>
      <dgm:spPr/>
      <dgm:t>
        <a:bodyPr/>
        <a:lstStyle/>
        <a:p>
          <a:endParaRPr lang="en-GB"/>
        </a:p>
      </dgm:t>
    </dgm:pt>
    <dgm:pt modelId="{682C19C3-6579-4E8F-974D-F8EF266345C7}">
      <dgm:prSet/>
      <dgm:spPr/>
      <dgm:t>
        <a:bodyPr/>
        <a:lstStyle/>
        <a:p>
          <a:pPr rtl="0"/>
          <a:r>
            <a:rPr lang="en-GB" smtClean="0"/>
            <a:t>Tradeable warehouse receipts</a:t>
          </a:r>
          <a:endParaRPr lang="en-GB"/>
        </a:p>
      </dgm:t>
    </dgm:pt>
    <dgm:pt modelId="{0AC92BEC-DF52-4AE8-974B-EFBA79372220}" type="parTrans" cxnId="{75FEDD52-93C0-4F1E-8475-4BB1A7134DEC}">
      <dgm:prSet/>
      <dgm:spPr/>
      <dgm:t>
        <a:bodyPr/>
        <a:lstStyle/>
        <a:p>
          <a:endParaRPr lang="en-GB"/>
        </a:p>
      </dgm:t>
    </dgm:pt>
    <dgm:pt modelId="{9384FE9A-F397-4B56-A0BF-4CD196EB7FEC}" type="sibTrans" cxnId="{75FEDD52-93C0-4F1E-8475-4BB1A7134DEC}">
      <dgm:prSet/>
      <dgm:spPr/>
      <dgm:t>
        <a:bodyPr/>
        <a:lstStyle/>
        <a:p>
          <a:endParaRPr lang="en-GB"/>
        </a:p>
      </dgm:t>
    </dgm:pt>
    <dgm:pt modelId="{9FEA0CA0-6AD6-4C2A-BEA2-D4244D7B9D80}" type="pres">
      <dgm:prSet presAssocID="{1FF66D97-ED12-40C4-B38B-CCD3D432931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4E947D8-FCA5-498F-8D57-67EC1382CC8E}" type="pres">
      <dgm:prSet presAssocID="{2D7D97F5-7225-4D19-9CC5-FF8A7966D7E6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744216-D957-4A73-8D83-D993D77EB7C7}" type="pres">
      <dgm:prSet presAssocID="{3E8B76CB-462E-46E1-8E20-95F57E26FA98}" presName="parSpace" presStyleCnt="0"/>
      <dgm:spPr/>
    </dgm:pt>
    <dgm:pt modelId="{D460CDCF-4C4C-4ED3-99E1-F6A26062E6DF}" type="pres">
      <dgm:prSet presAssocID="{1EEB92D3-4F48-4A3D-A4F6-0C2506469FD7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763007B-7A69-497A-B949-9632B55ED2C2}" type="pres">
      <dgm:prSet presAssocID="{7BD0534A-A555-4304-9F22-B0D2369A514D}" presName="parSpace" presStyleCnt="0"/>
      <dgm:spPr/>
    </dgm:pt>
    <dgm:pt modelId="{EC17DB4F-1D81-44B0-BC35-A4DCB55B4154}" type="pres">
      <dgm:prSet presAssocID="{DBD4542C-FE06-48E6-9950-60D3FFFD83F2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CA16EAF-8512-4EEB-A9D6-EBB5A7544AE2}" type="pres">
      <dgm:prSet presAssocID="{409DF0FA-6C1B-4907-B99D-EC03F91E804D}" presName="parSpace" presStyleCnt="0"/>
      <dgm:spPr/>
    </dgm:pt>
    <dgm:pt modelId="{8185A753-EF31-4576-8360-0D4FEE2AFB1E}" type="pres">
      <dgm:prSet presAssocID="{F03DA10D-9D16-410C-B55C-9281EF8872DF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42D238A-A70C-404D-93C4-00F05B48C09D}" type="pres">
      <dgm:prSet presAssocID="{5E8722FE-CA52-4E9B-A2C8-68165DB9A5A1}" presName="parSpace" presStyleCnt="0"/>
      <dgm:spPr/>
    </dgm:pt>
    <dgm:pt modelId="{32C11D60-D64B-4B1F-8DF5-F35C23BBECB6}" type="pres">
      <dgm:prSet presAssocID="{682C19C3-6579-4E8F-974D-F8EF266345C7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5FEDD52-93C0-4F1E-8475-4BB1A7134DEC}" srcId="{1FF66D97-ED12-40C4-B38B-CCD3D432931F}" destId="{682C19C3-6579-4E8F-974D-F8EF266345C7}" srcOrd="4" destOrd="0" parTransId="{0AC92BEC-DF52-4AE8-974B-EFBA79372220}" sibTransId="{9384FE9A-F397-4B56-A0BF-4CD196EB7FEC}"/>
    <dgm:cxn modelId="{99A69EFD-F8F7-4358-9630-14C066C40C41}" type="presOf" srcId="{DBD4542C-FE06-48E6-9950-60D3FFFD83F2}" destId="{EC17DB4F-1D81-44B0-BC35-A4DCB55B4154}" srcOrd="0" destOrd="0" presId="urn:microsoft.com/office/officeart/2005/8/layout/hChevron3"/>
    <dgm:cxn modelId="{53B45F9F-50B0-40CD-B535-1A4E2BEB92FC}" type="presOf" srcId="{2D7D97F5-7225-4D19-9CC5-FF8A7966D7E6}" destId="{34E947D8-FCA5-498F-8D57-67EC1382CC8E}" srcOrd="0" destOrd="0" presId="urn:microsoft.com/office/officeart/2005/8/layout/hChevron3"/>
    <dgm:cxn modelId="{D6C4EFEC-3994-4D46-8BFC-3EC9BD1A9117}" srcId="{1FF66D97-ED12-40C4-B38B-CCD3D432931F}" destId="{F03DA10D-9D16-410C-B55C-9281EF8872DF}" srcOrd="3" destOrd="0" parTransId="{F676D59E-2910-4E3A-88F0-06F09AE40B76}" sibTransId="{5E8722FE-CA52-4E9B-A2C8-68165DB9A5A1}"/>
    <dgm:cxn modelId="{BAFE3375-E607-4ADD-A1AC-D1ABD32A200B}" type="presOf" srcId="{1EEB92D3-4F48-4A3D-A4F6-0C2506469FD7}" destId="{D460CDCF-4C4C-4ED3-99E1-F6A26062E6DF}" srcOrd="0" destOrd="0" presId="urn:microsoft.com/office/officeart/2005/8/layout/hChevron3"/>
    <dgm:cxn modelId="{6B4AFCEB-213D-46EA-90D5-E9B090267AA8}" type="presOf" srcId="{682C19C3-6579-4E8F-974D-F8EF266345C7}" destId="{32C11D60-D64B-4B1F-8DF5-F35C23BBECB6}" srcOrd="0" destOrd="0" presId="urn:microsoft.com/office/officeart/2005/8/layout/hChevron3"/>
    <dgm:cxn modelId="{E087D6B8-0BC0-4A34-9332-CDDCC84A20BE}" type="presOf" srcId="{F03DA10D-9D16-410C-B55C-9281EF8872DF}" destId="{8185A753-EF31-4576-8360-0D4FEE2AFB1E}" srcOrd="0" destOrd="0" presId="urn:microsoft.com/office/officeart/2005/8/layout/hChevron3"/>
    <dgm:cxn modelId="{BF1E010E-2F61-438F-A131-A05C03E0442D}" srcId="{1FF66D97-ED12-40C4-B38B-CCD3D432931F}" destId="{1EEB92D3-4F48-4A3D-A4F6-0C2506469FD7}" srcOrd="1" destOrd="0" parTransId="{08A08586-3245-4E30-A6BB-024A3EBF5B97}" sibTransId="{7BD0534A-A555-4304-9F22-B0D2369A514D}"/>
    <dgm:cxn modelId="{FE614B41-B6A3-4D65-B66D-6F8A9DF508BF}" type="presOf" srcId="{1FF66D97-ED12-40C4-B38B-CCD3D432931F}" destId="{9FEA0CA0-6AD6-4C2A-BEA2-D4244D7B9D80}" srcOrd="0" destOrd="0" presId="urn:microsoft.com/office/officeart/2005/8/layout/hChevron3"/>
    <dgm:cxn modelId="{29D8D08A-3E56-4E75-8ACD-891FDC5A61CB}" srcId="{1FF66D97-ED12-40C4-B38B-CCD3D432931F}" destId="{DBD4542C-FE06-48E6-9950-60D3FFFD83F2}" srcOrd="2" destOrd="0" parTransId="{66BF4CFE-0B93-4150-BE38-551FD8311BBA}" sibTransId="{409DF0FA-6C1B-4907-B99D-EC03F91E804D}"/>
    <dgm:cxn modelId="{F1C8CF12-F64D-4E6F-9E77-7DC3BC569BD5}" srcId="{1FF66D97-ED12-40C4-B38B-CCD3D432931F}" destId="{2D7D97F5-7225-4D19-9CC5-FF8A7966D7E6}" srcOrd="0" destOrd="0" parTransId="{69D2F8F1-A30E-4D43-8803-62FE84D8B91A}" sibTransId="{3E8B76CB-462E-46E1-8E20-95F57E26FA98}"/>
    <dgm:cxn modelId="{5785455B-B954-4DF6-B891-1BA1F02AE8FC}" type="presParOf" srcId="{9FEA0CA0-6AD6-4C2A-BEA2-D4244D7B9D80}" destId="{34E947D8-FCA5-498F-8D57-67EC1382CC8E}" srcOrd="0" destOrd="0" presId="urn:microsoft.com/office/officeart/2005/8/layout/hChevron3"/>
    <dgm:cxn modelId="{3ED599EA-EB53-48B9-B79E-0F385DAC55B5}" type="presParOf" srcId="{9FEA0CA0-6AD6-4C2A-BEA2-D4244D7B9D80}" destId="{A9744216-D957-4A73-8D83-D993D77EB7C7}" srcOrd="1" destOrd="0" presId="urn:microsoft.com/office/officeart/2005/8/layout/hChevron3"/>
    <dgm:cxn modelId="{C8F743DC-35A6-4DB5-910B-145344CD5F90}" type="presParOf" srcId="{9FEA0CA0-6AD6-4C2A-BEA2-D4244D7B9D80}" destId="{D460CDCF-4C4C-4ED3-99E1-F6A26062E6DF}" srcOrd="2" destOrd="0" presId="urn:microsoft.com/office/officeart/2005/8/layout/hChevron3"/>
    <dgm:cxn modelId="{3C0D7821-A553-4DC9-AFEB-876BF1F41E8A}" type="presParOf" srcId="{9FEA0CA0-6AD6-4C2A-BEA2-D4244D7B9D80}" destId="{F763007B-7A69-497A-B949-9632B55ED2C2}" srcOrd="3" destOrd="0" presId="urn:microsoft.com/office/officeart/2005/8/layout/hChevron3"/>
    <dgm:cxn modelId="{4CAEBA47-1971-4DE9-84EF-0CF6BF0C08B9}" type="presParOf" srcId="{9FEA0CA0-6AD6-4C2A-BEA2-D4244D7B9D80}" destId="{EC17DB4F-1D81-44B0-BC35-A4DCB55B4154}" srcOrd="4" destOrd="0" presId="urn:microsoft.com/office/officeart/2005/8/layout/hChevron3"/>
    <dgm:cxn modelId="{EA716B8A-A369-4179-B782-9A36D7A4D9E3}" type="presParOf" srcId="{9FEA0CA0-6AD6-4C2A-BEA2-D4244D7B9D80}" destId="{7CA16EAF-8512-4EEB-A9D6-EBB5A7544AE2}" srcOrd="5" destOrd="0" presId="urn:microsoft.com/office/officeart/2005/8/layout/hChevron3"/>
    <dgm:cxn modelId="{07C9105A-36CA-406B-B316-B0DDBEB1FD49}" type="presParOf" srcId="{9FEA0CA0-6AD6-4C2A-BEA2-D4244D7B9D80}" destId="{8185A753-EF31-4576-8360-0D4FEE2AFB1E}" srcOrd="6" destOrd="0" presId="urn:microsoft.com/office/officeart/2005/8/layout/hChevron3"/>
    <dgm:cxn modelId="{BE8D7F06-2FE4-4B5D-A711-B58B7F10FAFF}" type="presParOf" srcId="{9FEA0CA0-6AD6-4C2A-BEA2-D4244D7B9D80}" destId="{442D238A-A70C-404D-93C4-00F05B48C09D}" srcOrd="7" destOrd="0" presId="urn:microsoft.com/office/officeart/2005/8/layout/hChevron3"/>
    <dgm:cxn modelId="{C3DA72DA-BD51-4E13-B40D-64BE31B07C70}" type="presParOf" srcId="{9FEA0CA0-6AD6-4C2A-BEA2-D4244D7B9D80}" destId="{32C11D60-D64B-4B1F-8DF5-F35C23BBECB6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6AB8539-2074-44A1-A527-091C23CD6ADA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C105546F-5AFD-4511-A02C-FEC25506CCFB}">
      <dgm:prSet phldrT="[Text]" custT="1"/>
      <dgm:spPr/>
      <dgm:t>
        <a:bodyPr/>
        <a:lstStyle/>
        <a:p>
          <a:r>
            <a:rPr lang="en-GB" sz="1200" dirty="0" smtClean="0"/>
            <a:t>Diversification</a:t>
          </a:r>
          <a:endParaRPr lang="en-GB" sz="1200" dirty="0"/>
        </a:p>
      </dgm:t>
    </dgm:pt>
    <dgm:pt modelId="{177F35FC-D8A9-4A9E-BBE1-407505E81914}" type="parTrans" cxnId="{2903968E-C52E-43DD-99C3-4330232A2C25}">
      <dgm:prSet/>
      <dgm:spPr/>
      <dgm:t>
        <a:bodyPr/>
        <a:lstStyle/>
        <a:p>
          <a:endParaRPr lang="en-GB" sz="1200"/>
        </a:p>
      </dgm:t>
    </dgm:pt>
    <dgm:pt modelId="{2EFF4C93-5127-4145-AC88-686F3A91E3B3}" type="sibTrans" cxnId="{2903968E-C52E-43DD-99C3-4330232A2C25}">
      <dgm:prSet/>
      <dgm:spPr/>
      <dgm:t>
        <a:bodyPr/>
        <a:lstStyle/>
        <a:p>
          <a:endParaRPr lang="en-GB" sz="1200"/>
        </a:p>
      </dgm:t>
    </dgm:pt>
    <dgm:pt modelId="{5418AC6D-B29C-4FE2-9B58-155B0FA32681}">
      <dgm:prSet phldrT="[Text]" custT="1"/>
      <dgm:spPr/>
      <dgm:t>
        <a:bodyPr/>
        <a:lstStyle/>
        <a:p>
          <a:r>
            <a:rPr lang="en-GB" sz="1200" dirty="0" smtClean="0"/>
            <a:t>Food Security Fund</a:t>
          </a:r>
          <a:endParaRPr lang="en-GB" sz="1200" dirty="0"/>
        </a:p>
      </dgm:t>
    </dgm:pt>
    <dgm:pt modelId="{980DE177-E4E6-45FB-B61B-8C2CE26164AC}" type="parTrans" cxnId="{8F064AF8-FE8F-4A33-9D83-5133ACF732B8}">
      <dgm:prSet/>
      <dgm:spPr/>
      <dgm:t>
        <a:bodyPr/>
        <a:lstStyle/>
        <a:p>
          <a:endParaRPr lang="en-GB" sz="1200"/>
        </a:p>
      </dgm:t>
    </dgm:pt>
    <dgm:pt modelId="{274A1097-A016-4D82-B6DA-4A6A166E551F}" type="sibTrans" cxnId="{8F064AF8-FE8F-4A33-9D83-5133ACF732B8}">
      <dgm:prSet/>
      <dgm:spPr/>
      <dgm:t>
        <a:bodyPr/>
        <a:lstStyle/>
        <a:p>
          <a:endParaRPr lang="en-GB" sz="1200"/>
        </a:p>
      </dgm:t>
    </dgm:pt>
    <dgm:pt modelId="{89A3CC30-F36B-48B8-86C0-C0EB26FB4712}">
      <dgm:prSet phldrT="[Text]" custT="1"/>
      <dgm:spPr/>
      <dgm:t>
        <a:bodyPr/>
        <a:lstStyle/>
        <a:p>
          <a:r>
            <a:rPr lang="en-GB" sz="1200" dirty="0" smtClean="0"/>
            <a:t>Increased Income for Smallholder Farmers</a:t>
          </a:r>
          <a:endParaRPr lang="en-GB" sz="1200" dirty="0"/>
        </a:p>
      </dgm:t>
    </dgm:pt>
    <dgm:pt modelId="{E9C69DA3-A273-4DED-9EFA-3078D754DCA4}" type="parTrans" cxnId="{D5375454-252F-4D74-B549-43F0FEC1D740}">
      <dgm:prSet/>
      <dgm:spPr/>
      <dgm:t>
        <a:bodyPr/>
        <a:lstStyle/>
        <a:p>
          <a:endParaRPr lang="en-GB" sz="1200"/>
        </a:p>
      </dgm:t>
    </dgm:pt>
    <dgm:pt modelId="{B38CB00C-5AE5-4F47-9094-9F6CB9BC97A5}" type="sibTrans" cxnId="{D5375454-252F-4D74-B549-43F0FEC1D740}">
      <dgm:prSet/>
      <dgm:spPr/>
      <dgm:t>
        <a:bodyPr/>
        <a:lstStyle/>
        <a:p>
          <a:endParaRPr lang="en-GB" sz="1200"/>
        </a:p>
      </dgm:t>
    </dgm:pt>
    <dgm:pt modelId="{F035C19A-243F-4487-BE13-8B5B22CE5B3C}">
      <dgm:prSet phldrT="[Text]" custT="1"/>
      <dgm:spPr/>
      <dgm:t>
        <a:bodyPr/>
        <a:lstStyle/>
        <a:p>
          <a:r>
            <a:rPr lang="en-GB" sz="1200" dirty="0" smtClean="0"/>
            <a:t>Market Development</a:t>
          </a:r>
          <a:endParaRPr lang="en-GB" sz="1200" dirty="0"/>
        </a:p>
      </dgm:t>
    </dgm:pt>
    <dgm:pt modelId="{425279CA-5646-43CC-8167-0DD6055B65B0}" type="parTrans" cxnId="{28AFB699-A76C-4FFF-84BE-0A4E810E922E}">
      <dgm:prSet/>
      <dgm:spPr/>
      <dgm:t>
        <a:bodyPr/>
        <a:lstStyle/>
        <a:p>
          <a:endParaRPr lang="en-GB" sz="1200"/>
        </a:p>
      </dgm:t>
    </dgm:pt>
    <dgm:pt modelId="{2391DBEC-DD6D-4F3F-94BC-84CD41F79322}" type="sibTrans" cxnId="{28AFB699-A76C-4FFF-84BE-0A4E810E922E}">
      <dgm:prSet/>
      <dgm:spPr/>
      <dgm:t>
        <a:bodyPr/>
        <a:lstStyle/>
        <a:p>
          <a:endParaRPr lang="en-GB" sz="1200"/>
        </a:p>
      </dgm:t>
    </dgm:pt>
    <dgm:pt modelId="{3CF27522-DC95-440C-92B2-428986FD6313}">
      <dgm:prSet phldrT="[Text]" custT="1"/>
      <dgm:spPr/>
      <dgm:t>
        <a:bodyPr/>
        <a:lstStyle/>
        <a:p>
          <a:r>
            <a:rPr lang="en-GB" sz="1200" dirty="0" smtClean="0"/>
            <a:t>Sustainability</a:t>
          </a:r>
          <a:endParaRPr lang="en-GB" sz="1200" dirty="0"/>
        </a:p>
      </dgm:t>
    </dgm:pt>
    <dgm:pt modelId="{C5BE7F6D-960C-4C11-85A8-91193848D076}" type="parTrans" cxnId="{C4D92243-9BB1-4ECC-B1C0-BC8D3D31404C}">
      <dgm:prSet/>
      <dgm:spPr/>
      <dgm:t>
        <a:bodyPr/>
        <a:lstStyle/>
        <a:p>
          <a:endParaRPr lang="en-GB" sz="1200"/>
        </a:p>
      </dgm:t>
    </dgm:pt>
    <dgm:pt modelId="{CD8A8A5C-3900-4F5C-8333-647DFA4EEC91}" type="sibTrans" cxnId="{C4D92243-9BB1-4ECC-B1C0-BC8D3D31404C}">
      <dgm:prSet/>
      <dgm:spPr/>
      <dgm:t>
        <a:bodyPr/>
        <a:lstStyle/>
        <a:p>
          <a:endParaRPr lang="en-GB" sz="1200"/>
        </a:p>
      </dgm:t>
    </dgm:pt>
    <dgm:pt modelId="{A0062A99-01BB-452C-BF8C-911D4A6F9C22}" type="pres">
      <dgm:prSet presAssocID="{96AB8539-2074-44A1-A527-091C23CD6AD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A554F1-EDF4-4D43-BF46-359BCDB5A4C7}" type="pres">
      <dgm:prSet presAssocID="{C105546F-5AFD-4511-A02C-FEC25506CCFB}" presName="parentLin" presStyleCnt="0"/>
      <dgm:spPr/>
    </dgm:pt>
    <dgm:pt modelId="{A1EE07AC-4F97-43A9-A20C-A7FCDD6811DE}" type="pres">
      <dgm:prSet presAssocID="{C105546F-5AFD-4511-A02C-FEC25506CCFB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7A2F758D-141C-4225-875D-C80DAB55B450}" type="pres">
      <dgm:prSet presAssocID="{C105546F-5AFD-4511-A02C-FEC25506CCFB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A3EDC2-CE66-4B0A-B5CD-03FF34D97E24}" type="pres">
      <dgm:prSet presAssocID="{C105546F-5AFD-4511-A02C-FEC25506CCFB}" presName="negativeSpace" presStyleCnt="0"/>
      <dgm:spPr/>
    </dgm:pt>
    <dgm:pt modelId="{213255A2-38C8-4E30-BC54-6800312BEC58}" type="pres">
      <dgm:prSet presAssocID="{C105546F-5AFD-4511-A02C-FEC25506CCFB}" presName="childText" presStyleLbl="conFgAcc1" presStyleIdx="0" presStyleCnt="5">
        <dgm:presLayoutVars>
          <dgm:bulletEnabled val="1"/>
        </dgm:presLayoutVars>
      </dgm:prSet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endParaRPr lang="en-US"/>
        </a:p>
      </dgm:t>
    </dgm:pt>
    <dgm:pt modelId="{BC1B7AA4-5BFA-4140-B444-F493B105B621}" type="pres">
      <dgm:prSet presAssocID="{2EFF4C93-5127-4145-AC88-686F3A91E3B3}" presName="spaceBetweenRectangles" presStyleCnt="0"/>
      <dgm:spPr/>
    </dgm:pt>
    <dgm:pt modelId="{31514447-AF19-4BB0-B62B-2378445FEF10}" type="pres">
      <dgm:prSet presAssocID="{5418AC6D-B29C-4FE2-9B58-155B0FA32681}" presName="parentLin" presStyleCnt="0"/>
      <dgm:spPr/>
    </dgm:pt>
    <dgm:pt modelId="{89514C0C-E83A-4C48-ABC0-F3CDFE25A7E0}" type="pres">
      <dgm:prSet presAssocID="{5418AC6D-B29C-4FE2-9B58-155B0FA32681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3036AFCB-D904-45AF-B1C2-2E234C1EAFE2}" type="pres">
      <dgm:prSet presAssocID="{5418AC6D-B29C-4FE2-9B58-155B0FA3268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3486DD-C85E-42BB-9CD7-A213EA97E518}" type="pres">
      <dgm:prSet presAssocID="{5418AC6D-B29C-4FE2-9B58-155B0FA32681}" presName="negativeSpace" presStyleCnt="0"/>
      <dgm:spPr/>
    </dgm:pt>
    <dgm:pt modelId="{A893B4CD-49DB-44DD-8CB3-A9793CB5AAD0}" type="pres">
      <dgm:prSet presAssocID="{5418AC6D-B29C-4FE2-9B58-155B0FA32681}" presName="childText" presStyleLbl="conFgAcc1" presStyleIdx="1" presStyleCnt="5">
        <dgm:presLayoutVars>
          <dgm:bulletEnabled val="1"/>
        </dgm:presLayoutVars>
      </dgm:prSet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endParaRPr lang="en-US"/>
        </a:p>
      </dgm:t>
    </dgm:pt>
    <dgm:pt modelId="{825C954D-DA2E-4CA8-BCAE-FD0B02E61F1A}" type="pres">
      <dgm:prSet presAssocID="{274A1097-A016-4D82-B6DA-4A6A166E551F}" presName="spaceBetweenRectangles" presStyleCnt="0"/>
      <dgm:spPr/>
    </dgm:pt>
    <dgm:pt modelId="{5659232C-96C7-4248-B3F7-05E7036F9CE8}" type="pres">
      <dgm:prSet presAssocID="{89A3CC30-F36B-48B8-86C0-C0EB26FB4712}" presName="parentLin" presStyleCnt="0"/>
      <dgm:spPr/>
    </dgm:pt>
    <dgm:pt modelId="{A2CAB898-831C-413F-BA56-052610959C1C}" type="pres">
      <dgm:prSet presAssocID="{89A3CC30-F36B-48B8-86C0-C0EB26FB4712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CC49C1D9-81AE-42E4-ABC0-9E5F309A1738}" type="pres">
      <dgm:prSet presAssocID="{89A3CC30-F36B-48B8-86C0-C0EB26FB4712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1C85CB-C85F-47D9-998B-F806DC1CE8D8}" type="pres">
      <dgm:prSet presAssocID="{89A3CC30-F36B-48B8-86C0-C0EB26FB4712}" presName="negativeSpace" presStyleCnt="0"/>
      <dgm:spPr/>
    </dgm:pt>
    <dgm:pt modelId="{475C63CB-AE4D-40B5-8ED9-9501D83A3730}" type="pres">
      <dgm:prSet presAssocID="{89A3CC30-F36B-48B8-86C0-C0EB26FB4712}" presName="childText" presStyleLbl="conFgAcc1" presStyleIdx="2" presStyleCnt="5">
        <dgm:presLayoutVars>
          <dgm:bulletEnabled val="1"/>
        </dgm:presLayoutVars>
      </dgm:prSet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endParaRPr lang="en-US"/>
        </a:p>
      </dgm:t>
    </dgm:pt>
    <dgm:pt modelId="{595EFA11-02BB-43F2-B976-DA21DC80F40D}" type="pres">
      <dgm:prSet presAssocID="{B38CB00C-5AE5-4F47-9094-9F6CB9BC97A5}" presName="spaceBetweenRectangles" presStyleCnt="0"/>
      <dgm:spPr/>
    </dgm:pt>
    <dgm:pt modelId="{0760BBDA-D569-4F40-B77B-DD9466734C7C}" type="pres">
      <dgm:prSet presAssocID="{F035C19A-243F-4487-BE13-8B5B22CE5B3C}" presName="parentLin" presStyleCnt="0"/>
      <dgm:spPr/>
    </dgm:pt>
    <dgm:pt modelId="{E3309A89-52DE-4752-9018-8F73EA3102BF}" type="pres">
      <dgm:prSet presAssocID="{F035C19A-243F-4487-BE13-8B5B22CE5B3C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E89DC18D-9C5C-4DD0-AF0B-9C7E2B08CE8D}" type="pres">
      <dgm:prSet presAssocID="{F035C19A-243F-4487-BE13-8B5B22CE5B3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CBB6B2-7944-4D74-8809-E625ABB14DEF}" type="pres">
      <dgm:prSet presAssocID="{F035C19A-243F-4487-BE13-8B5B22CE5B3C}" presName="negativeSpace" presStyleCnt="0"/>
      <dgm:spPr/>
    </dgm:pt>
    <dgm:pt modelId="{694ABC3D-E5E7-4367-81B5-D5CA4522AF64}" type="pres">
      <dgm:prSet presAssocID="{F035C19A-243F-4487-BE13-8B5B22CE5B3C}" presName="childText" presStyleLbl="conFgAcc1" presStyleIdx="3" presStyleCnt="5">
        <dgm:presLayoutVars>
          <dgm:bulletEnabled val="1"/>
        </dgm:presLayoutVars>
      </dgm:prSet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endParaRPr lang="en-US"/>
        </a:p>
      </dgm:t>
    </dgm:pt>
    <dgm:pt modelId="{65CB8B84-B385-4FD6-8A27-E05F96B4C040}" type="pres">
      <dgm:prSet presAssocID="{2391DBEC-DD6D-4F3F-94BC-84CD41F79322}" presName="spaceBetweenRectangles" presStyleCnt="0"/>
      <dgm:spPr/>
    </dgm:pt>
    <dgm:pt modelId="{190E840A-C18D-4C12-A2E6-08BE74EF8376}" type="pres">
      <dgm:prSet presAssocID="{3CF27522-DC95-440C-92B2-428986FD6313}" presName="parentLin" presStyleCnt="0"/>
      <dgm:spPr/>
    </dgm:pt>
    <dgm:pt modelId="{9F84D8CE-57CB-450A-808B-C9718D58503A}" type="pres">
      <dgm:prSet presAssocID="{3CF27522-DC95-440C-92B2-428986FD6313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CD1A8188-6144-4F1C-B56B-EF3FCE0C7646}" type="pres">
      <dgm:prSet presAssocID="{3CF27522-DC95-440C-92B2-428986FD631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B89060-6DF1-47F2-A48F-C7C7C7E4EC8E}" type="pres">
      <dgm:prSet presAssocID="{3CF27522-DC95-440C-92B2-428986FD6313}" presName="negativeSpace" presStyleCnt="0"/>
      <dgm:spPr/>
    </dgm:pt>
    <dgm:pt modelId="{638D694B-1E2D-41B5-8B3F-989F0A1BD909}" type="pres">
      <dgm:prSet presAssocID="{3CF27522-DC95-440C-92B2-428986FD6313}" presName="childText" presStyleLbl="conFgAcc1" presStyleIdx="4" presStyleCnt="5">
        <dgm:presLayoutVars>
          <dgm:bulletEnabled val="1"/>
        </dgm:presLayoutVars>
      </dgm:prSet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endParaRPr lang="en-US"/>
        </a:p>
      </dgm:t>
    </dgm:pt>
  </dgm:ptLst>
  <dgm:cxnLst>
    <dgm:cxn modelId="{A72B2F14-8F83-4206-8EB6-C31E07FD9E16}" type="presOf" srcId="{F035C19A-243F-4487-BE13-8B5B22CE5B3C}" destId="{E3309A89-52DE-4752-9018-8F73EA3102BF}" srcOrd="0" destOrd="0" presId="urn:microsoft.com/office/officeart/2005/8/layout/list1"/>
    <dgm:cxn modelId="{B9690E89-35BA-49B5-9D88-78338CCA03D9}" type="presOf" srcId="{C105546F-5AFD-4511-A02C-FEC25506CCFB}" destId="{A1EE07AC-4F97-43A9-A20C-A7FCDD6811DE}" srcOrd="0" destOrd="0" presId="urn:microsoft.com/office/officeart/2005/8/layout/list1"/>
    <dgm:cxn modelId="{3D2DDB83-5B45-4306-880F-417F0530920D}" type="presOf" srcId="{89A3CC30-F36B-48B8-86C0-C0EB26FB4712}" destId="{CC49C1D9-81AE-42E4-ABC0-9E5F309A1738}" srcOrd="1" destOrd="0" presId="urn:microsoft.com/office/officeart/2005/8/layout/list1"/>
    <dgm:cxn modelId="{2903968E-C52E-43DD-99C3-4330232A2C25}" srcId="{96AB8539-2074-44A1-A527-091C23CD6ADA}" destId="{C105546F-5AFD-4511-A02C-FEC25506CCFB}" srcOrd="0" destOrd="0" parTransId="{177F35FC-D8A9-4A9E-BBE1-407505E81914}" sibTransId="{2EFF4C93-5127-4145-AC88-686F3A91E3B3}"/>
    <dgm:cxn modelId="{974B5E43-3C7A-476C-BD56-7E61C74BB96F}" type="presOf" srcId="{89A3CC30-F36B-48B8-86C0-C0EB26FB4712}" destId="{A2CAB898-831C-413F-BA56-052610959C1C}" srcOrd="0" destOrd="0" presId="urn:microsoft.com/office/officeart/2005/8/layout/list1"/>
    <dgm:cxn modelId="{C475FF3A-08A2-4B44-BE61-44B5F20DF24E}" type="presOf" srcId="{3CF27522-DC95-440C-92B2-428986FD6313}" destId="{CD1A8188-6144-4F1C-B56B-EF3FCE0C7646}" srcOrd="1" destOrd="0" presId="urn:microsoft.com/office/officeart/2005/8/layout/list1"/>
    <dgm:cxn modelId="{8F064AF8-FE8F-4A33-9D83-5133ACF732B8}" srcId="{96AB8539-2074-44A1-A527-091C23CD6ADA}" destId="{5418AC6D-B29C-4FE2-9B58-155B0FA32681}" srcOrd="1" destOrd="0" parTransId="{980DE177-E4E6-45FB-B61B-8C2CE26164AC}" sibTransId="{274A1097-A016-4D82-B6DA-4A6A166E551F}"/>
    <dgm:cxn modelId="{28AFB699-A76C-4FFF-84BE-0A4E810E922E}" srcId="{96AB8539-2074-44A1-A527-091C23CD6ADA}" destId="{F035C19A-243F-4487-BE13-8B5B22CE5B3C}" srcOrd="3" destOrd="0" parTransId="{425279CA-5646-43CC-8167-0DD6055B65B0}" sibTransId="{2391DBEC-DD6D-4F3F-94BC-84CD41F79322}"/>
    <dgm:cxn modelId="{28416806-256D-44F4-997F-1F9C6651BDCE}" type="presOf" srcId="{96AB8539-2074-44A1-A527-091C23CD6ADA}" destId="{A0062A99-01BB-452C-BF8C-911D4A6F9C22}" srcOrd="0" destOrd="0" presId="urn:microsoft.com/office/officeart/2005/8/layout/list1"/>
    <dgm:cxn modelId="{7090C078-E50A-493A-BE76-AE2AC24991FD}" type="presOf" srcId="{3CF27522-DC95-440C-92B2-428986FD6313}" destId="{9F84D8CE-57CB-450A-808B-C9718D58503A}" srcOrd="0" destOrd="0" presId="urn:microsoft.com/office/officeart/2005/8/layout/list1"/>
    <dgm:cxn modelId="{C4D92243-9BB1-4ECC-B1C0-BC8D3D31404C}" srcId="{96AB8539-2074-44A1-A527-091C23CD6ADA}" destId="{3CF27522-DC95-440C-92B2-428986FD6313}" srcOrd="4" destOrd="0" parTransId="{C5BE7F6D-960C-4C11-85A8-91193848D076}" sibTransId="{CD8A8A5C-3900-4F5C-8333-647DFA4EEC91}"/>
    <dgm:cxn modelId="{D5375454-252F-4D74-B549-43F0FEC1D740}" srcId="{96AB8539-2074-44A1-A527-091C23CD6ADA}" destId="{89A3CC30-F36B-48B8-86C0-C0EB26FB4712}" srcOrd="2" destOrd="0" parTransId="{E9C69DA3-A273-4DED-9EFA-3078D754DCA4}" sibTransId="{B38CB00C-5AE5-4F47-9094-9F6CB9BC97A5}"/>
    <dgm:cxn modelId="{BC0B1F2F-D257-4212-992D-FDB8B3F401C8}" type="presOf" srcId="{5418AC6D-B29C-4FE2-9B58-155B0FA32681}" destId="{89514C0C-E83A-4C48-ABC0-F3CDFE25A7E0}" srcOrd="0" destOrd="0" presId="urn:microsoft.com/office/officeart/2005/8/layout/list1"/>
    <dgm:cxn modelId="{DD105482-757D-49BB-9C63-2056594DF6D4}" type="presOf" srcId="{5418AC6D-B29C-4FE2-9B58-155B0FA32681}" destId="{3036AFCB-D904-45AF-B1C2-2E234C1EAFE2}" srcOrd="1" destOrd="0" presId="urn:microsoft.com/office/officeart/2005/8/layout/list1"/>
    <dgm:cxn modelId="{09173F7A-4163-4443-9DC1-C415BC62A7D1}" type="presOf" srcId="{F035C19A-243F-4487-BE13-8B5B22CE5B3C}" destId="{E89DC18D-9C5C-4DD0-AF0B-9C7E2B08CE8D}" srcOrd="1" destOrd="0" presId="urn:microsoft.com/office/officeart/2005/8/layout/list1"/>
    <dgm:cxn modelId="{3F88FE46-9F1A-444D-A094-A97852C3A3DF}" type="presOf" srcId="{C105546F-5AFD-4511-A02C-FEC25506CCFB}" destId="{7A2F758D-141C-4225-875D-C80DAB55B450}" srcOrd="1" destOrd="0" presId="urn:microsoft.com/office/officeart/2005/8/layout/list1"/>
    <dgm:cxn modelId="{2079364B-6179-4B25-B9EE-AB952ED73A4A}" type="presParOf" srcId="{A0062A99-01BB-452C-BF8C-911D4A6F9C22}" destId="{2FA554F1-EDF4-4D43-BF46-359BCDB5A4C7}" srcOrd="0" destOrd="0" presId="urn:microsoft.com/office/officeart/2005/8/layout/list1"/>
    <dgm:cxn modelId="{B810A1D5-3E4B-4A70-80BA-336CAE339013}" type="presParOf" srcId="{2FA554F1-EDF4-4D43-BF46-359BCDB5A4C7}" destId="{A1EE07AC-4F97-43A9-A20C-A7FCDD6811DE}" srcOrd="0" destOrd="0" presId="urn:microsoft.com/office/officeart/2005/8/layout/list1"/>
    <dgm:cxn modelId="{D952A918-9500-4928-B92B-F57E6A3E6134}" type="presParOf" srcId="{2FA554F1-EDF4-4D43-BF46-359BCDB5A4C7}" destId="{7A2F758D-141C-4225-875D-C80DAB55B450}" srcOrd="1" destOrd="0" presId="urn:microsoft.com/office/officeart/2005/8/layout/list1"/>
    <dgm:cxn modelId="{D7A0CA37-F9AC-406E-95B3-F9725ED1216C}" type="presParOf" srcId="{A0062A99-01BB-452C-BF8C-911D4A6F9C22}" destId="{92A3EDC2-CE66-4B0A-B5CD-03FF34D97E24}" srcOrd="1" destOrd="0" presId="urn:microsoft.com/office/officeart/2005/8/layout/list1"/>
    <dgm:cxn modelId="{53346DF3-6C71-4DCC-85E6-0B27F0108F51}" type="presParOf" srcId="{A0062A99-01BB-452C-BF8C-911D4A6F9C22}" destId="{213255A2-38C8-4E30-BC54-6800312BEC58}" srcOrd="2" destOrd="0" presId="urn:microsoft.com/office/officeart/2005/8/layout/list1"/>
    <dgm:cxn modelId="{A64E06F2-FF50-4E97-B5EC-599E2016BB88}" type="presParOf" srcId="{A0062A99-01BB-452C-BF8C-911D4A6F9C22}" destId="{BC1B7AA4-5BFA-4140-B444-F493B105B621}" srcOrd="3" destOrd="0" presId="urn:microsoft.com/office/officeart/2005/8/layout/list1"/>
    <dgm:cxn modelId="{464867A6-7034-44BC-85C8-C69D9E324D8F}" type="presParOf" srcId="{A0062A99-01BB-452C-BF8C-911D4A6F9C22}" destId="{31514447-AF19-4BB0-B62B-2378445FEF10}" srcOrd="4" destOrd="0" presId="urn:microsoft.com/office/officeart/2005/8/layout/list1"/>
    <dgm:cxn modelId="{03C2A5D8-08D4-4713-8EBC-4F43E2CCC4FC}" type="presParOf" srcId="{31514447-AF19-4BB0-B62B-2378445FEF10}" destId="{89514C0C-E83A-4C48-ABC0-F3CDFE25A7E0}" srcOrd="0" destOrd="0" presId="urn:microsoft.com/office/officeart/2005/8/layout/list1"/>
    <dgm:cxn modelId="{064AE0A7-16CD-4EC2-A827-79281BC35351}" type="presParOf" srcId="{31514447-AF19-4BB0-B62B-2378445FEF10}" destId="{3036AFCB-D904-45AF-B1C2-2E234C1EAFE2}" srcOrd="1" destOrd="0" presId="urn:microsoft.com/office/officeart/2005/8/layout/list1"/>
    <dgm:cxn modelId="{6866440E-A963-45A4-9969-FFE8F3569071}" type="presParOf" srcId="{A0062A99-01BB-452C-BF8C-911D4A6F9C22}" destId="{4D3486DD-C85E-42BB-9CD7-A213EA97E518}" srcOrd="5" destOrd="0" presId="urn:microsoft.com/office/officeart/2005/8/layout/list1"/>
    <dgm:cxn modelId="{9BB33269-CE85-4BC9-AF88-3333C4A0BF9B}" type="presParOf" srcId="{A0062A99-01BB-452C-BF8C-911D4A6F9C22}" destId="{A893B4CD-49DB-44DD-8CB3-A9793CB5AAD0}" srcOrd="6" destOrd="0" presId="urn:microsoft.com/office/officeart/2005/8/layout/list1"/>
    <dgm:cxn modelId="{F1F3F1D6-5CFE-4503-8EF0-5D8CFA79A95C}" type="presParOf" srcId="{A0062A99-01BB-452C-BF8C-911D4A6F9C22}" destId="{825C954D-DA2E-4CA8-BCAE-FD0B02E61F1A}" srcOrd="7" destOrd="0" presId="urn:microsoft.com/office/officeart/2005/8/layout/list1"/>
    <dgm:cxn modelId="{B94924A1-4D6B-487D-93EF-4EAD9244E513}" type="presParOf" srcId="{A0062A99-01BB-452C-BF8C-911D4A6F9C22}" destId="{5659232C-96C7-4248-B3F7-05E7036F9CE8}" srcOrd="8" destOrd="0" presId="urn:microsoft.com/office/officeart/2005/8/layout/list1"/>
    <dgm:cxn modelId="{4F98225E-6B1B-4DAA-B1F8-4F9CF5AFD50C}" type="presParOf" srcId="{5659232C-96C7-4248-B3F7-05E7036F9CE8}" destId="{A2CAB898-831C-413F-BA56-052610959C1C}" srcOrd="0" destOrd="0" presId="urn:microsoft.com/office/officeart/2005/8/layout/list1"/>
    <dgm:cxn modelId="{0D20797D-D2C6-4355-BC7D-8BBDA8ACA61F}" type="presParOf" srcId="{5659232C-96C7-4248-B3F7-05E7036F9CE8}" destId="{CC49C1D9-81AE-42E4-ABC0-9E5F309A1738}" srcOrd="1" destOrd="0" presId="urn:microsoft.com/office/officeart/2005/8/layout/list1"/>
    <dgm:cxn modelId="{34B2BA57-E843-4013-86F3-5E34C6314218}" type="presParOf" srcId="{A0062A99-01BB-452C-BF8C-911D4A6F9C22}" destId="{7B1C85CB-C85F-47D9-998B-F806DC1CE8D8}" srcOrd="9" destOrd="0" presId="urn:microsoft.com/office/officeart/2005/8/layout/list1"/>
    <dgm:cxn modelId="{2E9D0992-DB3C-4842-B4EB-B5479E01D505}" type="presParOf" srcId="{A0062A99-01BB-452C-BF8C-911D4A6F9C22}" destId="{475C63CB-AE4D-40B5-8ED9-9501D83A3730}" srcOrd="10" destOrd="0" presId="urn:microsoft.com/office/officeart/2005/8/layout/list1"/>
    <dgm:cxn modelId="{EAC67017-685C-4CB7-97A6-EA80376ED2FF}" type="presParOf" srcId="{A0062A99-01BB-452C-BF8C-911D4A6F9C22}" destId="{595EFA11-02BB-43F2-B976-DA21DC80F40D}" srcOrd="11" destOrd="0" presId="urn:microsoft.com/office/officeart/2005/8/layout/list1"/>
    <dgm:cxn modelId="{7DACE6C0-0D69-4CA5-8781-96BCAE277C0A}" type="presParOf" srcId="{A0062A99-01BB-452C-BF8C-911D4A6F9C22}" destId="{0760BBDA-D569-4F40-B77B-DD9466734C7C}" srcOrd="12" destOrd="0" presId="urn:microsoft.com/office/officeart/2005/8/layout/list1"/>
    <dgm:cxn modelId="{4D00BE67-BE7C-4DE0-93D7-4A34F7609279}" type="presParOf" srcId="{0760BBDA-D569-4F40-B77B-DD9466734C7C}" destId="{E3309A89-52DE-4752-9018-8F73EA3102BF}" srcOrd="0" destOrd="0" presId="urn:microsoft.com/office/officeart/2005/8/layout/list1"/>
    <dgm:cxn modelId="{7702ED3A-1267-418E-8AFB-0D11F5F4DC0B}" type="presParOf" srcId="{0760BBDA-D569-4F40-B77B-DD9466734C7C}" destId="{E89DC18D-9C5C-4DD0-AF0B-9C7E2B08CE8D}" srcOrd="1" destOrd="0" presId="urn:microsoft.com/office/officeart/2005/8/layout/list1"/>
    <dgm:cxn modelId="{FA5D1E9B-209E-44FE-A172-B850043F927E}" type="presParOf" srcId="{A0062A99-01BB-452C-BF8C-911D4A6F9C22}" destId="{1BCBB6B2-7944-4D74-8809-E625ABB14DEF}" srcOrd="13" destOrd="0" presId="urn:microsoft.com/office/officeart/2005/8/layout/list1"/>
    <dgm:cxn modelId="{68F1966E-D2A4-48A0-A7DF-5E08B8920118}" type="presParOf" srcId="{A0062A99-01BB-452C-BF8C-911D4A6F9C22}" destId="{694ABC3D-E5E7-4367-81B5-D5CA4522AF64}" srcOrd="14" destOrd="0" presId="urn:microsoft.com/office/officeart/2005/8/layout/list1"/>
    <dgm:cxn modelId="{3B5002FF-1D46-4C79-BAD6-BC7CE269B804}" type="presParOf" srcId="{A0062A99-01BB-452C-BF8C-911D4A6F9C22}" destId="{65CB8B84-B385-4FD6-8A27-E05F96B4C040}" srcOrd="15" destOrd="0" presId="urn:microsoft.com/office/officeart/2005/8/layout/list1"/>
    <dgm:cxn modelId="{9C06DB41-57DE-4BBF-B6A4-5F097567517D}" type="presParOf" srcId="{A0062A99-01BB-452C-BF8C-911D4A6F9C22}" destId="{190E840A-C18D-4C12-A2E6-08BE74EF8376}" srcOrd="16" destOrd="0" presId="urn:microsoft.com/office/officeart/2005/8/layout/list1"/>
    <dgm:cxn modelId="{3489535E-9B08-4BDC-89C4-601D97B6238C}" type="presParOf" srcId="{190E840A-C18D-4C12-A2E6-08BE74EF8376}" destId="{9F84D8CE-57CB-450A-808B-C9718D58503A}" srcOrd="0" destOrd="0" presId="urn:microsoft.com/office/officeart/2005/8/layout/list1"/>
    <dgm:cxn modelId="{E6947092-DB28-4679-9D2A-9D2500C628A2}" type="presParOf" srcId="{190E840A-C18D-4C12-A2E6-08BE74EF8376}" destId="{CD1A8188-6144-4F1C-B56B-EF3FCE0C7646}" srcOrd="1" destOrd="0" presId="urn:microsoft.com/office/officeart/2005/8/layout/list1"/>
    <dgm:cxn modelId="{1BB20E82-F382-4BEF-87AE-2286742CF124}" type="presParOf" srcId="{A0062A99-01BB-452C-BF8C-911D4A6F9C22}" destId="{7BB89060-6DF1-47F2-A48F-C7C7C7E4EC8E}" srcOrd="17" destOrd="0" presId="urn:microsoft.com/office/officeart/2005/8/layout/list1"/>
    <dgm:cxn modelId="{77DFF3A1-FEA3-46F9-9E60-9D3A97A247BE}" type="presParOf" srcId="{A0062A99-01BB-452C-BF8C-911D4A6F9C22}" destId="{638D694B-1E2D-41B5-8B3F-989F0A1BD909}" srcOrd="18" destOrd="0" presId="urn:microsoft.com/office/officeart/2005/8/layout/list1"/>
  </dgm:cxnLst>
  <dgm:bg/>
  <dgm:whole/>
  <dgm:extLst>
    <a:ext uri="{C62137D5-CB1D-491B-B009-E17868A290BF}">
      <dgm14:recolorImg xmlns:dgm14="http://schemas.microsoft.com/office/drawing/2010/diagram" xmlns="" val="1"/>
    </a:ex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4E587C-1586-4039-A8C5-A0ED42D19A8C}">
      <dsp:nvSpPr>
        <dsp:cNvPr id="0" name=""/>
        <dsp:cNvSpPr/>
      </dsp:nvSpPr>
      <dsp:spPr>
        <a:xfrm>
          <a:off x="0" y="616258"/>
          <a:ext cx="2063750" cy="12382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smtClean="0"/>
            <a:t>The presence and functioning of a regulatory authority</a:t>
          </a:r>
          <a:endParaRPr lang="en-GB" sz="1300" kern="120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Protect investors</a:t>
          </a:r>
          <a:endParaRPr lang="en-GB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Ensure transparency</a:t>
          </a:r>
          <a:endParaRPr lang="en-GB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Reduce systemic risks</a:t>
          </a:r>
          <a:endParaRPr lang="en-GB" sz="1000" kern="1200" dirty="0"/>
        </a:p>
      </dsp:txBody>
      <dsp:txXfrm>
        <a:off x="0" y="616258"/>
        <a:ext cx="2063750" cy="1238250"/>
      </dsp:txXfrm>
    </dsp:sp>
    <dsp:sp modelId="{181ABB17-01A4-48F7-8ED1-07134A71F56E}">
      <dsp:nvSpPr>
        <dsp:cNvPr id="0" name=""/>
        <dsp:cNvSpPr/>
      </dsp:nvSpPr>
      <dsp:spPr>
        <a:xfrm>
          <a:off x="2270125" y="616258"/>
          <a:ext cx="2063750" cy="12382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Active market</a:t>
          </a:r>
          <a:endParaRPr lang="en-GB" sz="13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00" kern="1200" dirty="0" smtClean="0"/>
            <a:t>Cash (Spot)</a:t>
          </a:r>
          <a:endParaRPr lang="en-GB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00" kern="1200" dirty="0" smtClean="0"/>
            <a:t>Futures</a:t>
          </a:r>
          <a:endParaRPr lang="en-GB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00" kern="1200" dirty="0" smtClean="0"/>
            <a:t>Forwards</a:t>
          </a:r>
          <a:endParaRPr lang="en-GB" sz="1000" kern="1200" dirty="0"/>
        </a:p>
      </dsp:txBody>
      <dsp:txXfrm>
        <a:off x="2270125" y="616258"/>
        <a:ext cx="2063750" cy="1238250"/>
      </dsp:txXfrm>
    </dsp:sp>
    <dsp:sp modelId="{7459F1F3-D4BE-4C87-BA0D-9077B4E5702D}">
      <dsp:nvSpPr>
        <dsp:cNvPr id="0" name=""/>
        <dsp:cNvSpPr/>
      </dsp:nvSpPr>
      <dsp:spPr>
        <a:xfrm>
          <a:off x="4540250" y="616258"/>
          <a:ext cx="2063750" cy="12382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Availability of physical infrastructure</a:t>
          </a:r>
          <a:endParaRPr lang="en-GB" sz="13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00" kern="1200" dirty="0" smtClean="0"/>
            <a:t>Trade Platform</a:t>
          </a:r>
          <a:endParaRPr lang="en-GB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00" kern="1200" dirty="0" smtClean="0"/>
            <a:t>Warehouses</a:t>
          </a:r>
          <a:endParaRPr lang="en-GB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00" kern="1200" dirty="0" smtClean="0"/>
            <a:t>Collateral managers</a:t>
          </a:r>
          <a:endParaRPr lang="en-GB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00" kern="1200" dirty="0" smtClean="0"/>
            <a:t>Logistics</a:t>
          </a:r>
          <a:endParaRPr lang="en-GB" sz="1000" kern="1200" dirty="0"/>
        </a:p>
      </dsp:txBody>
      <dsp:txXfrm>
        <a:off x="4540250" y="616258"/>
        <a:ext cx="2063750" cy="1238250"/>
      </dsp:txXfrm>
    </dsp:sp>
    <dsp:sp modelId="{ED8146D9-F3AC-4BFB-908B-BCF2EEC9A52F}">
      <dsp:nvSpPr>
        <dsp:cNvPr id="0" name=""/>
        <dsp:cNvSpPr/>
      </dsp:nvSpPr>
      <dsp:spPr>
        <a:xfrm>
          <a:off x="0" y="2060884"/>
          <a:ext cx="2063750" cy="12382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Availability of financial infrastructure</a:t>
          </a:r>
          <a:endParaRPr lang="en-GB" sz="13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00" kern="1200" dirty="0" smtClean="0"/>
            <a:t>Standardised products</a:t>
          </a:r>
          <a:endParaRPr lang="en-GB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00" kern="1200" dirty="0" smtClean="0"/>
            <a:t>Clearing</a:t>
          </a:r>
          <a:endParaRPr lang="en-GB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00" kern="1200" dirty="0" smtClean="0"/>
            <a:t>Settlement</a:t>
          </a:r>
          <a:endParaRPr lang="en-GB" sz="1000" kern="1200" dirty="0"/>
        </a:p>
      </dsp:txBody>
      <dsp:txXfrm>
        <a:off x="0" y="2060884"/>
        <a:ext cx="2063750" cy="1238250"/>
      </dsp:txXfrm>
    </dsp:sp>
    <dsp:sp modelId="{8C0C60DA-C5D9-4EB9-BA86-A435C2AE24E2}">
      <dsp:nvSpPr>
        <dsp:cNvPr id="0" name=""/>
        <dsp:cNvSpPr/>
      </dsp:nvSpPr>
      <dsp:spPr>
        <a:xfrm>
          <a:off x="2270125" y="2060884"/>
          <a:ext cx="2063750" cy="12382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Macroeconomic stability</a:t>
          </a:r>
          <a:endParaRPr lang="en-GB" sz="13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Viable currency</a:t>
          </a:r>
          <a:endParaRPr lang="en-GB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Sound policy for monetary management</a:t>
          </a:r>
          <a:endParaRPr lang="en-GB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Stable exchange rates</a:t>
          </a:r>
          <a:endParaRPr lang="en-GB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Sound foreign trade policies</a:t>
          </a:r>
          <a:endParaRPr lang="en-GB" sz="1000" kern="1200" dirty="0"/>
        </a:p>
      </dsp:txBody>
      <dsp:txXfrm>
        <a:off x="2270125" y="2060884"/>
        <a:ext cx="2063750" cy="1238250"/>
      </dsp:txXfrm>
    </dsp:sp>
    <dsp:sp modelId="{145BA7C7-804D-415B-84B3-7564BECCBA08}">
      <dsp:nvSpPr>
        <dsp:cNvPr id="0" name=""/>
        <dsp:cNvSpPr/>
      </dsp:nvSpPr>
      <dsp:spPr>
        <a:xfrm>
          <a:off x="4540250" y="2060884"/>
          <a:ext cx="2063750" cy="12382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Monitoring and evaluation systems</a:t>
          </a:r>
          <a:endParaRPr lang="en-GB" sz="13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Documentation of experiences</a:t>
          </a:r>
          <a:endParaRPr lang="en-GB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Ensure accountability</a:t>
          </a:r>
          <a:endParaRPr lang="en-GB" sz="1000" kern="1200" dirty="0"/>
        </a:p>
      </dsp:txBody>
      <dsp:txXfrm>
        <a:off x="4540250" y="2060884"/>
        <a:ext cx="2063750" cy="123825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E947D8-FCA5-498F-8D57-67EC1382CC8E}">
      <dsp:nvSpPr>
        <dsp:cNvPr id="0" name=""/>
        <dsp:cNvSpPr/>
      </dsp:nvSpPr>
      <dsp:spPr>
        <a:xfrm>
          <a:off x="1063" y="49621"/>
          <a:ext cx="2073522" cy="829409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678" tIns="45339" rIns="22670" bIns="45339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Product homogeneity</a:t>
          </a:r>
          <a:endParaRPr lang="en-GB" sz="1700" kern="1200" dirty="0"/>
        </a:p>
      </dsp:txBody>
      <dsp:txXfrm>
        <a:off x="1063" y="49621"/>
        <a:ext cx="2073522" cy="829409"/>
      </dsp:txXfrm>
    </dsp:sp>
    <dsp:sp modelId="{D460CDCF-4C4C-4ED3-99E1-F6A26062E6DF}">
      <dsp:nvSpPr>
        <dsp:cNvPr id="0" name=""/>
        <dsp:cNvSpPr/>
      </dsp:nvSpPr>
      <dsp:spPr>
        <a:xfrm>
          <a:off x="1659881" y="49621"/>
          <a:ext cx="2073522" cy="8294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Grades and standards</a:t>
          </a:r>
          <a:endParaRPr lang="en-GB" sz="1700" kern="1200"/>
        </a:p>
      </dsp:txBody>
      <dsp:txXfrm>
        <a:off x="1659881" y="49621"/>
        <a:ext cx="2073522" cy="829409"/>
      </dsp:txXfrm>
    </dsp:sp>
    <dsp:sp modelId="{EC17DB4F-1D81-44B0-BC35-A4DCB55B4154}">
      <dsp:nvSpPr>
        <dsp:cNvPr id="0" name=""/>
        <dsp:cNvSpPr/>
      </dsp:nvSpPr>
      <dsp:spPr>
        <a:xfrm>
          <a:off x="3318699" y="49621"/>
          <a:ext cx="2073522" cy="8294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Market data</a:t>
          </a:r>
          <a:endParaRPr lang="en-GB" sz="1700" kern="1200"/>
        </a:p>
      </dsp:txBody>
      <dsp:txXfrm>
        <a:off x="3318699" y="49621"/>
        <a:ext cx="2073522" cy="829409"/>
      </dsp:txXfrm>
    </dsp:sp>
    <dsp:sp modelId="{8185A753-EF31-4576-8360-0D4FEE2AFB1E}">
      <dsp:nvSpPr>
        <dsp:cNvPr id="0" name=""/>
        <dsp:cNvSpPr/>
      </dsp:nvSpPr>
      <dsp:spPr>
        <a:xfrm>
          <a:off x="4977517" y="49621"/>
          <a:ext cx="2073522" cy="8294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Efficient settlement cycle</a:t>
          </a:r>
          <a:endParaRPr lang="en-GB" sz="1700" kern="1200"/>
        </a:p>
      </dsp:txBody>
      <dsp:txXfrm>
        <a:off x="4977517" y="49621"/>
        <a:ext cx="2073522" cy="829409"/>
      </dsp:txXfrm>
    </dsp:sp>
    <dsp:sp modelId="{32C11D60-D64B-4B1F-8DF5-F35C23BBECB6}">
      <dsp:nvSpPr>
        <dsp:cNvPr id="0" name=""/>
        <dsp:cNvSpPr/>
      </dsp:nvSpPr>
      <dsp:spPr>
        <a:xfrm>
          <a:off x="6636335" y="49621"/>
          <a:ext cx="2073522" cy="8294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Tradeable warehouse receipts</a:t>
          </a:r>
          <a:endParaRPr lang="en-GB" sz="1700" kern="1200"/>
        </a:p>
      </dsp:txBody>
      <dsp:txXfrm>
        <a:off x="6636335" y="49621"/>
        <a:ext cx="2073522" cy="82940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3255A2-38C8-4E30-BC54-6800312BEC58}">
      <dsp:nvSpPr>
        <dsp:cNvPr id="0" name=""/>
        <dsp:cNvSpPr/>
      </dsp:nvSpPr>
      <dsp:spPr>
        <a:xfrm>
          <a:off x="0" y="402760"/>
          <a:ext cx="2540000" cy="504000"/>
        </a:xfrm>
        <a:prstGeom prst="rect">
          <a:avLst/>
        </a:prstGeom>
        <a:solidFill>
          <a:schemeClr val="bg1">
            <a:lumMod val="95000"/>
            <a:alpha val="9000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2F758D-141C-4225-875D-C80DAB55B450}">
      <dsp:nvSpPr>
        <dsp:cNvPr id="0" name=""/>
        <dsp:cNvSpPr/>
      </dsp:nvSpPr>
      <dsp:spPr>
        <a:xfrm>
          <a:off x="127000" y="107560"/>
          <a:ext cx="1778000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204" tIns="0" rIns="6720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Diversification</a:t>
          </a:r>
          <a:endParaRPr lang="en-GB" sz="1200" kern="1200" dirty="0"/>
        </a:p>
      </dsp:txBody>
      <dsp:txXfrm>
        <a:off x="127000" y="107560"/>
        <a:ext cx="1778000" cy="590400"/>
      </dsp:txXfrm>
    </dsp:sp>
    <dsp:sp modelId="{A893B4CD-49DB-44DD-8CB3-A9793CB5AAD0}">
      <dsp:nvSpPr>
        <dsp:cNvPr id="0" name=""/>
        <dsp:cNvSpPr/>
      </dsp:nvSpPr>
      <dsp:spPr>
        <a:xfrm>
          <a:off x="0" y="1309960"/>
          <a:ext cx="2540000" cy="504000"/>
        </a:xfrm>
        <a:prstGeom prst="rect">
          <a:avLst/>
        </a:prstGeom>
        <a:solidFill>
          <a:schemeClr val="bg1">
            <a:lumMod val="95000"/>
            <a:alpha val="9000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36AFCB-D904-45AF-B1C2-2E234C1EAFE2}">
      <dsp:nvSpPr>
        <dsp:cNvPr id="0" name=""/>
        <dsp:cNvSpPr/>
      </dsp:nvSpPr>
      <dsp:spPr>
        <a:xfrm>
          <a:off x="127000" y="1014760"/>
          <a:ext cx="1778000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204" tIns="0" rIns="6720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Food Security Fund</a:t>
          </a:r>
          <a:endParaRPr lang="en-GB" sz="1200" kern="1200" dirty="0"/>
        </a:p>
      </dsp:txBody>
      <dsp:txXfrm>
        <a:off x="127000" y="1014760"/>
        <a:ext cx="1778000" cy="590400"/>
      </dsp:txXfrm>
    </dsp:sp>
    <dsp:sp modelId="{475C63CB-AE4D-40B5-8ED9-9501D83A3730}">
      <dsp:nvSpPr>
        <dsp:cNvPr id="0" name=""/>
        <dsp:cNvSpPr/>
      </dsp:nvSpPr>
      <dsp:spPr>
        <a:xfrm>
          <a:off x="0" y="2217161"/>
          <a:ext cx="2540000" cy="504000"/>
        </a:xfrm>
        <a:prstGeom prst="rect">
          <a:avLst/>
        </a:prstGeom>
        <a:solidFill>
          <a:schemeClr val="bg1">
            <a:lumMod val="95000"/>
            <a:alpha val="9000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49C1D9-81AE-42E4-ABC0-9E5F309A1738}">
      <dsp:nvSpPr>
        <dsp:cNvPr id="0" name=""/>
        <dsp:cNvSpPr/>
      </dsp:nvSpPr>
      <dsp:spPr>
        <a:xfrm>
          <a:off x="127000" y="1921961"/>
          <a:ext cx="1778000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204" tIns="0" rIns="6720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Increased Income for Smallholder Farmers</a:t>
          </a:r>
          <a:endParaRPr lang="en-GB" sz="1200" kern="1200" dirty="0"/>
        </a:p>
      </dsp:txBody>
      <dsp:txXfrm>
        <a:off x="127000" y="1921961"/>
        <a:ext cx="1778000" cy="590400"/>
      </dsp:txXfrm>
    </dsp:sp>
    <dsp:sp modelId="{694ABC3D-E5E7-4367-81B5-D5CA4522AF64}">
      <dsp:nvSpPr>
        <dsp:cNvPr id="0" name=""/>
        <dsp:cNvSpPr/>
      </dsp:nvSpPr>
      <dsp:spPr>
        <a:xfrm>
          <a:off x="0" y="3124361"/>
          <a:ext cx="2540000" cy="504000"/>
        </a:xfrm>
        <a:prstGeom prst="rect">
          <a:avLst/>
        </a:prstGeom>
        <a:solidFill>
          <a:schemeClr val="bg1">
            <a:lumMod val="95000"/>
            <a:alpha val="9000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9DC18D-9C5C-4DD0-AF0B-9C7E2B08CE8D}">
      <dsp:nvSpPr>
        <dsp:cNvPr id="0" name=""/>
        <dsp:cNvSpPr/>
      </dsp:nvSpPr>
      <dsp:spPr>
        <a:xfrm>
          <a:off x="127000" y="2829160"/>
          <a:ext cx="1778000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204" tIns="0" rIns="6720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Market Development</a:t>
          </a:r>
          <a:endParaRPr lang="en-GB" sz="1200" kern="1200" dirty="0"/>
        </a:p>
      </dsp:txBody>
      <dsp:txXfrm>
        <a:off x="127000" y="2829160"/>
        <a:ext cx="1778000" cy="590400"/>
      </dsp:txXfrm>
    </dsp:sp>
    <dsp:sp modelId="{638D694B-1E2D-41B5-8B3F-989F0A1BD909}">
      <dsp:nvSpPr>
        <dsp:cNvPr id="0" name=""/>
        <dsp:cNvSpPr/>
      </dsp:nvSpPr>
      <dsp:spPr>
        <a:xfrm>
          <a:off x="0" y="4031561"/>
          <a:ext cx="2540000" cy="504000"/>
        </a:xfrm>
        <a:prstGeom prst="rect">
          <a:avLst/>
        </a:prstGeom>
        <a:solidFill>
          <a:schemeClr val="bg1">
            <a:lumMod val="95000"/>
            <a:alpha val="9000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1A8188-6144-4F1C-B56B-EF3FCE0C7646}">
      <dsp:nvSpPr>
        <dsp:cNvPr id="0" name=""/>
        <dsp:cNvSpPr/>
      </dsp:nvSpPr>
      <dsp:spPr>
        <a:xfrm>
          <a:off x="127000" y="3736361"/>
          <a:ext cx="1778000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204" tIns="0" rIns="6720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Sustainability</a:t>
          </a:r>
          <a:endParaRPr lang="en-GB" sz="1200" kern="1200" dirty="0"/>
        </a:p>
      </dsp:txBody>
      <dsp:txXfrm>
        <a:off x="127000" y="3736361"/>
        <a:ext cx="1778000" cy="590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CB902-354E-4817-B76E-BFBC0CE88623}" type="datetimeFigureOut">
              <a:rPr lang="en-US" smtClean="0"/>
              <a:pPr/>
              <a:t>8/14/2017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9F9D9-47CA-4B32-B526-57F328CCFA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9903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513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DB2A52-F7E1-4A2A-9932-02A7B97BF6CD}" type="datetimeFigureOut">
              <a:rPr lang="en-US" smtClean="0"/>
              <a:pPr/>
              <a:t>8/14/2017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05" y="4416426"/>
            <a:ext cx="5504204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513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518C1-2376-4B9C-A23B-F4C27EAB4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2062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7C099-E58F-4C00-BBC4-3F33A68C1AB6}" type="datetimeFigureOut">
              <a:rPr lang="en-US" altLang="en-US"/>
              <a:pPr>
                <a:defRPr/>
              </a:pPr>
              <a:t>8/14/2017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2D073-E866-4C5B-BE9E-DA16CBD3ED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56403-BECA-4D66-A274-C7CC6DF7971A}" type="datetimeFigureOut">
              <a:rPr lang="en-US" altLang="en-US"/>
              <a:pPr>
                <a:defRPr/>
              </a:pPr>
              <a:t>8/14/2017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23EBA-E518-46CA-A97C-C1CCB6BAAF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BB3B3-68BB-45C1-8EA0-3D67BE0A153B}" type="datetimeFigureOut">
              <a:rPr lang="en-US" altLang="en-US"/>
              <a:pPr>
                <a:defRPr/>
              </a:pPr>
              <a:t>8/14/2017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CC457-4832-435F-AA49-83A94DE728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E140F-3D71-4736-B2A0-8CE643BD357D}" type="datetimeFigureOut">
              <a:rPr lang="en-US" altLang="en-US"/>
              <a:pPr>
                <a:defRPr/>
              </a:pPr>
              <a:t>8/14/2017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BAF2A-4ED9-47A7-BB78-608B6C3D04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35E8D-D2DA-4327-82FD-E959F1F2D51B}" type="datetimeFigureOut">
              <a:rPr lang="en-US" altLang="en-US"/>
              <a:pPr>
                <a:defRPr/>
              </a:pPr>
              <a:t>8/14/2017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60818-7397-43A9-9D1F-334B6F7D48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5D1BC-39DC-46FC-BF68-9F9FEF5D57EB}" type="datetimeFigureOut">
              <a:rPr lang="en-US" altLang="en-US"/>
              <a:pPr>
                <a:defRPr/>
              </a:pPr>
              <a:t>8/14/2017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B375E-820F-4EB7-89F0-A9CF7F4AD7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9BE0F-D75F-4258-8C14-02BF48CD287E}" type="datetimeFigureOut">
              <a:rPr lang="en-US" altLang="en-US"/>
              <a:pPr>
                <a:defRPr/>
              </a:pPr>
              <a:t>8/14/2017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A89CF-25A0-4D8A-BEF7-47096E0E2A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98188-C9BB-42D2-A5E6-711917B8395C}" type="datetimeFigureOut">
              <a:rPr lang="en-US" altLang="en-US"/>
              <a:pPr>
                <a:defRPr/>
              </a:pPr>
              <a:t>8/14/2017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06C75-3D47-406F-A88E-083CF13846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1BAAB-3562-4CF1-98F7-4052782D53CB}" type="datetimeFigureOut">
              <a:rPr lang="en-US" altLang="en-US"/>
              <a:pPr>
                <a:defRPr/>
              </a:pPr>
              <a:t>8/14/2017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10D4A-B150-48D7-BAF2-F77B54914A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7F501-6ED8-4C38-A3FD-8274D961CB84}" type="datetimeFigureOut">
              <a:rPr lang="en-US" altLang="en-US"/>
              <a:pPr>
                <a:defRPr/>
              </a:pPr>
              <a:t>8/14/2017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AF733-20CD-4D10-9996-14C7FAD343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734CA-6EF8-44E0-867D-61249BCA12D1}" type="datetimeFigureOut">
              <a:rPr lang="en-US" altLang="en-US"/>
              <a:pPr>
                <a:defRPr/>
              </a:pPr>
              <a:t>8/14/2017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E3595-5ADC-4CD1-A3DE-4E4CA643AD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9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entury Gothic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25B9256C-D3AF-4A34-B4D6-1EBE3866B9FC}" type="datetimeFigureOut">
              <a:rPr lang="en-US" altLang="en-US"/>
              <a:pPr>
                <a:defRPr/>
              </a:pPr>
              <a:t>8/14/2017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entury Gothic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B084E8F0-1A1E-4F88-A303-29C24607B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Century Gothic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Century Gothic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Century Gothic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Century Gothic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entury Gothic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Century Gothic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AutoShape 4" descr="Image result for types of capital market"/>
          <p:cNvSpPr>
            <a:spLocks noChangeAspect="1" noChangeArrowheads="1"/>
          </p:cNvSpPr>
          <p:nvPr/>
        </p:nvSpPr>
        <p:spPr bwMode="auto">
          <a:xfrm>
            <a:off x="155575" y="-144461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0" name="AutoShape 6" descr="Image result for types of capital market"/>
          <p:cNvSpPr>
            <a:spLocks noChangeAspect="1" noChangeArrowheads="1"/>
          </p:cNvSpPr>
          <p:nvPr/>
        </p:nvSpPr>
        <p:spPr bwMode="auto">
          <a:xfrm>
            <a:off x="155575" y="-144461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2" name="AutoShape 8" descr="data:image/png;base64,iVBORw0KGgoAAAANSUhEUgAAANIAAADwCAMAAABCI8pNAAAAllBMVEVPgb3///9IfbtMf7xCerqVr9Q9d7nq7/ZUhL6ZstXAz+W7y+JWhb/3+fvJ1eiEo85pkcTT2+U5ZJbi6O9Kb5xqiK3N1eGww95bicHW4e8yX5MaU4vz9/vf5/J1m8vt8vhhjcM0cramvdtzmcmNqtHP2+t9oc2JnbmpwN1ng6h5kLHDzNq2wtKsvdCft9gARIMiarNae6S9hlngAAAZmklEQVR4nO2diYKzuJGAKUmIU8CMJwtMJG6Ik2zYP+//clslbLfdjd123+7pmvkbA+L40K0qlRz4duJ89gu8vfwg3YP8ID1I8gXFex0SF19O2vB1SD53vpqIH6QfpM+QH6SbkTjj/DlqxvdBT7aPz38RJOakw1DJi4FYOtF5XqQ9o22cZifncf8mpvdFEqmhQGO88t0Ph6Q2go5VoAs8KCLI2VFYnkF0vO88x/euSGILm75tJ5OIE6AUtkxU+yult0NSMGKqS+ExkjrZZ/1nIhVguI2PxmFC4HvhX9xwvy+YO0pB+/wBCTzYysbTiMRtcC4YE8wiMeEsoXnm0eaTkDCSUvt9uSPmMJwEC8IwnAXPoqlXdZjHXRhm7AEpHyFLIFC5yMJwS+H6IJwa3Gd5yEUXJg1jJYRhdTFtvCMSH/UuY/NBmRoGOYIxYOIJulBpk0S1USp7QIqaGqDr1bbwMFzCJjBlPWYqEgmkTqmNB6lb4z2mt0b69z928q/6SiSn6dsGojbRUs4wV2pmZmxl37QTuO0DkhygdCqVO5MUpVdMysgiw1jK8XO4kEqnLtscpGTnH/oipM0ff/59kf/bXE54EfT704LNFok7zBsRyTcjZhBZ5CdIgnc+mzDvMJkaQgow52VaYR7DmyXjmOQih2fqqRch/XPjWdk8k/AaKG1xzRqWb7YqJCTu1yEhbRDJT8wW5mMkLN4JSfQednuaCWOTSrxwVL3cQiaFlO+E9LeHncuFeA4ma9tiHCeYWosk2wRcROKlYe0WePEICbcT5qU6bCOKpQUpZ6ZuJih528yig6YVFx76vkiOCGoKZKoKQsRrEtrLJRYPmDUAIugSSOJDVRsuSJDHpTfXKsBwzFa1ovGgn+niUGR4y+hSZnpfJEc0wzCkkrHJHQY3S9QwTMwphowLbCkVKR1tUlvU82Lol4bRkLHGxTMD/qIGEh5nmVuJCm+FeTFz3Yu17Tsj4UdH2W2YTLTdsy1Z+sUw69BfG3Lfvt2dpTP8sE9t2d2t8MRbV7W3IZ08jIqHG8K/TD4WaYRnG52vlw9Fcp5vRr+BfDDSR/SBPzqWPkB+kP4aSF9OXotUxF9O+CuRvq5YpHrXZ1iTTX0Ie09IbivPSjscwt4TUnChyc7cQ9gfpM+SH6RPe88b5Afp097zBnkxkvqK8jokcb4q+yxpo9chffGW+A/SD9KHyQ/SXxGJU6kubrRUYHLlIJeLSpY9UpBxcVFh9uZIrMnxoApuGrATOWRPVMqk1aS7sBm2Jwr2/lTh/vRJb4vEpxryqtoumqKrkbbQBF7Gnfj4gRUQC88UaWSOkU5tBvjxRW+PxJlWGSn2i4GRrmFRAZIKwrHaBsatOmKnecATy0USkaa8kXMg2HLJgqQgFb4BQloUHvamFmm5JQX2x8cGOueQFg0DOySHq5Aw0LxEDz6cp2nKOa+mZphEkab4Nac+SyuZpRNexfDQhC/D4zQNoWkmJ4UondKM83houNWceZ6TQ6Q6urxivEiLPi1IKcjSAe+cpj4nXXvanDCdQfIzspFhXbg3lbkOKVR7fTNvRjw7NtIoDyDHbz0yprXGb05aPMF6skBNJMusSU6xhZQGbIw2PmatfkEawEDSQxeXeMoVKeDLJhhLcoYIoxagLKxqcDhJXutIeD+XWcuYlK0g/fffO1GPEl6i90iiVn2LObwtoZcjdL+oCKjrxtnA8GsEP1Ne8WuLOd3T/a8Oig6yjMZzOkjjumSLfrPdgkdGEkXX8s0Gf9VtNWVqG1jF6PCrUCG2UVt5TcITlRqkEGIhe4T02++/nzESYBH0u/AFbKUjI2jKWrKt6lmPGaMepUjqQriQDYCpjpcG40Bg8UBIPczMifUY2K9OSKIoe3wHDCGKkSxAZsw/mTYQCpZDWZZeiY94rIVbReLuCGMURaGHD15B+uN/F/mPfoQ0QdTS9Uz0MAhHzJARUqcqzO0uIgkR6kYE0AdQYCZPvAmfukOqCAlTXX2wv8FdzggpDs3mwQyirEuO93GszcC1SMViag06XykeEOlMXnIws0aFlNxNhPJ8WXheu45UVZAwOenE0SVv9wmvawXP6iVlUCzttp1vRifaI/Vqm6nRCTASZVzhJ3Ae1cVn8lLm5dU0TRlbR1JnkBw/BK8sDaa6GX/UMLRGY8KDBUmXQiQLEqZRUypo8JwZPSoeelnrMmGx8QrnFGnb6KQwXkMJz1a1ZJfDSrAJL8X7uFcUDxhPWYvlcMFvROKyT5IkbDHJFPgjZmwbMTaEGcsSxOgYC6KCT0nG5ZQkEdY0cqAL4iFsWBMmEbPvTXfKEluQ8SwcBIVNoiykbNCEAxPDGIguSXLOBV5/TYmHNINXZ413qKivRKImGMpya7tdDOlolzuLSR7WRVTdkW0ed5YtZhmxu7RUuybOvi1HWxtG7I4sF2NFLWxbkj1uS51BolyKxVR4MNW6Gul1wrLb2lJrso5ErQ7H9GJYq5feE8lJDpX1i+VM8eCqnpCmQ8X8QUj+kPqvvce51oMahOmxHluvl94vltgznaEr5EzC843qNgPW0P7H5qW3kHMlXmYrW+PfXOJ9vpxBwgpl2EaDGKrvEkt8wj4JE3JSH13ivYGcQaooF2EHpX6uXrqfMXE+g8lSpbPn8tJ5HfznybrmgiNCrer+qKZaR/q6cozEF6PNqTaF+B5IvApckiHfDq7bfAekXYGxk+dKvK8rx7HUZEeyMkJ0f0iONQCr9lZp3yHhWapMmdP66+6R2LDrLn8fJKfZdPI43X0DJCc1wVXFQ/b1ZJms8rQLWONba6XUs11A9jkGrBdEnhl7GHfSf5fOhbP3TCG/TxfQ4bal5+fP5aX7QeL+EASBG8DwbZAODb30uyCROrsqh2YY2cuR+G4gmT2n1beB5cNw8elNbh4FOzc0CYMMQtl6Lx/H471ZZmBWZn72tXjldYuewpyM2fO+dG9NB2djaRZ+PQ+vyEuk5XcFfmbvkaHCKlJq+zG8qE/1+mx6ZCJwRZydGU5xjFUDgffyYX5ydqB7TjMgrkPyGs5HeIykjpG4k78IyVbBWYdv426fHU65GEsJGFJBW0MFKcmAhlllJGUdFM7oJyPtMSIlkLQBlKTopHO7oITEyY2CvV5u61buzt+C5NP0Eh83Pv4+vOBVis1HSNEAiTJkqCAG/AplJjqIaKIvawyAaRCaiy2ZBCDS3EEIyQSBg200nYkBOgV5pTqZwmhnFm+5nSUx5XT+PNNTJNYdDyBNqwmvXsxi9XNIIgE19SrH9yurQG3iGeo+gYkZ06d16ST4at5G2FjqmME3TSHIxilQI75+PUXkdIDUuqnK+w7crNTTVEDZhxcKjadIgj5CrXeyWuKdMxJ4giQLPcsKkUovZiKFIYBUZtA1pLA30GSwda2+h5BEr1IME5BbrrF0BvtrUokqJctVGEWqbBMtyCJkaC/kzpWEF4dQV84yvak4vOAD0v/8+fu/Fvmb91ws8YJjMZH7XoL3jqELMIYQaYKhyZrGkaMyhvFdLFFgQvLTURt/IFYsHmrIBR896jUUItF4LCuhLM49dr3EYznoYcmAa11ARLo2L2EZTiUfxlJdCMwT6Q6pgKjFNjH1npdC2iI5Nk8FIvGm5AEJ85grc5jItESMFEvkBuOC+nMNiYtKQ3RqIXGKdGWJF+1tMsQEdZBDyWeLtMU8lsydbrhvalsCLUh2G/R43hi+Q4IOeWasr+Y5GZElnyc9R5d8CZyzezAwFo+MuG5E4r3OCYlXdcdYtVEqLERQVyzTM/MjLF1ch0874zpmXTuQ1ZJ2WeSVXh2lmureqp4ZT/TQGwWmZ/6oIMBrxydWeM8iFZhcm5NvfjMSWXLutmQbIOW+EqJ9ay/KKC/tPtze3JO2wtZIS6tvF5jt6jW6ji1V221IbHqDhHeF8GbxWvG2stZ6kK6Cmaz/+OoI0dshHVmGvaE8ReJ+BLriu0mqh6e/AxIvwvwd+lsrrYctgPK8mv6r1zoXb5jwbrW+vkrWkHR9aDystR7eDul9ZK3Zeiz7cPeN5ByP8+3D3TnSmvyFkNgHus29UtpXIkVfUMwTpOMPv6ZRP0H6unJciKf5kawMp9wfkoiOT6xp1O8OyWmqg/T90TD/v//7Tyv//f3Pe0Na6iWao8OcY3u8//z9z0XuEMkiML9pmqw+Upn99p9F/vH73SU8G1F9aajVujqN5P7yEkmhwahyNJvmO5R4NpIGyEUYCN80z9RLn2Vzd0lW7fHYAIOoNqxdMwQ9Qbobq0lyLCrY6Jm1eulOm60sR5jeg2hF/XyPSNxOYqapJ+wwfnPfSNxvuL+3Xtl3a+8bieVeX9XfauyBB2PTj+UiKwY3l5FO+/cvl/09Ht/r+Xuvai5okNcqCh4UiFcj7XzUvXrEMV7uzGN/9fiNSESQDnS/Yb61xONLl7IMnvg7WB3HFmfGj3kPmhouwoXwRKNeqPHkkhW+Mxr1TJOOi3Xq1oTHy7rKstQ79WiA0tSP9Ce8waebcp2J9xoSTMCNPlW78Ni+2BHi0xlcZzQXwzKhu1qbZfYcUkEmVaX1jr5zAEC+A+JgYnacfem14MuMuHWHxUMyXyzuHWfnHwCRFE3hH61X6p1/AbovIgm7v3OmPBZPBmzPItlJ1cNLkBraCCgFa4KA/FK7WRVkzlClbkwz45w0CBouDLhukaZ9gOHTIRZZEFTCEXiysEjRCE0HeR2KOAgGvtym9xGJpUFM4RqGPfA5OF3o43zCUyPDdJ6oahUJnkNyZO1J6yxgKyYYaygbFXZQiQryAI8a6wJAVbUZMDJiXTJyJKACQY8ZaUKwTnpdw5jpiKIKItGr0cPb6ITUmowu9yoyPXgysHXO0iuCsptLTM/7eDtB+m0n6jySV0tv8+tXrqpK1SxLCx0KPbY5FGnVDhC0oWql9ExbatydhEp+taFuQpWxgFskOWARQUizwEANEvpN6uswhUhOEPxiePEM/pO1B84NTfoRfgAVnhkT38nfnxoJ7BMeU6WjNlixbdKKDExYo0OZq0mP2MrCvksgE8Vo1Q588aHcOA0YDGyySauBLUiMhZPodciYbJIakXK8TVzXgGcC8iOAZUsHjfNYzlpNij4d+oesd2r3cN5IYIeEicMtICe1uaisGRAiiUx7auJsNgl0B6TY1GoWGcYb2Z2KvqQCwSKRrgaRBEtMqTNCwhKvNsZrZAcFaT/ZLUhYY5C9zZrK7KLBDSL5UsYdjD4zKpMybR6QZAKlj9mg8REpAkfSSgNiBiokNb6oHIop/jVCxS2SsxQTvMTYOCBhgqzrAvOnI/1BBJBdm/B4ERrqIG5und7IS/A2GywOyCxDq81Gp5Wto7B4EDzFuoFtYZohx8TneQNZ28R2MQhXaQychfUGjI9IaoeEid+YrLR2O2Tdhkg94ufkZXYjMqW9x3Zk54zX8M0Myc1Isx2W7qnxwBr6JZp8Iq8vOeYRf6Y2WhfmeTTJIYqqbsZaJ6AhXdFj4IaxPMpJyd7ki5VQg5dlUZjjuTzF2/g5fpQ+mqUbRVsfa84oemxOdKZeSlVnNWZnEt6FNt5u0v/Ct/zaLRLAD3+WEOQJYKldTwLvzUePGpwYULD9bdjBucCqH4GzsTTo7KzK7D7NdblvOsl2izBYuXskp4hUN5M0uwN3j0Srby3yfWY/F1M6WSluLPG+gJyrl9iSk4qXm+t+mpxrPWAHJ8uyXn0bTwKYmYxHg0Qf7WjkLeRciadh1GNizN6G9BzSsmTPl5Izs8wG2MpoFsysKGNOkNKvJ9O4hkRjD6L3eKueS3hfV1Y66oKVtfc95qgvBJ1KGTbpDyaA949EkzgYmc1+mznq1PcarmrjfV15MkIU7N762+Ql7B9vBlsiPtfG+7rytAtYCVtvfZu8xHs9sRM90d0jOTwqGysris0TpOLUuvcrCDvjLcqD2ppFrM8yO262fjk5N8wfJot8H08CB2vQw/59IzGxTMYhea7Euw8kNidNXxrzotHWLyBrSJHKpv1Lf48RIo7pjmYnH40E34LEn1m5/bKcTE07lsurch/Lyvyl3sW/jXs6zfN677rFOMYvZuK9Fy6TUr1T9wPZpruWaWWqcAQxZzOcuoS9PpYKz7wcidwPBDQbun60bkKmTo0FLqSEc0jBy5E2JqYZsotxiV3k2P7Y/b9bD3kfYL+72yMkVTHyKEDLJxyC2mW6Hy7nTuQcXfUhSD7zsV3h4F+H0dx9jj98OsjoF15jA9AQKLVgnP1Ru0y3Iv3tqLZiH5RjaLvIgF/gPoUXHdA5e+11SNinRSRxviUOl5H8gBYGGO3NVTbgjRmMbam2ABUdmoQLCZDu0y5KUAnyEmtIcUbzipEHyl5tnSVoCrmGEJFkCqUkXwJhbD0KDB3+mZ7G0yqSOwwRdAPJ+qCXV1vxziG5UDc5BBzGOB9Si5S0I0R92CfZZCeg11kHsyzBbbaBX5dF75V29jdEMgTdV2pbYNDa+JPSfTAjUg8jm1ReIKMfQpbFyhTdig+TVaQjWa2Xfv9jkT/XPAksSIMo8OW0cltxQFLkTJzmF218GlSLIWIQSuvIvxwTD5rdLPBGDwLfnaYiRZt4wiTIRKZHXXJMcOOYKE9GgCnI4DdZMUFaKcTT6PLMmM0ff/xtkX+ueRLYITFEEkUCpiAkQUjaPt8ta68gSx4fomxv11OxRem5TGxnnKJD2KCNnerNM12rBBvZKiadp11kgMfRg1/Zi0h7rcUi+3CnS3c8LO12GcnBPBlN+DFtLGnyFRB6VVTvkQTmDiyOMwiFNUp4mKuPccNCb4oOSConq5QZArzARyQhmN8OarwmltblqtVIFiTPODskH/IQ8kJ7W88mPLZYa5d1TEiY8Nocym0Z4UuMeaQLfoQE20yHYvSKZZEBrJfw84TcQJSPVCQm+aCj8MEi6B2RsPWQ+INJWbHpxLauQ4dlG881uYwMKcNnryw3SYoB/A1WPQGWMj1zcuxwpo5tPSxOEiozi3lDQXtDVgCZ6Rjb1nOReHWZcZ7X9ezW3rjiUP3tY4naeHb+v7R+bYS1KiVfNkvnC3+JxU2A/cdsB4YfnNYce41agu6cTdmlCiTj1skA7krrXWDVEvNn4a8fpM+QH6QfpE+RH6S/AhIXX05e4EngBCn5guK9Dunryg/Sp73nDfKD9GnveYN8VyRXni/s7QDaIveENOYXJDmEvSekK+W7Iy3ryzyWDZ3S6+fWZGsH2fV8enSEeT34M1K+Dok/scMkKVVil5tcEdHMmXh8rFceXpD7pwaduWoeh7zVEPQlSGstce6UdSzPKAPZoIfHJ2j0rhVPFpbM1QW3wOdFvBNSYRerXpxk8mWcazeyJX4JO9QlhdxPr7aD+5xztjja3DmBRqSmtZfbwS26YD8+JhfN6zrwOyFpNx1SJ44A6lTEmyQH4zgRaVzEoAZuK7ncG0ewzlkQaUyHoepgFnxLi7fSetGY8HLAIzTxc8ulMSHojMW0UDuk5Bc6X9c2vhMSndJNCR2+3OR7EHUlD2Fwa+s1N4VohryvIexgtLFki4cSezppCiHrwRtmw3LcGCjyZBghbT0YZ22cDrYRbHvPDB3kq1On3wnJc1rZ4stLUdRl7BlMLo4quw7fGWMpqVuZlEyXUo51sctLlJDEiGCSFmAVjBJeIWlup5AFuK3nSRmp3oytMPkAedd56iORaNom2wIlqtFrvHFZDXiapspHpACCSodcJ0KMdfygr3BYr3TP/NKQEpaKB5aCK4qhhNnOhMx1lmv8KPMW6F7ri6a+JxLFEvM3ZWGRHCh/UTGBSJSrMMQJEs0A436pwBzFkkXKdFI9IBUUkaRyo8Jljeg9kRzMwnNqIPUJibSLSZqaCUF9gwTc16MQyQ6JioeUJ5BOkOBunbqYlyzSEAFmrgckHWB5h7fuhs58dMJzGC0bpAdhY4kmW2L4KCYnBWVdDsIhJJuX+FI86BDLN4zbULoao0LkYGOp0saAVxFSpDLf88p+8YSvgg9LeFQfLWyHeumwR3WSGHWYaJ3R4SUkX8zKxFIv7RYXcIRddIDZdQckHqLQsfHCBLzY1mzrnaH3Qboo3If5V5vBcKF7dvbaCqYWi9JLzYpPQHKYp8LQQPWS1k6jvTCs9QU/9i9D+v2PP6wngVUjgeeE7G5yY8wTw5Ir75QYs6KgfR2S+tcF5wjXCKMhWmquvYTJDu++NdKJ3IzESuuWhcc1nESTSOC0yfbiwfaPRxpBFZyWktGnSKE6RSpeyvQZSGQwNYNS7ODUhtIiGZ4sFip0UASdYMsk+6+PVNYddI0qybIjdV3yC5HG7iARiWVuzxrXnQRWscmQisp1L5VtXwZJxwZq3YxKkpsaU0ijsZXRhMqPtddYtzizQ39LMho2N8fTZyA1tHBUWyoxVG0AQ4sFhghabKt6XiE886vNVd+orpURVGK+lehzkIQbMVkqZn3dIJJHHilCVYPDCusWx5sytWVsquHJOMUXReIMG3CENJsR29ilJ2yJl8AgGthatzg9IjkiGyG5eSGMT0GyDy4pLzWFRWIWycmxg+Vhc1ZOTaOxn1s1v0KYbs1Mn4Ckdkggc+hn6KSpCSlRsTAwDEoZo1NZginz2qj6ZgvtD0fis/Vg47A5Yv42iaKwmsntDnMjn8d56GRhGGbM8aMwEnkYZV+/xHP2Vs00/2bxdbPUp8zapNFwn23D2c2K/5r3R/ringReItcP5X+YDLcP89+J/CDdg/wg3YP8IN2D/CDdg/w/6+HDmi/AqH0AAAAASUVORK5CYII="/>
          <p:cNvSpPr>
            <a:spLocks noChangeAspect="1" noChangeArrowheads="1"/>
          </p:cNvSpPr>
          <p:nvPr/>
        </p:nvSpPr>
        <p:spPr bwMode="auto">
          <a:xfrm>
            <a:off x="155579" y="-1760537"/>
            <a:ext cx="3209925" cy="3667127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4" name="AutoShape 10" descr="data:image/png;base64,iVBORw0KGgoAAAANSUhEUgAAANIAAADwCAMAAABCI8pNAAAAllBMVEVPgb3///9IfbtMf7xCerqVr9Q9d7nq7/ZUhL6ZstXAz+W7y+JWhb/3+fvJ1eiEo85pkcTT2+U5ZJbi6O9Kb5xqiK3N1eGww95bicHW4e8yX5MaU4vz9/vf5/J1m8vt8vhhjcM0cramvdtzmcmNqtHP2+t9oc2JnbmpwN1ng6h5kLHDzNq2wtKsvdCft9gARIMiarNae6S9hlngAAAZmklEQVR4nO2diYKzuJGAKUmIU8CMJwtMJG6Ik2zYP+//clslbLfdjd123+7pmvkbA+L40K0qlRz4duJ89gu8vfwg3YP8ID1I8gXFex0SF19O2vB1SD53vpqIH6QfpM+QH6SbkTjj/DlqxvdBT7aPz38RJOakw1DJi4FYOtF5XqQ9o22cZifncf8mpvdFEqmhQGO88t0Ph6Q2go5VoAs8KCLI2VFYnkF0vO88x/euSGILm75tJ5OIE6AUtkxU+yult0NSMGKqS+ExkjrZZ/1nIhVguI2PxmFC4HvhX9xwvy+YO0pB+/wBCTzYysbTiMRtcC4YE8wiMeEsoXnm0eaTkDCSUvt9uSPmMJwEC8IwnAXPoqlXdZjHXRhm7AEpHyFLIFC5yMJwS+H6IJwa3Gd5yEUXJg1jJYRhdTFtvCMSH/UuY/NBmRoGOYIxYOIJulBpk0S1USp7QIqaGqDr1bbwMFzCJjBlPWYqEgmkTqmNB6lb4z2mt0b69z928q/6SiSn6dsGojbRUs4wV2pmZmxl37QTuO0DkhygdCqVO5MUpVdMysgiw1jK8XO4kEqnLtscpGTnH/oipM0ff/59kf/bXE54EfT704LNFok7zBsRyTcjZhBZ5CdIgnc+mzDvMJkaQgow52VaYR7DmyXjmOQih2fqqRch/XPjWdk8k/AaKG1xzRqWb7YqJCTu1yEhbRDJT8wW5mMkLN4JSfQednuaCWOTSrxwVL3cQiaFlO+E9LeHncuFeA4ma9tiHCeYWosk2wRcROKlYe0WePEICbcT5qU6bCOKpQUpZ6ZuJih528yig6YVFx76vkiOCGoKZKoKQsRrEtrLJRYPmDUAIugSSOJDVRsuSJDHpTfXKsBwzFa1ovGgn+niUGR4y+hSZnpfJEc0wzCkkrHJHQY3S9QwTMwphowLbCkVKR1tUlvU82Lol4bRkLHGxTMD/qIGEh5nmVuJCm+FeTFz3Yu17Tsj4UdH2W2YTLTdsy1Z+sUw69BfG3Lfvt2dpTP8sE9t2d2t8MRbV7W3IZ08jIqHG8K/TD4WaYRnG52vlw9Fcp5vRr+BfDDSR/SBPzqWPkB+kP4aSF9OXotUxF9O+CuRvq5YpHrXZ1iTTX0Ie09IbivPSjscwt4TUnChyc7cQ9gfpM+SH6RPe88b5Afp097zBnkxkvqK8jokcb4q+yxpo9chffGW+A/SD9KHyQ/SXxGJU6kubrRUYHLlIJeLSpY9UpBxcVFh9uZIrMnxoApuGrATOWRPVMqk1aS7sBm2Jwr2/lTh/vRJb4vEpxryqtoumqKrkbbQBF7Gnfj4gRUQC88UaWSOkU5tBvjxRW+PxJlWGSn2i4GRrmFRAZIKwrHaBsatOmKnecATy0USkaa8kXMg2HLJgqQgFb4BQloUHvamFmm5JQX2x8cGOueQFg0DOySHq5Aw0LxEDz6cp2nKOa+mZphEkab4Nac+SyuZpRNexfDQhC/D4zQNoWkmJ4UondKM83houNWceZ6TQ6Q6urxivEiLPi1IKcjSAe+cpj4nXXvanDCdQfIzspFhXbg3lbkOKVR7fTNvRjw7NtIoDyDHbz0yprXGb05aPMF6skBNJMusSU6xhZQGbIw2PmatfkEawEDSQxeXeMoVKeDLJhhLcoYIoxagLKxqcDhJXutIeD+XWcuYlK0g/fffO1GPEl6i90iiVn2LObwtoZcjdL+oCKjrxtnA8GsEP1Ne8WuLOd3T/a8Oig6yjMZzOkjjumSLfrPdgkdGEkXX8s0Gf9VtNWVqG1jF6PCrUCG2UVt5TcITlRqkEGIhe4T02++/nzESYBH0u/AFbKUjI2jKWrKt6lmPGaMepUjqQriQDYCpjpcG40Bg8UBIPczMifUY2K9OSKIoe3wHDCGKkSxAZsw/mTYQCpZDWZZeiY94rIVbReLuCGMURaGHD15B+uN/F/mPfoQ0QdTS9Uz0MAhHzJARUqcqzO0uIgkR6kYE0AdQYCZPvAmfukOqCAlTXX2wv8FdzggpDs3mwQyirEuO93GszcC1SMViag06XykeEOlMXnIws0aFlNxNhPJ8WXheu45UVZAwOenE0SVv9wmvawXP6iVlUCzttp1vRifaI/Vqm6nRCTASZVzhJ3Ae1cVn8lLm5dU0TRlbR1JnkBw/BK8sDaa6GX/UMLRGY8KDBUmXQiQLEqZRUypo8JwZPSoeelnrMmGx8QrnFGnb6KQwXkMJz1a1ZJfDSrAJL8X7uFcUDxhPWYvlcMFvROKyT5IkbDHJFPgjZmwbMTaEGcsSxOgYC6KCT0nG5ZQkEdY0cqAL4iFsWBMmEbPvTXfKEluQ8SwcBIVNoiykbNCEAxPDGIguSXLOBV5/TYmHNINXZ413qKivRKImGMpya7tdDOlolzuLSR7WRVTdkW0ed5YtZhmxu7RUuybOvi1HWxtG7I4sF2NFLWxbkj1uS51BolyKxVR4MNW6Gul1wrLb2lJrso5ErQ7H9GJYq5feE8lJDpX1i+VM8eCqnpCmQ8X8QUj+kPqvvce51oMahOmxHluvl94vltgznaEr5EzC843qNgPW0P7H5qW3kHMlXmYrW+PfXOJ9vpxBwgpl2EaDGKrvEkt8wj4JE3JSH13ivYGcQaooF2EHpX6uXrqfMXE+g8lSpbPn8tJ5HfznybrmgiNCrer+qKZaR/q6cozEF6PNqTaF+B5IvApckiHfDq7bfAekXYGxk+dKvK8rx7HUZEeyMkJ0f0iONQCr9lZp3yHhWapMmdP66+6R2LDrLn8fJKfZdPI43X0DJCc1wVXFQ/b1ZJms8rQLWONba6XUs11A9jkGrBdEnhl7GHfSf5fOhbP3TCG/TxfQ4bal5+fP5aX7QeL+EASBG8DwbZAODb30uyCROrsqh2YY2cuR+G4gmT2n1beB5cNw8elNbh4FOzc0CYMMQtl6Lx/H471ZZmBWZn72tXjldYuewpyM2fO+dG9NB2djaRZ+PQ+vyEuk5XcFfmbvkaHCKlJq+zG8qE/1+mx6ZCJwRZydGU5xjFUDgffyYX5ydqB7TjMgrkPyGs5HeIykjpG4k78IyVbBWYdv426fHU65GEsJGFJBW0MFKcmAhlllJGUdFM7oJyPtMSIlkLQBlKTopHO7oITEyY2CvV5u61buzt+C5NP0Eh83Pv4+vOBVis1HSNEAiTJkqCAG/AplJjqIaKIvawyAaRCaiy2ZBCDS3EEIyQSBg200nYkBOgV5pTqZwmhnFm+5nSUx5XT+PNNTJNYdDyBNqwmvXsxi9XNIIgE19SrH9yurQG3iGeo+gYkZ06d16ST4at5G2FjqmME3TSHIxilQI75+PUXkdIDUuqnK+w7crNTTVEDZhxcKjadIgj5CrXeyWuKdMxJ4giQLPcsKkUovZiKFIYBUZtA1pLA30GSwda2+h5BEr1IME5BbrrF0BvtrUokqJctVGEWqbBMtyCJkaC/kzpWEF4dQV84yvak4vOAD0v/8+fu/Fvmb91ws8YJjMZH7XoL3jqELMIYQaYKhyZrGkaMyhvFdLFFgQvLTURt/IFYsHmrIBR896jUUItF4LCuhLM49dr3EYznoYcmAa11ARLo2L2EZTiUfxlJdCMwT6Q6pgKjFNjH1npdC2iI5Nk8FIvGm5AEJ85grc5jItESMFEvkBuOC+nMNiYtKQ3RqIXGKdGWJF+1tMsQEdZBDyWeLtMU8lsydbrhvalsCLUh2G/R43hi+Q4IOeWasr+Y5GZElnyc9R5d8CZyzezAwFo+MuG5E4r3OCYlXdcdYtVEqLERQVyzTM/MjLF1ch0874zpmXTuQ1ZJ2WeSVXh2lmureqp4ZT/TQGwWmZ/6oIMBrxydWeM8iFZhcm5NvfjMSWXLutmQbIOW+EqJ9ay/KKC/tPtze3JO2wtZIS6tvF5jt6jW6ji1V221IbHqDhHeF8GbxWvG2stZ6kK6Cmaz/+OoI0dshHVmGvaE8ReJ+BLriu0mqh6e/AxIvwvwd+lsrrYctgPK8mv6r1zoXb5jwbrW+vkrWkHR9aDystR7eDul9ZK3Zeiz7cPeN5ByP8+3D3TnSmvyFkNgHus29UtpXIkVfUMwTpOMPv6ZRP0H6unJciKf5kawMp9wfkoiOT6xp1O8OyWmqg/T90TD/v//7Tyv//f3Pe0Na6iWao8OcY3u8//z9z0XuEMkiML9pmqw+Upn99p9F/vH73SU8G1F9aajVujqN5P7yEkmhwahyNJvmO5R4NpIGyEUYCN80z9RLn2Vzd0lW7fHYAIOoNqxdMwQ9Qbobq0lyLCrY6Jm1eulOm60sR5jeg2hF/XyPSNxOYqapJ+wwfnPfSNxvuL+3Xtl3a+8bieVeX9XfauyBB2PTj+UiKwY3l5FO+/cvl/09Ht/r+Xuvai5okNcqCh4UiFcj7XzUvXrEMV7uzGN/9fiNSESQDnS/Yb61xONLl7IMnvg7WB3HFmfGj3kPmhouwoXwRKNeqPHkkhW+Mxr1TJOOi3Xq1oTHy7rKstQ79WiA0tSP9Ce8waebcp2J9xoSTMCNPlW78Ni+2BHi0xlcZzQXwzKhu1qbZfYcUkEmVaX1jr5zAEC+A+JgYnacfem14MuMuHWHxUMyXyzuHWfnHwCRFE3hH61X6p1/AbovIgm7v3OmPBZPBmzPItlJ1cNLkBraCCgFa4KA/FK7WRVkzlClbkwz45w0CBouDLhukaZ9gOHTIRZZEFTCEXiysEjRCE0HeR2KOAgGvtym9xGJpUFM4RqGPfA5OF3o43zCUyPDdJ6oahUJnkNyZO1J6yxgKyYYaygbFXZQiQryAI8a6wJAVbUZMDJiXTJyJKACQY8ZaUKwTnpdw5jpiKIKItGr0cPb6ITUmowu9yoyPXgysHXO0iuCsptLTM/7eDtB+m0n6jySV0tv8+tXrqpK1SxLCx0KPbY5FGnVDhC0oWql9ExbatydhEp+taFuQpWxgFskOWARQUizwEANEvpN6uswhUhOEPxiePEM/pO1B84NTfoRfgAVnhkT38nfnxoJ7BMeU6WjNlixbdKKDExYo0OZq0mP2MrCvksgE8Vo1Q588aHcOA0YDGyySauBLUiMhZPodciYbJIakXK8TVzXgGcC8iOAZUsHjfNYzlpNij4d+oesd2r3cN5IYIeEicMtICe1uaisGRAiiUx7auJsNgl0B6TY1GoWGcYb2Z2KvqQCwSKRrgaRBEtMqTNCwhKvNsZrZAcFaT/ZLUhYY5C9zZrK7KLBDSL5UsYdjD4zKpMybR6QZAKlj9mg8REpAkfSSgNiBiokNb6oHIop/jVCxS2SsxQTvMTYOCBhgqzrAvOnI/1BBJBdm/B4ERrqIG5und7IS/A2GywOyCxDq81Gp5Wto7B4EDzFuoFtYZohx8TneQNZ28R2MQhXaQychfUGjI9IaoeEid+YrLR2O2Tdhkg94ufkZXYjMqW9x3Zk54zX8M0Myc1Isx2W7qnxwBr6JZp8Iq8vOeYRf6Y2WhfmeTTJIYqqbsZaJ6AhXdFj4IaxPMpJyd7ki5VQg5dlUZjjuTzF2/g5fpQ+mqUbRVsfa84oemxOdKZeSlVnNWZnEt6FNt5u0v/Ct/zaLRLAD3+WEOQJYKldTwLvzUePGpwYULD9bdjBucCqH4GzsTTo7KzK7D7NdblvOsl2izBYuXskp4hUN5M0uwN3j0Srby3yfWY/F1M6WSluLPG+gJyrl9iSk4qXm+t+mpxrPWAHJ8uyXn0bTwKYmYxHg0Qf7WjkLeRciadh1GNizN6G9BzSsmTPl5Izs8wG2MpoFsysKGNOkNKvJ9O4hkRjD6L3eKueS3hfV1Y66oKVtfc95qgvBJ1KGTbpDyaA949EkzgYmc1+mznq1PcarmrjfV15MkIU7N762+Ql7B9vBlsiPtfG+7rytAtYCVtvfZu8xHs9sRM90d0jOTwqGysris0TpOLUuvcrCDvjLcqD2ppFrM8yO262fjk5N8wfJot8H08CB2vQw/59IzGxTMYhea7Euw8kNidNXxrzotHWLyBrSJHKpv1Lf48RIo7pjmYnH40E34LEn1m5/bKcTE07lsurch/Lyvyl3sW/jXs6zfN677rFOMYvZuK9Fy6TUr1T9wPZpruWaWWqcAQxZzOcuoS9PpYKz7wcidwPBDQbun60bkKmTo0FLqSEc0jBy5E2JqYZsotxiV3k2P7Y/b9bD3kfYL+72yMkVTHyKEDLJxyC2mW6Hy7nTuQcXfUhSD7zsV3h4F+H0dx9jj98OsjoF15jA9AQKLVgnP1Ru0y3Iv3tqLZiH5RjaLvIgF/gPoUXHdA5e+11SNinRSRxviUOl5H8gBYGGO3NVTbgjRmMbam2ABUdmoQLCZDu0y5KUAnyEmtIcUbzipEHyl5tnSVoCrmGEJFkCqUkXwJhbD0KDB3+mZ7G0yqSOwwRdAPJ+qCXV1vxziG5UDc5BBzGOB9Si5S0I0R92CfZZCeg11kHsyzBbbaBX5dF75V29jdEMgTdV2pbYNDa+JPSfTAjUg8jm1ReIKMfQpbFyhTdig+TVaQjWa2Xfv9jkT/XPAksSIMo8OW0cltxQFLkTJzmF218GlSLIWIQSuvIvxwTD5rdLPBGDwLfnaYiRZt4wiTIRKZHXXJMcOOYKE9GgCnI4DdZMUFaKcTT6PLMmM0ff/xtkX+ueRLYITFEEkUCpiAkQUjaPt8ta68gSx4fomxv11OxRem5TGxnnKJD2KCNnerNM12rBBvZKiadp11kgMfRg1/Zi0h7rcUi+3CnS3c8LO12GcnBPBlN+DFtLGnyFRB6VVTvkQTmDiyOMwiFNUp4mKuPccNCb4oOSConq5QZArzARyQhmN8OarwmltblqtVIFiTPODskH/IQ8kJ7W88mPLZYa5d1TEiY8Nocym0Z4UuMeaQLfoQE20yHYvSKZZEBrJfw84TcQJSPVCQm+aCj8MEi6B2RsPWQ+INJWbHpxLauQ4dlG881uYwMKcNnryw3SYoB/A1WPQGWMj1zcuxwpo5tPSxOEiozi3lDQXtDVgCZ6Rjb1nOReHWZcZ7X9ezW3rjiUP3tY4naeHb+v7R+bYS1KiVfNkvnC3+JxU2A/cdsB4YfnNYce41agu6cTdmlCiTj1skA7krrXWDVEvNn4a8fpM+QH6QfpE+RH6S/AhIXX05e4EngBCn5guK9Dunryg/Sp73nDfKD9GnveYN8VyRXni/s7QDaIveENOYXJDmEvSekK+W7Iy3ryzyWDZ3S6+fWZGsH2fV8enSEeT34M1K+Dok/scMkKVVil5tcEdHMmXh8rFceXpD7pwaduWoeh7zVEPQlSGstce6UdSzPKAPZoIfHJ2j0rhVPFpbM1QW3wOdFvBNSYRerXpxk8mWcazeyJX4JO9QlhdxPr7aD+5xztjja3DmBRqSmtZfbwS26YD8+JhfN6zrwOyFpNx1SJ44A6lTEmyQH4zgRaVzEoAZuK7ncG0ewzlkQaUyHoepgFnxLi7fSetGY8HLAIzTxc8ulMSHojMW0UDuk5Bc6X9c2vhMSndJNCR2+3OR7EHUlD2Fwa+s1N4VohryvIexgtLFki4cSezppCiHrwRtmw3LcGCjyZBghbT0YZ22cDrYRbHvPDB3kq1On3wnJc1rZ4stLUdRl7BlMLo4quw7fGWMpqVuZlEyXUo51sctLlJDEiGCSFmAVjBJeIWlup5AFuK3nSRmp3oytMPkAedd56iORaNom2wIlqtFrvHFZDXiapspHpACCSodcJ0KMdfygr3BYr3TP/NKQEpaKB5aCK4qhhNnOhMx1lmv8KPMW6F7ri6a+JxLFEvM3ZWGRHCh/UTGBSJSrMMQJEs0A436pwBzFkkXKdFI9IBUUkaRyo8Jljeg9kRzMwnNqIPUJibSLSZqaCUF9gwTc16MQyQ6JioeUJ5BOkOBunbqYlyzSEAFmrgckHWB5h7fuhs58dMJzGC0bpAdhY4kmW2L4KCYnBWVdDsIhJJuX+FI86BDLN4zbULoao0LkYGOp0saAVxFSpDLf88p+8YSvgg9LeFQfLWyHeumwR3WSGHWYaJ3R4SUkX8zKxFIv7RYXcIRddIDZdQckHqLQsfHCBLzY1mzrnaH3Qboo3If5V5vBcKF7dvbaCqYWi9JLzYpPQHKYp8LQQPWS1k6jvTCs9QU/9i9D+v2PP6wngVUjgeeE7G5yY8wTw5Ir75QYs6KgfR2S+tcF5wjXCKMhWmquvYTJDu++NdKJ3IzESuuWhcc1nESTSOC0yfbiwfaPRxpBFZyWktGnSKE6RSpeyvQZSGQwNYNS7ODUhtIiGZ4sFip0UASdYMsk+6+PVNYddI0qybIjdV3yC5HG7iARiWVuzxrXnQRWscmQisp1L5VtXwZJxwZq3YxKkpsaU0ijsZXRhMqPtddYtzizQ39LMho2N8fTZyA1tHBUWyoxVG0AQ4sFhghabKt6XiE886vNVd+orpURVGK+lehzkIQbMVkqZn3dIJJHHilCVYPDCusWx5sytWVsquHJOMUXReIMG3CENJsR29ilJ2yJl8AgGthatzg9IjkiGyG5eSGMT0GyDy4pLzWFRWIWycmxg+Vhc1ZOTaOxn1s1v0KYbs1Mn4Ckdkggc+hn6KSpCSlRsTAwDEoZo1NZginz2qj6ZgvtD0fis/Vg47A5Yv42iaKwmsntDnMjn8d56GRhGGbM8aMwEnkYZV+/xHP2Vs00/2bxdbPUp8zapNFwn23D2c2K/5r3R/ringReItcP5X+YDLcP89+J/CDdg/wg3YP8IN2D/CDdg/w/6+HDmi/AqH0AAAAASUVORK5CYII="/>
          <p:cNvSpPr>
            <a:spLocks noChangeAspect="1" noChangeArrowheads="1"/>
          </p:cNvSpPr>
          <p:nvPr/>
        </p:nvSpPr>
        <p:spPr bwMode="auto">
          <a:xfrm>
            <a:off x="155579" y="-1760537"/>
            <a:ext cx="3209925" cy="3667127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xmlns="" val="1816456695"/>
              </p:ext>
            </p:extLst>
          </p:nvPr>
        </p:nvGraphicFramePr>
        <p:xfrm>
          <a:off x="165452" y="862151"/>
          <a:ext cx="8991615" cy="5486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rapezoid 1"/>
          <p:cNvSpPr/>
          <p:nvPr/>
        </p:nvSpPr>
        <p:spPr>
          <a:xfrm>
            <a:off x="679269" y="5408022"/>
            <a:ext cx="6557553" cy="940528"/>
          </a:xfrm>
          <a:prstGeom prst="trapezoid">
            <a:avLst/>
          </a:prstGeom>
          <a:ln>
            <a:solidFill>
              <a:schemeClr val="bg1"/>
            </a:solidFill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1001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3"/>
          <p:cNvSpPr txBox="1">
            <a:spLocks/>
          </p:cNvSpPr>
          <p:nvPr/>
        </p:nvSpPr>
        <p:spPr bwMode="auto">
          <a:xfrm>
            <a:off x="1187625" y="3573016"/>
            <a:ext cx="7416824" cy="70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Century Gothic"/>
                <a:ea typeface="MS PGothic" pitchFamily="34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Century Gothic"/>
                <a:ea typeface="MS PGothic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entury Gothic"/>
                <a:ea typeface="MS PGothic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Century Gothic"/>
                <a:ea typeface="MS PGothic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entury Gothic"/>
                <a:ea typeface="MS PGothic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GB" b="1" dirty="0" smtClean="0"/>
              <a:t>SEC COMEX Ecosystem Committee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xmlns="" val="2149321353"/>
      </p:ext>
    </p:ext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6319"/>
            <a:ext cx="8229600" cy="1143000"/>
          </a:xfrm>
        </p:spPr>
        <p:txBody>
          <a:bodyPr/>
          <a:lstStyle/>
          <a:p>
            <a:r>
              <a:rPr lang="en-US" b="1" dirty="0" smtClean="0"/>
              <a:t>Table of Content</a:t>
            </a:r>
            <a:endParaRPr lang="en-GB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330200" y="1655480"/>
            <a:ext cx="8356600" cy="4110320"/>
            <a:chOff x="330200" y="1655480"/>
            <a:chExt cx="8356600" cy="2797740"/>
          </a:xfrm>
        </p:grpSpPr>
        <p:sp>
          <p:nvSpPr>
            <p:cNvPr id="5" name="Freeform 4"/>
            <p:cNvSpPr/>
            <p:nvPr/>
          </p:nvSpPr>
          <p:spPr>
            <a:xfrm>
              <a:off x="330200" y="1655480"/>
              <a:ext cx="8356600" cy="863460"/>
            </a:xfrm>
            <a:custGeom>
              <a:avLst/>
              <a:gdLst>
                <a:gd name="connsiteX0" fmla="*/ 0 w 8356600"/>
                <a:gd name="connsiteY0" fmla="*/ 143913 h 863460"/>
                <a:gd name="connsiteX1" fmla="*/ 143913 w 8356600"/>
                <a:gd name="connsiteY1" fmla="*/ 0 h 863460"/>
                <a:gd name="connsiteX2" fmla="*/ 8212687 w 8356600"/>
                <a:gd name="connsiteY2" fmla="*/ 0 h 863460"/>
                <a:gd name="connsiteX3" fmla="*/ 8356600 w 8356600"/>
                <a:gd name="connsiteY3" fmla="*/ 143913 h 863460"/>
                <a:gd name="connsiteX4" fmla="*/ 8356600 w 8356600"/>
                <a:gd name="connsiteY4" fmla="*/ 719547 h 863460"/>
                <a:gd name="connsiteX5" fmla="*/ 8212687 w 8356600"/>
                <a:gd name="connsiteY5" fmla="*/ 863460 h 863460"/>
                <a:gd name="connsiteX6" fmla="*/ 143913 w 8356600"/>
                <a:gd name="connsiteY6" fmla="*/ 863460 h 863460"/>
                <a:gd name="connsiteX7" fmla="*/ 0 w 8356600"/>
                <a:gd name="connsiteY7" fmla="*/ 719547 h 863460"/>
                <a:gd name="connsiteX8" fmla="*/ 0 w 8356600"/>
                <a:gd name="connsiteY8" fmla="*/ 143913 h 863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56600" h="863460">
                  <a:moveTo>
                    <a:pt x="0" y="143913"/>
                  </a:moveTo>
                  <a:cubicBezTo>
                    <a:pt x="0" y="64432"/>
                    <a:pt x="64432" y="0"/>
                    <a:pt x="143913" y="0"/>
                  </a:cubicBezTo>
                  <a:lnTo>
                    <a:pt x="8212687" y="0"/>
                  </a:lnTo>
                  <a:cubicBezTo>
                    <a:pt x="8292168" y="0"/>
                    <a:pt x="8356600" y="64432"/>
                    <a:pt x="8356600" y="143913"/>
                  </a:cubicBezTo>
                  <a:lnTo>
                    <a:pt x="8356600" y="719547"/>
                  </a:lnTo>
                  <a:cubicBezTo>
                    <a:pt x="8356600" y="799028"/>
                    <a:pt x="8292168" y="863460"/>
                    <a:pt x="8212687" y="863460"/>
                  </a:cubicBezTo>
                  <a:lnTo>
                    <a:pt x="143913" y="863460"/>
                  </a:lnTo>
                  <a:cubicBezTo>
                    <a:pt x="64432" y="863460"/>
                    <a:pt x="0" y="799028"/>
                    <a:pt x="0" y="719547"/>
                  </a:cubicBezTo>
                  <a:lnTo>
                    <a:pt x="0" y="143913"/>
                  </a:lnTo>
                  <a:close/>
                </a:path>
              </a:pathLst>
            </a:cu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179311" tIns="179311" rIns="179311" bIns="179311" numCol="1" spcCol="1270" anchor="ctr" anchorCtr="0">
              <a:noAutofit/>
            </a:bodyPr>
            <a:lstStyle/>
            <a:p>
              <a:pPr lvl="0" algn="l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smtClean="0">
                  <a:solidFill>
                    <a:schemeClr val="tx1"/>
                  </a:solidFill>
                </a:rPr>
                <a:t>Introduction</a:t>
              </a:r>
              <a:endParaRPr lang="en-GB" sz="2800" kern="1200">
                <a:solidFill>
                  <a:schemeClr val="tx1"/>
                </a:solidFill>
              </a:endParaRPr>
            </a:p>
          </p:txBody>
        </p:sp>
        <p:sp>
          <p:nvSpPr>
            <p:cNvPr id="6" name="Freeform 5"/>
            <p:cNvSpPr/>
            <p:nvPr/>
          </p:nvSpPr>
          <p:spPr>
            <a:xfrm>
              <a:off x="330200" y="2622620"/>
              <a:ext cx="8356600" cy="863460"/>
            </a:xfrm>
            <a:custGeom>
              <a:avLst/>
              <a:gdLst>
                <a:gd name="connsiteX0" fmla="*/ 0 w 8356600"/>
                <a:gd name="connsiteY0" fmla="*/ 143913 h 863460"/>
                <a:gd name="connsiteX1" fmla="*/ 143913 w 8356600"/>
                <a:gd name="connsiteY1" fmla="*/ 0 h 863460"/>
                <a:gd name="connsiteX2" fmla="*/ 8212687 w 8356600"/>
                <a:gd name="connsiteY2" fmla="*/ 0 h 863460"/>
                <a:gd name="connsiteX3" fmla="*/ 8356600 w 8356600"/>
                <a:gd name="connsiteY3" fmla="*/ 143913 h 863460"/>
                <a:gd name="connsiteX4" fmla="*/ 8356600 w 8356600"/>
                <a:gd name="connsiteY4" fmla="*/ 719547 h 863460"/>
                <a:gd name="connsiteX5" fmla="*/ 8212687 w 8356600"/>
                <a:gd name="connsiteY5" fmla="*/ 863460 h 863460"/>
                <a:gd name="connsiteX6" fmla="*/ 143913 w 8356600"/>
                <a:gd name="connsiteY6" fmla="*/ 863460 h 863460"/>
                <a:gd name="connsiteX7" fmla="*/ 0 w 8356600"/>
                <a:gd name="connsiteY7" fmla="*/ 719547 h 863460"/>
                <a:gd name="connsiteX8" fmla="*/ 0 w 8356600"/>
                <a:gd name="connsiteY8" fmla="*/ 143913 h 863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56600" h="863460">
                  <a:moveTo>
                    <a:pt x="0" y="143913"/>
                  </a:moveTo>
                  <a:cubicBezTo>
                    <a:pt x="0" y="64432"/>
                    <a:pt x="64432" y="0"/>
                    <a:pt x="143913" y="0"/>
                  </a:cubicBezTo>
                  <a:lnTo>
                    <a:pt x="8212687" y="0"/>
                  </a:lnTo>
                  <a:cubicBezTo>
                    <a:pt x="8292168" y="0"/>
                    <a:pt x="8356600" y="64432"/>
                    <a:pt x="8356600" y="143913"/>
                  </a:cubicBezTo>
                  <a:lnTo>
                    <a:pt x="8356600" y="719547"/>
                  </a:lnTo>
                  <a:cubicBezTo>
                    <a:pt x="8356600" y="799028"/>
                    <a:pt x="8292168" y="863460"/>
                    <a:pt x="8212687" y="863460"/>
                  </a:cubicBezTo>
                  <a:lnTo>
                    <a:pt x="143913" y="863460"/>
                  </a:lnTo>
                  <a:cubicBezTo>
                    <a:pt x="64432" y="863460"/>
                    <a:pt x="0" y="799028"/>
                    <a:pt x="0" y="719547"/>
                  </a:cubicBezTo>
                  <a:lnTo>
                    <a:pt x="0" y="143913"/>
                  </a:lnTo>
                  <a:close/>
                </a:path>
              </a:pathLst>
            </a:cu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179311" tIns="179311" rIns="179311" bIns="179311" numCol="1" spcCol="1270" anchor="ctr" anchorCtr="0">
              <a:noAutofit/>
            </a:bodyPr>
            <a:lstStyle/>
            <a:p>
              <a:pPr lvl="0" algn="l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>
                  <a:solidFill>
                    <a:schemeClr val="tx1"/>
                  </a:solidFill>
                </a:rPr>
                <a:t>An Ideal Commodities Ecosystem</a:t>
              </a:r>
              <a:endParaRPr lang="en-GB" sz="2800" kern="1200" dirty="0">
                <a:solidFill>
                  <a:schemeClr val="tx1"/>
                </a:solidFill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330200" y="3589760"/>
              <a:ext cx="8356600" cy="863460"/>
            </a:xfrm>
            <a:custGeom>
              <a:avLst/>
              <a:gdLst>
                <a:gd name="connsiteX0" fmla="*/ 0 w 8356600"/>
                <a:gd name="connsiteY0" fmla="*/ 143913 h 863460"/>
                <a:gd name="connsiteX1" fmla="*/ 143913 w 8356600"/>
                <a:gd name="connsiteY1" fmla="*/ 0 h 863460"/>
                <a:gd name="connsiteX2" fmla="*/ 8212687 w 8356600"/>
                <a:gd name="connsiteY2" fmla="*/ 0 h 863460"/>
                <a:gd name="connsiteX3" fmla="*/ 8356600 w 8356600"/>
                <a:gd name="connsiteY3" fmla="*/ 143913 h 863460"/>
                <a:gd name="connsiteX4" fmla="*/ 8356600 w 8356600"/>
                <a:gd name="connsiteY4" fmla="*/ 719547 h 863460"/>
                <a:gd name="connsiteX5" fmla="*/ 8212687 w 8356600"/>
                <a:gd name="connsiteY5" fmla="*/ 863460 h 863460"/>
                <a:gd name="connsiteX6" fmla="*/ 143913 w 8356600"/>
                <a:gd name="connsiteY6" fmla="*/ 863460 h 863460"/>
                <a:gd name="connsiteX7" fmla="*/ 0 w 8356600"/>
                <a:gd name="connsiteY7" fmla="*/ 719547 h 863460"/>
                <a:gd name="connsiteX8" fmla="*/ 0 w 8356600"/>
                <a:gd name="connsiteY8" fmla="*/ 143913 h 863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56600" h="863460">
                  <a:moveTo>
                    <a:pt x="0" y="143913"/>
                  </a:moveTo>
                  <a:cubicBezTo>
                    <a:pt x="0" y="64432"/>
                    <a:pt x="64432" y="0"/>
                    <a:pt x="143913" y="0"/>
                  </a:cubicBezTo>
                  <a:lnTo>
                    <a:pt x="8212687" y="0"/>
                  </a:lnTo>
                  <a:cubicBezTo>
                    <a:pt x="8292168" y="0"/>
                    <a:pt x="8356600" y="64432"/>
                    <a:pt x="8356600" y="143913"/>
                  </a:cubicBezTo>
                  <a:lnTo>
                    <a:pt x="8356600" y="719547"/>
                  </a:lnTo>
                  <a:cubicBezTo>
                    <a:pt x="8356600" y="799028"/>
                    <a:pt x="8292168" y="863460"/>
                    <a:pt x="8212687" y="863460"/>
                  </a:cubicBezTo>
                  <a:lnTo>
                    <a:pt x="143913" y="863460"/>
                  </a:lnTo>
                  <a:cubicBezTo>
                    <a:pt x="64432" y="863460"/>
                    <a:pt x="0" y="799028"/>
                    <a:pt x="0" y="719547"/>
                  </a:cubicBezTo>
                  <a:lnTo>
                    <a:pt x="0" y="143913"/>
                  </a:lnTo>
                  <a:close/>
                </a:path>
              </a:pathLst>
            </a:cu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179311" tIns="179311" rIns="179311" bIns="179311" numCol="1" spcCol="1270" anchor="ctr" anchorCtr="0">
              <a:noAutofit/>
            </a:bodyPr>
            <a:lstStyle/>
            <a:p>
              <a:pPr lvl="0" algn="l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>
                  <a:solidFill>
                    <a:schemeClr val="tx1"/>
                  </a:solidFill>
                </a:rPr>
                <a:t>Milestones and Deliverables</a:t>
              </a:r>
              <a:endParaRPr lang="en-GB" sz="28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23845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8918" y="1092200"/>
            <a:ext cx="8959271" cy="5173518"/>
            <a:chOff x="78918" y="1092200"/>
            <a:chExt cx="8959271" cy="5173518"/>
          </a:xfrm>
        </p:grpSpPr>
        <p:sp>
          <p:nvSpPr>
            <p:cNvPr id="5" name="Freeform 4"/>
            <p:cNvSpPr/>
            <p:nvPr/>
          </p:nvSpPr>
          <p:spPr>
            <a:xfrm>
              <a:off x="7412049" y="2881416"/>
              <a:ext cx="1310837" cy="743454"/>
            </a:xfrm>
            <a:custGeom>
              <a:avLst/>
              <a:gdLst>
                <a:gd name="connsiteX0" fmla="*/ 0 w 1266022"/>
                <a:gd name="connsiteY0" fmla="*/ 0 h 743454"/>
                <a:gd name="connsiteX1" fmla="*/ 1266022 w 1266022"/>
                <a:gd name="connsiteY1" fmla="*/ 0 h 743454"/>
                <a:gd name="connsiteX2" fmla="*/ 1266022 w 1266022"/>
                <a:gd name="connsiteY2" fmla="*/ 743454 h 743454"/>
                <a:gd name="connsiteX3" fmla="*/ 0 w 1266022"/>
                <a:gd name="connsiteY3" fmla="*/ 743454 h 743454"/>
                <a:gd name="connsiteX4" fmla="*/ 0 w 1266022"/>
                <a:gd name="connsiteY4" fmla="*/ 0 h 743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022" h="743454">
                  <a:moveTo>
                    <a:pt x="0" y="0"/>
                  </a:moveTo>
                  <a:lnTo>
                    <a:pt x="1266022" y="0"/>
                  </a:lnTo>
                  <a:lnTo>
                    <a:pt x="1266022" y="743454"/>
                  </a:lnTo>
                  <a:lnTo>
                    <a:pt x="0" y="743454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t" anchorCtr="0">
              <a:noAutofit/>
            </a:bodyPr>
            <a:lstStyle/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900" b="1" kern="1200" dirty="0" smtClean="0"/>
                <a:t>Incorporation of AFEX Commodities Exchange</a:t>
              </a:r>
              <a:endParaRPr lang="en-GB" sz="900" b="1" kern="1200" dirty="0"/>
            </a:p>
          </p:txBody>
        </p:sp>
        <p:sp>
          <p:nvSpPr>
            <p:cNvPr id="6" name="Teardrop 5"/>
            <p:cNvSpPr/>
            <p:nvPr/>
          </p:nvSpPr>
          <p:spPr>
            <a:xfrm rot="2700000">
              <a:off x="5965139" y="1500019"/>
              <a:ext cx="1356323" cy="1356323"/>
            </a:xfrm>
            <a:prstGeom prst="teardrop">
              <a:avLst>
                <a:gd name="adj" fmla="val 100000"/>
              </a:avLst>
            </a:prstGeom>
            <a:solidFill>
              <a:schemeClr val="tx2">
                <a:lumMod val="60000"/>
                <a:lumOff val="40000"/>
              </a:schemeClr>
            </a:solidFill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6010721" y="2881416"/>
              <a:ext cx="1355652" cy="743454"/>
            </a:xfrm>
            <a:custGeom>
              <a:avLst/>
              <a:gdLst>
                <a:gd name="connsiteX0" fmla="*/ 0 w 1266022"/>
                <a:gd name="connsiteY0" fmla="*/ 0 h 743454"/>
                <a:gd name="connsiteX1" fmla="*/ 1266022 w 1266022"/>
                <a:gd name="connsiteY1" fmla="*/ 0 h 743454"/>
                <a:gd name="connsiteX2" fmla="*/ 1266022 w 1266022"/>
                <a:gd name="connsiteY2" fmla="*/ 743454 h 743454"/>
                <a:gd name="connsiteX3" fmla="*/ 0 w 1266022"/>
                <a:gd name="connsiteY3" fmla="*/ 743454 h 743454"/>
                <a:gd name="connsiteX4" fmla="*/ 0 w 1266022"/>
                <a:gd name="connsiteY4" fmla="*/ 0 h 743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022" h="743454">
                  <a:moveTo>
                    <a:pt x="0" y="0"/>
                  </a:moveTo>
                  <a:lnTo>
                    <a:pt x="1266022" y="0"/>
                  </a:lnTo>
                  <a:lnTo>
                    <a:pt x="1266022" y="743454"/>
                  </a:lnTo>
                  <a:lnTo>
                    <a:pt x="0" y="743454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t" anchorCtr="0">
              <a:noAutofit/>
            </a:bodyPr>
            <a:lstStyle/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900" b="1" kern="1200" dirty="0" smtClean="0"/>
                <a:t>Incorporation of Abuja Securities &amp; Commodities Exchange</a:t>
              </a:r>
              <a:endParaRPr lang="en-GB" sz="900" b="1" kern="1200" dirty="0"/>
            </a:p>
          </p:txBody>
        </p:sp>
        <p:sp>
          <p:nvSpPr>
            <p:cNvPr id="8" name="Teardrop 7"/>
            <p:cNvSpPr/>
            <p:nvPr/>
          </p:nvSpPr>
          <p:spPr>
            <a:xfrm rot="2700000">
              <a:off x="4563810" y="1500019"/>
              <a:ext cx="1356323" cy="1356323"/>
            </a:xfrm>
            <a:prstGeom prst="teardrop">
              <a:avLst>
                <a:gd name="adj" fmla="val 100000"/>
              </a:avLst>
            </a:prstGeom>
            <a:solidFill>
              <a:schemeClr val="tx2">
                <a:lumMod val="60000"/>
                <a:lumOff val="40000"/>
              </a:schemeClr>
            </a:solidFill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4609391" y="2881416"/>
              <a:ext cx="1401330" cy="743454"/>
            </a:xfrm>
            <a:custGeom>
              <a:avLst/>
              <a:gdLst>
                <a:gd name="connsiteX0" fmla="*/ 0 w 1266022"/>
                <a:gd name="connsiteY0" fmla="*/ 0 h 743454"/>
                <a:gd name="connsiteX1" fmla="*/ 1266022 w 1266022"/>
                <a:gd name="connsiteY1" fmla="*/ 0 h 743454"/>
                <a:gd name="connsiteX2" fmla="*/ 1266022 w 1266022"/>
                <a:gd name="connsiteY2" fmla="*/ 743454 h 743454"/>
                <a:gd name="connsiteX3" fmla="*/ 0 w 1266022"/>
                <a:gd name="connsiteY3" fmla="*/ 743454 h 743454"/>
                <a:gd name="connsiteX4" fmla="*/ 0 w 1266022"/>
                <a:gd name="connsiteY4" fmla="*/ 0 h 743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022" h="743454">
                  <a:moveTo>
                    <a:pt x="0" y="0"/>
                  </a:moveTo>
                  <a:lnTo>
                    <a:pt x="1266022" y="0"/>
                  </a:lnTo>
                  <a:lnTo>
                    <a:pt x="1266022" y="743454"/>
                  </a:lnTo>
                  <a:lnTo>
                    <a:pt x="0" y="743454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t" anchorCtr="0">
              <a:noAutofit/>
            </a:bodyPr>
            <a:lstStyle/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900" b="1" kern="1200" dirty="0" smtClean="0"/>
                <a:t>First African Commodities Exchange, (FACOMEX) was Incorporation</a:t>
              </a:r>
              <a:endParaRPr lang="en-GB" sz="900" b="1" kern="1200" dirty="0"/>
            </a:p>
          </p:txBody>
        </p:sp>
        <p:sp>
          <p:nvSpPr>
            <p:cNvPr id="10" name="Teardrop 9"/>
            <p:cNvSpPr/>
            <p:nvPr/>
          </p:nvSpPr>
          <p:spPr>
            <a:xfrm rot="2700000">
              <a:off x="3162481" y="1500019"/>
              <a:ext cx="1356323" cy="1356323"/>
            </a:xfrm>
            <a:prstGeom prst="teardrop">
              <a:avLst>
                <a:gd name="adj" fmla="val 100000"/>
              </a:avLst>
            </a:prstGeom>
            <a:solidFill>
              <a:schemeClr val="tx2">
                <a:lumMod val="60000"/>
                <a:lumOff val="40000"/>
              </a:schemeClr>
            </a:solidFill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3208061" y="2881416"/>
              <a:ext cx="1400467" cy="743454"/>
            </a:xfrm>
            <a:custGeom>
              <a:avLst/>
              <a:gdLst>
                <a:gd name="connsiteX0" fmla="*/ 0 w 1266022"/>
                <a:gd name="connsiteY0" fmla="*/ 0 h 743454"/>
                <a:gd name="connsiteX1" fmla="*/ 1266022 w 1266022"/>
                <a:gd name="connsiteY1" fmla="*/ 0 h 743454"/>
                <a:gd name="connsiteX2" fmla="*/ 1266022 w 1266022"/>
                <a:gd name="connsiteY2" fmla="*/ 743454 h 743454"/>
                <a:gd name="connsiteX3" fmla="*/ 0 w 1266022"/>
                <a:gd name="connsiteY3" fmla="*/ 743454 h 743454"/>
                <a:gd name="connsiteX4" fmla="*/ 0 w 1266022"/>
                <a:gd name="connsiteY4" fmla="*/ 0 h 743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022" h="743454">
                  <a:moveTo>
                    <a:pt x="0" y="0"/>
                  </a:moveTo>
                  <a:lnTo>
                    <a:pt x="1266022" y="0"/>
                  </a:lnTo>
                  <a:lnTo>
                    <a:pt x="1266022" y="743454"/>
                  </a:lnTo>
                  <a:lnTo>
                    <a:pt x="0" y="743454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t" anchorCtr="0">
              <a:noAutofit/>
            </a:bodyPr>
            <a:lstStyle/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900" b="1" kern="1200" dirty="0" smtClean="0"/>
                <a:t>Government abolished all commodity marketing boards</a:t>
              </a:r>
              <a:endParaRPr lang="en-GB" sz="900" b="1" kern="1200" dirty="0"/>
            </a:p>
          </p:txBody>
        </p:sp>
        <p:sp>
          <p:nvSpPr>
            <p:cNvPr id="12" name="Teardrop 11"/>
            <p:cNvSpPr/>
            <p:nvPr/>
          </p:nvSpPr>
          <p:spPr>
            <a:xfrm rot="2700000">
              <a:off x="1761152" y="1500019"/>
              <a:ext cx="1356323" cy="1356323"/>
            </a:xfrm>
            <a:prstGeom prst="teardrop">
              <a:avLst>
                <a:gd name="adj" fmla="val 100000"/>
              </a:avLst>
            </a:prstGeom>
            <a:solidFill>
              <a:schemeClr val="tx2">
                <a:lumMod val="60000"/>
                <a:lumOff val="40000"/>
              </a:schemeClr>
            </a:solidFill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1806732" y="2881416"/>
              <a:ext cx="1400467" cy="743454"/>
            </a:xfrm>
            <a:custGeom>
              <a:avLst/>
              <a:gdLst>
                <a:gd name="connsiteX0" fmla="*/ 0 w 1266022"/>
                <a:gd name="connsiteY0" fmla="*/ 0 h 743454"/>
                <a:gd name="connsiteX1" fmla="*/ 1266022 w 1266022"/>
                <a:gd name="connsiteY1" fmla="*/ 0 h 743454"/>
                <a:gd name="connsiteX2" fmla="*/ 1266022 w 1266022"/>
                <a:gd name="connsiteY2" fmla="*/ 743454 h 743454"/>
                <a:gd name="connsiteX3" fmla="*/ 0 w 1266022"/>
                <a:gd name="connsiteY3" fmla="*/ 743454 h 743454"/>
                <a:gd name="connsiteX4" fmla="*/ 0 w 1266022"/>
                <a:gd name="connsiteY4" fmla="*/ 0 h 743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022" h="743454">
                  <a:moveTo>
                    <a:pt x="0" y="0"/>
                  </a:moveTo>
                  <a:lnTo>
                    <a:pt x="1266022" y="0"/>
                  </a:lnTo>
                  <a:lnTo>
                    <a:pt x="1266022" y="743454"/>
                  </a:lnTo>
                  <a:lnTo>
                    <a:pt x="0" y="743454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t" anchorCtr="0">
              <a:noAutofit/>
            </a:bodyPr>
            <a:lstStyle/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900" b="1" kern="1200" dirty="0" smtClean="0"/>
                <a:t>Involvement of Government in organised commodity marketing</a:t>
              </a:r>
              <a:endParaRPr lang="en-GB" sz="900" b="1" kern="1200" dirty="0"/>
            </a:p>
          </p:txBody>
        </p:sp>
        <p:sp>
          <p:nvSpPr>
            <p:cNvPr id="14" name="Teardrop 13"/>
            <p:cNvSpPr/>
            <p:nvPr/>
          </p:nvSpPr>
          <p:spPr>
            <a:xfrm rot="2700000">
              <a:off x="359822" y="1500019"/>
              <a:ext cx="1356323" cy="1356323"/>
            </a:xfrm>
            <a:prstGeom prst="teardrop">
              <a:avLst>
                <a:gd name="adj" fmla="val 100000"/>
              </a:avLst>
            </a:prstGeom>
            <a:solidFill>
              <a:schemeClr val="tx2">
                <a:lumMod val="60000"/>
                <a:lumOff val="40000"/>
              </a:schemeClr>
            </a:solidFill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sp>
        <p:grpSp>
          <p:nvGrpSpPr>
            <p:cNvPr id="15" name="Group 14"/>
            <p:cNvGrpSpPr/>
            <p:nvPr/>
          </p:nvGrpSpPr>
          <p:grpSpPr>
            <a:xfrm>
              <a:off x="404542" y="1500171"/>
              <a:ext cx="8318345" cy="1356256"/>
              <a:chOff x="461412" y="1884878"/>
              <a:chExt cx="8318345" cy="1356256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7423243" y="1884878"/>
                <a:ext cx="1356514" cy="1356256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sp>
          <p:sp>
            <p:nvSpPr>
              <p:cNvPr id="28" name="Freeform 27"/>
              <p:cNvSpPr/>
              <p:nvPr/>
            </p:nvSpPr>
            <p:spPr>
              <a:xfrm>
                <a:off x="7468920" y="1930095"/>
                <a:ext cx="1266022" cy="1265823"/>
              </a:xfrm>
              <a:custGeom>
                <a:avLst/>
                <a:gdLst>
                  <a:gd name="connsiteX0" fmla="*/ 0 w 1266022"/>
                  <a:gd name="connsiteY0" fmla="*/ 632912 h 1265823"/>
                  <a:gd name="connsiteX1" fmla="*/ 633011 w 1266022"/>
                  <a:gd name="connsiteY1" fmla="*/ 0 h 1265823"/>
                  <a:gd name="connsiteX2" fmla="*/ 1266022 w 1266022"/>
                  <a:gd name="connsiteY2" fmla="*/ 632912 h 1265823"/>
                  <a:gd name="connsiteX3" fmla="*/ 633011 w 1266022"/>
                  <a:gd name="connsiteY3" fmla="*/ 1265824 h 1265823"/>
                  <a:gd name="connsiteX4" fmla="*/ 0 w 1266022"/>
                  <a:gd name="connsiteY4" fmla="*/ 632912 h 1265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6022" h="1265823">
                    <a:moveTo>
                      <a:pt x="0" y="632912"/>
                    </a:moveTo>
                    <a:cubicBezTo>
                      <a:pt x="0" y="283364"/>
                      <a:pt x="283409" y="0"/>
                      <a:pt x="633011" y="0"/>
                    </a:cubicBezTo>
                    <a:cubicBezTo>
                      <a:pt x="982613" y="0"/>
                      <a:pt x="1266022" y="283364"/>
                      <a:pt x="1266022" y="632912"/>
                    </a:cubicBezTo>
                    <a:cubicBezTo>
                      <a:pt x="1266022" y="982460"/>
                      <a:pt x="982613" y="1265824"/>
                      <a:pt x="633011" y="1265824"/>
                    </a:cubicBezTo>
                    <a:cubicBezTo>
                      <a:pt x="283409" y="1265824"/>
                      <a:pt x="0" y="982460"/>
                      <a:pt x="0" y="632912"/>
                    </a:cubicBezTo>
                    <a:close/>
                  </a:path>
                </a:pathLst>
              </a:cu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spcFirstLastPara="0" vert="horz" wrap="square" lIns="212733" tIns="212616" rIns="212734" bIns="212616" numCol="1" spcCol="1270" anchor="ctr" anchorCtr="0">
                <a:noAutofit/>
              </a:bodyPr>
              <a:lstStyle/>
              <a:p>
                <a:pPr lvl="0" algn="ctr" defTabSz="1111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2500" kern="1200" dirty="0" smtClean="0"/>
                  <a:t>2014</a:t>
                </a:r>
                <a:endParaRPr lang="en-GB" sz="2500" kern="1200" dirty="0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6067591" y="1930095"/>
                <a:ext cx="1266022" cy="1265823"/>
              </a:xfrm>
              <a:custGeom>
                <a:avLst/>
                <a:gdLst>
                  <a:gd name="connsiteX0" fmla="*/ 0 w 1266022"/>
                  <a:gd name="connsiteY0" fmla="*/ 632912 h 1265823"/>
                  <a:gd name="connsiteX1" fmla="*/ 633011 w 1266022"/>
                  <a:gd name="connsiteY1" fmla="*/ 0 h 1265823"/>
                  <a:gd name="connsiteX2" fmla="*/ 1266022 w 1266022"/>
                  <a:gd name="connsiteY2" fmla="*/ 632912 h 1265823"/>
                  <a:gd name="connsiteX3" fmla="*/ 633011 w 1266022"/>
                  <a:gd name="connsiteY3" fmla="*/ 1265824 h 1265823"/>
                  <a:gd name="connsiteX4" fmla="*/ 0 w 1266022"/>
                  <a:gd name="connsiteY4" fmla="*/ 632912 h 1265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6022" h="1265823">
                    <a:moveTo>
                      <a:pt x="0" y="632912"/>
                    </a:moveTo>
                    <a:cubicBezTo>
                      <a:pt x="0" y="283364"/>
                      <a:pt x="283409" y="0"/>
                      <a:pt x="633011" y="0"/>
                    </a:cubicBezTo>
                    <a:cubicBezTo>
                      <a:pt x="982613" y="0"/>
                      <a:pt x="1266022" y="283364"/>
                      <a:pt x="1266022" y="632912"/>
                    </a:cubicBezTo>
                    <a:cubicBezTo>
                      <a:pt x="1266022" y="982460"/>
                      <a:pt x="982613" y="1265824"/>
                      <a:pt x="633011" y="1265824"/>
                    </a:cubicBezTo>
                    <a:cubicBezTo>
                      <a:pt x="283409" y="1265824"/>
                      <a:pt x="0" y="982460"/>
                      <a:pt x="0" y="63291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spcFirstLastPara="0" vert="horz" wrap="square" lIns="212733" tIns="212616" rIns="212734" bIns="212616" numCol="1" spcCol="1270" anchor="ctr" anchorCtr="0">
                <a:noAutofit/>
              </a:bodyPr>
              <a:lstStyle/>
              <a:p>
                <a:pPr lvl="0" algn="ctr" defTabSz="1111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2500" kern="1200" dirty="0" smtClean="0"/>
                  <a:t>1998</a:t>
                </a:r>
                <a:endParaRPr lang="en-GB" sz="2500" kern="1200" dirty="0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4666261" y="1930095"/>
                <a:ext cx="1266022" cy="1265823"/>
              </a:xfrm>
              <a:custGeom>
                <a:avLst/>
                <a:gdLst>
                  <a:gd name="connsiteX0" fmla="*/ 0 w 1266022"/>
                  <a:gd name="connsiteY0" fmla="*/ 632912 h 1265823"/>
                  <a:gd name="connsiteX1" fmla="*/ 633011 w 1266022"/>
                  <a:gd name="connsiteY1" fmla="*/ 0 h 1265823"/>
                  <a:gd name="connsiteX2" fmla="*/ 1266022 w 1266022"/>
                  <a:gd name="connsiteY2" fmla="*/ 632912 h 1265823"/>
                  <a:gd name="connsiteX3" fmla="*/ 633011 w 1266022"/>
                  <a:gd name="connsiteY3" fmla="*/ 1265824 h 1265823"/>
                  <a:gd name="connsiteX4" fmla="*/ 0 w 1266022"/>
                  <a:gd name="connsiteY4" fmla="*/ 632912 h 1265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6022" h="1265823">
                    <a:moveTo>
                      <a:pt x="0" y="632912"/>
                    </a:moveTo>
                    <a:cubicBezTo>
                      <a:pt x="0" y="283364"/>
                      <a:pt x="283409" y="0"/>
                      <a:pt x="633011" y="0"/>
                    </a:cubicBezTo>
                    <a:cubicBezTo>
                      <a:pt x="982613" y="0"/>
                      <a:pt x="1266022" y="283364"/>
                      <a:pt x="1266022" y="632912"/>
                    </a:cubicBezTo>
                    <a:cubicBezTo>
                      <a:pt x="1266022" y="982460"/>
                      <a:pt x="982613" y="1265824"/>
                      <a:pt x="633011" y="1265824"/>
                    </a:cubicBezTo>
                    <a:cubicBezTo>
                      <a:pt x="283409" y="1265824"/>
                      <a:pt x="0" y="982460"/>
                      <a:pt x="0" y="63291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spcFirstLastPara="0" vert="horz" wrap="square" lIns="212734" tIns="212616" rIns="212733" bIns="212616" numCol="1" spcCol="1270" anchor="ctr" anchorCtr="0">
                <a:noAutofit/>
              </a:bodyPr>
              <a:lstStyle/>
              <a:p>
                <a:pPr lvl="0" algn="ctr" defTabSz="1111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2500" kern="1200" dirty="0" smtClean="0"/>
                  <a:t>1992</a:t>
                </a:r>
                <a:endParaRPr lang="en-GB" sz="2500" kern="1200" dirty="0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3264932" y="1930095"/>
                <a:ext cx="1266022" cy="1265823"/>
              </a:xfrm>
              <a:custGeom>
                <a:avLst/>
                <a:gdLst>
                  <a:gd name="connsiteX0" fmla="*/ 0 w 1266022"/>
                  <a:gd name="connsiteY0" fmla="*/ 632912 h 1265823"/>
                  <a:gd name="connsiteX1" fmla="*/ 633011 w 1266022"/>
                  <a:gd name="connsiteY1" fmla="*/ 0 h 1265823"/>
                  <a:gd name="connsiteX2" fmla="*/ 1266022 w 1266022"/>
                  <a:gd name="connsiteY2" fmla="*/ 632912 h 1265823"/>
                  <a:gd name="connsiteX3" fmla="*/ 633011 w 1266022"/>
                  <a:gd name="connsiteY3" fmla="*/ 1265824 h 1265823"/>
                  <a:gd name="connsiteX4" fmla="*/ 0 w 1266022"/>
                  <a:gd name="connsiteY4" fmla="*/ 632912 h 1265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6022" h="1265823">
                    <a:moveTo>
                      <a:pt x="0" y="632912"/>
                    </a:moveTo>
                    <a:cubicBezTo>
                      <a:pt x="0" y="283364"/>
                      <a:pt x="283409" y="0"/>
                      <a:pt x="633011" y="0"/>
                    </a:cubicBezTo>
                    <a:cubicBezTo>
                      <a:pt x="982613" y="0"/>
                      <a:pt x="1266022" y="283364"/>
                      <a:pt x="1266022" y="632912"/>
                    </a:cubicBezTo>
                    <a:cubicBezTo>
                      <a:pt x="1266022" y="982460"/>
                      <a:pt x="982613" y="1265824"/>
                      <a:pt x="633011" y="1265824"/>
                    </a:cubicBezTo>
                    <a:cubicBezTo>
                      <a:pt x="283409" y="1265824"/>
                      <a:pt x="0" y="982460"/>
                      <a:pt x="0" y="63291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spcFirstLastPara="0" vert="horz" wrap="square" lIns="211872" tIns="212616" rIns="213595" bIns="212616" numCol="1" spcCol="1270" anchor="ctr" anchorCtr="0">
                <a:noAutofit/>
              </a:bodyPr>
              <a:lstStyle/>
              <a:p>
                <a:pPr lvl="0" algn="ctr" defTabSz="1111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2500" kern="1200" dirty="0" smtClean="0"/>
                  <a:t>1986</a:t>
                </a:r>
                <a:endParaRPr lang="en-GB" sz="2500" kern="1200" dirty="0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1863603" y="1930095"/>
                <a:ext cx="1266022" cy="1265823"/>
              </a:xfrm>
              <a:custGeom>
                <a:avLst/>
                <a:gdLst>
                  <a:gd name="connsiteX0" fmla="*/ 0 w 1266022"/>
                  <a:gd name="connsiteY0" fmla="*/ 632912 h 1265823"/>
                  <a:gd name="connsiteX1" fmla="*/ 633011 w 1266022"/>
                  <a:gd name="connsiteY1" fmla="*/ 0 h 1265823"/>
                  <a:gd name="connsiteX2" fmla="*/ 1266022 w 1266022"/>
                  <a:gd name="connsiteY2" fmla="*/ 632912 h 1265823"/>
                  <a:gd name="connsiteX3" fmla="*/ 633011 w 1266022"/>
                  <a:gd name="connsiteY3" fmla="*/ 1265824 h 1265823"/>
                  <a:gd name="connsiteX4" fmla="*/ 0 w 1266022"/>
                  <a:gd name="connsiteY4" fmla="*/ 632912 h 1265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6022" h="1265823">
                    <a:moveTo>
                      <a:pt x="0" y="632912"/>
                    </a:moveTo>
                    <a:cubicBezTo>
                      <a:pt x="0" y="283364"/>
                      <a:pt x="283409" y="0"/>
                      <a:pt x="633011" y="0"/>
                    </a:cubicBezTo>
                    <a:cubicBezTo>
                      <a:pt x="982613" y="0"/>
                      <a:pt x="1266022" y="283364"/>
                      <a:pt x="1266022" y="632912"/>
                    </a:cubicBezTo>
                    <a:cubicBezTo>
                      <a:pt x="1266022" y="982460"/>
                      <a:pt x="982613" y="1265824"/>
                      <a:pt x="633011" y="1265824"/>
                    </a:cubicBezTo>
                    <a:cubicBezTo>
                      <a:pt x="283409" y="1265824"/>
                      <a:pt x="0" y="982460"/>
                      <a:pt x="0" y="63291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spcFirstLastPara="0" vert="horz" wrap="square" lIns="211872" tIns="212616" rIns="213595" bIns="212616" numCol="1" spcCol="1270" anchor="ctr" anchorCtr="0">
                <a:noAutofit/>
              </a:bodyPr>
              <a:lstStyle/>
              <a:p>
                <a:pPr lvl="0" algn="ctr" defTabSz="1111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2500" kern="1200" dirty="0" smtClean="0"/>
                  <a:t>1940s</a:t>
                </a:r>
                <a:endParaRPr lang="en-GB" sz="2500" kern="1200" dirty="0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461412" y="1930095"/>
                <a:ext cx="1266022" cy="1265823"/>
              </a:xfrm>
              <a:custGeom>
                <a:avLst/>
                <a:gdLst>
                  <a:gd name="connsiteX0" fmla="*/ 0 w 1266022"/>
                  <a:gd name="connsiteY0" fmla="*/ 632912 h 1265823"/>
                  <a:gd name="connsiteX1" fmla="*/ 633011 w 1266022"/>
                  <a:gd name="connsiteY1" fmla="*/ 0 h 1265823"/>
                  <a:gd name="connsiteX2" fmla="*/ 1266022 w 1266022"/>
                  <a:gd name="connsiteY2" fmla="*/ 632912 h 1265823"/>
                  <a:gd name="connsiteX3" fmla="*/ 633011 w 1266022"/>
                  <a:gd name="connsiteY3" fmla="*/ 1265824 h 1265823"/>
                  <a:gd name="connsiteX4" fmla="*/ 0 w 1266022"/>
                  <a:gd name="connsiteY4" fmla="*/ 632912 h 1265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6022" h="1265823">
                    <a:moveTo>
                      <a:pt x="0" y="632912"/>
                    </a:moveTo>
                    <a:cubicBezTo>
                      <a:pt x="0" y="283364"/>
                      <a:pt x="283409" y="0"/>
                      <a:pt x="633011" y="0"/>
                    </a:cubicBezTo>
                    <a:cubicBezTo>
                      <a:pt x="982613" y="0"/>
                      <a:pt x="1266022" y="283364"/>
                      <a:pt x="1266022" y="632912"/>
                    </a:cubicBezTo>
                    <a:cubicBezTo>
                      <a:pt x="1266022" y="982460"/>
                      <a:pt x="982613" y="1265824"/>
                      <a:pt x="633011" y="1265824"/>
                    </a:cubicBezTo>
                    <a:cubicBezTo>
                      <a:pt x="283409" y="1265824"/>
                      <a:pt x="0" y="982460"/>
                      <a:pt x="0" y="63291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spcFirstLastPara="0" vert="horz" wrap="square" lIns="212733" tIns="212616" rIns="212734" bIns="212616" numCol="1" spcCol="1270" anchor="ctr" anchorCtr="0">
                <a:noAutofit/>
              </a:bodyPr>
              <a:lstStyle/>
              <a:p>
                <a:pPr lvl="0" algn="ctr" defTabSz="1111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2500" kern="1200" dirty="0" smtClean="0"/>
                  <a:t>1930s</a:t>
                </a:r>
                <a:endParaRPr lang="en-GB" sz="2500" kern="1200" dirty="0"/>
              </a:p>
            </p:txBody>
          </p:sp>
        </p:grpSp>
        <p:sp>
          <p:nvSpPr>
            <p:cNvPr id="16" name="Freeform 15"/>
            <p:cNvSpPr/>
            <p:nvPr/>
          </p:nvSpPr>
          <p:spPr>
            <a:xfrm>
              <a:off x="404541" y="2881416"/>
              <a:ext cx="1401327" cy="743454"/>
            </a:xfrm>
            <a:custGeom>
              <a:avLst/>
              <a:gdLst>
                <a:gd name="connsiteX0" fmla="*/ 0 w 1266022"/>
                <a:gd name="connsiteY0" fmla="*/ 0 h 743454"/>
                <a:gd name="connsiteX1" fmla="*/ 1266022 w 1266022"/>
                <a:gd name="connsiteY1" fmla="*/ 0 h 743454"/>
                <a:gd name="connsiteX2" fmla="*/ 1266022 w 1266022"/>
                <a:gd name="connsiteY2" fmla="*/ 743454 h 743454"/>
                <a:gd name="connsiteX3" fmla="*/ 0 w 1266022"/>
                <a:gd name="connsiteY3" fmla="*/ 743454 h 743454"/>
                <a:gd name="connsiteX4" fmla="*/ 0 w 1266022"/>
                <a:gd name="connsiteY4" fmla="*/ 0 h 743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022" h="743454">
                  <a:moveTo>
                    <a:pt x="0" y="0"/>
                  </a:moveTo>
                  <a:lnTo>
                    <a:pt x="1266022" y="0"/>
                  </a:lnTo>
                  <a:lnTo>
                    <a:pt x="1266022" y="743454"/>
                  </a:lnTo>
                  <a:lnTo>
                    <a:pt x="0" y="743454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t" anchorCtr="0">
              <a:noAutofit/>
            </a:bodyPr>
            <a:lstStyle/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900" b="1" kern="1200" dirty="0" smtClean="0"/>
                <a:t>Exportation of some major Nigerian produce by some European Firms</a:t>
              </a:r>
              <a:endParaRPr lang="en-GB" sz="900" b="1" kern="1200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01600" y="1092200"/>
              <a:ext cx="1895449" cy="246011"/>
            </a:xfrm>
            <a:prstGeom prst="rect">
              <a:avLst/>
            </a:prstGeom>
            <a:solidFill>
              <a:schemeClr val="tx2"/>
            </a:solidFill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GB" sz="1100" b="1" dirty="0" smtClean="0">
                  <a:solidFill>
                    <a:schemeClr val="bg1"/>
                  </a:solidFill>
                </a:rPr>
                <a:t>History</a:t>
              </a:r>
              <a:endParaRPr lang="en-GB" sz="1100" b="1" dirty="0">
                <a:solidFill>
                  <a:schemeClr val="bg1"/>
                </a:solidFill>
              </a:endParaRPr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103593" y="4120495"/>
              <a:ext cx="5392775" cy="2145223"/>
              <a:chOff x="436022" y="4333831"/>
              <a:chExt cx="8119708" cy="1741700"/>
            </a:xfrm>
          </p:grpSpPr>
          <p:grpSp>
            <p:nvGrpSpPr>
              <p:cNvPr id="21" name="Group 20"/>
              <p:cNvGrpSpPr/>
              <p:nvPr/>
            </p:nvGrpSpPr>
            <p:grpSpPr>
              <a:xfrm>
                <a:off x="436022" y="4333831"/>
                <a:ext cx="8119708" cy="1741700"/>
                <a:chOff x="410622" y="4333832"/>
                <a:chExt cx="8119709" cy="1741701"/>
              </a:xfrm>
            </p:grpSpPr>
            <p:sp>
              <p:nvSpPr>
                <p:cNvPr id="25" name="Freeform 24"/>
                <p:cNvSpPr/>
                <p:nvPr/>
              </p:nvSpPr>
              <p:spPr>
                <a:xfrm>
                  <a:off x="410622" y="4333832"/>
                  <a:ext cx="3913112" cy="1741701"/>
                </a:xfrm>
                <a:custGeom>
                  <a:avLst/>
                  <a:gdLst>
                    <a:gd name="connsiteX0" fmla="*/ 0 w 3913112"/>
                    <a:gd name="connsiteY0" fmla="*/ 174170 h 1741701"/>
                    <a:gd name="connsiteX1" fmla="*/ 174170 w 3913112"/>
                    <a:gd name="connsiteY1" fmla="*/ 0 h 1741701"/>
                    <a:gd name="connsiteX2" fmla="*/ 3738942 w 3913112"/>
                    <a:gd name="connsiteY2" fmla="*/ 0 h 1741701"/>
                    <a:gd name="connsiteX3" fmla="*/ 3913112 w 3913112"/>
                    <a:gd name="connsiteY3" fmla="*/ 174170 h 1741701"/>
                    <a:gd name="connsiteX4" fmla="*/ 3913112 w 3913112"/>
                    <a:gd name="connsiteY4" fmla="*/ 1567531 h 1741701"/>
                    <a:gd name="connsiteX5" fmla="*/ 3738942 w 3913112"/>
                    <a:gd name="connsiteY5" fmla="*/ 1741701 h 1741701"/>
                    <a:gd name="connsiteX6" fmla="*/ 174170 w 3913112"/>
                    <a:gd name="connsiteY6" fmla="*/ 1741701 h 1741701"/>
                    <a:gd name="connsiteX7" fmla="*/ 0 w 3913112"/>
                    <a:gd name="connsiteY7" fmla="*/ 1567531 h 1741701"/>
                    <a:gd name="connsiteX8" fmla="*/ 0 w 3913112"/>
                    <a:gd name="connsiteY8" fmla="*/ 174170 h 17417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3913112" h="1741701">
                      <a:moveTo>
                        <a:pt x="0" y="174170"/>
                      </a:moveTo>
                      <a:cubicBezTo>
                        <a:pt x="0" y="77979"/>
                        <a:pt x="77979" y="0"/>
                        <a:pt x="174170" y="0"/>
                      </a:cubicBezTo>
                      <a:lnTo>
                        <a:pt x="3738942" y="0"/>
                      </a:lnTo>
                      <a:cubicBezTo>
                        <a:pt x="3835133" y="0"/>
                        <a:pt x="3913112" y="77979"/>
                        <a:pt x="3913112" y="174170"/>
                      </a:cubicBezTo>
                      <a:lnTo>
                        <a:pt x="3913112" y="1567531"/>
                      </a:lnTo>
                      <a:cubicBezTo>
                        <a:pt x="3913112" y="1663722"/>
                        <a:pt x="3835133" y="1741701"/>
                        <a:pt x="3738942" y="1741701"/>
                      </a:cubicBezTo>
                      <a:lnTo>
                        <a:pt x="174170" y="1741701"/>
                      </a:lnTo>
                      <a:cubicBezTo>
                        <a:pt x="77979" y="1741701"/>
                        <a:pt x="0" y="1663722"/>
                        <a:pt x="0" y="1567531"/>
                      </a:cubicBezTo>
                      <a:lnTo>
                        <a:pt x="0" y="174170"/>
                      </a:ln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spcFirstLastPara="0" vert="horz" wrap="square" lIns="91440" tIns="91440" rIns="91440" bIns="1310631" numCol="1" spcCol="1270" anchor="ctr" anchorCtr="0">
                  <a:noAutofit/>
                </a:bodyPr>
                <a:lstStyle/>
                <a:p>
                  <a:pPr lvl="0" algn="ctr" defTabSz="10668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GB" sz="1400" kern="1200" dirty="0" smtClean="0"/>
                    <a:t>Agricultural Products</a:t>
                  </a:r>
                  <a:endParaRPr lang="en-GB" sz="1400" kern="1200" dirty="0"/>
                </a:p>
              </p:txBody>
            </p:sp>
            <p:sp>
              <p:nvSpPr>
                <p:cNvPr id="26" name="Freeform 25"/>
                <p:cNvSpPr/>
                <p:nvPr/>
              </p:nvSpPr>
              <p:spPr>
                <a:xfrm>
                  <a:off x="4617219" y="4333832"/>
                  <a:ext cx="3913112" cy="1741701"/>
                </a:xfrm>
                <a:custGeom>
                  <a:avLst/>
                  <a:gdLst>
                    <a:gd name="connsiteX0" fmla="*/ 0 w 3913112"/>
                    <a:gd name="connsiteY0" fmla="*/ 174170 h 1741701"/>
                    <a:gd name="connsiteX1" fmla="*/ 174170 w 3913112"/>
                    <a:gd name="connsiteY1" fmla="*/ 0 h 1741701"/>
                    <a:gd name="connsiteX2" fmla="*/ 3738942 w 3913112"/>
                    <a:gd name="connsiteY2" fmla="*/ 0 h 1741701"/>
                    <a:gd name="connsiteX3" fmla="*/ 3913112 w 3913112"/>
                    <a:gd name="connsiteY3" fmla="*/ 174170 h 1741701"/>
                    <a:gd name="connsiteX4" fmla="*/ 3913112 w 3913112"/>
                    <a:gd name="connsiteY4" fmla="*/ 1567531 h 1741701"/>
                    <a:gd name="connsiteX5" fmla="*/ 3738942 w 3913112"/>
                    <a:gd name="connsiteY5" fmla="*/ 1741701 h 1741701"/>
                    <a:gd name="connsiteX6" fmla="*/ 174170 w 3913112"/>
                    <a:gd name="connsiteY6" fmla="*/ 1741701 h 1741701"/>
                    <a:gd name="connsiteX7" fmla="*/ 0 w 3913112"/>
                    <a:gd name="connsiteY7" fmla="*/ 1567531 h 1741701"/>
                    <a:gd name="connsiteX8" fmla="*/ 0 w 3913112"/>
                    <a:gd name="connsiteY8" fmla="*/ 174170 h 17417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3913112" h="1741701">
                      <a:moveTo>
                        <a:pt x="0" y="174170"/>
                      </a:moveTo>
                      <a:cubicBezTo>
                        <a:pt x="0" y="77979"/>
                        <a:pt x="77979" y="0"/>
                        <a:pt x="174170" y="0"/>
                      </a:cubicBezTo>
                      <a:lnTo>
                        <a:pt x="3738942" y="0"/>
                      </a:lnTo>
                      <a:cubicBezTo>
                        <a:pt x="3835133" y="0"/>
                        <a:pt x="3913112" y="77979"/>
                        <a:pt x="3913112" y="174170"/>
                      </a:cubicBezTo>
                      <a:lnTo>
                        <a:pt x="3913112" y="1567531"/>
                      </a:lnTo>
                      <a:cubicBezTo>
                        <a:pt x="3913112" y="1663722"/>
                        <a:pt x="3835133" y="1741701"/>
                        <a:pt x="3738942" y="1741701"/>
                      </a:cubicBezTo>
                      <a:lnTo>
                        <a:pt x="174170" y="1741701"/>
                      </a:lnTo>
                      <a:cubicBezTo>
                        <a:pt x="77979" y="1741701"/>
                        <a:pt x="0" y="1663722"/>
                        <a:pt x="0" y="1567531"/>
                      </a:cubicBezTo>
                      <a:lnTo>
                        <a:pt x="0" y="174170"/>
                      </a:lnTo>
                      <a:close/>
                    </a:path>
                  </a:pathLst>
                </a:custGeom>
                <a:ln>
                  <a:solidFill>
                    <a:srgbClr val="1B351C"/>
                  </a:solidFill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spcFirstLastPara="0" vert="horz" wrap="square" lIns="91440" tIns="91440" rIns="91440" bIns="1310631" numCol="1" spcCol="1270" anchor="ctr" anchorCtr="0">
                  <a:noAutofit/>
                </a:bodyPr>
                <a:lstStyle/>
                <a:p>
                  <a:pPr lvl="0" algn="ctr" defTabSz="10668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GB" sz="1400" kern="1200" dirty="0" smtClean="0"/>
                    <a:t>Other Raw Materials</a:t>
                  </a:r>
                  <a:endParaRPr lang="en-GB" sz="1400" kern="1200" dirty="0"/>
                </a:p>
              </p:txBody>
            </p:sp>
          </p:grpSp>
          <p:sp>
            <p:nvSpPr>
              <p:cNvPr id="22" name="Flowchart: Punched Tape 21"/>
              <p:cNvSpPr/>
              <p:nvPr/>
            </p:nvSpPr>
            <p:spPr>
              <a:xfrm>
                <a:off x="511161" y="5124870"/>
                <a:ext cx="2283110" cy="451569"/>
              </a:xfrm>
              <a:prstGeom prst="flowChartPunchedTape">
                <a:avLst/>
              </a:prstGeom>
              <a:solidFill>
                <a:schemeClr val="tx2">
                  <a:lumMod val="75000"/>
                </a:schemeClr>
              </a:solidFill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 smtClean="0">
                    <a:solidFill>
                      <a:schemeClr val="bg1"/>
                    </a:solidFill>
                  </a:rPr>
                  <a:t>Spots</a:t>
                </a:r>
                <a:endParaRPr lang="en-GB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Flowchart: Punched Tape 22"/>
              <p:cNvSpPr/>
              <p:nvPr/>
            </p:nvSpPr>
            <p:spPr>
              <a:xfrm>
                <a:off x="3354322" y="5124870"/>
                <a:ext cx="2283110" cy="451569"/>
              </a:xfrm>
              <a:prstGeom prst="flowChartPunchedTape">
                <a:avLst/>
              </a:prstGeom>
              <a:solidFill>
                <a:schemeClr val="tx2">
                  <a:lumMod val="50000"/>
                </a:schemeClr>
              </a:solidFill>
              <a:ln>
                <a:solidFill>
                  <a:srgbClr val="1B351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 smtClean="0"/>
                  <a:t>Forwards</a:t>
                </a:r>
                <a:endParaRPr lang="en-GB" sz="1400" dirty="0"/>
              </a:p>
            </p:txBody>
          </p:sp>
          <p:sp>
            <p:nvSpPr>
              <p:cNvPr id="24" name="Flowchart: Punched Tape 23"/>
              <p:cNvSpPr/>
              <p:nvPr/>
            </p:nvSpPr>
            <p:spPr>
              <a:xfrm>
                <a:off x="6197482" y="5124873"/>
                <a:ext cx="2283110" cy="451569"/>
              </a:xfrm>
              <a:prstGeom prst="flowChartPunchedTap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 smtClean="0"/>
                  <a:t>Futures</a:t>
                </a:r>
                <a:endParaRPr lang="en-GB" sz="1400" dirty="0"/>
              </a:p>
            </p:txBody>
          </p:sp>
        </p:grpSp>
        <p:sp>
          <p:nvSpPr>
            <p:cNvPr id="19" name="Rectangle 18"/>
            <p:cNvSpPr/>
            <p:nvPr/>
          </p:nvSpPr>
          <p:spPr>
            <a:xfrm>
              <a:off x="78918" y="3695075"/>
              <a:ext cx="1895449" cy="246011"/>
            </a:xfrm>
            <a:prstGeom prst="rect">
              <a:avLst/>
            </a:prstGeom>
            <a:solidFill>
              <a:schemeClr val="tx2"/>
            </a:solidFill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GB" sz="1100" b="1" dirty="0" smtClean="0">
                  <a:solidFill>
                    <a:schemeClr val="bg1"/>
                  </a:solidFill>
                </a:rPr>
                <a:t>Products and Contracts</a:t>
              </a:r>
              <a:endParaRPr lang="en-GB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496368" y="4142060"/>
              <a:ext cx="3541821" cy="2123658"/>
            </a:xfrm>
            <a:prstGeom prst="rect">
              <a:avLst/>
            </a:prstGeom>
            <a:no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rtlCol="0">
              <a:spAutoFit/>
            </a:bodyPr>
            <a:lstStyle/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AFEX Commodities Exchange is the only exchange that is currently operational in the commodities market</a:t>
              </a:r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Structures has put in place, such as warehouses, e-WRS, trading platform, etc. to create an operational environment for a robust and thriving commodities exchange</a:t>
              </a:r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Contracts are currently listed in the spot and forwards’ market</a:t>
              </a:r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Dry grains – Maize, Paddy rice, Soy beans, Sorghum – and other commodities such as Ginger, pepper, pulses are currently traded</a:t>
              </a:r>
              <a:endParaRPr 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400995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2994"/>
            <a:ext cx="8229600" cy="398221"/>
          </a:xfrm>
        </p:spPr>
        <p:txBody>
          <a:bodyPr/>
          <a:lstStyle/>
          <a:p>
            <a:r>
              <a:rPr lang="en-GB" sz="3600" dirty="0"/>
              <a:t>An Ideal Commodities Ecosystem</a:t>
            </a:r>
            <a:br>
              <a:rPr lang="en-GB" sz="3600" dirty="0"/>
            </a:br>
            <a:endParaRPr lang="en-GB" sz="3600" dirty="0"/>
          </a:p>
        </p:txBody>
      </p:sp>
      <p:grpSp>
        <p:nvGrpSpPr>
          <p:cNvPr id="4" name="Group 3"/>
          <p:cNvGrpSpPr/>
          <p:nvPr/>
        </p:nvGrpSpPr>
        <p:grpSpPr>
          <a:xfrm>
            <a:off x="12061" y="457200"/>
            <a:ext cx="8926822" cy="5399285"/>
            <a:chOff x="115579" y="457200"/>
            <a:chExt cx="8926822" cy="5399285"/>
          </a:xfrm>
        </p:grpSpPr>
        <p:graphicFrame>
          <p:nvGraphicFramePr>
            <p:cNvPr id="5" name="Diagram 4"/>
            <p:cNvGraphicFramePr/>
            <p:nvPr>
              <p:extLst>
                <p:ext uri="{D42A27DB-BD31-4B8C-83A1-F6EECF244321}">
                  <p14:modId xmlns:p14="http://schemas.microsoft.com/office/powerpoint/2010/main" xmlns="" val="2323214118"/>
                </p:ext>
              </p:extLst>
            </p:nvPr>
          </p:nvGraphicFramePr>
          <p:xfrm>
            <a:off x="2438401" y="1012207"/>
            <a:ext cx="6604000" cy="391539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aphicFrame>
          <p:nvGraphicFramePr>
            <p:cNvPr id="6" name="Diagram 5"/>
            <p:cNvGraphicFramePr/>
            <p:nvPr>
              <p:extLst>
                <p:ext uri="{D42A27DB-BD31-4B8C-83A1-F6EECF244321}">
                  <p14:modId xmlns:p14="http://schemas.microsoft.com/office/powerpoint/2010/main" xmlns="" val="1613036865"/>
                </p:ext>
              </p:extLst>
            </p:nvPr>
          </p:nvGraphicFramePr>
          <p:xfrm>
            <a:off x="331479" y="4927832"/>
            <a:ext cx="8710922" cy="92865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sp>
          <p:nvSpPr>
            <p:cNvPr id="7" name="Rectangle 6"/>
            <p:cNvSpPr/>
            <p:nvPr/>
          </p:nvSpPr>
          <p:spPr>
            <a:xfrm>
              <a:off x="331479" y="457200"/>
              <a:ext cx="2221221" cy="5397500"/>
            </a:xfrm>
            <a:prstGeom prst="rect">
              <a:avLst/>
            </a:prstGeom>
            <a:noFill/>
          </p:spPr>
        </p:sp>
        <p:grpSp>
          <p:nvGrpSpPr>
            <p:cNvPr id="8" name="Group 7"/>
            <p:cNvGrpSpPr/>
            <p:nvPr/>
          </p:nvGrpSpPr>
          <p:grpSpPr>
            <a:xfrm>
              <a:off x="115579" y="1553966"/>
              <a:ext cx="2136122" cy="2822967"/>
              <a:chOff x="380557" y="1744466"/>
              <a:chExt cx="2136122" cy="2822967"/>
            </a:xfrm>
            <a:solidFill>
              <a:schemeClr val="accent3">
                <a:lumMod val="75000"/>
              </a:schemeClr>
            </a:solidFill>
          </p:grpSpPr>
          <p:sp>
            <p:nvSpPr>
              <p:cNvPr id="9" name="Freeform 8"/>
              <p:cNvSpPr/>
              <p:nvPr/>
            </p:nvSpPr>
            <p:spPr>
              <a:xfrm>
                <a:off x="647521" y="1805826"/>
                <a:ext cx="1869158" cy="490884"/>
              </a:xfrm>
              <a:custGeom>
                <a:avLst/>
                <a:gdLst>
                  <a:gd name="connsiteX0" fmla="*/ 0 w 2148097"/>
                  <a:gd name="connsiteY0" fmla="*/ 0 h 490884"/>
                  <a:gd name="connsiteX1" fmla="*/ 2148097 w 2148097"/>
                  <a:gd name="connsiteY1" fmla="*/ 0 h 490884"/>
                  <a:gd name="connsiteX2" fmla="*/ 2148097 w 2148097"/>
                  <a:gd name="connsiteY2" fmla="*/ 490884 h 490884"/>
                  <a:gd name="connsiteX3" fmla="*/ 0 w 2148097"/>
                  <a:gd name="connsiteY3" fmla="*/ 490884 h 490884"/>
                  <a:gd name="connsiteX4" fmla="*/ 0 w 2148097"/>
                  <a:gd name="connsiteY4" fmla="*/ 0 h 49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48097" h="490884">
                    <a:moveTo>
                      <a:pt x="0" y="0"/>
                    </a:moveTo>
                    <a:lnTo>
                      <a:pt x="2148097" y="0"/>
                    </a:lnTo>
                    <a:lnTo>
                      <a:pt x="2148097" y="490884"/>
                    </a:lnTo>
                    <a:lnTo>
                      <a:pt x="0" y="4908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solidFill>
                  <a:srgbClr val="1B351C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spcFirstLastPara="0" vert="horz" wrap="square" lIns="389639" tIns="30480" rIns="30480" bIns="30480" numCol="1" spcCol="1270" anchor="ctr" anchorCtr="0">
                <a:noAutofit/>
              </a:bodyPr>
              <a:lstStyle/>
              <a:p>
                <a:pPr lvl="0" algn="l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200" b="1" kern="1200" dirty="0" smtClean="0">
                    <a:solidFill>
                      <a:schemeClr val="bg1"/>
                    </a:solidFill>
                  </a:rPr>
                  <a:t>Transparency</a:t>
                </a:r>
                <a:endParaRPr lang="en-GB" sz="1200" b="1" kern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80557" y="1744466"/>
                <a:ext cx="533926" cy="613605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</p:sp>
          <p:sp>
            <p:nvSpPr>
              <p:cNvPr id="11" name="Freeform 10"/>
              <p:cNvSpPr/>
              <p:nvPr/>
            </p:nvSpPr>
            <p:spPr>
              <a:xfrm>
                <a:off x="892410" y="2542280"/>
                <a:ext cx="1624267" cy="490884"/>
              </a:xfrm>
              <a:custGeom>
                <a:avLst/>
                <a:gdLst>
                  <a:gd name="connsiteX0" fmla="*/ 0 w 1866661"/>
                  <a:gd name="connsiteY0" fmla="*/ 0 h 490884"/>
                  <a:gd name="connsiteX1" fmla="*/ 1866661 w 1866661"/>
                  <a:gd name="connsiteY1" fmla="*/ 0 h 490884"/>
                  <a:gd name="connsiteX2" fmla="*/ 1866661 w 1866661"/>
                  <a:gd name="connsiteY2" fmla="*/ 490884 h 490884"/>
                  <a:gd name="connsiteX3" fmla="*/ 0 w 1866661"/>
                  <a:gd name="connsiteY3" fmla="*/ 490884 h 490884"/>
                  <a:gd name="connsiteX4" fmla="*/ 0 w 1866661"/>
                  <a:gd name="connsiteY4" fmla="*/ 0 h 49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66661" h="490884">
                    <a:moveTo>
                      <a:pt x="0" y="0"/>
                    </a:moveTo>
                    <a:lnTo>
                      <a:pt x="1866661" y="0"/>
                    </a:lnTo>
                    <a:lnTo>
                      <a:pt x="1866661" y="490884"/>
                    </a:lnTo>
                    <a:lnTo>
                      <a:pt x="0" y="4908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solidFill>
                  <a:srgbClr val="1B351C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spcFirstLastPara="0" vert="horz" wrap="square" lIns="389639" tIns="30480" rIns="30480" bIns="30480" numCol="1" spcCol="1270" anchor="ctr" anchorCtr="0">
                <a:noAutofit/>
              </a:bodyPr>
              <a:lstStyle/>
              <a:p>
                <a:pPr lvl="0" algn="l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200" b="1" kern="1200" dirty="0" smtClean="0">
                    <a:solidFill>
                      <a:schemeClr val="bg1"/>
                    </a:solidFill>
                  </a:rPr>
                  <a:t>Price Discovery</a:t>
                </a:r>
                <a:endParaRPr lang="en-GB" sz="1200" b="1" kern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625448" y="2480920"/>
                <a:ext cx="533926" cy="613605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</p:sp>
          <p:sp>
            <p:nvSpPr>
              <p:cNvPr id="13" name="Freeform 12"/>
              <p:cNvSpPr/>
              <p:nvPr/>
            </p:nvSpPr>
            <p:spPr>
              <a:xfrm>
                <a:off x="892410" y="3278734"/>
                <a:ext cx="1624267" cy="490884"/>
              </a:xfrm>
              <a:custGeom>
                <a:avLst/>
                <a:gdLst>
                  <a:gd name="connsiteX0" fmla="*/ 0 w 1866661"/>
                  <a:gd name="connsiteY0" fmla="*/ 0 h 490884"/>
                  <a:gd name="connsiteX1" fmla="*/ 1866661 w 1866661"/>
                  <a:gd name="connsiteY1" fmla="*/ 0 h 490884"/>
                  <a:gd name="connsiteX2" fmla="*/ 1866661 w 1866661"/>
                  <a:gd name="connsiteY2" fmla="*/ 490884 h 490884"/>
                  <a:gd name="connsiteX3" fmla="*/ 0 w 1866661"/>
                  <a:gd name="connsiteY3" fmla="*/ 490884 h 490884"/>
                  <a:gd name="connsiteX4" fmla="*/ 0 w 1866661"/>
                  <a:gd name="connsiteY4" fmla="*/ 0 h 49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66661" h="490884">
                    <a:moveTo>
                      <a:pt x="0" y="0"/>
                    </a:moveTo>
                    <a:lnTo>
                      <a:pt x="1866661" y="0"/>
                    </a:lnTo>
                    <a:lnTo>
                      <a:pt x="1866661" y="490884"/>
                    </a:lnTo>
                    <a:lnTo>
                      <a:pt x="0" y="4908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solidFill>
                  <a:srgbClr val="1B351C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spcFirstLastPara="0" vert="horz" wrap="square" lIns="389639" tIns="30480" rIns="30480" bIns="30480" numCol="1" spcCol="1270" anchor="ctr" anchorCtr="0">
                <a:noAutofit/>
              </a:bodyPr>
              <a:lstStyle/>
              <a:p>
                <a:pPr lvl="0" algn="l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200" b="1" kern="1200" dirty="0" smtClean="0">
                    <a:solidFill>
                      <a:schemeClr val="bg1"/>
                    </a:solidFill>
                  </a:rPr>
                  <a:t>Liquidity</a:t>
                </a:r>
                <a:endParaRPr lang="en-GB" sz="1200" b="1" kern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625448" y="3217374"/>
                <a:ext cx="533926" cy="613605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</p:sp>
          <p:sp>
            <p:nvSpPr>
              <p:cNvPr id="15" name="Freeform 14"/>
              <p:cNvSpPr/>
              <p:nvPr/>
            </p:nvSpPr>
            <p:spPr>
              <a:xfrm>
                <a:off x="647521" y="4015188"/>
                <a:ext cx="1869158" cy="490884"/>
              </a:xfrm>
              <a:custGeom>
                <a:avLst/>
                <a:gdLst>
                  <a:gd name="connsiteX0" fmla="*/ 0 w 2148097"/>
                  <a:gd name="connsiteY0" fmla="*/ 0 h 490884"/>
                  <a:gd name="connsiteX1" fmla="*/ 2148097 w 2148097"/>
                  <a:gd name="connsiteY1" fmla="*/ 0 h 490884"/>
                  <a:gd name="connsiteX2" fmla="*/ 2148097 w 2148097"/>
                  <a:gd name="connsiteY2" fmla="*/ 490884 h 490884"/>
                  <a:gd name="connsiteX3" fmla="*/ 0 w 2148097"/>
                  <a:gd name="connsiteY3" fmla="*/ 490884 h 490884"/>
                  <a:gd name="connsiteX4" fmla="*/ 0 w 2148097"/>
                  <a:gd name="connsiteY4" fmla="*/ 0 h 49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48097" h="490884">
                    <a:moveTo>
                      <a:pt x="0" y="0"/>
                    </a:moveTo>
                    <a:lnTo>
                      <a:pt x="2148097" y="0"/>
                    </a:lnTo>
                    <a:lnTo>
                      <a:pt x="2148097" y="490884"/>
                    </a:lnTo>
                    <a:lnTo>
                      <a:pt x="0" y="4908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solidFill>
                  <a:srgbClr val="1B351C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spcFirstLastPara="0" vert="horz" wrap="square" lIns="389639" tIns="30480" rIns="30480" bIns="30480" numCol="1" spcCol="1270" anchor="ctr" anchorCtr="0">
                <a:noAutofit/>
              </a:bodyPr>
              <a:lstStyle/>
              <a:p>
                <a:pPr lvl="0" algn="l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200" b="1" kern="1200" dirty="0" smtClean="0">
                    <a:solidFill>
                      <a:schemeClr val="bg1"/>
                    </a:solidFill>
                  </a:rPr>
                  <a:t>Low Transaction Costs</a:t>
                </a:r>
                <a:endParaRPr lang="en-GB" sz="1200" b="1" kern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80557" y="3953828"/>
                <a:ext cx="533926" cy="613605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</p:sp>
        </p:grpSp>
      </p:grpSp>
    </p:spTree>
    <p:extLst>
      <p:ext uri="{BB962C8B-B14F-4D97-AF65-F5344CB8AC3E}">
        <p14:creationId xmlns:p14="http://schemas.microsoft.com/office/powerpoint/2010/main" xmlns="" val="347592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1455"/>
            <a:ext cx="8229600" cy="1143000"/>
          </a:xfrm>
        </p:spPr>
        <p:txBody>
          <a:bodyPr/>
          <a:lstStyle/>
          <a:p>
            <a:r>
              <a:rPr lang="en-GB" sz="2800" dirty="0"/>
              <a:t>Paving the way for an Ideal Exchange in Nigeria: Milestones and Deliverables</a:t>
            </a:r>
            <a:br>
              <a:rPr lang="en-GB" sz="2800" dirty="0"/>
            </a:br>
            <a:endParaRPr lang="en-GB" sz="2800" dirty="0"/>
          </a:p>
        </p:txBody>
      </p:sp>
      <p:grpSp>
        <p:nvGrpSpPr>
          <p:cNvPr id="5" name="Group 4"/>
          <p:cNvGrpSpPr/>
          <p:nvPr/>
        </p:nvGrpSpPr>
        <p:grpSpPr>
          <a:xfrm>
            <a:off x="152400" y="1500996"/>
            <a:ext cx="8991600" cy="4885575"/>
            <a:chOff x="152400" y="1028700"/>
            <a:chExt cx="8991600" cy="5271606"/>
          </a:xfrm>
        </p:grpSpPr>
        <p:sp>
          <p:nvSpPr>
            <p:cNvPr id="6" name="Rectangle 5"/>
            <p:cNvSpPr/>
            <p:nvPr/>
          </p:nvSpPr>
          <p:spPr>
            <a:xfrm>
              <a:off x="3933922" y="6038696"/>
              <a:ext cx="5210078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Timeline/ Development plan in line with Capital Market Master Plan 2025</a:t>
              </a:r>
              <a:endParaRPr lang="en-GB" sz="1100" dirty="0"/>
            </a:p>
          </p:txBody>
        </p:sp>
        <p:graphicFrame>
          <p:nvGraphicFramePr>
            <p:cNvPr id="7" name="Diagram 6"/>
            <p:cNvGraphicFramePr/>
            <p:nvPr>
              <p:extLst>
                <p:ext uri="{D42A27DB-BD31-4B8C-83A1-F6EECF244321}">
                  <p14:modId xmlns:p14="http://schemas.microsoft.com/office/powerpoint/2010/main" xmlns="" val="364921828"/>
                </p:ext>
              </p:extLst>
            </p:nvPr>
          </p:nvGraphicFramePr>
          <p:xfrm>
            <a:off x="6248400" y="1028700"/>
            <a:ext cx="2540000" cy="500999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pSp>
          <p:nvGrpSpPr>
            <p:cNvPr id="8" name="Group 7"/>
            <p:cNvGrpSpPr/>
            <p:nvPr/>
          </p:nvGrpSpPr>
          <p:grpSpPr>
            <a:xfrm>
              <a:off x="152400" y="1168400"/>
              <a:ext cx="5943600" cy="4482710"/>
              <a:chOff x="152400" y="2013791"/>
              <a:chExt cx="5943600" cy="2907235"/>
            </a:xfrm>
          </p:grpSpPr>
          <p:sp>
            <p:nvSpPr>
              <p:cNvPr id="9" name="Freeform 8"/>
              <p:cNvSpPr/>
              <p:nvPr/>
            </p:nvSpPr>
            <p:spPr>
              <a:xfrm>
                <a:off x="152400" y="2013791"/>
                <a:ext cx="5943600" cy="865298"/>
              </a:xfrm>
              <a:custGeom>
                <a:avLst/>
                <a:gdLst>
                  <a:gd name="connsiteX0" fmla="*/ 0 w 5943600"/>
                  <a:gd name="connsiteY0" fmla="*/ 216325 h 865298"/>
                  <a:gd name="connsiteX1" fmla="*/ 5510951 w 5943600"/>
                  <a:gd name="connsiteY1" fmla="*/ 216325 h 865298"/>
                  <a:gd name="connsiteX2" fmla="*/ 5510951 w 5943600"/>
                  <a:gd name="connsiteY2" fmla="*/ 0 h 865298"/>
                  <a:gd name="connsiteX3" fmla="*/ 5943600 w 5943600"/>
                  <a:gd name="connsiteY3" fmla="*/ 432649 h 865298"/>
                  <a:gd name="connsiteX4" fmla="*/ 5510951 w 5943600"/>
                  <a:gd name="connsiteY4" fmla="*/ 865298 h 865298"/>
                  <a:gd name="connsiteX5" fmla="*/ 5510951 w 5943600"/>
                  <a:gd name="connsiteY5" fmla="*/ 648974 h 865298"/>
                  <a:gd name="connsiteX6" fmla="*/ 0 w 5943600"/>
                  <a:gd name="connsiteY6" fmla="*/ 648974 h 865298"/>
                  <a:gd name="connsiteX7" fmla="*/ 0 w 5943600"/>
                  <a:gd name="connsiteY7" fmla="*/ 216325 h 865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943600" h="865298">
                    <a:moveTo>
                      <a:pt x="0" y="216325"/>
                    </a:moveTo>
                    <a:lnTo>
                      <a:pt x="5510951" y="216325"/>
                    </a:lnTo>
                    <a:lnTo>
                      <a:pt x="5510951" y="0"/>
                    </a:lnTo>
                    <a:lnTo>
                      <a:pt x="5943600" y="432649"/>
                    </a:lnTo>
                    <a:lnTo>
                      <a:pt x="5510951" y="865298"/>
                    </a:lnTo>
                    <a:lnTo>
                      <a:pt x="5510951" y="648974"/>
                    </a:lnTo>
                    <a:lnTo>
                      <a:pt x="0" y="648974"/>
                    </a:lnTo>
                    <a:lnTo>
                      <a:pt x="0" y="216325"/>
                    </a:lnTo>
                    <a:close/>
                  </a:path>
                </a:pathLst>
              </a:custGeom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60960" tIns="277285" rIns="470324" bIns="353690" numCol="1" spcCol="1270" anchor="ctr" anchorCtr="0">
                <a:noAutofit/>
              </a:bodyPr>
              <a:lstStyle/>
              <a:p>
                <a:pPr lvl="0" algn="l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600" kern="1200" dirty="0" smtClean="0"/>
                  <a:t>2018</a:t>
                </a:r>
                <a:endParaRPr lang="en-GB" sz="1600" kern="1200" dirty="0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152400" y="2682472"/>
                <a:ext cx="1369999" cy="1991711"/>
              </a:xfrm>
              <a:custGeom>
                <a:avLst/>
                <a:gdLst>
                  <a:gd name="connsiteX0" fmla="*/ 0 w 1369999"/>
                  <a:gd name="connsiteY0" fmla="*/ 0 h 1600542"/>
                  <a:gd name="connsiteX1" fmla="*/ 1369999 w 1369999"/>
                  <a:gd name="connsiteY1" fmla="*/ 0 h 1600542"/>
                  <a:gd name="connsiteX2" fmla="*/ 1369999 w 1369999"/>
                  <a:gd name="connsiteY2" fmla="*/ 1600542 h 1600542"/>
                  <a:gd name="connsiteX3" fmla="*/ 0 w 1369999"/>
                  <a:gd name="connsiteY3" fmla="*/ 1600542 h 1600542"/>
                  <a:gd name="connsiteX4" fmla="*/ 0 w 1369999"/>
                  <a:gd name="connsiteY4" fmla="*/ 0 h 1600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9999" h="1600542">
                    <a:moveTo>
                      <a:pt x="0" y="0"/>
                    </a:moveTo>
                    <a:lnTo>
                      <a:pt x="1369999" y="0"/>
                    </a:lnTo>
                    <a:lnTo>
                      <a:pt x="1369999" y="1600542"/>
                    </a:lnTo>
                    <a:lnTo>
                      <a:pt x="0" y="16005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6670" tIns="26670" rIns="26670" bIns="26670" numCol="1" spcCol="1270" anchor="t" anchorCtr="0">
                <a:noAutofit/>
              </a:bodyPr>
              <a:lstStyle/>
              <a:p>
                <a:pPr marL="171450" lvl="0" indent="-171450" algn="l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anose="020B0604020202020204" pitchFamily="34" charset="0"/>
                  <a:buChar char="•"/>
                </a:pPr>
                <a:r>
                  <a:rPr lang="en-US" sz="900" kern="1200" dirty="0" smtClean="0">
                    <a:latin typeface="+mj-lt"/>
                  </a:rPr>
                  <a:t>Engagement with critical stakeholders</a:t>
                </a:r>
                <a:endParaRPr lang="en-GB" sz="900" kern="1200" dirty="0">
                  <a:latin typeface="+mj-lt"/>
                </a:endParaRPr>
              </a:p>
              <a:p>
                <a:pPr marL="171450" lvl="0" indent="-171450" algn="l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anose="020B0604020202020204" pitchFamily="34" charset="0"/>
                  <a:buChar char="•"/>
                </a:pPr>
                <a:r>
                  <a:rPr lang="en-US" sz="900" kern="1200" smtClean="0">
                    <a:latin typeface="+mj-lt"/>
                  </a:rPr>
                  <a:t>Build capacity in the market</a:t>
                </a:r>
                <a:endParaRPr lang="en-US" sz="900" kern="1200" dirty="0" smtClean="0">
                  <a:latin typeface="+mj-lt"/>
                </a:endParaRPr>
              </a:p>
              <a:p>
                <a:pPr marL="171450" lvl="0" indent="-171450" algn="l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anose="020B0604020202020204" pitchFamily="34" charset="0"/>
                  <a:buChar char="•"/>
                </a:pPr>
                <a:r>
                  <a:rPr lang="en-US" sz="900" kern="1200" dirty="0" smtClean="0">
                    <a:latin typeface="+mj-lt"/>
                  </a:rPr>
                  <a:t>Develop appropriate warehouse business model</a:t>
                </a:r>
              </a:p>
              <a:p>
                <a:pPr marL="171450" lvl="0" indent="-171450" algn="l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anose="020B0604020202020204" pitchFamily="34" charset="0"/>
                  <a:buChar char="•"/>
                </a:pPr>
                <a:r>
                  <a:rPr lang="en-US" sz="900" kern="1200" smtClean="0">
                    <a:latin typeface="+mj-lt"/>
                  </a:rPr>
                  <a:t>Review regulatory framework for ease of doing business</a:t>
                </a:r>
                <a:endParaRPr lang="en-GB" sz="900" kern="1200" dirty="0">
                  <a:latin typeface="+mj-lt"/>
                </a:endParaRPr>
              </a:p>
              <a:p>
                <a:pPr marL="171450" lvl="0" indent="-171450" algn="l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anose="020B0604020202020204" pitchFamily="34" charset="0"/>
                  <a:buChar char="•"/>
                </a:pPr>
                <a:r>
                  <a:rPr lang="en-US" sz="900" kern="1200" smtClean="0">
                    <a:latin typeface="+mj-lt"/>
                  </a:rPr>
                  <a:t>Create a commodities market trading hub in Abuja</a:t>
                </a:r>
                <a:endParaRPr lang="en-GB" sz="900" kern="1200" dirty="0">
                  <a:latin typeface="+mj-lt"/>
                </a:endParaRPr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1522399" y="2302122"/>
                <a:ext cx="4573600" cy="865298"/>
              </a:xfrm>
              <a:custGeom>
                <a:avLst/>
                <a:gdLst>
                  <a:gd name="connsiteX0" fmla="*/ 0 w 4573600"/>
                  <a:gd name="connsiteY0" fmla="*/ 216325 h 865298"/>
                  <a:gd name="connsiteX1" fmla="*/ 4140951 w 4573600"/>
                  <a:gd name="connsiteY1" fmla="*/ 216325 h 865298"/>
                  <a:gd name="connsiteX2" fmla="*/ 4140951 w 4573600"/>
                  <a:gd name="connsiteY2" fmla="*/ 0 h 865298"/>
                  <a:gd name="connsiteX3" fmla="*/ 4573600 w 4573600"/>
                  <a:gd name="connsiteY3" fmla="*/ 432649 h 865298"/>
                  <a:gd name="connsiteX4" fmla="*/ 4140951 w 4573600"/>
                  <a:gd name="connsiteY4" fmla="*/ 865298 h 865298"/>
                  <a:gd name="connsiteX5" fmla="*/ 4140951 w 4573600"/>
                  <a:gd name="connsiteY5" fmla="*/ 648974 h 865298"/>
                  <a:gd name="connsiteX6" fmla="*/ 0 w 4573600"/>
                  <a:gd name="connsiteY6" fmla="*/ 648974 h 865298"/>
                  <a:gd name="connsiteX7" fmla="*/ 0 w 4573600"/>
                  <a:gd name="connsiteY7" fmla="*/ 216325 h 865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573600" h="865298">
                    <a:moveTo>
                      <a:pt x="0" y="216325"/>
                    </a:moveTo>
                    <a:lnTo>
                      <a:pt x="4140951" y="216325"/>
                    </a:lnTo>
                    <a:lnTo>
                      <a:pt x="4140951" y="0"/>
                    </a:lnTo>
                    <a:lnTo>
                      <a:pt x="4573600" y="432649"/>
                    </a:lnTo>
                    <a:lnTo>
                      <a:pt x="4140951" y="865298"/>
                    </a:lnTo>
                    <a:lnTo>
                      <a:pt x="4140951" y="648974"/>
                    </a:lnTo>
                    <a:lnTo>
                      <a:pt x="0" y="648974"/>
                    </a:lnTo>
                    <a:lnTo>
                      <a:pt x="0" y="216325"/>
                    </a:lnTo>
                    <a:close/>
                  </a:path>
                </a:pathLst>
              </a:custGeom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60960" tIns="277285" rIns="470324" bIns="353690" numCol="1" spcCol="1270" anchor="ctr" anchorCtr="0">
                <a:noAutofit/>
              </a:bodyPr>
              <a:lstStyle/>
              <a:p>
                <a:pPr lvl="0" algn="l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600" kern="1200" dirty="0" smtClean="0"/>
                  <a:t>2019</a:t>
                </a:r>
                <a:endParaRPr lang="en-GB" sz="1600" kern="1200" dirty="0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1522399" y="2970803"/>
                <a:ext cx="1369999" cy="1793981"/>
              </a:xfrm>
              <a:custGeom>
                <a:avLst/>
                <a:gdLst>
                  <a:gd name="connsiteX0" fmla="*/ 0 w 1369999"/>
                  <a:gd name="connsiteY0" fmla="*/ 0 h 1559746"/>
                  <a:gd name="connsiteX1" fmla="*/ 1369999 w 1369999"/>
                  <a:gd name="connsiteY1" fmla="*/ 0 h 1559746"/>
                  <a:gd name="connsiteX2" fmla="*/ 1369999 w 1369999"/>
                  <a:gd name="connsiteY2" fmla="*/ 1559746 h 1559746"/>
                  <a:gd name="connsiteX3" fmla="*/ 0 w 1369999"/>
                  <a:gd name="connsiteY3" fmla="*/ 1559746 h 1559746"/>
                  <a:gd name="connsiteX4" fmla="*/ 0 w 1369999"/>
                  <a:gd name="connsiteY4" fmla="*/ 0 h 1559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9999" h="1559746">
                    <a:moveTo>
                      <a:pt x="0" y="0"/>
                    </a:moveTo>
                    <a:lnTo>
                      <a:pt x="1369999" y="0"/>
                    </a:lnTo>
                    <a:lnTo>
                      <a:pt x="1369999" y="1559746"/>
                    </a:lnTo>
                    <a:lnTo>
                      <a:pt x="0" y="155974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6670" tIns="26670" rIns="26670" bIns="26670" numCol="1" spcCol="1270" anchor="t" anchorCtr="0">
                <a:noAutofit/>
              </a:bodyPr>
              <a:lstStyle/>
              <a:p>
                <a:pPr marL="171450" lvl="0" indent="-171450" algn="l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anose="020B0604020202020204" pitchFamily="34" charset="0"/>
                  <a:buChar char="•"/>
                </a:pPr>
                <a:r>
                  <a:rPr lang="en-US" sz="900" kern="1200" dirty="0" smtClean="0">
                    <a:latin typeface="+mj-lt"/>
                  </a:rPr>
                  <a:t>Lobby Government to adopt policies of mandates and incentives</a:t>
                </a:r>
                <a:endParaRPr lang="en-GB" sz="900" kern="1200" dirty="0">
                  <a:latin typeface="+mj-lt"/>
                </a:endParaRPr>
              </a:p>
              <a:p>
                <a:pPr marL="171450" lvl="0" indent="-171450" algn="l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anose="020B0604020202020204" pitchFamily="34" charset="0"/>
                  <a:buChar char="•"/>
                </a:pPr>
                <a:r>
                  <a:rPr lang="en-US" sz="900" kern="1200" dirty="0" smtClean="0">
                    <a:latin typeface="+mj-lt"/>
                  </a:rPr>
                  <a:t>Lobby Government to compel its agencies to procure commodities over registered exchanges</a:t>
                </a:r>
                <a:endParaRPr lang="en-GB" sz="900" kern="1200" dirty="0">
                  <a:latin typeface="+mj-lt"/>
                </a:endParaRPr>
              </a:p>
              <a:p>
                <a:pPr marL="171450" lvl="0" indent="-171450" algn="l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anose="020B0604020202020204" pitchFamily="34" charset="0"/>
                  <a:buChar char="•"/>
                </a:pPr>
                <a:r>
                  <a:rPr lang="en-US" sz="900" kern="1200" dirty="0" smtClean="0">
                    <a:latin typeface="+mj-lt"/>
                  </a:rPr>
                  <a:t>Lobby Government to improve existing infrastructures</a:t>
                </a:r>
                <a:endParaRPr lang="en-GB" sz="900" kern="1200" dirty="0">
                  <a:latin typeface="+mj-lt"/>
                </a:endParaRPr>
              </a:p>
              <a:p>
                <a:pPr marL="171450" lvl="0" indent="-171450" algn="l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anose="020B0604020202020204" pitchFamily="34" charset="0"/>
                  <a:buChar char="•"/>
                </a:pPr>
                <a:r>
                  <a:rPr lang="en-US" sz="900" kern="1200" dirty="0" smtClean="0">
                    <a:latin typeface="+mj-lt"/>
                  </a:rPr>
                  <a:t>Review existing grading systems/standards</a:t>
                </a:r>
                <a:endParaRPr lang="en-GB" sz="900" kern="1200" dirty="0">
                  <a:latin typeface="+mj-lt"/>
                </a:endParaRPr>
              </a:p>
              <a:p>
                <a:pPr marL="171450" lvl="0" indent="-171450" algn="l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anose="020B0604020202020204" pitchFamily="34" charset="0"/>
                  <a:buChar char="•"/>
                </a:pPr>
                <a:r>
                  <a:rPr lang="en-US" sz="900" kern="1200" dirty="0" smtClean="0">
                    <a:latin typeface="+mj-lt"/>
                  </a:rPr>
                  <a:t>Ensure acceptance/passage of warehouse receipt bill</a:t>
                </a:r>
                <a:endParaRPr lang="en-GB" sz="900" kern="1200" dirty="0">
                  <a:latin typeface="+mj-lt"/>
                </a:endParaRPr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2892399" y="2590453"/>
                <a:ext cx="3203600" cy="865298"/>
              </a:xfrm>
              <a:custGeom>
                <a:avLst/>
                <a:gdLst>
                  <a:gd name="connsiteX0" fmla="*/ 0 w 3203600"/>
                  <a:gd name="connsiteY0" fmla="*/ 216325 h 865298"/>
                  <a:gd name="connsiteX1" fmla="*/ 2770951 w 3203600"/>
                  <a:gd name="connsiteY1" fmla="*/ 216325 h 865298"/>
                  <a:gd name="connsiteX2" fmla="*/ 2770951 w 3203600"/>
                  <a:gd name="connsiteY2" fmla="*/ 0 h 865298"/>
                  <a:gd name="connsiteX3" fmla="*/ 3203600 w 3203600"/>
                  <a:gd name="connsiteY3" fmla="*/ 432649 h 865298"/>
                  <a:gd name="connsiteX4" fmla="*/ 2770951 w 3203600"/>
                  <a:gd name="connsiteY4" fmla="*/ 865298 h 865298"/>
                  <a:gd name="connsiteX5" fmla="*/ 2770951 w 3203600"/>
                  <a:gd name="connsiteY5" fmla="*/ 648974 h 865298"/>
                  <a:gd name="connsiteX6" fmla="*/ 0 w 3203600"/>
                  <a:gd name="connsiteY6" fmla="*/ 648974 h 865298"/>
                  <a:gd name="connsiteX7" fmla="*/ 0 w 3203600"/>
                  <a:gd name="connsiteY7" fmla="*/ 216325 h 865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203600" h="865298">
                    <a:moveTo>
                      <a:pt x="0" y="216325"/>
                    </a:moveTo>
                    <a:lnTo>
                      <a:pt x="2770951" y="216325"/>
                    </a:lnTo>
                    <a:lnTo>
                      <a:pt x="2770951" y="0"/>
                    </a:lnTo>
                    <a:lnTo>
                      <a:pt x="3203600" y="432649"/>
                    </a:lnTo>
                    <a:lnTo>
                      <a:pt x="2770951" y="865298"/>
                    </a:lnTo>
                    <a:lnTo>
                      <a:pt x="2770951" y="648974"/>
                    </a:lnTo>
                    <a:lnTo>
                      <a:pt x="0" y="648974"/>
                    </a:lnTo>
                    <a:lnTo>
                      <a:pt x="0" y="216325"/>
                    </a:lnTo>
                    <a:close/>
                  </a:path>
                </a:pathLst>
              </a:custGeom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60960" tIns="277285" rIns="470324" bIns="353690" numCol="1" spcCol="1270" anchor="ctr" anchorCtr="0">
                <a:noAutofit/>
              </a:bodyPr>
              <a:lstStyle/>
              <a:p>
                <a:pPr lvl="0" algn="l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600" kern="1200" dirty="0" smtClean="0"/>
                  <a:t>2020</a:t>
                </a:r>
                <a:endParaRPr lang="en-GB" sz="1600" kern="1200" dirty="0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2892399" y="3259135"/>
                <a:ext cx="1369999" cy="1570175"/>
              </a:xfrm>
              <a:custGeom>
                <a:avLst/>
                <a:gdLst>
                  <a:gd name="connsiteX0" fmla="*/ 0 w 1369999"/>
                  <a:gd name="connsiteY0" fmla="*/ 0 h 1570175"/>
                  <a:gd name="connsiteX1" fmla="*/ 1369999 w 1369999"/>
                  <a:gd name="connsiteY1" fmla="*/ 0 h 1570175"/>
                  <a:gd name="connsiteX2" fmla="*/ 1369999 w 1369999"/>
                  <a:gd name="connsiteY2" fmla="*/ 1570175 h 1570175"/>
                  <a:gd name="connsiteX3" fmla="*/ 0 w 1369999"/>
                  <a:gd name="connsiteY3" fmla="*/ 1570175 h 1570175"/>
                  <a:gd name="connsiteX4" fmla="*/ 0 w 1369999"/>
                  <a:gd name="connsiteY4" fmla="*/ 0 h 1570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9999" h="1570175">
                    <a:moveTo>
                      <a:pt x="0" y="0"/>
                    </a:moveTo>
                    <a:lnTo>
                      <a:pt x="1369999" y="0"/>
                    </a:lnTo>
                    <a:lnTo>
                      <a:pt x="1369999" y="1570175"/>
                    </a:lnTo>
                    <a:lnTo>
                      <a:pt x="0" y="157017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6670" tIns="26670" rIns="26670" bIns="26670" numCol="1" spcCol="1270" anchor="t" anchorCtr="0">
                <a:noAutofit/>
              </a:bodyPr>
              <a:lstStyle/>
              <a:p>
                <a:pPr marL="171450" lvl="0" indent="-171450" algn="l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anose="020B0604020202020204" pitchFamily="34" charset="0"/>
                  <a:buChar char="•"/>
                </a:pPr>
                <a:r>
                  <a:rPr lang="en-US" sz="900" kern="1200" dirty="0" smtClean="0">
                    <a:latin typeface="+mj-lt"/>
                  </a:rPr>
                  <a:t>Ensure seamless integration between the commodities market and financial market for flow of capital</a:t>
                </a:r>
                <a:endParaRPr lang="en-GB" sz="900" kern="1200" dirty="0">
                  <a:latin typeface="+mj-lt"/>
                </a:endParaRPr>
              </a:p>
              <a:p>
                <a:pPr marL="171450" lvl="0" indent="-171450" algn="l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anose="020B0604020202020204" pitchFamily="34" charset="0"/>
                  <a:buChar char="•"/>
                </a:pPr>
                <a:r>
                  <a:rPr lang="en-US" sz="900" kern="1200" dirty="0" smtClean="0">
                    <a:latin typeface="+mj-lt"/>
                  </a:rPr>
                  <a:t>Introduce solid minerals</a:t>
                </a:r>
              </a:p>
              <a:p>
                <a:pPr marL="171450" lvl="0" indent="-171450" algn="l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anose="020B0604020202020204" pitchFamily="34" charset="0"/>
                  <a:buChar char="•"/>
                </a:pPr>
                <a:r>
                  <a:rPr lang="en-US" sz="900" kern="1200" dirty="0" smtClean="0">
                    <a:latin typeface="+mj-lt"/>
                  </a:rPr>
                  <a:t>Standardized the market to ensure warehousing and clearing and settlement separate are not carried out by exchanges</a:t>
                </a:r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262399" y="2878783"/>
                <a:ext cx="1833600" cy="865298"/>
              </a:xfrm>
              <a:custGeom>
                <a:avLst/>
                <a:gdLst>
                  <a:gd name="connsiteX0" fmla="*/ 0 w 1833600"/>
                  <a:gd name="connsiteY0" fmla="*/ 216325 h 865298"/>
                  <a:gd name="connsiteX1" fmla="*/ 1400951 w 1833600"/>
                  <a:gd name="connsiteY1" fmla="*/ 216325 h 865298"/>
                  <a:gd name="connsiteX2" fmla="*/ 1400951 w 1833600"/>
                  <a:gd name="connsiteY2" fmla="*/ 0 h 865298"/>
                  <a:gd name="connsiteX3" fmla="*/ 1833600 w 1833600"/>
                  <a:gd name="connsiteY3" fmla="*/ 432649 h 865298"/>
                  <a:gd name="connsiteX4" fmla="*/ 1400951 w 1833600"/>
                  <a:gd name="connsiteY4" fmla="*/ 865298 h 865298"/>
                  <a:gd name="connsiteX5" fmla="*/ 1400951 w 1833600"/>
                  <a:gd name="connsiteY5" fmla="*/ 648974 h 865298"/>
                  <a:gd name="connsiteX6" fmla="*/ 0 w 1833600"/>
                  <a:gd name="connsiteY6" fmla="*/ 648974 h 865298"/>
                  <a:gd name="connsiteX7" fmla="*/ 0 w 1833600"/>
                  <a:gd name="connsiteY7" fmla="*/ 216325 h 865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33600" h="865298">
                    <a:moveTo>
                      <a:pt x="0" y="216325"/>
                    </a:moveTo>
                    <a:lnTo>
                      <a:pt x="1400951" y="216325"/>
                    </a:lnTo>
                    <a:lnTo>
                      <a:pt x="1400951" y="0"/>
                    </a:lnTo>
                    <a:lnTo>
                      <a:pt x="1833600" y="432649"/>
                    </a:lnTo>
                    <a:lnTo>
                      <a:pt x="1400951" y="865298"/>
                    </a:lnTo>
                    <a:lnTo>
                      <a:pt x="1400951" y="648974"/>
                    </a:lnTo>
                    <a:lnTo>
                      <a:pt x="0" y="648974"/>
                    </a:lnTo>
                    <a:lnTo>
                      <a:pt x="0" y="216325"/>
                    </a:lnTo>
                    <a:close/>
                  </a:path>
                </a:pathLst>
              </a:custGeom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60960" tIns="277285" rIns="470324" bIns="353690" numCol="1" spcCol="1270" anchor="ctr" anchorCtr="0">
                <a:noAutofit/>
              </a:bodyPr>
              <a:lstStyle/>
              <a:p>
                <a:pPr lvl="0" algn="l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600" kern="1200" dirty="0" smtClean="0">
                    <a:latin typeface="+mj-lt"/>
                  </a:rPr>
                  <a:t>2021</a:t>
                </a:r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262399" y="3547465"/>
                <a:ext cx="1382481" cy="1373561"/>
              </a:xfrm>
              <a:custGeom>
                <a:avLst/>
                <a:gdLst>
                  <a:gd name="connsiteX0" fmla="*/ 0 w 1382481"/>
                  <a:gd name="connsiteY0" fmla="*/ 0 h 1588579"/>
                  <a:gd name="connsiteX1" fmla="*/ 1382481 w 1382481"/>
                  <a:gd name="connsiteY1" fmla="*/ 0 h 1588579"/>
                  <a:gd name="connsiteX2" fmla="*/ 1382481 w 1382481"/>
                  <a:gd name="connsiteY2" fmla="*/ 1588579 h 1588579"/>
                  <a:gd name="connsiteX3" fmla="*/ 0 w 1382481"/>
                  <a:gd name="connsiteY3" fmla="*/ 1588579 h 1588579"/>
                  <a:gd name="connsiteX4" fmla="*/ 0 w 1382481"/>
                  <a:gd name="connsiteY4" fmla="*/ 0 h 15885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2481" h="1588579">
                    <a:moveTo>
                      <a:pt x="0" y="0"/>
                    </a:moveTo>
                    <a:lnTo>
                      <a:pt x="1382481" y="0"/>
                    </a:lnTo>
                    <a:lnTo>
                      <a:pt x="1382481" y="1588579"/>
                    </a:lnTo>
                    <a:lnTo>
                      <a:pt x="0" y="158857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6670" tIns="26670" rIns="26670" bIns="26670" numCol="1" spcCol="1270" anchor="t" anchorCtr="0">
                <a:noAutofit/>
              </a:bodyPr>
              <a:lstStyle/>
              <a:p>
                <a:pPr marL="171450" lvl="0" indent="-171450" algn="l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anose="020B0604020202020204" pitchFamily="34" charset="0"/>
                  <a:buChar char="•"/>
                </a:pPr>
                <a:r>
                  <a:rPr lang="en-US" sz="900" kern="1200" dirty="0" smtClean="0">
                    <a:latin typeface="+mj-lt"/>
                  </a:rPr>
                  <a:t>Sponsor legislation to ensure portion Nigerian crude oil is traded in local market</a:t>
                </a:r>
              </a:p>
              <a:p>
                <a:pPr marL="171450" lvl="0" indent="-171450" algn="l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anose="020B0604020202020204" pitchFamily="34" charset="0"/>
                  <a:buChar char="•"/>
                </a:pPr>
                <a:r>
                  <a:rPr lang="en-US" sz="900" kern="1200" smtClean="0">
                    <a:latin typeface="+mj-lt"/>
                  </a:rPr>
                  <a:t>Introduce commodities derivatives and CCP</a:t>
                </a:r>
                <a:endParaRPr lang="en-GB" sz="900" kern="1200" dirty="0">
                  <a:latin typeface="+mj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376953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16844</TotalTime>
  <Words>410</Words>
  <Application>Microsoft Office PowerPoint</Application>
  <PresentationFormat>On-screen Show (4:3)</PresentationFormat>
  <Paragraphs>90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Table of Content</vt:lpstr>
      <vt:lpstr>Introduction</vt:lpstr>
      <vt:lpstr>An Ideal Commodities Ecosystem </vt:lpstr>
      <vt:lpstr>Paving the way for an Ideal Exchange in Nigeria: Milestones and Deliverables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ojkabir</dc:creator>
  <cp:lastModifiedBy>dmegbunu</cp:lastModifiedBy>
  <cp:revision>668</cp:revision>
  <cp:lastPrinted>2015-02-17T14:43:21Z</cp:lastPrinted>
  <dcterms:created xsi:type="dcterms:W3CDTF">2014-02-17T13:12:16Z</dcterms:created>
  <dcterms:modified xsi:type="dcterms:W3CDTF">2017-08-14T11:32:35Z</dcterms:modified>
</cp:coreProperties>
</file>