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4" r:id="rId2"/>
    <p:sldId id="361" r:id="rId3"/>
    <p:sldId id="363" r:id="rId4"/>
    <p:sldId id="364" r:id="rId5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8246" autoAdjust="0"/>
  </p:normalViewPr>
  <p:slideViewPr>
    <p:cSldViewPr snapToGrid="0" snapToObjects="1">
      <p:cViewPr varScale="1">
        <p:scale>
          <a:sx n="63" d="100"/>
          <a:sy n="63" d="100"/>
        </p:scale>
        <p:origin x="-120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0" d="100"/>
          <a:sy n="50" d="100"/>
        </p:scale>
        <p:origin x="-2826" y="-108"/>
      </p:cViewPr>
      <p:guideLst>
        <p:guide orient="horz" pos="2928"/>
        <p:guide pos="216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4B6E0-024C-4107-9C8F-E1E085BDED5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E40AA78-AE25-4627-AFFA-2099DAD8E09C}" type="pres">
      <dgm:prSet presAssocID="{2674B6E0-024C-4107-9C8F-E1E085BDED5C}" presName="compositeShape" presStyleCnt="0">
        <dgm:presLayoutVars>
          <dgm:dir/>
          <dgm:resizeHandles/>
        </dgm:presLayoutVars>
      </dgm:prSet>
      <dgm:spPr/>
    </dgm:pt>
  </dgm:ptLst>
  <dgm:cxnLst>
    <dgm:cxn modelId="{16E884CB-A3CA-4606-BA2E-E47D320FDAB9}" type="presOf" srcId="{2674B6E0-024C-4107-9C8F-E1E085BDED5C}" destId="{7E40AA78-AE25-4627-AFFA-2099DAD8E09C}" srcOrd="0" destOrd="0" presId="urn:microsoft.com/office/officeart/2005/8/layout/pyramid2"/>
  </dgm:cxnLst>
  <dgm:bg>
    <a:noFill/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D9AAED-8742-43A9-8099-2CA57F7A16DC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6DD96B6-7B66-4E45-9554-7408F1522254}">
      <dgm:prSet phldrT="[Text]" custT="1"/>
      <dgm:spPr/>
      <dgm:t>
        <a:bodyPr/>
        <a:lstStyle/>
        <a:p>
          <a:r>
            <a:rPr lang="en-US" sz="1800" dirty="0"/>
            <a:t>Meetings</a:t>
          </a:r>
        </a:p>
      </dgm:t>
    </dgm:pt>
    <dgm:pt modelId="{4E137433-8431-4C8C-9FB4-D3360C577F07}" type="parTrans" cxnId="{2CDC6539-2D87-458D-8E45-B081BD494ECA}">
      <dgm:prSet/>
      <dgm:spPr/>
      <dgm:t>
        <a:bodyPr/>
        <a:lstStyle/>
        <a:p>
          <a:endParaRPr lang="en-US"/>
        </a:p>
      </dgm:t>
    </dgm:pt>
    <dgm:pt modelId="{8BAE6F6C-6AB5-45A7-99F9-F3F7BB87094D}" type="sibTrans" cxnId="{2CDC6539-2D87-458D-8E45-B081BD494ECA}">
      <dgm:prSet/>
      <dgm:spPr/>
      <dgm:t>
        <a:bodyPr/>
        <a:lstStyle/>
        <a:p>
          <a:endParaRPr lang="en-US"/>
        </a:p>
      </dgm:t>
    </dgm:pt>
    <dgm:pt modelId="{2E86076C-1428-4BA9-B5A9-BBAA1F215854}">
      <dgm:prSet phldrT="[Text]" custT="1"/>
      <dgm:spPr/>
      <dgm:t>
        <a:bodyPr/>
        <a:lstStyle/>
        <a:p>
          <a:r>
            <a:rPr lang="en-US" sz="1600" dirty="0"/>
            <a:t>The Committee met five times  since the last CMC meeting</a:t>
          </a:r>
        </a:p>
      </dgm:t>
    </dgm:pt>
    <dgm:pt modelId="{F906FA0E-C3C6-4679-AFEE-50DAF1185282}" type="parTrans" cxnId="{39A94687-E1DA-4E19-82A3-BB92C6DFDB4D}">
      <dgm:prSet/>
      <dgm:spPr/>
      <dgm:t>
        <a:bodyPr/>
        <a:lstStyle/>
        <a:p>
          <a:endParaRPr lang="en-US"/>
        </a:p>
      </dgm:t>
    </dgm:pt>
    <dgm:pt modelId="{6D6A3513-7940-462E-A7A5-1D6A66CC5AE1}" type="sibTrans" cxnId="{39A94687-E1DA-4E19-82A3-BB92C6DFDB4D}">
      <dgm:prSet/>
      <dgm:spPr/>
      <dgm:t>
        <a:bodyPr/>
        <a:lstStyle/>
        <a:p>
          <a:endParaRPr lang="en-US"/>
        </a:p>
      </dgm:t>
    </dgm:pt>
    <dgm:pt modelId="{CC8CC2CF-FFCE-4676-ABAB-E542DCE9AE45}">
      <dgm:prSet phldrT="[Text]" custT="1"/>
      <dgm:spPr/>
      <dgm:t>
        <a:bodyPr/>
        <a:lstStyle/>
        <a:p>
          <a:r>
            <a:rPr lang="en-US" sz="1800" dirty="0"/>
            <a:t>Deliberations</a:t>
          </a:r>
        </a:p>
      </dgm:t>
    </dgm:pt>
    <dgm:pt modelId="{F09167E0-8763-46D6-9F15-5F8B9BC3E689}" type="parTrans" cxnId="{D1EE8FF4-F4DF-412E-BFE2-8EAD26347646}">
      <dgm:prSet/>
      <dgm:spPr/>
      <dgm:t>
        <a:bodyPr/>
        <a:lstStyle/>
        <a:p>
          <a:endParaRPr lang="en-US"/>
        </a:p>
      </dgm:t>
    </dgm:pt>
    <dgm:pt modelId="{8F1DCDBF-5AFC-4F2B-89D2-C6161A9837AA}" type="sibTrans" cxnId="{D1EE8FF4-F4DF-412E-BFE2-8EAD26347646}">
      <dgm:prSet/>
      <dgm:spPr/>
      <dgm:t>
        <a:bodyPr/>
        <a:lstStyle/>
        <a:p>
          <a:endParaRPr lang="en-US"/>
        </a:p>
      </dgm:t>
    </dgm:pt>
    <dgm:pt modelId="{5FEE38CC-7EAB-4845-9611-D092F45B6090}">
      <dgm:prSet phldrT="[Text]" custT="1"/>
      <dgm:spPr/>
      <dgm:t>
        <a:bodyPr/>
        <a:lstStyle/>
        <a:p>
          <a:r>
            <a:rPr lang="en-US" sz="1400" dirty="0"/>
            <a:t>History and development of commodities exchanges</a:t>
          </a:r>
        </a:p>
      </dgm:t>
    </dgm:pt>
    <dgm:pt modelId="{B8CCFEB5-5A44-4D23-85E2-F815EC0A7FA2}" type="parTrans" cxnId="{BA80742C-8F05-4E52-AD7B-D1FA4717988C}">
      <dgm:prSet/>
      <dgm:spPr/>
      <dgm:t>
        <a:bodyPr/>
        <a:lstStyle/>
        <a:p>
          <a:endParaRPr lang="en-US"/>
        </a:p>
      </dgm:t>
    </dgm:pt>
    <dgm:pt modelId="{328B2583-6F9B-40BB-9DE0-86D864681936}" type="sibTrans" cxnId="{BA80742C-8F05-4E52-AD7B-D1FA4717988C}">
      <dgm:prSet/>
      <dgm:spPr/>
      <dgm:t>
        <a:bodyPr/>
        <a:lstStyle/>
        <a:p>
          <a:endParaRPr lang="en-US"/>
        </a:p>
      </dgm:t>
    </dgm:pt>
    <dgm:pt modelId="{8E99C257-19B5-4C7D-8BEC-B2526720AD08}">
      <dgm:prSet phldrT="[Text]" custT="1"/>
      <dgm:spPr/>
      <dgm:t>
        <a:bodyPr/>
        <a:lstStyle/>
        <a:p>
          <a:r>
            <a:rPr lang="en-US" sz="1400" dirty="0"/>
            <a:t>Current operating environment</a:t>
          </a:r>
        </a:p>
      </dgm:t>
    </dgm:pt>
    <dgm:pt modelId="{D05DEF6B-EDB2-4EA3-9BF1-31A3A1F0EF5F}" type="parTrans" cxnId="{0BE66427-A397-4DDB-935D-2EE5B3DA3701}">
      <dgm:prSet/>
      <dgm:spPr/>
      <dgm:t>
        <a:bodyPr/>
        <a:lstStyle/>
        <a:p>
          <a:endParaRPr lang="en-US"/>
        </a:p>
      </dgm:t>
    </dgm:pt>
    <dgm:pt modelId="{08D9130F-D56F-4F18-A0B0-108EF5649EB2}" type="sibTrans" cxnId="{0BE66427-A397-4DDB-935D-2EE5B3DA3701}">
      <dgm:prSet/>
      <dgm:spPr/>
      <dgm:t>
        <a:bodyPr/>
        <a:lstStyle/>
        <a:p>
          <a:endParaRPr lang="en-US"/>
        </a:p>
      </dgm:t>
    </dgm:pt>
    <dgm:pt modelId="{E66A5CE9-C9E0-4BA5-8CAE-79A774F5CF72}">
      <dgm:prSet phldrT="[Text]" custT="1"/>
      <dgm:spPr/>
      <dgm:t>
        <a:bodyPr/>
        <a:lstStyle/>
        <a:p>
          <a:r>
            <a:rPr lang="en-US" sz="1400" dirty="0"/>
            <a:t>Stakeholders</a:t>
          </a:r>
        </a:p>
      </dgm:t>
    </dgm:pt>
    <dgm:pt modelId="{AAEA7015-1945-442E-9D39-D383ED41066F}" type="parTrans" cxnId="{08567BBA-F750-4070-86AA-3144A1145E66}">
      <dgm:prSet/>
      <dgm:spPr/>
      <dgm:t>
        <a:bodyPr/>
        <a:lstStyle/>
        <a:p>
          <a:endParaRPr lang="en-US"/>
        </a:p>
      </dgm:t>
    </dgm:pt>
    <dgm:pt modelId="{C29752DC-9354-44FC-B382-CBFDDD3AC30D}" type="sibTrans" cxnId="{08567BBA-F750-4070-86AA-3144A1145E66}">
      <dgm:prSet/>
      <dgm:spPr/>
      <dgm:t>
        <a:bodyPr/>
        <a:lstStyle/>
        <a:p>
          <a:endParaRPr lang="en-US"/>
        </a:p>
      </dgm:t>
    </dgm:pt>
    <dgm:pt modelId="{7759D6F3-8F9D-475D-974B-8E8D75A35727}">
      <dgm:prSet phldrT="[Text]" custT="1"/>
      <dgm:spPr/>
      <dgm:t>
        <a:bodyPr/>
        <a:lstStyle/>
        <a:p>
          <a:r>
            <a:rPr lang="en-US" sz="1400" dirty="0"/>
            <a:t>Building blocks of commodities exchanges</a:t>
          </a:r>
        </a:p>
      </dgm:t>
    </dgm:pt>
    <dgm:pt modelId="{4AFE89C0-40E6-4E0C-8389-778639333D2D}" type="parTrans" cxnId="{DADC9CD5-7F21-4146-8A47-47A9FBFD7F49}">
      <dgm:prSet/>
      <dgm:spPr/>
      <dgm:t>
        <a:bodyPr/>
        <a:lstStyle/>
        <a:p>
          <a:endParaRPr lang="en-US"/>
        </a:p>
      </dgm:t>
    </dgm:pt>
    <dgm:pt modelId="{E394CC11-5F4B-4A96-885D-88E2B95F64C1}" type="sibTrans" cxnId="{DADC9CD5-7F21-4146-8A47-47A9FBFD7F49}">
      <dgm:prSet/>
      <dgm:spPr/>
      <dgm:t>
        <a:bodyPr/>
        <a:lstStyle/>
        <a:p>
          <a:endParaRPr lang="en-US"/>
        </a:p>
      </dgm:t>
    </dgm:pt>
    <dgm:pt modelId="{628C4C51-2524-471C-8610-DF88192DCCDC}" type="pres">
      <dgm:prSet presAssocID="{79D9AAED-8742-43A9-8099-2CA57F7A16D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A64355-D875-4F62-9FDF-B141683339DF}" type="pres">
      <dgm:prSet presAssocID="{06DD96B6-7B66-4E45-9554-7408F1522254}" presName="compNode" presStyleCnt="0"/>
      <dgm:spPr/>
    </dgm:pt>
    <dgm:pt modelId="{D1FB897D-7AAA-4E73-9361-46250B7F2111}" type="pres">
      <dgm:prSet presAssocID="{06DD96B6-7B66-4E45-9554-7408F1522254}" presName="aNode" presStyleLbl="bgShp" presStyleIdx="0" presStyleCnt="2"/>
      <dgm:spPr/>
      <dgm:t>
        <a:bodyPr/>
        <a:lstStyle/>
        <a:p>
          <a:endParaRPr lang="en-US"/>
        </a:p>
      </dgm:t>
    </dgm:pt>
    <dgm:pt modelId="{F35267F5-3BA5-444A-A64A-546CAEE5E8A6}" type="pres">
      <dgm:prSet presAssocID="{06DD96B6-7B66-4E45-9554-7408F1522254}" presName="textNode" presStyleLbl="bgShp" presStyleIdx="0" presStyleCnt="2"/>
      <dgm:spPr/>
      <dgm:t>
        <a:bodyPr/>
        <a:lstStyle/>
        <a:p>
          <a:endParaRPr lang="en-US"/>
        </a:p>
      </dgm:t>
    </dgm:pt>
    <dgm:pt modelId="{49E4785D-1F7F-4A24-BEBD-99DD3959013C}" type="pres">
      <dgm:prSet presAssocID="{06DD96B6-7B66-4E45-9554-7408F1522254}" presName="compChildNode" presStyleCnt="0"/>
      <dgm:spPr/>
    </dgm:pt>
    <dgm:pt modelId="{522B3497-7AE2-477B-A7EA-9996A6241FEF}" type="pres">
      <dgm:prSet presAssocID="{06DD96B6-7B66-4E45-9554-7408F1522254}" presName="theInnerList" presStyleCnt="0"/>
      <dgm:spPr/>
    </dgm:pt>
    <dgm:pt modelId="{D2121B7D-BF53-4F20-8FD6-DBAF1B86D5AD}" type="pres">
      <dgm:prSet presAssocID="{2E86076C-1428-4BA9-B5A9-BBAA1F215854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F44AC-4432-434D-8394-F38A206DA08A}" type="pres">
      <dgm:prSet presAssocID="{06DD96B6-7B66-4E45-9554-7408F1522254}" presName="aSpace" presStyleCnt="0"/>
      <dgm:spPr/>
    </dgm:pt>
    <dgm:pt modelId="{8CE96E39-07A8-41DF-9595-D8C9CA38B371}" type="pres">
      <dgm:prSet presAssocID="{CC8CC2CF-FFCE-4676-ABAB-E542DCE9AE45}" presName="compNode" presStyleCnt="0"/>
      <dgm:spPr/>
    </dgm:pt>
    <dgm:pt modelId="{8E5B5895-83DB-4DF0-B798-FDC7E9C1CFC9}" type="pres">
      <dgm:prSet presAssocID="{CC8CC2CF-FFCE-4676-ABAB-E542DCE9AE45}" presName="aNode" presStyleLbl="bgShp" presStyleIdx="1" presStyleCnt="2" custLinFactNeighborX="104"/>
      <dgm:spPr/>
      <dgm:t>
        <a:bodyPr/>
        <a:lstStyle/>
        <a:p>
          <a:endParaRPr lang="en-US"/>
        </a:p>
      </dgm:t>
    </dgm:pt>
    <dgm:pt modelId="{F3C2549D-408C-4C5A-B4D4-72DFD2208DB2}" type="pres">
      <dgm:prSet presAssocID="{CC8CC2CF-FFCE-4676-ABAB-E542DCE9AE45}" presName="textNode" presStyleLbl="bgShp" presStyleIdx="1" presStyleCnt="2"/>
      <dgm:spPr/>
      <dgm:t>
        <a:bodyPr/>
        <a:lstStyle/>
        <a:p>
          <a:endParaRPr lang="en-US"/>
        </a:p>
      </dgm:t>
    </dgm:pt>
    <dgm:pt modelId="{C7F67BEC-D7BA-42FD-8978-A6ADF235B325}" type="pres">
      <dgm:prSet presAssocID="{CC8CC2CF-FFCE-4676-ABAB-E542DCE9AE45}" presName="compChildNode" presStyleCnt="0"/>
      <dgm:spPr/>
    </dgm:pt>
    <dgm:pt modelId="{1214D0C5-E1EB-4E3F-8A04-6E4963AEE13B}" type="pres">
      <dgm:prSet presAssocID="{CC8CC2CF-FFCE-4676-ABAB-E542DCE9AE45}" presName="theInnerList" presStyleCnt="0"/>
      <dgm:spPr/>
    </dgm:pt>
    <dgm:pt modelId="{9439E6D3-CB1E-4517-95DF-A3031509E25D}" type="pres">
      <dgm:prSet presAssocID="{5FEE38CC-7EAB-4845-9611-D092F45B6090}" presName="childNode" presStyleLbl="node1" presStyleIdx="1" presStyleCnt="5" custScaleY="154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0E18C-59A7-4737-9D14-19142891CCC4}" type="pres">
      <dgm:prSet presAssocID="{5FEE38CC-7EAB-4845-9611-D092F45B6090}" presName="aSpace2" presStyleCnt="0"/>
      <dgm:spPr/>
    </dgm:pt>
    <dgm:pt modelId="{1D38B193-4B0C-496A-A7E0-66C9F080D830}" type="pres">
      <dgm:prSet presAssocID="{8E99C257-19B5-4C7D-8BEC-B2526720AD08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D9A63-0CE5-4CAF-9527-D634FC13AC26}" type="pres">
      <dgm:prSet presAssocID="{8E99C257-19B5-4C7D-8BEC-B2526720AD08}" presName="aSpace2" presStyleCnt="0"/>
      <dgm:spPr/>
    </dgm:pt>
    <dgm:pt modelId="{5AB51073-A9EF-4484-ABC5-BAA5B17C95CE}" type="pres">
      <dgm:prSet presAssocID="{7759D6F3-8F9D-475D-974B-8E8D75A35727}" presName="childNode" presStyleLbl="node1" presStyleIdx="3" presStyleCnt="5" custScaleY="1395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9B7DF-947D-4A91-A9F8-C0000528CF21}" type="pres">
      <dgm:prSet presAssocID="{7759D6F3-8F9D-475D-974B-8E8D75A35727}" presName="aSpace2" presStyleCnt="0"/>
      <dgm:spPr/>
    </dgm:pt>
    <dgm:pt modelId="{CC33116C-FEDB-40B9-A414-4AF01DCCD1D9}" type="pres">
      <dgm:prSet presAssocID="{E66A5CE9-C9E0-4BA5-8CAE-79A774F5CF72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6826A8-7526-4C40-A767-1E80D5277414}" type="presOf" srcId="{7759D6F3-8F9D-475D-974B-8E8D75A35727}" destId="{5AB51073-A9EF-4484-ABC5-BAA5B17C95CE}" srcOrd="0" destOrd="0" presId="urn:microsoft.com/office/officeart/2005/8/layout/lProcess2"/>
    <dgm:cxn modelId="{060C5D9D-FB1C-4B7F-8DF4-9B37F597EA22}" type="presOf" srcId="{06DD96B6-7B66-4E45-9554-7408F1522254}" destId="{F35267F5-3BA5-444A-A64A-546CAEE5E8A6}" srcOrd="1" destOrd="0" presId="urn:microsoft.com/office/officeart/2005/8/layout/lProcess2"/>
    <dgm:cxn modelId="{BA80742C-8F05-4E52-AD7B-D1FA4717988C}" srcId="{CC8CC2CF-FFCE-4676-ABAB-E542DCE9AE45}" destId="{5FEE38CC-7EAB-4845-9611-D092F45B6090}" srcOrd="0" destOrd="0" parTransId="{B8CCFEB5-5A44-4D23-85E2-F815EC0A7FA2}" sibTransId="{328B2583-6F9B-40BB-9DE0-86D864681936}"/>
    <dgm:cxn modelId="{20D2B894-F5FA-4837-8F3A-AF8C32EBDF9D}" type="presOf" srcId="{CC8CC2CF-FFCE-4676-ABAB-E542DCE9AE45}" destId="{F3C2549D-408C-4C5A-B4D4-72DFD2208DB2}" srcOrd="1" destOrd="0" presId="urn:microsoft.com/office/officeart/2005/8/layout/lProcess2"/>
    <dgm:cxn modelId="{F2382319-49A1-45F5-A156-92036B9E8E05}" type="presOf" srcId="{CC8CC2CF-FFCE-4676-ABAB-E542DCE9AE45}" destId="{8E5B5895-83DB-4DF0-B798-FDC7E9C1CFC9}" srcOrd="0" destOrd="0" presId="urn:microsoft.com/office/officeart/2005/8/layout/lProcess2"/>
    <dgm:cxn modelId="{08567BBA-F750-4070-86AA-3144A1145E66}" srcId="{CC8CC2CF-FFCE-4676-ABAB-E542DCE9AE45}" destId="{E66A5CE9-C9E0-4BA5-8CAE-79A774F5CF72}" srcOrd="3" destOrd="0" parTransId="{AAEA7015-1945-442E-9D39-D383ED41066F}" sibTransId="{C29752DC-9354-44FC-B382-CBFDDD3AC30D}"/>
    <dgm:cxn modelId="{C4DCDD92-2D9E-4336-876C-32E462B58F93}" type="presOf" srcId="{E66A5CE9-C9E0-4BA5-8CAE-79A774F5CF72}" destId="{CC33116C-FEDB-40B9-A414-4AF01DCCD1D9}" srcOrd="0" destOrd="0" presId="urn:microsoft.com/office/officeart/2005/8/layout/lProcess2"/>
    <dgm:cxn modelId="{1DFA3C4C-02FB-418A-B7F8-EEA1F302D64C}" type="presOf" srcId="{79D9AAED-8742-43A9-8099-2CA57F7A16DC}" destId="{628C4C51-2524-471C-8610-DF88192DCCDC}" srcOrd="0" destOrd="0" presId="urn:microsoft.com/office/officeart/2005/8/layout/lProcess2"/>
    <dgm:cxn modelId="{0BE66427-A397-4DDB-935D-2EE5B3DA3701}" srcId="{CC8CC2CF-FFCE-4676-ABAB-E542DCE9AE45}" destId="{8E99C257-19B5-4C7D-8BEC-B2526720AD08}" srcOrd="1" destOrd="0" parTransId="{D05DEF6B-EDB2-4EA3-9BF1-31A3A1F0EF5F}" sibTransId="{08D9130F-D56F-4F18-A0B0-108EF5649EB2}"/>
    <dgm:cxn modelId="{DE42CA4D-0F6D-40C4-A2B4-7EB75E51CA96}" type="presOf" srcId="{2E86076C-1428-4BA9-B5A9-BBAA1F215854}" destId="{D2121B7D-BF53-4F20-8FD6-DBAF1B86D5AD}" srcOrd="0" destOrd="0" presId="urn:microsoft.com/office/officeart/2005/8/layout/lProcess2"/>
    <dgm:cxn modelId="{6777E3F4-09D9-41D0-AE8C-6F9D454557B0}" type="presOf" srcId="{06DD96B6-7B66-4E45-9554-7408F1522254}" destId="{D1FB897D-7AAA-4E73-9361-46250B7F2111}" srcOrd="0" destOrd="0" presId="urn:microsoft.com/office/officeart/2005/8/layout/lProcess2"/>
    <dgm:cxn modelId="{2CDC6539-2D87-458D-8E45-B081BD494ECA}" srcId="{79D9AAED-8742-43A9-8099-2CA57F7A16DC}" destId="{06DD96B6-7B66-4E45-9554-7408F1522254}" srcOrd="0" destOrd="0" parTransId="{4E137433-8431-4C8C-9FB4-D3360C577F07}" sibTransId="{8BAE6F6C-6AB5-45A7-99F9-F3F7BB87094D}"/>
    <dgm:cxn modelId="{39A94687-E1DA-4E19-82A3-BB92C6DFDB4D}" srcId="{06DD96B6-7B66-4E45-9554-7408F1522254}" destId="{2E86076C-1428-4BA9-B5A9-BBAA1F215854}" srcOrd="0" destOrd="0" parTransId="{F906FA0E-C3C6-4679-AFEE-50DAF1185282}" sibTransId="{6D6A3513-7940-462E-A7A5-1D6A66CC5AE1}"/>
    <dgm:cxn modelId="{A007DC97-98DB-4BE3-916F-5482BDDAAC14}" type="presOf" srcId="{5FEE38CC-7EAB-4845-9611-D092F45B6090}" destId="{9439E6D3-CB1E-4517-95DF-A3031509E25D}" srcOrd="0" destOrd="0" presId="urn:microsoft.com/office/officeart/2005/8/layout/lProcess2"/>
    <dgm:cxn modelId="{D1EE8FF4-F4DF-412E-BFE2-8EAD26347646}" srcId="{79D9AAED-8742-43A9-8099-2CA57F7A16DC}" destId="{CC8CC2CF-FFCE-4676-ABAB-E542DCE9AE45}" srcOrd="1" destOrd="0" parTransId="{F09167E0-8763-46D6-9F15-5F8B9BC3E689}" sibTransId="{8F1DCDBF-5AFC-4F2B-89D2-C6161A9837AA}"/>
    <dgm:cxn modelId="{DADC9CD5-7F21-4146-8A47-47A9FBFD7F49}" srcId="{CC8CC2CF-FFCE-4676-ABAB-E542DCE9AE45}" destId="{7759D6F3-8F9D-475D-974B-8E8D75A35727}" srcOrd="2" destOrd="0" parTransId="{4AFE89C0-40E6-4E0C-8389-778639333D2D}" sibTransId="{E394CC11-5F4B-4A96-885D-88E2B95F64C1}"/>
    <dgm:cxn modelId="{791CCEAD-EC04-43B2-B447-E61676793770}" type="presOf" srcId="{8E99C257-19B5-4C7D-8BEC-B2526720AD08}" destId="{1D38B193-4B0C-496A-A7E0-66C9F080D830}" srcOrd="0" destOrd="0" presId="urn:microsoft.com/office/officeart/2005/8/layout/lProcess2"/>
    <dgm:cxn modelId="{7A7F7F80-8421-48CC-9ACA-3FC8EF5D6E9D}" type="presParOf" srcId="{628C4C51-2524-471C-8610-DF88192DCCDC}" destId="{29A64355-D875-4F62-9FDF-B141683339DF}" srcOrd="0" destOrd="0" presId="urn:microsoft.com/office/officeart/2005/8/layout/lProcess2"/>
    <dgm:cxn modelId="{72460087-4EE0-4A46-B884-180454B66F32}" type="presParOf" srcId="{29A64355-D875-4F62-9FDF-B141683339DF}" destId="{D1FB897D-7AAA-4E73-9361-46250B7F2111}" srcOrd="0" destOrd="0" presId="urn:microsoft.com/office/officeart/2005/8/layout/lProcess2"/>
    <dgm:cxn modelId="{90733887-D109-4661-A943-401AA0437F65}" type="presParOf" srcId="{29A64355-D875-4F62-9FDF-B141683339DF}" destId="{F35267F5-3BA5-444A-A64A-546CAEE5E8A6}" srcOrd="1" destOrd="0" presId="urn:microsoft.com/office/officeart/2005/8/layout/lProcess2"/>
    <dgm:cxn modelId="{7FA189D8-F509-4530-892C-E0A1F62BEF32}" type="presParOf" srcId="{29A64355-D875-4F62-9FDF-B141683339DF}" destId="{49E4785D-1F7F-4A24-BEBD-99DD3959013C}" srcOrd="2" destOrd="0" presId="urn:microsoft.com/office/officeart/2005/8/layout/lProcess2"/>
    <dgm:cxn modelId="{FE5B822C-7C3B-4445-B4B9-0C1E41256FCC}" type="presParOf" srcId="{49E4785D-1F7F-4A24-BEBD-99DD3959013C}" destId="{522B3497-7AE2-477B-A7EA-9996A6241FEF}" srcOrd="0" destOrd="0" presId="urn:microsoft.com/office/officeart/2005/8/layout/lProcess2"/>
    <dgm:cxn modelId="{54DB8695-BA9A-4BF0-A1EE-761B2044A16C}" type="presParOf" srcId="{522B3497-7AE2-477B-A7EA-9996A6241FEF}" destId="{D2121B7D-BF53-4F20-8FD6-DBAF1B86D5AD}" srcOrd="0" destOrd="0" presId="urn:microsoft.com/office/officeart/2005/8/layout/lProcess2"/>
    <dgm:cxn modelId="{9F099889-6650-436A-BE61-8D399E2287DC}" type="presParOf" srcId="{628C4C51-2524-471C-8610-DF88192DCCDC}" destId="{F20F44AC-4432-434D-8394-F38A206DA08A}" srcOrd="1" destOrd="0" presId="urn:microsoft.com/office/officeart/2005/8/layout/lProcess2"/>
    <dgm:cxn modelId="{D2E7001D-F83F-4ECA-BB89-ECE6934C00E8}" type="presParOf" srcId="{628C4C51-2524-471C-8610-DF88192DCCDC}" destId="{8CE96E39-07A8-41DF-9595-D8C9CA38B371}" srcOrd="2" destOrd="0" presId="urn:microsoft.com/office/officeart/2005/8/layout/lProcess2"/>
    <dgm:cxn modelId="{9AFA1AA0-ACB5-4D7F-8DAC-B12BAB7EB241}" type="presParOf" srcId="{8CE96E39-07A8-41DF-9595-D8C9CA38B371}" destId="{8E5B5895-83DB-4DF0-B798-FDC7E9C1CFC9}" srcOrd="0" destOrd="0" presId="urn:microsoft.com/office/officeart/2005/8/layout/lProcess2"/>
    <dgm:cxn modelId="{BA33392E-78DA-489E-AE66-40185291B059}" type="presParOf" srcId="{8CE96E39-07A8-41DF-9595-D8C9CA38B371}" destId="{F3C2549D-408C-4C5A-B4D4-72DFD2208DB2}" srcOrd="1" destOrd="0" presId="urn:microsoft.com/office/officeart/2005/8/layout/lProcess2"/>
    <dgm:cxn modelId="{3FF23394-7E8E-4694-BD5D-80A7FBC0D5A3}" type="presParOf" srcId="{8CE96E39-07A8-41DF-9595-D8C9CA38B371}" destId="{C7F67BEC-D7BA-42FD-8978-A6ADF235B325}" srcOrd="2" destOrd="0" presId="urn:microsoft.com/office/officeart/2005/8/layout/lProcess2"/>
    <dgm:cxn modelId="{9E6B4665-362D-4D85-A592-319AB94B9B87}" type="presParOf" srcId="{C7F67BEC-D7BA-42FD-8978-A6ADF235B325}" destId="{1214D0C5-E1EB-4E3F-8A04-6E4963AEE13B}" srcOrd="0" destOrd="0" presId="urn:microsoft.com/office/officeart/2005/8/layout/lProcess2"/>
    <dgm:cxn modelId="{CB86D26F-B09F-4870-9543-51180B7F36CB}" type="presParOf" srcId="{1214D0C5-E1EB-4E3F-8A04-6E4963AEE13B}" destId="{9439E6D3-CB1E-4517-95DF-A3031509E25D}" srcOrd="0" destOrd="0" presId="urn:microsoft.com/office/officeart/2005/8/layout/lProcess2"/>
    <dgm:cxn modelId="{44BA8C9B-3440-4F1E-BFD5-5F5FB07B8579}" type="presParOf" srcId="{1214D0C5-E1EB-4E3F-8A04-6E4963AEE13B}" destId="{EB80E18C-59A7-4737-9D14-19142891CCC4}" srcOrd="1" destOrd="0" presId="urn:microsoft.com/office/officeart/2005/8/layout/lProcess2"/>
    <dgm:cxn modelId="{EB8DEFE6-2FA4-48F2-83C8-46FD4A10ACE6}" type="presParOf" srcId="{1214D0C5-E1EB-4E3F-8A04-6E4963AEE13B}" destId="{1D38B193-4B0C-496A-A7E0-66C9F080D830}" srcOrd="2" destOrd="0" presId="urn:microsoft.com/office/officeart/2005/8/layout/lProcess2"/>
    <dgm:cxn modelId="{731F76BB-251C-4C23-A583-13C2FD6C8EA6}" type="presParOf" srcId="{1214D0C5-E1EB-4E3F-8A04-6E4963AEE13B}" destId="{6E9D9A63-0CE5-4CAF-9527-D634FC13AC26}" srcOrd="3" destOrd="0" presId="urn:microsoft.com/office/officeart/2005/8/layout/lProcess2"/>
    <dgm:cxn modelId="{65DC199B-E0B3-4EE0-9B63-82DC2AF4D81F}" type="presParOf" srcId="{1214D0C5-E1EB-4E3F-8A04-6E4963AEE13B}" destId="{5AB51073-A9EF-4484-ABC5-BAA5B17C95CE}" srcOrd="4" destOrd="0" presId="urn:microsoft.com/office/officeart/2005/8/layout/lProcess2"/>
    <dgm:cxn modelId="{4850F960-B604-48EB-B109-1098B95CF06D}" type="presParOf" srcId="{1214D0C5-E1EB-4E3F-8A04-6E4963AEE13B}" destId="{CA79B7DF-947D-4A91-A9F8-C0000528CF21}" srcOrd="5" destOrd="0" presId="urn:microsoft.com/office/officeart/2005/8/layout/lProcess2"/>
    <dgm:cxn modelId="{72C77DDB-142C-4C34-90A3-A2B7634B6103}" type="presParOf" srcId="{1214D0C5-E1EB-4E3F-8A04-6E4963AEE13B}" destId="{CC33116C-FEDB-40B9-A414-4AF01DCCD1D9}" srcOrd="6" destOrd="0" presId="urn:microsoft.com/office/officeart/2005/8/layout/lProcess2"/>
  </dgm:cxnLst>
  <dgm:bg>
    <a:noFill/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364E42-D51F-4ECB-8654-A6A539E1B284}" type="doc">
      <dgm:prSet loTypeId="urn:microsoft.com/office/officeart/2005/8/layout/gear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5DD3749-FC0F-40E6-8E07-3E6D8BB10D52}">
      <dgm:prSet/>
      <dgm:spPr/>
      <dgm:t>
        <a:bodyPr/>
        <a:lstStyle/>
        <a:p>
          <a:r>
            <a:rPr lang="en-US" dirty="0"/>
            <a:t>Government</a:t>
          </a:r>
          <a:endParaRPr lang="en-GB" dirty="0"/>
        </a:p>
      </dgm:t>
    </dgm:pt>
    <dgm:pt modelId="{3D754FD2-62F8-4FF4-ABD7-97E6DA1E7B89}" type="parTrans" cxnId="{D3EB4B65-00DA-41B3-984C-5A7646184D1D}">
      <dgm:prSet/>
      <dgm:spPr/>
      <dgm:t>
        <a:bodyPr/>
        <a:lstStyle/>
        <a:p>
          <a:endParaRPr lang="en-US"/>
        </a:p>
      </dgm:t>
    </dgm:pt>
    <dgm:pt modelId="{88069118-6F4B-441B-90B7-3D59D1FF90ED}" type="sibTrans" cxnId="{D3EB4B65-00DA-41B3-984C-5A7646184D1D}">
      <dgm:prSet/>
      <dgm:spPr/>
      <dgm:t>
        <a:bodyPr/>
        <a:lstStyle/>
        <a:p>
          <a:endParaRPr lang="en-US"/>
        </a:p>
      </dgm:t>
    </dgm:pt>
    <dgm:pt modelId="{1D554984-2472-42EA-9A79-C399B078638C}">
      <dgm:prSet/>
      <dgm:spPr/>
      <dgm:t>
        <a:bodyPr/>
        <a:lstStyle/>
        <a:p>
          <a:r>
            <a:rPr lang="en-US" dirty="0"/>
            <a:t>Mandate procurement of commodities in all its agencies via the exchange</a:t>
          </a:r>
          <a:endParaRPr lang="en-GB" dirty="0"/>
        </a:p>
      </dgm:t>
    </dgm:pt>
    <dgm:pt modelId="{DCEDA5C2-61E5-486F-88E6-B8E879F55D78}" type="parTrans" cxnId="{71C24339-41A5-413A-89F7-C1161BAF26B8}">
      <dgm:prSet/>
      <dgm:spPr/>
      <dgm:t>
        <a:bodyPr/>
        <a:lstStyle/>
        <a:p>
          <a:endParaRPr lang="en-US"/>
        </a:p>
      </dgm:t>
    </dgm:pt>
    <dgm:pt modelId="{39A93BEC-7DB4-4498-8E56-A3271C2DC732}" type="sibTrans" cxnId="{71C24339-41A5-413A-89F7-C1161BAF26B8}">
      <dgm:prSet/>
      <dgm:spPr/>
      <dgm:t>
        <a:bodyPr/>
        <a:lstStyle/>
        <a:p>
          <a:endParaRPr lang="en-US"/>
        </a:p>
      </dgm:t>
    </dgm:pt>
    <dgm:pt modelId="{7254785B-4448-412E-9F1D-B85023A5F2FD}">
      <dgm:prSet/>
      <dgm:spPr/>
      <dgm:t>
        <a:bodyPr/>
        <a:lstStyle/>
        <a:p>
          <a:r>
            <a:rPr lang="en-US" dirty="0"/>
            <a:t>Warehousing</a:t>
          </a:r>
          <a:endParaRPr lang="en-GB" dirty="0"/>
        </a:p>
      </dgm:t>
    </dgm:pt>
    <dgm:pt modelId="{98304EF4-1B15-4376-916D-7B2B226665C1}" type="parTrans" cxnId="{818F4876-3C0B-4DCC-90A2-8CFF241EA2C2}">
      <dgm:prSet/>
      <dgm:spPr/>
      <dgm:t>
        <a:bodyPr/>
        <a:lstStyle/>
        <a:p>
          <a:endParaRPr lang="en-US"/>
        </a:p>
      </dgm:t>
    </dgm:pt>
    <dgm:pt modelId="{3F1C1027-99F4-49BE-91B1-AEB682384E25}" type="sibTrans" cxnId="{818F4876-3C0B-4DCC-90A2-8CFF241EA2C2}">
      <dgm:prSet/>
      <dgm:spPr/>
      <dgm:t>
        <a:bodyPr/>
        <a:lstStyle/>
        <a:p>
          <a:endParaRPr lang="en-US"/>
        </a:p>
      </dgm:t>
    </dgm:pt>
    <dgm:pt modelId="{936698E2-0BC0-4F2F-8448-93CC895CFD9D}">
      <dgm:prSet/>
      <dgm:spPr/>
      <dgm:t>
        <a:bodyPr/>
        <a:lstStyle/>
        <a:p>
          <a:r>
            <a:rPr lang="en-US" dirty="0"/>
            <a:t>Incentivize players to trade on the exchange</a:t>
          </a:r>
          <a:endParaRPr lang="en-GB" dirty="0"/>
        </a:p>
      </dgm:t>
    </dgm:pt>
    <dgm:pt modelId="{8D37038F-5913-4BB7-B873-F3737F2818EE}" type="parTrans" cxnId="{0628F65A-95AF-4F8C-A2B2-01641F2013EB}">
      <dgm:prSet/>
      <dgm:spPr/>
      <dgm:t>
        <a:bodyPr/>
        <a:lstStyle/>
        <a:p>
          <a:endParaRPr lang="en-US"/>
        </a:p>
      </dgm:t>
    </dgm:pt>
    <dgm:pt modelId="{79E9B336-1AD6-4722-9008-53BCA34ECEAC}" type="sibTrans" cxnId="{0628F65A-95AF-4F8C-A2B2-01641F2013EB}">
      <dgm:prSet/>
      <dgm:spPr/>
      <dgm:t>
        <a:bodyPr/>
        <a:lstStyle/>
        <a:p>
          <a:endParaRPr lang="en-US"/>
        </a:p>
      </dgm:t>
    </dgm:pt>
    <dgm:pt modelId="{0CCC648A-B632-422A-AE95-E12056785A14}">
      <dgm:prSet/>
      <dgm:spPr/>
      <dgm:t>
        <a:bodyPr/>
        <a:lstStyle/>
        <a:p>
          <a:r>
            <a:rPr lang="en-US" dirty="0"/>
            <a:t>Adequate structure needs to be developed to ensure its integrity</a:t>
          </a:r>
          <a:endParaRPr lang="en-GB" dirty="0"/>
        </a:p>
      </dgm:t>
    </dgm:pt>
    <dgm:pt modelId="{19040756-880D-48C9-A32B-9874AF0105F3}" type="parTrans" cxnId="{107B0D03-2262-4DF9-842D-4CD945D0F479}">
      <dgm:prSet/>
      <dgm:spPr/>
      <dgm:t>
        <a:bodyPr/>
        <a:lstStyle/>
        <a:p>
          <a:endParaRPr lang="en-US"/>
        </a:p>
      </dgm:t>
    </dgm:pt>
    <dgm:pt modelId="{0FC98C8B-E792-4A27-A002-2FF0885E3D63}" type="sibTrans" cxnId="{107B0D03-2262-4DF9-842D-4CD945D0F479}">
      <dgm:prSet/>
      <dgm:spPr/>
      <dgm:t>
        <a:bodyPr/>
        <a:lstStyle/>
        <a:p>
          <a:endParaRPr lang="en-US"/>
        </a:p>
      </dgm:t>
    </dgm:pt>
    <dgm:pt modelId="{0F153994-9926-4BFC-81A1-73226753BAA9}">
      <dgm:prSet/>
      <dgm:spPr/>
      <dgm:t>
        <a:bodyPr/>
        <a:lstStyle/>
        <a:p>
          <a:r>
            <a:rPr lang="en-US" dirty="0"/>
            <a:t>Collateral managers, assayers, etc. to be registered and recognized by the exchange</a:t>
          </a:r>
          <a:endParaRPr lang="en-GB" dirty="0"/>
        </a:p>
      </dgm:t>
    </dgm:pt>
    <dgm:pt modelId="{C7E44945-45CD-4D71-A75E-B3D12BB5FD07}" type="parTrans" cxnId="{877A5EEA-5322-4C03-B732-D3757E886284}">
      <dgm:prSet/>
      <dgm:spPr/>
      <dgm:t>
        <a:bodyPr/>
        <a:lstStyle/>
        <a:p>
          <a:endParaRPr lang="en-US"/>
        </a:p>
      </dgm:t>
    </dgm:pt>
    <dgm:pt modelId="{46D2CB60-E1BA-48CC-B517-832C4B6C97E7}" type="sibTrans" cxnId="{877A5EEA-5322-4C03-B732-D3757E886284}">
      <dgm:prSet/>
      <dgm:spPr/>
      <dgm:t>
        <a:bodyPr/>
        <a:lstStyle/>
        <a:p>
          <a:endParaRPr lang="en-US"/>
        </a:p>
      </dgm:t>
    </dgm:pt>
    <dgm:pt modelId="{BB43D691-63DD-4967-93E0-EBAD5E09DDBA}">
      <dgm:prSet/>
      <dgm:spPr/>
      <dgm:t>
        <a:bodyPr/>
        <a:lstStyle/>
        <a:p>
          <a:r>
            <a:rPr lang="en-US" dirty="0"/>
            <a:t>Smallholder Farmers</a:t>
          </a:r>
          <a:endParaRPr lang="en-GB" dirty="0"/>
        </a:p>
      </dgm:t>
    </dgm:pt>
    <dgm:pt modelId="{6E4CA18E-24E8-490B-AFA0-604441F25812}" type="parTrans" cxnId="{DA749A3A-1483-4849-87BA-EC5A2CDEDEFB}">
      <dgm:prSet/>
      <dgm:spPr/>
      <dgm:t>
        <a:bodyPr/>
        <a:lstStyle/>
        <a:p>
          <a:endParaRPr lang="en-US"/>
        </a:p>
      </dgm:t>
    </dgm:pt>
    <dgm:pt modelId="{6CB21341-2B95-4D1C-BAF8-487DEF8AC336}" type="sibTrans" cxnId="{DA749A3A-1483-4849-87BA-EC5A2CDEDEFB}">
      <dgm:prSet/>
      <dgm:spPr/>
      <dgm:t>
        <a:bodyPr/>
        <a:lstStyle/>
        <a:p>
          <a:endParaRPr lang="en-US"/>
        </a:p>
      </dgm:t>
    </dgm:pt>
    <dgm:pt modelId="{73211E4C-BD4F-4E7F-ADE2-BDDD7E139A16}">
      <dgm:prSet/>
      <dgm:spPr/>
      <dgm:t>
        <a:bodyPr/>
        <a:lstStyle/>
        <a:p>
          <a:r>
            <a:rPr lang="en-US" dirty="0"/>
            <a:t>On board them by providing ‘remote access sites’ with access to prices in a transparent form</a:t>
          </a:r>
          <a:endParaRPr lang="en-GB" dirty="0"/>
        </a:p>
      </dgm:t>
    </dgm:pt>
    <dgm:pt modelId="{2AC5AA53-C02E-4B7D-AF69-091DCF428BC9}" type="parTrans" cxnId="{74BD593C-14CD-48C6-A5BA-1616A542D898}">
      <dgm:prSet/>
      <dgm:spPr/>
      <dgm:t>
        <a:bodyPr/>
        <a:lstStyle/>
        <a:p>
          <a:endParaRPr lang="en-US"/>
        </a:p>
      </dgm:t>
    </dgm:pt>
    <dgm:pt modelId="{42F12BDB-D5E2-415A-AF89-AEDB70EB349E}" type="sibTrans" cxnId="{74BD593C-14CD-48C6-A5BA-1616A542D898}">
      <dgm:prSet/>
      <dgm:spPr/>
      <dgm:t>
        <a:bodyPr/>
        <a:lstStyle/>
        <a:p>
          <a:endParaRPr lang="en-US"/>
        </a:p>
      </dgm:t>
    </dgm:pt>
    <dgm:pt modelId="{6B7C9F60-5911-440F-82A9-CB1B63868882}">
      <dgm:prSet/>
      <dgm:spPr/>
      <dgm:t>
        <a:bodyPr/>
        <a:lstStyle/>
        <a:p>
          <a:r>
            <a:rPr lang="en-US" dirty="0"/>
            <a:t>Grouping into cooperatives to provide ease of access to finance and other services</a:t>
          </a:r>
          <a:endParaRPr lang="en-GB" dirty="0"/>
        </a:p>
      </dgm:t>
    </dgm:pt>
    <dgm:pt modelId="{CFDC761C-C85B-4CB3-ABF3-12EBC4CE6999}" type="parTrans" cxnId="{77FAE90D-AA12-4B0A-AED1-B841CE985BBC}">
      <dgm:prSet/>
      <dgm:spPr/>
      <dgm:t>
        <a:bodyPr/>
        <a:lstStyle/>
        <a:p>
          <a:endParaRPr lang="en-US"/>
        </a:p>
      </dgm:t>
    </dgm:pt>
    <dgm:pt modelId="{3EBF88F8-107A-401E-873E-9626A1055C98}" type="sibTrans" cxnId="{77FAE90D-AA12-4B0A-AED1-B841CE985BBC}">
      <dgm:prSet/>
      <dgm:spPr/>
      <dgm:t>
        <a:bodyPr/>
        <a:lstStyle/>
        <a:p>
          <a:endParaRPr lang="en-US"/>
        </a:p>
      </dgm:t>
    </dgm:pt>
    <dgm:pt modelId="{D1328CA0-23B5-4FFE-BE58-45B64AA9527C}" type="pres">
      <dgm:prSet presAssocID="{23364E42-D51F-4ECB-8654-A6A539E1B28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834C51-00D9-4BC4-B4EE-9D6DFCE970D4}" type="pres">
      <dgm:prSet presAssocID="{C5DD3749-FC0F-40E6-8E07-3E6D8BB10D5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288A6-EA21-4B62-8906-AAAB0A222619}" type="pres">
      <dgm:prSet presAssocID="{C5DD3749-FC0F-40E6-8E07-3E6D8BB10D52}" presName="gear1srcNode" presStyleLbl="node1" presStyleIdx="0" presStyleCnt="3"/>
      <dgm:spPr/>
      <dgm:t>
        <a:bodyPr/>
        <a:lstStyle/>
        <a:p>
          <a:endParaRPr lang="en-US"/>
        </a:p>
      </dgm:t>
    </dgm:pt>
    <dgm:pt modelId="{DD48E89A-29B7-4CE7-B0D3-1705B0067897}" type="pres">
      <dgm:prSet presAssocID="{C5DD3749-FC0F-40E6-8E07-3E6D8BB10D52}" presName="gear1dstNode" presStyleLbl="node1" presStyleIdx="0" presStyleCnt="3"/>
      <dgm:spPr/>
      <dgm:t>
        <a:bodyPr/>
        <a:lstStyle/>
        <a:p>
          <a:endParaRPr lang="en-US"/>
        </a:p>
      </dgm:t>
    </dgm:pt>
    <dgm:pt modelId="{E56EA3C2-17B5-4ECD-9EB8-1650B4611A99}" type="pres">
      <dgm:prSet presAssocID="{C5DD3749-FC0F-40E6-8E07-3E6D8BB10D52}" presName="gear1ch" presStyleLbl="fgAcc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9AE03-90DE-4E0D-A88A-105758697070}" type="pres">
      <dgm:prSet presAssocID="{7254785B-4448-412E-9F1D-B85023A5F2FD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40FCAF-5EF2-4827-83C8-EE40CDBA0AF5}" type="pres">
      <dgm:prSet presAssocID="{7254785B-4448-412E-9F1D-B85023A5F2FD}" presName="gear2srcNode" presStyleLbl="node1" presStyleIdx="1" presStyleCnt="3"/>
      <dgm:spPr/>
      <dgm:t>
        <a:bodyPr/>
        <a:lstStyle/>
        <a:p>
          <a:endParaRPr lang="en-US"/>
        </a:p>
      </dgm:t>
    </dgm:pt>
    <dgm:pt modelId="{6722CDD1-F11F-46A7-8834-55E65ED37010}" type="pres">
      <dgm:prSet presAssocID="{7254785B-4448-412E-9F1D-B85023A5F2FD}" presName="gear2dstNode" presStyleLbl="node1" presStyleIdx="1" presStyleCnt="3"/>
      <dgm:spPr/>
      <dgm:t>
        <a:bodyPr/>
        <a:lstStyle/>
        <a:p>
          <a:endParaRPr lang="en-US"/>
        </a:p>
      </dgm:t>
    </dgm:pt>
    <dgm:pt modelId="{E4812C37-D259-4FBA-A0FC-41B94AB8FA9D}" type="pres">
      <dgm:prSet presAssocID="{7254785B-4448-412E-9F1D-B85023A5F2FD}" presName="gear2ch" presStyleLbl="fgAcc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0E3E3-F429-462B-9933-C412EEF7B109}" type="pres">
      <dgm:prSet presAssocID="{BB43D691-63DD-4967-93E0-EBAD5E09DDBA}" presName="gear3" presStyleLbl="node1" presStyleIdx="2" presStyleCnt="3"/>
      <dgm:spPr/>
      <dgm:t>
        <a:bodyPr/>
        <a:lstStyle/>
        <a:p>
          <a:endParaRPr lang="en-US"/>
        </a:p>
      </dgm:t>
    </dgm:pt>
    <dgm:pt modelId="{A56C935E-6885-4269-89F7-CD12DB1587CC}" type="pres">
      <dgm:prSet presAssocID="{BB43D691-63DD-4967-93E0-EBAD5E09DDB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24ED0-61BF-43B7-83BD-8894CAC47700}" type="pres">
      <dgm:prSet presAssocID="{BB43D691-63DD-4967-93E0-EBAD5E09DDBA}" presName="gear3srcNode" presStyleLbl="node1" presStyleIdx="2" presStyleCnt="3"/>
      <dgm:spPr/>
      <dgm:t>
        <a:bodyPr/>
        <a:lstStyle/>
        <a:p>
          <a:endParaRPr lang="en-US"/>
        </a:p>
      </dgm:t>
    </dgm:pt>
    <dgm:pt modelId="{E32F6244-BEEF-4A13-A04E-BDCD33B3D1A1}" type="pres">
      <dgm:prSet presAssocID="{BB43D691-63DD-4967-93E0-EBAD5E09DDBA}" presName="gear3dstNode" presStyleLbl="node1" presStyleIdx="2" presStyleCnt="3"/>
      <dgm:spPr/>
      <dgm:t>
        <a:bodyPr/>
        <a:lstStyle/>
        <a:p>
          <a:endParaRPr lang="en-US"/>
        </a:p>
      </dgm:t>
    </dgm:pt>
    <dgm:pt modelId="{15908799-45EB-4505-9271-414146BE3A57}" type="pres">
      <dgm:prSet presAssocID="{BB43D691-63DD-4967-93E0-EBAD5E09DDBA}" presName="gear3ch" presStyleLbl="fgAcc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A6E93-7758-44FF-B189-895A47027DA4}" type="pres">
      <dgm:prSet presAssocID="{88069118-6F4B-441B-90B7-3D59D1FF90ED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4F70C726-D14D-4032-8CF1-59A8CDD5F186}" type="pres">
      <dgm:prSet presAssocID="{3F1C1027-99F4-49BE-91B1-AEB682384E2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C18DB040-59CE-4038-BB43-24502EA53F44}" type="pres">
      <dgm:prSet presAssocID="{6CB21341-2B95-4D1C-BAF8-487DEF8AC336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77A5EEA-5322-4C03-B732-D3757E886284}" srcId="{7254785B-4448-412E-9F1D-B85023A5F2FD}" destId="{0F153994-9926-4BFC-81A1-73226753BAA9}" srcOrd="1" destOrd="0" parTransId="{C7E44945-45CD-4D71-A75E-B3D12BB5FD07}" sibTransId="{46D2CB60-E1BA-48CC-B517-832C4B6C97E7}"/>
    <dgm:cxn modelId="{A241977F-5215-4BB1-9395-B63638D89AE4}" type="presOf" srcId="{BB43D691-63DD-4967-93E0-EBAD5E09DDBA}" destId="{E32F6244-BEEF-4A13-A04E-BDCD33B3D1A1}" srcOrd="3" destOrd="0" presId="urn:microsoft.com/office/officeart/2005/8/layout/gear1"/>
    <dgm:cxn modelId="{889D387B-9179-4F92-952A-ADD96B96BA3F}" type="presOf" srcId="{C5DD3749-FC0F-40E6-8E07-3E6D8BB10D52}" destId="{DD48E89A-29B7-4CE7-B0D3-1705B0067897}" srcOrd="2" destOrd="0" presId="urn:microsoft.com/office/officeart/2005/8/layout/gear1"/>
    <dgm:cxn modelId="{1E072A28-3434-4E69-AEA9-4D665C74C1B7}" type="presOf" srcId="{BB43D691-63DD-4967-93E0-EBAD5E09DDBA}" destId="{A56C935E-6885-4269-89F7-CD12DB1587CC}" srcOrd="1" destOrd="0" presId="urn:microsoft.com/office/officeart/2005/8/layout/gear1"/>
    <dgm:cxn modelId="{6DBFB20F-7724-48A0-B616-DA2CE2C80517}" type="presOf" srcId="{BB43D691-63DD-4967-93E0-EBAD5E09DDBA}" destId="{4700E3E3-F429-462B-9933-C412EEF7B109}" srcOrd="0" destOrd="0" presId="urn:microsoft.com/office/officeart/2005/8/layout/gear1"/>
    <dgm:cxn modelId="{A9C7569C-A876-46B1-AF8F-EEA0062CB307}" type="presOf" srcId="{73211E4C-BD4F-4E7F-ADE2-BDDD7E139A16}" destId="{15908799-45EB-4505-9271-414146BE3A57}" srcOrd="0" destOrd="0" presId="urn:microsoft.com/office/officeart/2005/8/layout/gear1"/>
    <dgm:cxn modelId="{74765775-CA77-4340-8F1E-FD6AA5820317}" type="presOf" srcId="{6B7C9F60-5911-440F-82A9-CB1B63868882}" destId="{15908799-45EB-4505-9271-414146BE3A57}" srcOrd="0" destOrd="1" presId="urn:microsoft.com/office/officeart/2005/8/layout/gear1"/>
    <dgm:cxn modelId="{2AFF684E-7FB4-4548-BFCA-B26179E80326}" type="presOf" srcId="{7254785B-4448-412E-9F1D-B85023A5F2FD}" destId="{6722CDD1-F11F-46A7-8834-55E65ED37010}" srcOrd="2" destOrd="0" presId="urn:microsoft.com/office/officeart/2005/8/layout/gear1"/>
    <dgm:cxn modelId="{7E9815E9-9943-46DB-95FE-A88DE0937CC7}" type="presOf" srcId="{23364E42-D51F-4ECB-8654-A6A539E1B284}" destId="{D1328CA0-23B5-4FFE-BE58-45B64AA9527C}" srcOrd="0" destOrd="0" presId="urn:microsoft.com/office/officeart/2005/8/layout/gear1"/>
    <dgm:cxn modelId="{74BD593C-14CD-48C6-A5BA-1616A542D898}" srcId="{BB43D691-63DD-4967-93E0-EBAD5E09DDBA}" destId="{73211E4C-BD4F-4E7F-ADE2-BDDD7E139A16}" srcOrd="0" destOrd="0" parTransId="{2AC5AA53-C02E-4B7D-AF69-091DCF428BC9}" sibTransId="{42F12BDB-D5E2-415A-AF89-AEDB70EB349E}"/>
    <dgm:cxn modelId="{32CF47FA-D721-44D5-BDFA-17AE50BF540F}" type="presOf" srcId="{C5DD3749-FC0F-40E6-8E07-3E6D8BB10D52}" destId="{0B1288A6-EA21-4B62-8906-AAAB0A222619}" srcOrd="1" destOrd="0" presId="urn:microsoft.com/office/officeart/2005/8/layout/gear1"/>
    <dgm:cxn modelId="{5935DA15-2E0F-4088-A27E-66739CB4E355}" type="presOf" srcId="{0CCC648A-B632-422A-AE95-E12056785A14}" destId="{E4812C37-D259-4FBA-A0FC-41B94AB8FA9D}" srcOrd="0" destOrd="0" presId="urn:microsoft.com/office/officeart/2005/8/layout/gear1"/>
    <dgm:cxn modelId="{818F4876-3C0B-4DCC-90A2-8CFF241EA2C2}" srcId="{23364E42-D51F-4ECB-8654-A6A539E1B284}" destId="{7254785B-4448-412E-9F1D-B85023A5F2FD}" srcOrd="1" destOrd="0" parTransId="{98304EF4-1B15-4376-916D-7B2B226665C1}" sibTransId="{3F1C1027-99F4-49BE-91B1-AEB682384E25}"/>
    <dgm:cxn modelId="{1F2A6669-EE2A-47D5-9782-3192084E86BA}" type="presOf" srcId="{C5DD3749-FC0F-40E6-8E07-3E6D8BB10D52}" destId="{35834C51-00D9-4BC4-B4EE-9D6DFCE970D4}" srcOrd="0" destOrd="0" presId="urn:microsoft.com/office/officeart/2005/8/layout/gear1"/>
    <dgm:cxn modelId="{D3EB4B65-00DA-41B3-984C-5A7646184D1D}" srcId="{23364E42-D51F-4ECB-8654-A6A539E1B284}" destId="{C5DD3749-FC0F-40E6-8E07-3E6D8BB10D52}" srcOrd="0" destOrd="0" parTransId="{3D754FD2-62F8-4FF4-ABD7-97E6DA1E7B89}" sibTransId="{88069118-6F4B-441B-90B7-3D59D1FF90ED}"/>
    <dgm:cxn modelId="{5450DE06-4DB5-478B-8A40-11217D187E25}" type="presOf" srcId="{0F153994-9926-4BFC-81A1-73226753BAA9}" destId="{E4812C37-D259-4FBA-A0FC-41B94AB8FA9D}" srcOrd="0" destOrd="1" presId="urn:microsoft.com/office/officeart/2005/8/layout/gear1"/>
    <dgm:cxn modelId="{B67D68E6-A3B3-417C-8DA8-830BF4B802C9}" type="presOf" srcId="{1D554984-2472-42EA-9A79-C399B078638C}" destId="{E56EA3C2-17B5-4ECD-9EB8-1650B4611A99}" srcOrd="0" destOrd="1" presId="urn:microsoft.com/office/officeart/2005/8/layout/gear1"/>
    <dgm:cxn modelId="{0628F65A-95AF-4F8C-A2B2-01641F2013EB}" srcId="{C5DD3749-FC0F-40E6-8E07-3E6D8BB10D52}" destId="{936698E2-0BC0-4F2F-8448-93CC895CFD9D}" srcOrd="0" destOrd="0" parTransId="{8D37038F-5913-4BB7-B873-F3737F2818EE}" sibTransId="{79E9B336-1AD6-4722-9008-53BCA34ECEAC}"/>
    <dgm:cxn modelId="{77FAE90D-AA12-4B0A-AED1-B841CE985BBC}" srcId="{BB43D691-63DD-4967-93E0-EBAD5E09DDBA}" destId="{6B7C9F60-5911-440F-82A9-CB1B63868882}" srcOrd="1" destOrd="0" parTransId="{CFDC761C-C85B-4CB3-ABF3-12EBC4CE6999}" sibTransId="{3EBF88F8-107A-401E-873E-9626A1055C98}"/>
    <dgm:cxn modelId="{E319FD6C-784F-4DFF-AA1F-6794666F62CF}" type="presOf" srcId="{6CB21341-2B95-4D1C-BAF8-487DEF8AC336}" destId="{C18DB040-59CE-4038-BB43-24502EA53F44}" srcOrd="0" destOrd="0" presId="urn:microsoft.com/office/officeart/2005/8/layout/gear1"/>
    <dgm:cxn modelId="{06B9F2AE-2013-43BE-B2AB-EBE7186108DB}" type="presOf" srcId="{7254785B-4448-412E-9F1D-B85023A5F2FD}" destId="{80B9AE03-90DE-4E0D-A88A-105758697070}" srcOrd="0" destOrd="0" presId="urn:microsoft.com/office/officeart/2005/8/layout/gear1"/>
    <dgm:cxn modelId="{594C317F-0620-4CA1-ADDF-20998871B192}" type="presOf" srcId="{88069118-6F4B-441B-90B7-3D59D1FF90ED}" destId="{5A1A6E93-7758-44FF-B189-895A47027DA4}" srcOrd="0" destOrd="0" presId="urn:microsoft.com/office/officeart/2005/8/layout/gear1"/>
    <dgm:cxn modelId="{01F9FB3B-8A65-4481-A27D-EC3D72FB96B3}" type="presOf" srcId="{936698E2-0BC0-4F2F-8448-93CC895CFD9D}" destId="{E56EA3C2-17B5-4ECD-9EB8-1650B4611A99}" srcOrd="0" destOrd="0" presId="urn:microsoft.com/office/officeart/2005/8/layout/gear1"/>
    <dgm:cxn modelId="{0E6DE834-F952-47AD-9D59-41C9AEFF6AFD}" type="presOf" srcId="{3F1C1027-99F4-49BE-91B1-AEB682384E25}" destId="{4F70C726-D14D-4032-8CF1-59A8CDD5F186}" srcOrd="0" destOrd="0" presId="urn:microsoft.com/office/officeart/2005/8/layout/gear1"/>
    <dgm:cxn modelId="{107B0D03-2262-4DF9-842D-4CD945D0F479}" srcId="{7254785B-4448-412E-9F1D-B85023A5F2FD}" destId="{0CCC648A-B632-422A-AE95-E12056785A14}" srcOrd="0" destOrd="0" parTransId="{19040756-880D-48C9-A32B-9874AF0105F3}" sibTransId="{0FC98C8B-E792-4A27-A002-2FF0885E3D63}"/>
    <dgm:cxn modelId="{31E0B832-B0AF-4C84-B09D-9D1D62651F67}" type="presOf" srcId="{7254785B-4448-412E-9F1D-B85023A5F2FD}" destId="{E340FCAF-5EF2-4827-83C8-EE40CDBA0AF5}" srcOrd="1" destOrd="0" presId="urn:microsoft.com/office/officeart/2005/8/layout/gear1"/>
    <dgm:cxn modelId="{DA749A3A-1483-4849-87BA-EC5A2CDEDEFB}" srcId="{23364E42-D51F-4ECB-8654-A6A539E1B284}" destId="{BB43D691-63DD-4967-93E0-EBAD5E09DDBA}" srcOrd="2" destOrd="0" parTransId="{6E4CA18E-24E8-490B-AFA0-604441F25812}" sibTransId="{6CB21341-2B95-4D1C-BAF8-487DEF8AC336}"/>
    <dgm:cxn modelId="{71C24339-41A5-413A-89F7-C1161BAF26B8}" srcId="{C5DD3749-FC0F-40E6-8E07-3E6D8BB10D52}" destId="{1D554984-2472-42EA-9A79-C399B078638C}" srcOrd="1" destOrd="0" parTransId="{DCEDA5C2-61E5-486F-88E6-B8E879F55D78}" sibTransId="{39A93BEC-7DB4-4498-8E56-A3271C2DC732}"/>
    <dgm:cxn modelId="{50E20DE7-D7EB-4836-92D0-D36AFA51AC64}" type="presOf" srcId="{BB43D691-63DD-4967-93E0-EBAD5E09DDBA}" destId="{57A24ED0-61BF-43B7-83BD-8894CAC47700}" srcOrd="2" destOrd="0" presId="urn:microsoft.com/office/officeart/2005/8/layout/gear1"/>
    <dgm:cxn modelId="{0149378D-6596-4955-BB2B-D2DABEC8C4BD}" type="presParOf" srcId="{D1328CA0-23B5-4FFE-BE58-45B64AA9527C}" destId="{35834C51-00D9-4BC4-B4EE-9D6DFCE970D4}" srcOrd="0" destOrd="0" presId="urn:microsoft.com/office/officeart/2005/8/layout/gear1"/>
    <dgm:cxn modelId="{9DD15932-3D2D-440A-8287-58370F9E47F7}" type="presParOf" srcId="{D1328CA0-23B5-4FFE-BE58-45B64AA9527C}" destId="{0B1288A6-EA21-4B62-8906-AAAB0A222619}" srcOrd="1" destOrd="0" presId="urn:microsoft.com/office/officeart/2005/8/layout/gear1"/>
    <dgm:cxn modelId="{689805DB-AF3F-47BB-9440-72EE0395BD83}" type="presParOf" srcId="{D1328CA0-23B5-4FFE-BE58-45B64AA9527C}" destId="{DD48E89A-29B7-4CE7-B0D3-1705B0067897}" srcOrd="2" destOrd="0" presId="urn:microsoft.com/office/officeart/2005/8/layout/gear1"/>
    <dgm:cxn modelId="{72C30C4B-BDF5-4282-BA72-6F88772B4E1E}" type="presParOf" srcId="{D1328CA0-23B5-4FFE-BE58-45B64AA9527C}" destId="{E56EA3C2-17B5-4ECD-9EB8-1650B4611A99}" srcOrd="3" destOrd="0" presId="urn:microsoft.com/office/officeart/2005/8/layout/gear1"/>
    <dgm:cxn modelId="{E52517F5-DCC5-4078-9631-FE0F6E26353A}" type="presParOf" srcId="{D1328CA0-23B5-4FFE-BE58-45B64AA9527C}" destId="{80B9AE03-90DE-4E0D-A88A-105758697070}" srcOrd="4" destOrd="0" presId="urn:microsoft.com/office/officeart/2005/8/layout/gear1"/>
    <dgm:cxn modelId="{82674829-C55D-456B-A3F6-7AD3F0DA297B}" type="presParOf" srcId="{D1328CA0-23B5-4FFE-BE58-45B64AA9527C}" destId="{E340FCAF-5EF2-4827-83C8-EE40CDBA0AF5}" srcOrd="5" destOrd="0" presId="urn:microsoft.com/office/officeart/2005/8/layout/gear1"/>
    <dgm:cxn modelId="{FC4AA96A-8125-4557-9910-C5746FF010D1}" type="presParOf" srcId="{D1328CA0-23B5-4FFE-BE58-45B64AA9527C}" destId="{6722CDD1-F11F-46A7-8834-55E65ED37010}" srcOrd="6" destOrd="0" presId="urn:microsoft.com/office/officeart/2005/8/layout/gear1"/>
    <dgm:cxn modelId="{75E1BDE4-627A-41EB-A587-86857414C148}" type="presParOf" srcId="{D1328CA0-23B5-4FFE-BE58-45B64AA9527C}" destId="{E4812C37-D259-4FBA-A0FC-41B94AB8FA9D}" srcOrd="7" destOrd="0" presId="urn:microsoft.com/office/officeart/2005/8/layout/gear1"/>
    <dgm:cxn modelId="{3892AF47-B3FC-4ACA-A66B-69B36DC4D809}" type="presParOf" srcId="{D1328CA0-23B5-4FFE-BE58-45B64AA9527C}" destId="{4700E3E3-F429-462B-9933-C412EEF7B109}" srcOrd="8" destOrd="0" presId="urn:microsoft.com/office/officeart/2005/8/layout/gear1"/>
    <dgm:cxn modelId="{818CC9A5-CCEC-467D-AF63-37B7A1A01758}" type="presParOf" srcId="{D1328CA0-23B5-4FFE-BE58-45B64AA9527C}" destId="{A56C935E-6885-4269-89F7-CD12DB1587CC}" srcOrd="9" destOrd="0" presId="urn:microsoft.com/office/officeart/2005/8/layout/gear1"/>
    <dgm:cxn modelId="{005CD520-5032-4F0E-8D48-DBE6F78D3E7F}" type="presParOf" srcId="{D1328CA0-23B5-4FFE-BE58-45B64AA9527C}" destId="{57A24ED0-61BF-43B7-83BD-8894CAC47700}" srcOrd="10" destOrd="0" presId="urn:microsoft.com/office/officeart/2005/8/layout/gear1"/>
    <dgm:cxn modelId="{6CE6670A-8FA0-4307-99CB-7FCDC689F54A}" type="presParOf" srcId="{D1328CA0-23B5-4FFE-BE58-45B64AA9527C}" destId="{E32F6244-BEEF-4A13-A04E-BDCD33B3D1A1}" srcOrd="11" destOrd="0" presId="urn:microsoft.com/office/officeart/2005/8/layout/gear1"/>
    <dgm:cxn modelId="{ED89E5FF-8411-4EE3-8594-BC566F7AB7E7}" type="presParOf" srcId="{D1328CA0-23B5-4FFE-BE58-45B64AA9527C}" destId="{15908799-45EB-4505-9271-414146BE3A57}" srcOrd="12" destOrd="0" presId="urn:microsoft.com/office/officeart/2005/8/layout/gear1"/>
    <dgm:cxn modelId="{CAFD92AC-21B5-4226-BE5B-AFB697DAFF09}" type="presParOf" srcId="{D1328CA0-23B5-4FFE-BE58-45B64AA9527C}" destId="{5A1A6E93-7758-44FF-B189-895A47027DA4}" srcOrd="13" destOrd="0" presId="urn:microsoft.com/office/officeart/2005/8/layout/gear1"/>
    <dgm:cxn modelId="{CA1201A4-2B1E-43D5-BDD9-090B0F0012B1}" type="presParOf" srcId="{D1328CA0-23B5-4FFE-BE58-45B64AA9527C}" destId="{4F70C726-D14D-4032-8CF1-59A8CDD5F186}" srcOrd="14" destOrd="0" presId="urn:microsoft.com/office/officeart/2005/8/layout/gear1"/>
    <dgm:cxn modelId="{F7271CB3-A0C9-4648-B0F5-2B7049C2F473}" type="presParOf" srcId="{D1328CA0-23B5-4FFE-BE58-45B64AA9527C}" destId="{C18DB040-59CE-4038-BB43-24502EA53F44}" srcOrd="15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F9F6C8-E217-403F-9377-3E339C805371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8252047-6390-443B-A377-6D34AC901340}">
      <dgm:prSet/>
      <dgm:spPr/>
      <dgm:t>
        <a:bodyPr/>
        <a:lstStyle/>
        <a:p>
          <a:r>
            <a:rPr lang="en-US" dirty="0"/>
            <a:t>The committee, at its last meeting, agreed that it will be necessary to meet with paramount existing government agencies in the commodities value chain</a:t>
          </a:r>
          <a:endParaRPr lang="en-GB" dirty="0"/>
        </a:p>
      </dgm:t>
    </dgm:pt>
    <dgm:pt modelId="{805D6F57-FD7C-40BA-B8E5-8562ACF605FE}" type="parTrans" cxnId="{D11234DF-F37A-4825-BCA0-8A5AD4F4C834}">
      <dgm:prSet/>
      <dgm:spPr/>
      <dgm:t>
        <a:bodyPr/>
        <a:lstStyle/>
        <a:p>
          <a:endParaRPr lang="en-US"/>
        </a:p>
      </dgm:t>
    </dgm:pt>
    <dgm:pt modelId="{7FAA9E2F-3A9F-4261-A734-1A3ED8F489B8}" type="sibTrans" cxnId="{D11234DF-F37A-4825-BCA0-8A5AD4F4C834}">
      <dgm:prSet/>
      <dgm:spPr/>
      <dgm:t>
        <a:bodyPr/>
        <a:lstStyle/>
        <a:p>
          <a:endParaRPr lang="en-US"/>
        </a:p>
      </dgm:t>
    </dgm:pt>
    <dgm:pt modelId="{B6C67515-9283-4AF3-8ADE-19C97A0C0276}">
      <dgm:prSet/>
      <dgm:spPr/>
      <dgm:t>
        <a:bodyPr/>
        <a:lstStyle/>
        <a:p>
          <a:r>
            <a:rPr lang="en-US" dirty="0"/>
            <a:t>The meeting will enhance its understanding of the roles and responsibilities of these agencies</a:t>
          </a:r>
          <a:endParaRPr lang="en-GB" dirty="0"/>
        </a:p>
      </dgm:t>
    </dgm:pt>
    <dgm:pt modelId="{36BEF252-4F83-4508-BA38-249CC80B6014}" type="parTrans" cxnId="{F4328C20-9077-4CD1-919D-F511D461D874}">
      <dgm:prSet/>
      <dgm:spPr/>
      <dgm:t>
        <a:bodyPr/>
        <a:lstStyle/>
        <a:p>
          <a:endParaRPr lang="en-US"/>
        </a:p>
      </dgm:t>
    </dgm:pt>
    <dgm:pt modelId="{8E256AF3-18D8-4C6A-B511-846B8CA7BDC4}" type="sibTrans" cxnId="{F4328C20-9077-4CD1-919D-F511D461D874}">
      <dgm:prSet/>
      <dgm:spPr/>
      <dgm:t>
        <a:bodyPr/>
        <a:lstStyle/>
        <a:p>
          <a:endParaRPr lang="en-US"/>
        </a:p>
      </dgm:t>
    </dgm:pt>
    <dgm:pt modelId="{CCDAAB43-B54E-4BFA-83D5-568F8D7251D5}">
      <dgm:prSet/>
      <dgm:spPr/>
      <dgm:t>
        <a:bodyPr/>
        <a:lstStyle/>
        <a:p>
          <a:r>
            <a:rPr lang="en-US" dirty="0"/>
            <a:t>This will aid in proffering sound solutions on the restructuring required to appropriately position the exchange</a:t>
          </a:r>
          <a:endParaRPr lang="en-GB" dirty="0"/>
        </a:p>
      </dgm:t>
    </dgm:pt>
    <dgm:pt modelId="{28C013D3-B2E7-4739-80DA-D43E1BE40D4F}" type="parTrans" cxnId="{F4F0333A-030A-4D87-9A1E-D73756C9CDFF}">
      <dgm:prSet/>
      <dgm:spPr/>
      <dgm:t>
        <a:bodyPr/>
        <a:lstStyle/>
        <a:p>
          <a:endParaRPr lang="en-US"/>
        </a:p>
      </dgm:t>
    </dgm:pt>
    <dgm:pt modelId="{47F62453-6C2A-41EB-8B85-7BA125A56F2A}" type="sibTrans" cxnId="{F4F0333A-030A-4D87-9A1E-D73756C9CDFF}">
      <dgm:prSet/>
      <dgm:spPr/>
      <dgm:t>
        <a:bodyPr/>
        <a:lstStyle/>
        <a:p>
          <a:endParaRPr lang="en-US"/>
        </a:p>
      </dgm:t>
    </dgm:pt>
    <dgm:pt modelId="{9A3551A2-76DA-46BF-A956-0152A83FE0C3}" type="pres">
      <dgm:prSet presAssocID="{E3F9F6C8-E217-403F-9377-3E339C8053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CC80D1-E266-422E-88DC-44F30AB95C75}" type="pres">
      <dgm:prSet presAssocID="{B8252047-6390-443B-A377-6D34AC90134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FF392-E4BE-44C0-81BE-DD1056BE8C2B}" type="pres">
      <dgm:prSet presAssocID="{7FAA9E2F-3A9F-4261-A734-1A3ED8F489B8}" presName="spacer" presStyleCnt="0"/>
      <dgm:spPr/>
    </dgm:pt>
    <dgm:pt modelId="{61C50B18-D2EF-48A4-A2E0-4E79BB0ED19D}" type="pres">
      <dgm:prSet presAssocID="{B6C67515-9283-4AF3-8ADE-19C97A0C02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351D7-681B-431A-BB77-7214226038E3}" type="pres">
      <dgm:prSet presAssocID="{8E256AF3-18D8-4C6A-B511-846B8CA7BDC4}" presName="spacer" presStyleCnt="0"/>
      <dgm:spPr/>
    </dgm:pt>
    <dgm:pt modelId="{B6A4506F-BC5C-44EE-8D54-8A89538EACF2}" type="pres">
      <dgm:prSet presAssocID="{CCDAAB43-B54E-4BFA-83D5-568F8D7251D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FAF90A-1F83-406B-8562-58288093CFE5}" type="presOf" srcId="{CCDAAB43-B54E-4BFA-83D5-568F8D7251D5}" destId="{B6A4506F-BC5C-44EE-8D54-8A89538EACF2}" srcOrd="0" destOrd="0" presId="urn:microsoft.com/office/officeart/2005/8/layout/vList2"/>
    <dgm:cxn modelId="{3C6E08E1-8481-4303-9AB8-B80E3CC80B3B}" type="presOf" srcId="{B6C67515-9283-4AF3-8ADE-19C97A0C0276}" destId="{61C50B18-D2EF-48A4-A2E0-4E79BB0ED19D}" srcOrd="0" destOrd="0" presId="urn:microsoft.com/office/officeart/2005/8/layout/vList2"/>
    <dgm:cxn modelId="{F4F0333A-030A-4D87-9A1E-D73756C9CDFF}" srcId="{E3F9F6C8-E217-403F-9377-3E339C805371}" destId="{CCDAAB43-B54E-4BFA-83D5-568F8D7251D5}" srcOrd="2" destOrd="0" parTransId="{28C013D3-B2E7-4739-80DA-D43E1BE40D4F}" sibTransId="{47F62453-6C2A-41EB-8B85-7BA125A56F2A}"/>
    <dgm:cxn modelId="{F4328C20-9077-4CD1-919D-F511D461D874}" srcId="{E3F9F6C8-E217-403F-9377-3E339C805371}" destId="{B6C67515-9283-4AF3-8ADE-19C97A0C0276}" srcOrd="1" destOrd="0" parTransId="{36BEF252-4F83-4508-BA38-249CC80B6014}" sibTransId="{8E256AF3-18D8-4C6A-B511-846B8CA7BDC4}"/>
    <dgm:cxn modelId="{480E6A6F-742E-484A-829F-055A5B7327C8}" type="presOf" srcId="{B8252047-6390-443B-A377-6D34AC901340}" destId="{E4CC80D1-E266-422E-88DC-44F30AB95C75}" srcOrd="0" destOrd="0" presId="urn:microsoft.com/office/officeart/2005/8/layout/vList2"/>
    <dgm:cxn modelId="{91067B60-30B3-4884-9C60-3401587B02E4}" type="presOf" srcId="{E3F9F6C8-E217-403F-9377-3E339C805371}" destId="{9A3551A2-76DA-46BF-A956-0152A83FE0C3}" srcOrd="0" destOrd="0" presId="urn:microsoft.com/office/officeart/2005/8/layout/vList2"/>
    <dgm:cxn modelId="{D11234DF-F37A-4825-BCA0-8A5AD4F4C834}" srcId="{E3F9F6C8-E217-403F-9377-3E339C805371}" destId="{B8252047-6390-443B-A377-6D34AC901340}" srcOrd="0" destOrd="0" parTransId="{805D6F57-FD7C-40BA-B8E5-8562ACF605FE}" sibTransId="{7FAA9E2F-3A9F-4261-A734-1A3ED8F489B8}"/>
    <dgm:cxn modelId="{91ABB4A6-8CF8-489A-A21C-D6A6448189E2}" type="presParOf" srcId="{9A3551A2-76DA-46BF-A956-0152A83FE0C3}" destId="{E4CC80D1-E266-422E-88DC-44F30AB95C75}" srcOrd="0" destOrd="0" presId="urn:microsoft.com/office/officeart/2005/8/layout/vList2"/>
    <dgm:cxn modelId="{437A2CDE-2346-4589-854D-12EBE56AE64C}" type="presParOf" srcId="{9A3551A2-76DA-46BF-A956-0152A83FE0C3}" destId="{E76FF392-E4BE-44C0-81BE-DD1056BE8C2B}" srcOrd="1" destOrd="0" presId="urn:microsoft.com/office/officeart/2005/8/layout/vList2"/>
    <dgm:cxn modelId="{75EC9A9B-FBA8-44AD-B9D8-24CA4A4E8CB5}" type="presParOf" srcId="{9A3551A2-76DA-46BF-A956-0152A83FE0C3}" destId="{61C50B18-D2EF-48A4-A2E0-4E79BB0ED19D}" srcOrd="2" destOrd="0" presId="urn:microsoft.com/office/officeart/2005/8/layout/vList2"/>
    <dgm:cxn modelId="{AF0C5799-2BFE-405D-B9CA-BC4A23BB7D30}" type="presParOf" srcId="{9A3551A2-76DA-46BF-A956-0152A83FE0C3}" destId="{495351D7-681B-431A-BB77-7214226038E3}" srcOrd="3" destOrd="0" presId="urn:microsoft.com/office/officeart/2005/8/layout/vList2"/>
    <dgm:cxn modelId="{AC79391D-46C0-4C9C-B9C8-667050286002}" type="presParOf" srcId="{9A3551A2-76DA-46BF-A956-0152A83FE0C3}" destId="{B6A4506F-BC5C-44EE-8D54-8A89538EACF2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F4055B-D51E-448B-869F-425BE590A2B6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8213C9E-0295-4645-8860-0D898D9D1D71}">
      <dgm:prSet phldrT="[Text]"/>
      <dgm:spPr/>
      <dgm:t>
        <a:bodyPr/>
        <a:lstStyle/>
        <a:p>
          <a:r>
            <a:rPr lang="en-US" dirty="0"/>
            <a:t>Federal Ministry of Solid Minerals Development</a:t>
          </a:r>
        </a:p>
      </dgm:t>
    </dgm:pt>
    <dgm:pt modelId="{C26FEBDB-2762-4405-A537-FD8CB9EB3B5B}" type="parTrans" cxnId="{5C1FB95B-B77F-4D11-9B58-59BAED64B922}">
      <dgm:prSet/>
      <dgm:spPr/>
      <dgm:t>
        <a:bodyPr/>
        <a:lstStyle/>
        <a:p>
          <a:endParaRPr lang="en-US"/>
        </a:p>
      </dgm:t>
    </dgm:pt>
    <dgm:pt modelId="{DDF6DD8A-505C-4FE9-B73B-1D381FFC56CD}" type="sibTrans" cxnId="{5C1FB95B-B77F-4D11-9B58-59BAED64B922}">
      <dgm:prSet/>
      <dgm:spPr/>
      <dgm:t>
        <a:bodyPr/>
        <a:lstStyle/>
        <a:p>
          <a:endParaRPr lang="en-US"/>
        </a:p>
      </dgm:t>
    </dgm:pt>
    <dgm:pt modelId="{AA4C399C-A2FF-4D33-ABF7-CD55C77ABEFF}">
      <dgm:prSet phldrT="[Text]"/>
      <dgm:spPr/>
      <dgm:t>
        <a:bodyPr/>
        <a:lstStyle/>
        <a:p>
          <a:r>
            <a:rPr lang="en-US" dirty="0"/>
            <a:t>Bank of Agriculture (BOA)</a:t>
          </a:r>
        </a:p>
      </dgm:t>
    </dgm:pt>
    <dgm:pt modelId="{90D99E8C-B3BC-4FE2-8DC1-A4B523E4B692}" type="parTrans" cxnId="{D84EA831-92A5-4542-9159-57240770B50D}">
      <dgm:prSet/>
      <dgm:spPr/>
      <dgm:t>
        <a:bodyPr/>
        <a:lstStyle/>
        <a:p>
          <a:endParaRPr lang="en-US"/>
        </a:p>
      </dgm:t>
    </dgm:pt>
    <dgm:pt modelId="{FE205439-356B-40A9-B037-33D2242B2C96}" type="sibTrans" cxnId="{D84EA831-92A5-4542-9159-57240770B50D}">
      <dgm:prSet/>
      <dgm:spPr/>
      <dgm:t>
        <a:bodyPr/>
        <a:lstStyle/>
        <a:p>
          <a:endParaRPr lang="en-US"/>
        </a:p>
      </dgm:t>
    </dgm:pt>
    <dgm:pt modelId="{2085C71D-E776-4EC9-8E3F-EE3BD60C9263}">
      <dgm:prSet phldrT="[Text]"/>
      <dgm:spPr/>
      <dgm:t>
        <a:bodyPr/>
        <a:lstStyle/>
        <a:p>
          <a:r>
            <a:rPr lang="en-US" dirty="0"/>
            <a:t>Nigeria Incentive-based Risk-sharing for Agricultural Lending (NIRSAL)</a:t>
          </a:r>
        </a:p>
      </dgm:t>
    </dgm:pt>
    <dgm:pt modelId="{07FA1233-DEDF-4BA6-A573-7071EE3AA19A}" type="parTrans" cxnId="{7AA96611-2B77-47AC-9C59-32EF5CB2319D}">
      <dgm:prSet/>
      <dgm:spPr/>
      <dgm:t>
        <a:bodyPr/>
        <a:lstStyle/>
        <a:p>
          <a:endParaRPr lang="en-US"/>
        </a:p>
      </dgm:t>
    </dgm:pt>
    <dgm:pt modelId="{5BF497C7-B0BE-44DD-A175-2339F9CD11DE}" type="sibTrans" cxnId="{7AA96611-2B77-47AC-9C59-32EF5CB2319D}">
      <dgm:prSet/>
      <dgm:spPr/>
      <dgm:t>
        <a:bodyPr/>
        <a:lstStyle/>
        <a:p>
          <a:endParaRPr lang="en-US"/>
        </a:p>
      </dgm:t>
    </dgm:pt>
    <dgm:pt modelId="{AD9634FF-3945-4147-911A-A014A048E662}" type="pres">
      <dgm:prSet presAssocID="{50F4055B-D51E-448B-869F-425BE590A2B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808D327F-8B0A-4F95-8AF5-40D69E242B74}" type="pres">
      <dgm:prSet presAssocID="{AA4C399C-A2FF-4D33-ABF7-CD55C77ABEFF}" presName="composite" presStyleCnt="0">
        <dgm:presLayoutVars>
          <dgm:chMax/>
          <dgm:chPref/>
        </dgm:presLayoutVars>
      </dgm:prSet>
      <dgm:spPr/>
    </dgm:pt>
    <dgm:pt modelId="{9E12DF8E-7DDB-4DE0-8DAE-89764C5CB475}" type="pres">
      <dgm:prSet presAssocID="{AA4C399C-A2FF-4D33-ABF7-CD55C77ABEFF}" presName="Image" presStyleLbl="bgImgPlace1" presStyleIdx="0" presStyleCnt="3"/>
      <dgm:spPr>
        <a:blipFill rotWithShape="1">
          <a:blip xmlns:r="http://schemas.openxmlformats.org/officeDocument/2006/relationships" r:embed="rId1"/>
          <a:srcRect/>
          <a:stretch>
            <a:fillRect l="-40000" r="-40000"/>
          </a:stretch>
        </a:blipFill>
      </dgm:spPr>
    </dgm:pt>
    <dgm:pt modelId="{F7FC93DF-7D7F-49D0-A0FC-4266464625C9}" type="pres">
      <dgm:prSet presAssocID="{AA4C399C-A2FF-4D33-ABF7-CD55C77ABEFF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C8C6A5-CD3B-48D1-8923-C1FAA702C322}" type="pres">
      <dgm:prSet presAssocID="{AA4C399C-A2FF-4D33-ABF7-CD55C77ABEFF}" presName="tlFrame" presStyleLbl="node1" presStyleIdx="0" presStyleCnt="12"/>
      <dgm:spPr/>
    </dgm:pt>
    <dgm:pt modelId="{5DB4DD7A-6FD8-46EB-A25E-68C9918330C2}" type="pres">
      <dgm:prSet presAssocID="{AA4C399C-A2FF-4D33-ABF7-CD55C77ABEFF}" presName="trFrame" presStyleLbl="node1" presStyleIdx="1" presStyleCnt="12"/>
      <dgm:spPr/>
    </dgm:pt>
    <dgm:pt modelId="{EE2FE410-A0D7-421A-A3F0-02788113B842}" type="pres">
      <dgm:prSet presAssocID="{AA4C399C-A2FF-4D33-ABF7-CD55C77ABEFF}" presName="blFrame" presStyleLbl="node1" presStyleIdx="2" presStyleCnt="12"/>
      <dgm:spPr/>
    </dgm:pt>
    <dgm:pt modelId="{5517A3F2-C928-48A1-95D7-0979D99F5D8B}" type="pres">
      <dgm:prSet presAssocID="{AA4C399C-A2FF-4D33-ABF7-CD55C77ABEFF}" presName="brFrame" presStyleLbl="node1" presStyleIdx="3" presStyleCnt="12"/>
      <dgm:spPr/>
    </dgm:pt>
    <dgm:pt modelId="{294419AD-EAB1-4665-A28E-16A87016407E}" type="pres">
      <dgm:prSet presAssocID="{FE205439-356B-40A9-B037-33D2242B2C96}" presName="sibTrans" presStyleCnt="0"/>
      <dgm:spPr/>
    </dgm:pt>
    <dgm:pt modelId="{60B779A5-4D0F-473B-98B0-89E3BAFCDB88}" type="pres">
      <dgm:prSet presAssocID="{2085C71D-E776-4EC9-8E3F-EE3BD60C9263}" presName="composite" presStyleCnt="0">
        <dgm:presLayoutVars>
          <dgm:chMax/>
          <dgm:chPref/>
        </dgm:presLayoutVars>
      </dgm:prSet>
      <dgm:spPr/>
    </dgm:pt>
    <dgm:pt modelId="{62DAC355-DA6B-4AFD-8103-CF497FD846D2}" type="pres">
      <dgm:prSet presAssocID="{2085C71D-E776-4EC9-8E3F-EE3BD60C9263}" presName="Image" presStyleLbl="bgImgPlace1" presStyleIdx="1" presStyleCnt="3"/>
      <dgm:spPr>
        <a:blipFill rotWithShape="1">
          <a:blip xmlns:r="http://schemas.openxmlformats.org/officeDocument/2006/relationships" r:embed="rId2"/>
          <a:srcRect/>
          <a:stretch>
            <a:fillRect l="-84000" r="-84000"/>
          </a:stretch>
        </a:blipFill>
      </dgm:spPr>
    </dgm:pt>
    <dgm:pt modelId="{806F4A48-DFA2-445C-AA9B-87325CA9D4E1}" type="pres">
      <dgm:prSet presAssocID="{2085C71D-E776-4EC9-8E3F-EE3BD60C9263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76615B-8B0D-4889-B261-F58B37E14204}" type="pres">
      <dgm:prSet presAssocID="{2085C71D-E776-4EC9-8E3F-EE3BD60C9263}" presName="tlFrame" presStyleLbl="node1" presStyleIdx="4" presStyleCnt="12"/>
      <dgm:spPr/>
    </dgm:pt>
    <dgm:pt modelId="{7589429A-F239-46C9-9A03-9A89309586E1}" type="pres">
      <dgm:prSet presAssocID="{2085C71D-E776-4EC9-8E3F-EE3BD60C9263}" presName="trFrame" presStyleLbl="node1" presStyleIdx="5" presStyleCnt="12"/>
      <dgm:spPr/>
    </dgm:pt>
    <dgm:pt modelId="{AC9990A3-D6D9-4615-821F-0EE96F7CC42A}" type="pres">
      <dgm:prSet presAssocID="{2085C71D-E776-4EC9-8E3F-EE3BD60C9263}" presName="blFrame" presStyleLbl="node1" presStyleIdx="6" presStyleCnt="12"/>
      <dgm:spPr/>
    </dgm:pt>
    <dgm:pt modelId="{22982CFF-F901-4005-B289-DD2E5F095B5D}" type="pres">
      <dgm:prSet presAssocID="{2085C71D-E776-4EC9-8E3F-EE3BD60C9263}" presName="brFrame" presStyleLbl="node1" presStyleIdx="7" presStyleCnt="12"/>
      <dgm:spPr/>
    </dgm:pt>
    <dgm:pt modelId="{368DF00E-89E2-4B24-ACA3-D2C9E32E06DA}" type="pres">
      <dgm:prSet presAssocID="{5BF497C7-B0BE-44DD-A175-2339F9CD11DE}" presName="sibTrans" presStyleCnt="0"/>
      <dgm:spPr/>
    </dgm:pt>
    <dgm:pt modelId="{96FA61FD-9107-4DE8-9D1F-6EF72447700F}" type="pres">
      <dgm:prSet presAssocID="{38213C9E-0295-4645-8860-0D898D9D1D71}" presName="composite" presStyleCnt="0">
        <dgm:presLayoutVars>
          <dgm:chMax/>
          <dgm:chPref/>
        </dgm:presLayoutVars>
      </dgm:prSet>
      <dgm:spPr/>
    </dgm:pt>
    <dgm:pt modelId="{2315A7EA-EFC5-4DB5-A6C0-1E1822FD9ED5}" type="pres">
      <dgm:prSet presAssocID="{38213C9E-0295-4645-8860-0D898D9D1D71}" presName="Image" presStyleLbl="bgImgPlace1" presStyleIdx="2" presStyleCnt="3"/>
      <dgm:spPr>
        <a:blipFill rotWithShape="1">
          <a:blip xmlns:r="http://schemas.openxmlformats.org/officeDocument/2006/relationships" r:embed="rId3"/>
          <a:srcRect/>
          <a:stretch>
            <a:fillRect l="-8000" r="-8000"/>
          </a:stretch>
        </a:blipFill>
      </dgm:spPr>
    </dgm:pt>
    <dgm:pt modelId="{E168B303-EB85-438A-BEB4-5BF9E9C47F6D}" type="pres">
      <dgm:prSet presAssocID="{38213C9E-0295-4645-8860-0D898D9D1D7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4BE22-4455-4BAE-847C-5117ACB488C1}" type="pres">
      <dgm:prSet presAssocID="{38213C9E-0295-4645-8860-0D898D9D1D71}" presName="tlFrame" presStyleLbl="node1" presStyleIdx="8" presStyleCnt="12"/>
      <dgm:spPr/>
    </dgm:pt>
    <dgm:pt modelId="{F77191DF-1CC5-44C4-949A-2F25285CF3CA}" type="pres">
      <dgm:prSet presAssocID="{38213C9E-0295-4645-8860-0D898D9D1D71}" presName="trFrame" presStyleLbl="node1" presStyleIdx="9" presStyleCnt="12"/>
      <dgm:spPr/>
    </dgm:pt>
    <dgm:pt modelId="{B1DE4464-8789-4A09-BF09-6288365EB0E1}" type="pres">
      <dgm:prSet presAssocID="{38213C9E-0295-4645-8860-0D898D9D1D71}" presName="blFrame" presStyleLbl="node1" presStyleIdx="10" presStyleCnt="12"/>
      <dgm:spPr/>
    </dgm:pt>
    <dgm:pt modelId="{AC009183-C5B4-48DD-9E32-E37674D578B8}" type="pres">
      <dgm:prSet presAssocID="{38213C9E-0295-4645-8860-0D898D9D1D71}" presName="brFrame" presStyleLbl="node1" presStyleIdx="11" presStyleCnt="12"/>
      <dgm:spPr/>
    </dgm:pt>
  </dgm:ptLst>
  <dgm:cxnLst>
    <dgm:cxn modelId="{8C2C1A20-41A1-4718-AD61-46F80F156795}" type="presOf" srcId="{50F4055B-D51E-448B-869F-425BE590A2B6}" destId="{AD9634FF-3945-4147-911A-A014A048E662}" srcOrd="0" destOrd="0" presId="urn:microsoft.com/office/officeart/2009/3/layout/FramedTextPicture"/>
    <dgm:cxn modelId="{7AA96611-2B77-47AC-9C59-32EF5CB2319D}" srcId="{50F4055B-D51E-448B-869F-425BE590A2B6}" destId="{2085C71D-E776-4EC9-8E3F-EE3BD60C9263}" srcOrd="1" destOrd="0" parTransId="{07FA1233-DEDF-4BA6-A573-7071EE3AA19A}" sibTransId="{5BF497C7-B0BE-44DD-A175-2339F9CD11DE}"/>
    <dgm:cxn modelId="{4E2BFD59-4616-47C4-985F-4DB189A0356E}" type="presOf" srcId="{38213C9E-0295-4645-8860-0D898D9D1D71}" destId="{E168B303-EB85-438A-BEB4-5BF9E9C47F6D}" srcOrd="0" destOrd="0" presId="urn:microsoft.com/office/officeart/2009/3/layout/FramedTextPicture"/>
    <dgm:cxn modelId="{58A9B784-EE33-4BAF-A4DC-463AFBB43F5F}" type="presOf" srcId="{2085C71D-E776-4EC9-8E3F-EE3BD60C9263}" destId="{806F4A48-DFA2-445C-AA9B-87325CA9D4E1}" srcOrd="0" destOrd="0" presId="urn:microsoft.com/office/officeart/2009/3/layout/FramedTextPicture"/>
    <dgm:cxn modelId="{D84EA831-92A5-4542-9159-57240770B50D}" srcId="{50F4055B-D51E-448B-869F-425BE590A2B6}" destId="{AA4C399C-A2FF-4D33-ABF7-CD55C77ABEFF}" srcOrd="0" destOrd="0" parTransId="{90D99E8C-B3BC-4FE2-8DC1-A4B523E4B692}" sibTransId="{FE205439-356B-40A9-B037-33D2242B2C96}"/>
    <dgm:cxn modelId="{5C1FB95B-B77F-4D11-9B58-59BAED64B922}" srcId="{50F4055B-D51E-448B-869F-425BE590A2B6}" destId="{38213C9E-0295-4645-8860-0D898D9D1D71}" srcOrd="2" destOrd="0" parTransId="{C26FEBDB-2762-4405-A537-FD8CB9EB3B5B}" sibTransId="{DDF6DD8A-505C-4FE9-B73B-1D381FFC56CD}"/>
    <dgm:cxn modelId="{525CC513-D404-42DA-AE75-10D9382251CE}" type="presOf" srcId="{AA4C399C-A2FF-4D33-ABF7-CD55C77ABEFF}" destId="{F7FC93DF-7D7F-49D0-A0FC-4266464625C9}" srcOrd="0" destOrd="0" presId="urn:microsoft.com/office/officeart/2009/3/layout/FramedTextPicture"/>
    <dgm:cxn modelId="{E6B8A424-0D65-45B8-9123-3D4F44A187F3}" type="presParOf" srcId="{AD9634FF-3945-4147-911A-A014A048E662}" destId="{808D327F-8B0A-4F95-8AF5-40D69E242B74}" srcOrd="0" destOrd="0" presId="urn:microsoft.com/office/officeart/2009/3/layout/FramedTextPicture"/>
    <dgm:cxn modelId="{6BC23020-CF56-4F6D-A517-AB517DAF24BC}" type="presParOf" srcId="{808D327F-8B0A-4F95-8AF5-40D69E242B74}" destId="{9E12DF8E-7DDB-4DE0-8DAE-89764C5CB475}" srcOrd="0" destOrd="0" presId="urn:microsoft.com/office/officeart/2009/3/layout/FramedTextPicture"/>
    <dgm:cxn modelId="{C79681E8-238E-4420-A89A-29209C8A269E}" type="presParOf" srcId="{808D327F-8B0A-4F95-8AF5-40D69E242B74}" destId="{F7FC93DF-7D7F-49D0-A0FC-4266464625C9}" srcOrd="1" destOrd="0" presId="urn:microsoft.com/office/officeart/2009/3/layout/FramedTextPicture"/>
    <dgm:cxn modelId="{F9645701-A6E8-4809-BC2D-9D27F8F811BE}" type="presParOf" srcId="{808D327F-8B0A-4F95-8AF5-40D69E242B74}" destId="{C1C8C6A5-CD3B-48D1-8923-C1FAA702C322}" srcOrd="2" destOrd="0" presId="urn:microsoft.com/office/officeart/2009/3/layout/FramedTextPicture"/>
    <dgm:cxn modelId="{2A773366-FE67-44E5-BCF6-4073C9EAE967}" type="presParOf" srcId="{808D327F-8B0A-4F95-8AF5-40D69E242B74}" destId="{5DB4DD7A-6FD8-46EB-A25E-68C9918330C2}" srcOrd="3" destOrd="0" presId="urn:microsoft.com/office/officeart/2009/3/layout/FramedTextPicture"/>
    <dgm:cxn modelId="{017B891A-193B-41C0-BA11-4465811DDED4}" type="presParOf" srcId="{808D327F-8B0A-4F95-8AF5-40D69E242B74}" destId="{EE2FE410-A0D7-421A-A3F0-02788113B842}" srcOrd="4" destOrd="0" presId="urn:microsoft.com/office/officeart/2009/3/layout/FramedTextPicture"/>
    <dgm:cxn modelId="{82920C12-F18D-4FCC-B550-BC7B73060E7E}" type="presParOf" srcId="{808D327F-8B0A-4F95-8AF5-40D69E242B74}" destId="{5517A3F2-C928-48A1-95D7-0979D99F5D8B}" srcOrd="5" destOrd="0" presId="urn:microsoft.com/office/officeart/2009/3/layout/FramedTextPicture"/>
    <dgm:cxn modelId="{86BF9D45-E94E-412A-948F-568B201BB210}" type="presParOf" srcId="{AD9634FF-3945-4147-911A-A014A048E662}" destId="{294419AD-EAB1-4665-A28E-16A87016407E}" srcOrd="1" destOrd="0" presId="urn:microsoft.com/office/officeart/2009/3/layout/FramedTextPicture"/>
    <dgm:cxn modelId="{7296973A-5DB7-417D-BB31-9557FBD88531}" type="presParOf" srcId="{AD9634FF-3945-4147-911A-A014A048E662}" destId="{60B779A5-4D0F-473B-98B0-89E3BAFCDB88}" srcOrd="2" destOrd="0" presId="urn:microsoft.com/office/officeart/2009/3/layout/FramedTextPicture"/>
    <dgm:cxn modelId="{E3F935BF-B40C-4490-9BBF-195FABAD3EAE}" type="presParOf" srcId="{60B779A5-4D0F-473B-98B0-89E3BAFCDB88}" destId="{62DAC355-DA6B-4AFD-8103-CF497FD846D2}" srcOrd="0" destOrd="0" presId="urn:microsoft.com/office/officeart/2009/3/layout/FramedTextPicture"/>
    <dgm:cxn modelId="{766EAF1C-F70D-4C09-A737-56139D13317C}" type="presParOf" srcId="{60B779A5-4D0F-473B-98B0-89E3BAFCDB88}" destId="{806F4A48-DFA2-445C-AA9B-87325CA9D4E1}" srcOrd="1" destOrd="0" presId="urn:microsoft.com/office/officeart/2009/3/layout/FramedTextPicture"/>
    <dgm:cxn modelId="{382CF98F-884A-4514-ABF6-8FC88EBCF5DC}" type="presParOf" srcId="{60B779A5-4D0F-473B-98B0-89E3BAFCDB88}" destId="{E476615B-8B0D-4889-B261-F58B37E14204}" srcOrd="2" destOrd="0" presId="urn:microsoft.com/office/officeart/2009/3/layout/FramedTextPicture"/>
    <dgm:cxn modelId="{ACEEA55E-9BF2-4B81-B98D-BE622517CA2D}" type="presParOf" srcId="{60B779A5-4D0F-473B-98B0-89E3BAFCDB88}" destId="{7589429A-F239-46C9-9A03-9A89309586E1}" srcOrd="3" destOrd="0" presId="urn:microsoft.com/office/officeart/2009/3/layout/FramedTextPicture"/>
    <dgm:cxn modelId="{70DB9CCA-7E1D-4F1C-A22C-FEAE96DA3CE2}" type="presParOf" srcId="{60B779A5-4D0F-473B-98B0-89E3BAFCDB88}" destId="{AC9990A3-D6D9-4615-821F-0EE96F7CC42A}" srcOrd="4" destOrd="0" presId="urn:microsoft.com/office/officeart/2009/3/layout/FramedTextPicture"/>
    <dgm:cxn modelId="{AD30E15B-4BCA-4131-86F4-6ADED90B6256}" type="presParOf" srcId="{60B779A5-4D0F-473B-98B0-89E3BAFCDB88}" destId="{22982CFF-F901-4005-B289-DD2E5F095B5D}" srcOrd="5" destOrd="0" presId="urn:microsoft.com/office/officeart/2009/3/layout/FramedTextPicture"/>
    <dgm:cxn modelId="{6D301729-2546-48A7-BC9E-383D65DA94D2}" type="presParOf" srcId="{AD9634FF-3945-4147-911A-A014A048E662}" destId="{368DF00E-89E2-4B24-ACA3-D2C9E32E06DA}" srcOrd="3" destOrd="0" presId="urn:microsoft.com/office/officeart/2009/3/layout/FramedTextPicture"/>
    <dgm:cxn modelId="{314561CC-A65C-4755-B1F4-4F4E24416D5E}" type="presParOf" srcId="{AD9634FF-3945-4147-911A-A014A048E662}" destId="{96FA61FD-9107-4DE8-9D1F-6EF72447700F}" srcOrd="4" destOrd="0" presId="urn:microsoft.com/office/officeart/2009/3/layout/FramedTextPicture"/>
    <dgm:cxn modelId="{8FA8C2E4-F77F-4A24-A982-63AFD63B9181}" type="presParOf" srcId="{96FA61FD-9107-4DE8-9D1F-6EF72447700F}" destId="{2315A7EA-EFC5-4DB5-A6C0-1E1822FD9ED5}" srcOrd="0" destOrd="0" presId="urn:microsoft.com/office/officeart/2009/3/layout/FramedTextPicture"/>
    <dgm:cxn modelId="{99493AF4-C297-4B22-9CD4-18B39EEEACC6}" type="presParOf" srcId="{96FA61FD-9107-4DE8-9D1F-6EF72447700F}" destId="{E168B303-EB85-438A-BEB4-5BF9E9C47F6D}" srcOrd="1" destOrd="0" presId="urn:microsoft.com/office/officeart/2009/3/layout/FramedTextPicture"/>
    <dgm:cxn modelId="{8109D139-02A9-481B-AAEA-CF988AE67231}" type="presParOf" srcId="{96FA61FD-9107-4DE8-9D1F-6EF72447700F}" destId="{6EC4BE22-4455-4BAE-847C-5117ACB488C1}" srcOrd="2" destOrd="0" presId="urn:microsoft.com/office/officeart/2009/3/layout/FramedTextPicture"/>
    <dgm:cxn modelId="{86710C3F-8BD2-4CB4-A303-53DD37425BA4}" type="presParOf" srcId="{96FA61FD-9107-4DE8-9D1F-6EF72447700F}" destId="{F77191DF-1CC5-44C4-949A-2F25285CF3CA}" srcOrd="3" destOrd="0" presId="urn:microsoft.com/office/officeart/2009/3/layout/FramedTextPicture"/>
    <dgm:cxn modelId="{97B1BD08-A9A6-4EF6-A68C-F180C020E2D3}" type="presParOf" srcId="{96FA61FD-9107-4DE8-9D1F-6EF72447700F}" destId="{B1DE4464-8789-4A09-BF09-6288365EB0E1}" srcOrd="4" destOrd="0" presId="urn:microsoft.com/office/officeart/2009/3/layout/FramedTextPicture"/>
    <dgm:cxn modelId="{26B05870-D8E7-4B36-88A7-6BDE13925710}" type="presParOf" srcId="{96FA61FD-9107-4DE8-9D1F-6EF72447700F}" destId="{AC009183-C5B4-48DD-9E32-E37674D578B8}" srcOrd="5" destOrd="0" presId="urn:microsoft.com/office/officeart/2009/3/layout/FramedTextPicture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FB897D-7AAA-4E73-9361-46250B7F2111}">
      <dsp:nvSpPr>
        <dsp:cNvPr id="0" name=""/>
        <dsp:cNvSpPr/>
      </dsp:nvSpPr>
      <dsp:spPr>
        <a:xfrm>
          <a:off x="3623" y="0"/>
          <a:ext cx="3485737" cy="24427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Meetings</a:t>
          </a:r>
        </a:p>
      </dsp:txBody>
      <dsp:txXfrm>
        <a:off x="3623" y="0"/>
        <a:ext cx="3485737" cy="732825"/>
      </dsp:txXfrm>
    </dsp:sp>
    <dsp:sp modelId="{D2121B7D-BF53-4F20-8FD6-DBAF1B86D5AD}">
      <dsp:nvSpPr>
        <dsp:cNvPr id="0" name=""/>
        <dsp:cNvSpPr/>
      </dsp:nvSpPr>
      <dsp:spPr>
        <a:xfrm>
          <a:off x="352197" y="732825"/>
          <a:ext cx="2788589" cy="15877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The Committee met five times  since the last CMC meeting</a:t>
          </a:r>
        </a:p>
      </dsp:txBody>
      <dsp:txXfrm>
        <a:off x="352197" y="732825"/>
        <a:ext cx="2788589" cy="1587789"/>
      </dsp:txXfrm>
    </dsp:sp>
    <dsp:sp modelId="{8E5B5895-83DB-4DF0-B798-FDC7E9C1CFC9}">
      <dsp:nvSpPr>
        <dsp:cNvPr id="0" name=""/>
        <dsp:cNvSpPr/>
      </dsp:nvSpPr>
      <dsp:spPr>
        <a:xfrm>
          <a:off x="3754414" y="0"/>
          <a:ext cx="3485737" cy="244275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Deliberations</a:t>
          </a:r>
        </a:p>
      </dsp:txBody>
      <dsp:txXfrm>
        <a:off x="3754414" y="0"/>
        <a:ext cx="3485737" cy="732825"/>
      </dsp:txXfrm>
    </dsp:sp>
    <dsp:sp modelId="{9439E6D3-CB1E-4517-95DF-A3031509E25D}">
      <dsp:nvSpPr>
        <dsp:cNvPr id="0" name=""/>
        <dsp:cNvSpPr/>
      </dsp:nvSpPr>
      <dsp:spPr>
        <a:xfrm>
          <a:off x="4099364" y="733354"/>
          <a:ext cx="2788589" cy="45330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History and development of commodities exchanges</a:t>
          </a:r>
        </a:p>
      </dsp:txBody>
      <dsp:txXfrm>
        <a:off x="4099364" y="733354"/>
        <a:ext cx="2788589" cy="453300"/>
      </dsp:txXfrm>
    </dsp:sp>
    <dsp:sp modelId="{1D38B193-4B0C-496A-A7E0-66C9F080D830}">
      <dsp:nvSpPr>
        <dsp:cNvPr id="0" name=""/>
        <dsp:cNvSpPr/>
      </dsp:nvSpPr>
      <dsp:spPr>
        <a:xfrm>
          <a:off x="4099364" y="1231860"/>
          <a:ext cx="2788589" cy="2938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Current operating environment</a:t>
          </a:r>
        </a:p>
      </dsp:txBody>
      <dsp:txXfrm>
        <a:off x="4099364" y="1231860"/>
        <a:ext cx="2788589" cy="293834"/>
      </dsp:txXfrm>
    </dsp:sp>
    <dsp:sp modelId="{5AB51073-A9EF-4484-ABC5-BAA5B17C95CE}">
      <dsp:nvSpPr>
        <dsp:cNvPr id="0" name=""/>
        <dsp:cNvSpPr/>
      </dsp:nvSpPr>
      <dsp:spPr>
        <a:xfrm>
          <a:off x="4099364" y="1570899"/>
          <a:ext cx="2788589" cy="41014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Building blocks of commodities exchanges</a:t>
          </a:r>
        </a:p>
      </dsp:txBody>
      <dsp:txXfrm>
        <a:off x="4099364" y="1570899"/>
        <a:ext cx="2788589" cy="410148"/>
      </dsp:txXfrm>
    </dsp:sp>
    <dsp:sp modelId="{CC33116C-FEDB-40B9-A414-4AF01DCCD1D9}">
      <dsp:nvSpPr>
        <dsp:cNvPr id="0" name=""/>
        <dsp:cNvSpPr/>
      </dsp:nvSpPr>
      <dsp:spPr>
        <a:xfrm>
          <a:off x="4099364" y="2026253"/>
          <a:ext cx="2788589" cy="2938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Stakeholders</a:t>
          </a:r>
        </a:p>
      </dsp:txBody>
      <dsp:txXfrm>
        <a:off x="4099364" y="2026253"/>
        <a:ext cx="2788589" cy="2938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834C51-00D9-4BC4-B4EE-9D6DFCE970D4}">
      <dsp:nvSpPr>
        <dsp:cNvPr id="0" name=""/>
        <dsp:cNvSpPr/>
      </dsp:nvSpPr>
      <dsp:spPr>
        <a:xfrm>
          <a:off x="2069501" y="2302584"/>
          <a:ext cx="2529391" cy="2529391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Government</a:t>
          </a:r>
          <a:endParaRPr lang="en-GB" sz="1000" kern="1200" dirty="0"/>
        </a:p>
      </dsp:txBody>
      <dsp:txXfrm>
        <a:off x="2069501" y="2302584"/>
        <a:ext cx="2529391" cy="2529391"/>
      </dsp:txXfrm>
    </dsp:sp>
    <dsp:sp modelId="{E56EA3C2-17B5-4ECD-9EB8-1650B4611A99}">
      <dsp:nvSpPr>
        <dsp:cNvPr id="0" name=""/>
        <dsp:cNvSpPr/>
      </dsp:nvSpPr>
      <dsp:spPr>
        <a:xfrm>
          <a:off x="1747579" y="3866207"/>
          <a:ext cx="1609612" cy="9657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Incentivize players to trade on the exchange</a:t>
          </a: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Mandate procurement of commodities in all its agencies via the exchange</a:t>
          </a:r>
          <a:endParaRPr lang="en-GB" sz="800" kern="1200" dirty="0"/>
        </a:p>
      </dsp:txBody>
      <dsp:txXfrm>
        <a:off x="1747579" y="3866207"/>
        <a:ext cx="1609612" cy="965767"/>
      </dsp:txXfrm>
    </dsp:sp>
    <dsp:sp modelId="{80B9AE03-90DE-4E0D-A88A-105758697070}">
      <dsp:nvSpPr>
        <dsp:cNvPr id="0" name=""/>
        <dsp:cNvSpPr/>
      </dsp:nvSpPr>
      <dsp:spPr>
        <a:xfrm>
          <a:off x="597856" y="1704728"/>
          <a:ext cx="1839557" cy="1839557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Warehousing</a:t>
          </a:r>
          <a:endParaRPr lang="en-GB" sz="1000" kern="1200" dirty="0"/>
        </a:p>
      </dsp:txBody>
      <dsp:txXfrm>
        <a:off x="597856" y="1704728"/>
        <a:ext cx="1839557" cy="1839557"/>
      </dsp:txXfrm>
    </dsp:sp>
    <dsp:sp modelId="{E4812C37-D259-4FBA-A0FC-41B94AB8FA9D}">
      <dsp:nvSpPr>
        <dsp:cNvPr id="0" name=""/>
        <dsp:cNvSpPr/>
      </dsp:nvSpPr>
      <dsp:spPr>
        <a:xfrm>
          <a:off x="0" y="2900440"/>
          <a:ext cx="1609612" cy="9657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Adequate structure needs to be developed to ensure its integrity</a:t>
          </a: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Collateral managers, assayers, etc. to be registered and recognized by the exchange</a:t>
          </a:r>
          <a:endParaRPr lang="en-GB" sz="800" kern="1200" dirty="0"/>
        </a:p>
      </dsp:txBody>
      <dsp:txXfrm>
        <a:off x="0" y="2900440"/>
        <a:ext cx="1609612" cy="965767"/>
      </dsp:txXfrm>
    </dsp:sp>
    <dsp:sp modelId="{4700E3E3-F429-462B-9933-C412EEF7B109}">
      <dsp:nvSpPr>
        <dsp:cNvPr id="0" name=""/>
        <dsp:cNvSpPr/>
      </dsp:nvSpPr>
      <dsp:spPr>
        <a:xfrm rot="20700000">
          <a:off x="1628195" y="435621"/>
          <a:ext cx="1802390" cy="1802390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Smallholder Farmers</a:t>
          </a:r>
          <a:endParaRPr lang="en-GB" sz="1000" kern="1200" dirty="0"/>
        </a:p>
      </dsp:txBody>
      <dsp:txXfrm>
        <a:off x="2023512" y="830938"/>
        <a:ext cx="1011756" cy="1011756"/>
      </dsp:txXfrm>
    </dsp:sp>
    <dsp:sp modelId="{15908799-45EB-4505-9271-414146BE3A57}">
      <dsp:nvSpPr>
        <dsp:cNvPr id="0" name=""/>
        <dsp:cNvSpPr/>
      </dsp:nvSpPr>
      <dsp:spPr>
        <a:xfrm>
          <a:off x="2989280" y="830938"/>
          <a:ext cx="1609612" cy="96576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On board them by providing ‘remote access sites’ with access to prices in a transparent form</a:t>
          </a:r>
          <a:endParaRPr lang="en-GB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kern="1200" dirty="0"/>
            <a:t>Grouping into cooperatives to provide ease of access to finance and other services</a:t>
          </a:r>
          <a:endParaRPr lang="en-GB" sz="800" kern="1200" dirty="0"/>
        </a:p>
      </dsp:txBody>
      <dsp:txXfrm>
        <a:off x="2989280" y="830938"/>
        <a:ext cx="1609612" cy="965767"/>
      </dsp:txXfrm>
    </dsp:sp>
    <dsp:sp modelId="{5A1A6E93-7758-44FF-B189-895A47027DA4}">
      <dsp:nvSpPr>
        <dsp:cNvPr id="0" name=""/>
        <dsp:cNvSpPr/>
      </dsp:nvSpPr>
      <dsp:spPr>
        <a:xfrm>
          <a:off x="1879471" y="1918361"/>
          <a:ext cx="3237620" cy="3237620"/>
        </a:xfrm>
        <a:prstGeom prst="circularArrow">
          <a:avLst>
            <a:gd name="adj1" fmla="val 4687"/>
            <a:gd name="adj2" fmla="val 299029"/>
            <a:gd name="adj3" fmla="val 2525059"/>
            <a:gd name="adj4" fmla="val 15842251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0C726-D14D-4032-8CF1-59A8CDD5F186}">
      <dsp:nvSpPr>
        <dsp:cNvPr id="0" name=""/>
        <dsp:cNvSpPr/>
      </dsp:nvSpPr>
      <dsp:spPr>
        <a:xfrm>
          <a:off x="272074" y="1295967"/>
          <a:ext cx="2352333" cy="235233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DB040-59CE-4038-BB43-24502EA53F44}">
      <dsp:nvSpPr>
        <dsp:cNvPr id="0" name=""/>
        <dsp:cNvSpPr/>
      </dsp:nvSpPr>
      <dsp:spPr>
        <a:xfrm>
          <a:off x="1211284" y="39093"/>
          <a:ext cx="2536289" cy="253628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CC80D1-E266-422E-88DC-44F30AB95C75}">
      <dsp:nvSpPr>
        <dsp:cNvPr id="0" name=""/>
        <dsp:cNvSpPr/>
      </dsp:nvSpPr>
      <dsp:spPr>
        <a:xfrm>
          <a:off x="0" y="542144"/>
          <a:ext cx="8745072" cy="83537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The committee, at its last meeting, agreed that it will be necessary to meet with paramount existing government agencies in the commodities value chain</a:t>
          </a:r>
          <a:endParaRPr lang="en-GB" sz="2100" kern="1200" dirty="0"/>
        </a:p>
      </dsp:txBody>
      <dsp:txXfrm>
        <a:off x="0" y="542144"/>
        <a:ext cx="8745072" cy="835379"/>
      </dsp:txXfrm>
    </dsp:sp>
    <dsp:sp modelId="{61C50B18-D2EF-48A4-A2E0-4E79BB0ED19D}">
      <dsp:nvSpPr>
        <dsp:cNvPr id="0" name=""/>
        <dsp:cNvSpPr/>
      </dsp:nvSpPr>
      <dsp:spPr>
        <a:xfrm>
          <a:off x="0" y="1438003"/>
          <a:ext cx="8745072" cy="83537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The meeting will enhance its understanding of the roles and responsibilities of these agencies</a:t>
          </a:r>
          <a:endParaRPr lang="en-GB" sz="2100" kern="1200" dirty="0"/>
        </a:p>
      </dsp:txBody>
      <dsp:txXfrm>
        <a:off x="0" y="1438003"/>
        <a:ext cx="8745072" cy="835379"/>
      </dsp:txXfrm>
    </dsp:sp>
    <dsp:sp modelId="{B6A4506F-BC5C-44EE-8D54-8A89538EACF2}">
      <dsp:nvSpPr>
        <dsp:cNvPr id="0" name=""/>
        <dsp:cNvSpPr/>
      </dsp:nvSpPr>
      <dsp:spPr>
        <a:xfrm>
          <a:off x="0" y="2333863"/>
          <a:ext cx="8745072" cy="83537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This will aid in proffering sound solutions on the restructuring required to appropriately position the exchange</a:t>
          </a:r>
          <a:endParaRPr lang="en-GB" sz="2100" kern="1200" dirty="0"/>
        </a:p>
      </dsp:txBody>
      <dsp:txXfrm>
        <a:off x="0" y="2333863"/>
        <a:ext cx="8745072" cy="8353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12DF8E-7DDB-4DE0-8DAE-89764C5CB475}">
      <dsp:nvSpPr>
        <dsp:cNvPr id="0" name=""/>
        <dsp:cNvSpPr/>
      </dsp:nvSpPr>
      <dsp:spPr>
        <a:xfrm>
          <a:off x="194567" y="0"/>
          <a:ext cx="839530" cy="559684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 l="-40000" r="-40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C93DF-7D7F-49D0-A0FC-4266464625C9}">
      <dsp:nvSpPr>
        <dsp:cNvPr id="0" name=""/>
        <dsp:cNvSpPr/>
      </dsp:nvSpPr>
      <dsp:spPr>
        <a:xfrm>
          <a:off x="1069151" y="594683"/>
          <a:ext cx="1189407" cy="734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Bank of Agriculture (BOA)</a:t>
          </a:r>
        </a:p>
      </dsp:txBody>
      <dsp:txXfrm>
        <a:off x="1069151" y="594683"/>
        <a:ext cx="1189407" cy="734676"/>
      </dsp:txXfrm>
    </dsp:sp>
    <dsp:sp modelId="{C1C8C6A5-CD3B-48D1-8923-C1FAA702C322}">
      <dsp:nvSpPr>
        <dsp:cNvPr id="0" name=""/>
        <dsp:cNvSpPr/>
      </dsp:nvSpPr>
      <dsp:spPr>
        <a:xfrm>
          <a:off x="964209" y="489831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4DD7A-6FD8-46EB-A25E-68C9918330C2}">
      <dsp:nvSpPr>
        <dsp:cNvPr id="0" name=""/>
        <dsp:cNvSpPr/>
      </dsp:nvSpPr>
      <dsp:spPr>
        <a:xfrm rot="5400000">
          <a:off x="2086087" y="489868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FE410-A0D7-421A-A3F0-02788113B842}">
      <dsp:nvSpPr>
        <dsp:cNvPr id="0" name=""/>
        <dsp:cNvSpPr/>
      </dsp:nvSpPr>
      <dsp:spPr>
        <a:xfrm rot="16200000">
          <a:off x="964172" y="1148667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7A3F2-C928-48A1-95D7-0979D99F5D8B}">
      <dsp:nvSpPr>
        <dsp:cNvPr id="0" name=""/>
        <dsp:cNvSpPr/>
      </dsp:nvSpPr>
      <dsp:spPr>
        <a:xfrm rot="10800000">
          <a:off x="2086124" y="1148630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AC355-DA6B-4AFD-8103-CF497FD846D2}">
      <dsp:nvSpPr>
        <dsp:cNvPr id="0" name=""/>
        <dsp:cNvSpPr/>
      </dsp:nvSpPr>
      <dsp:spPr>
        <a:xfrm>
          <a:off x="3236867" y="0"/>
          <a:ext cx="839530" cy="559684"/>
        </a:xfrm>
        <a:prstGeom prst="rect">
          <a:avLst/>
        </a:prstGeom>
        <a:blipFill rotWithShape="1">
          <a:blip xmlns:r="http://schemas.openxmlformats.org/officeDocument/2006/relationships" r:embed="rId2"/>
          <a:srcRect/>
          <a:stretch>
            <a:fillRect l="-84000" r="-84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F4A48-DFA2-445C-AA9B-87325CA9D4E1}">
      <dsp:nvSpPr>
        <dsp:cNvPr id="0" name=""/>
        <dsp:cNvSpPr/>
      </dsp:nvSpPr>
      <dsp:spPr>
        <a:xfrm>
          <a:off x="4111451" y="594683"/>
          <a:ext cx="1189407" cy="734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Nigeria Incentive-based Risk-sharing for Agricultural Lending (NIRSAL)</a:t>
          </a:r>
        </a:p>
      </dsp:txBody>
      <dsp:txXfrm>
        <a:off x="4111451" y="594683"/>
        <a:ext cx="1189407" cy="734676"/>
      </dsp:txXfrm>
    </dsp:sp>
    <dsp:sp modelId="{E476615B-8B0D-4889-B261-F58B37E14204}">
      <dsp:nvSpPr>
        <dsp:cNvPr id="0" name=""/>
        <dsp:cNvSpPr/>
      </dsp:nvSpPr>
      <dsp:spPr>
        <a:xfrm>
          <a:off x="4006509" y="489831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9429A-F239-46C9-9A03-9A89309586E1}">
      <dsp:nvSpPr>
        <dsp:cNvPr id="0" name=""/>
        <dsp:cNvSpPr/>
      </dsp:nvSpPr>
      <dsp:spPr>
        <a:xfrm rot="5400000">
          <a:off x="5128387" y="489868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990A3-D6D9-4615-821F-0EE96F7CC42A}">
      <dsp:nvSpPr>
        <dsp:cNvPr id="0" name=""/>
        <dsp:cNvSpPr/>
      </dsp:nvSpPr>
      <dsp:spPr>
        <a:xfrm rot="16200000">
          <a:off x="4006472" y="1148667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82CFF-F901-4005-B289-DD2E5F095B5D}">
      <dsp:nvSpPr>
        <dsp:cNvPr id="0" name=""/>
        <dsp:cNvSpPr/>
      </dsp:nvSpPr>
      <dsp:spPr>
        <a:xfrm rot="10800000">
          <a:off x="5128424" y="1148630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15A7EA-EFC5-4DB5-A6C0-1E1822FD9ED5}">
      <dsp:nvSpPr>
        <dsp:cNvPr id="0" name=""/>
        <dsp:cNvSpPr/>
      </dsp:nvSpPr>
      <dsp:spPr>
        <a:xfrm>
          <a:off x="6279167" y="0"/>
          <a:ext cx="839530" cy="559684"/>
        </a:xfrm>
        <a:prstGeom prst="rect">
          <a:avLst/>
        </a:prstGeom>
        <a:blipFill rotWithShape="1">
          <a:blip xmlns:r="http://schemas.openxmlformats.org/officeDocument/2006/relationships" r:embed="rId3"/>
          <a:srcRect/>
          <a:stretch>
            <a:fillRect l="-8000" r="-8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8B303-EB85-438A-BEB4-5BF9E9C47F6D}">
      <dsp:nvSpPr>
        <dsp:cNvPr id="0" name=""/>
        <dsp:cNvSpPr/>
      </dsp:nvSpPr>
      <dsp:spPr>
        <a:xfrm>
          <a:off x="7153751" y="594683"/>
          <a:ext cx="1189407" cy="734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Federal Ministry of Solid Minerals Development</a:t>
          </a:r>
        </a:p>
      </dsp:txBody>
      <dsp:txXfrm>
        <a:off x="7153751" y="594683"/>
        <a:ext cx="1189407" cy="734676"/>
      </dsp:txXfrm>
    </dsp:sp>
    <dsp:sp modelId="{6EC4BE22-4455-4BAE-847C-5117ACB488C1}">
      <dsp:nvSpPr>
        <dsp:cNvPr id="0" name=""/>
        <dsp:cNvSpPr/>
      </dsp:nvSpPr>
      <dsp:spPr>
        <a:xfrm>
          <a:off x="7048809" y="489831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191DF-1CC5-44C4-949A-2F25285CF3CA}">
      <dsp:nvSpPr>
        <dsp:cNvPr id="0" name=""/>
        <dsp:cNvSpPr/>
      </dsp:nvSpPr>
      <dsp:spPr>
        <a:xfrm rot="5400000">
          <a:off x="8170687" y="489868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E4464-8789-4A09-BF09-6288365EB0E1}">
      <dsp:nvSpPr>
        <dsp:cNvPr id="0" name=""/>
        <dsp:cNvSpPr/>
      </dsp:nvSpPr>
      <dsp:spPr>
        <a:xfrm rot="16200000">
          <a:off x="7048772" y="1148667"/>
          <a:ext cx="285723" cy="285649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09183-C5B4-48DD-9E32-E37674D578B8}">
      <dsp:nvSpPr>
        <dsp:cNvPr id="0" name=""/>
        <dsp:cNvSpPr/>
      </dsp:nvSpPr>
      <dsp:spPr>
        <a:xfrm rot="10800000">
          <a:off x="8170724" y="1148630"/>
          <a:ext cx="285649" cy="285723"/>
        </a:xfrm>
        <a:prstGeom prst="halfFrame">
          <a:avLst>
            <a:gd name="adj1" fmla="val 25770"/>
            <a:gd name="adj2" fmla="val 257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CB902-354E-4817-B76E-BFBC0CE88623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9F9D9-47CA-4B32-B526-57F328CCFA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903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B2A52-F7E1-4A2A-9932-02A7B97BF6CD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18C1-2376-4B9C-A23B-F4C27EAB4D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06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7C099-E58F-4C00-BBC4-3F33A68C1AB6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2D073-E866-4C5B-BE9E-DA16CBD3E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6403-BECA-4D66-A274-C7CC6DF7971A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23EBA-E518-46CA-A97C-C1CCB6BAA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B3B3-68BB-45C1-8EA0-3D67BE0A153B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C457-4832-435F-AA49-83A94DE728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E140F-3D71-4736-B2A0-8CE643BD357D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AF2A-4ED9-47A7-BB78-608B6C3D0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35E8D-D2DA-4327-82FD-E959F1F2D51B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0818-7397-43A9-9D1F-334B6F7D4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5D1BC-39DC-46FC-BF68-9F9FEF5D57EB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B375E-820F-4EB7-89F0-A9CF7F4AD7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BE0F-D75F-4258-8C14-02BF48CD287E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89CF-25A0-4D8A-BEF7-47096E0E2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98188-C9BB-42D2-A5E6-711917B8395C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06C75-3D47-406F-A88E-083CF13846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BAAB-3562-4CF1-98F7-4052782D53CB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0D4A-B150-48D7-BAF2-F77B54914A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F501-6ED8-4C38-A3FD-8274D961CB84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F733-20CD-4D10-9996-14C7FAD343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34CA-6EF8-44E0-867D-61249BCA12D1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3595-5ADC-4CD1-A3DE-4E4CA643A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entury Gothic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5B9256C-D3AF-4A34-B4D6-1EBE3866B9FC}" type="datetimeFigureOut">
              <a:rPr lang="en-US" altLang="en-US"/>
              <a:pPr>
                <a:defRPr/>
              </a:pPr>
              <a:t>10/31/2017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entury Gothic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084E8F0-1A1E-4F88-A303-29C24607B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entury Gothic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 descr="Image result for types of capital market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Image result for types of capital market"/>
          <p:cNvSpPr>
            <a:spLocks noChangeAspect="1" noChangeArrowheads="1"/>
          </p:cNvSpPr>
          <p:nvPr/>
        </p:nvSpPr>
        <p:spPr bwMode="auto">
          <a:xfrm>
            <a:off x="155575" y="-14446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data:image/png;base64,iVBORw0KGgoAAAANSUhEUgAAANIAAADwCAMAAABCI8pNAAAAllBMVEVPgb3///9IfbtMf7xCerqVr9Q9d7nq7/ZUhL6ZstXAz+W7y+JWhb/3+fvJ1eiEo85pkcTT2+U5ZJbi6O9Kb5xqiK3N1eGww95bicHW4e8yX5MaU4vz9/vf5/J1m8vt8vhhjcM0cramvdtzmcmNqtHP2+t9oc2JnbmpwN1ng6h5kLHDzNq2wtKsvdCft9gARIMiarNae6S9hlngAAAZmklEQVR4nO2diYKzuJGAKUmIU8CMJwtMJG6Ik2zYP+//clslbLfdjd123+7pmvkbA+L40K0qlRz4duJ89gu8vfwg3YP8ID1I8gXFex0SF19O2vB1SD53vpqIH6QfpM+QH6SbkTjj/DlqxvdBT7aPz38RJOakw1DJi4FYOtF5XqQ9o22cZifncf8mpvdFEqmhQGO88t0Ph6Q2go5VoAs8KCLI2VFYnkF0vO88x/euSGILm75tJ5OIE6AUtkxU+yult0NSMGKqS+ExkjrZZ/1nIhVguI2PxmFC4HvhX9xwvy+YO0pB+/wBCTzYysbTiMRtcC4YE8wiMeEsoXnm0eaTkDCSUvt9uSPmMJwEC8IwnAXPoqlXdZjHXRhm7AEpHyFLIFC5yMJwS+H6IJwa3Gd5yEUXJg1jJYRhdTFtvCMSH/UuY/NBmRoGOYIxYOIJulBpk0S1USp7QIqaGqDr1bbwMFzCJjBlPWYqEgmkTqmNB6lb4z2mt0b69z928q/6SiSn6dsGojbRUs4wV2pmZmxl37QTuO0DkhygdCqVO5MUpVdMysgiw1jK8XO4kEqnLtscpGTnH/oipM0ff/59kf/bXE54EfT704LNFok7zBsRyTcjZhBZ5CdIgnc+mzDvMJkaQgow52VaYR7DmyXjmOQih2fqqRch/XPjWdk8k/AaKG1xzRqWb7YqJCTu1yEhbRDJT8wW5mMkLN4JSfQednuaCWOTSrxwVL3cQiaFlO+E9LeHncuFeA4ma9tiHCeYWosk2wRcROKlYe0WePEICbcT5qU6bCOKpQUpZ6ZuJih528yig6YVFx76vkiOCGoKZKoKQsRrEtrLJRYPmDUAIugSSOJDVRsuSJDHpTfXKsBwzFa1ovGgn+niUGR4y+hSZnpfJEc0wzCkkrHJHQY3S9QwTMwphowLbCkVKR1tUlvU82Lol4bRkLHGxTMD/qIGEh5nmVuJCm+FeTFz3Yu17Tsj4UdH2W2YTLTdsy1Z+sUw69BfG3Lfvt2dpTP8sE9t2d2t8MRbV7W3IZ08jIqHG8K/TD4WaYRnG52vlw9Fcp5vRr+BfDDSR/SBPzqWPkB+kP4aSF9OXotUxF9O+CuRvq5YpHrXZ1iTTX0Ie09IbivPSjscwt4TUnChyc7cQ9gfpM+SH6RPe88b5Afp097zBnkxkvqK8jokcb4q+yxpo9chffGW+A/SD9KHyQ/SXxGJU6kubrRUYHLlIJeLSpY9UpBxcVFh9uZIrMnxoApuGrATOWRPVMqk1aS7sBm2Jwr2/lTh/vRJb4vEpxryqtoumqKrkbbQBF7Gnfj4gRUQC88UaWSOkU5tBvjxRW+PxJlWGSn2i4GRrmFRAZIKwrHaBsatOmKnecATy0USkaa8kXMg2HLJgqQgFb4BQloUHvamFmm5JQX2x8cGOueQFg0DOySHq5Aw0LxEDz6cp2nKOa+mZphEkab4Nac+SyuZpRNexfDQhC/D4zQNoWkmJ4UondKM83houNWceZ6TQ6Q6urxivEiLPi1IKcjSAe+cpj4nXXvanDCdQfIzspFhXbg3lbkOKVR7fTNvRjw7NtIoDyDHbz0yprXGb05aPMF6skBNJMusSU6xhZQGbIw2PmatfkEawEDSQxeXeMoVKeDLJhhLcoYIoxagLKxqcDhJXutIeD+XWcuYlK0g/fffO1GPEl6i90iiVn2LObwtoZcjdL+oCKjrxtnA8GsEP1Ne8WuLOd3T/a8Oig6yjMZzOkjjumSLfrPdgkdGEkXX8s0Gf9VtNWVqG1jF6PCrUCG2UVt5TcITlRqkEGIhe4T02++/nzESYBH0u/AFbKUjI2jKWrKt6lmPGaMepUjqQriQDYCpjpcG40Bg8UBIPczMifUY2K9OSKIoe3wHDCGKkSxAZsw/mTYQCpZDWZZeiY94rIVbReLuCGMURaGHD15B+uN/F/mPfoQ0QdTS9Uz0MAhHzJARUqcqzO0uIgkR6kYE0AdQYCZPvAmfukOqCAlTXX2wv8FdzggpDs3mwQyirEuO93GszcC1SMViag06XykeEOlMXnIws0aFlNxNhPJ8WXheu45UVZAwOenE0SVv9wmvawXP6iVlUCzttp1vRifaI/Vqm6nRCTASZVzhJ3Ae1cVn8lLm5dU0TRlbR1JnkBw/BK8sDaa6GX/UMLRGY8KDBUmXQiQLEqZRUypo8JwZPSoeelnrMmGx8QrnFGnb6KQwXkMJz1a1ZJfDSrAJL8X7uFcUDxhPWYvlcMFvROKyT5IkbDHJFPgjZmwbMTaEGcsSxOgYC6KCT0nG5ZQkEdY0cqAL4iFsWBMmEbPvTXfKEluQ8SwcBIVNoiykbNCEAxPDGIguSXLOBV5/TYmHNINXZ413qKivRKImGMpya7tdDOlolzuLSR7WRVTdkW0ed5YtZhmxu7RUuybOvi1HWxtG7I4sF2NFLWxbkj1uS51BolyKxVR4MNW6Gul1wrLb2lJrso5ErQ7H9GJYq5feE8lJDpX1i+VM8eCqnpCmQ8X8QUj+kPqvvce51oMahOmxHluvl94vltgznaEr5EzC843qNgPW0P7H5qW3kHMlXmYrW+PfXOJ9vpxBwgpl2EaDGKrvEkt8wj4JE3JSH13ivYGcQaooF2EHpX6uXrqfMXE+g8lSpbPn8tJ5HfznybrmgiNCrer+qKZaR/q6cozEF6PNqTaF+B5IvApckiHfDq7bfAekXYGxk+dKvK8rx7HUZEeyMkJ0f0iONQCr9lZp3yHhWapMmdP66+6R2LDrLn8fJKfZdPI43X0DJCc1wVXFQ/b1ZJms8rQLWONba6XUs11A9jkGrBdEnhl7GHfSf5fOhbP3TCG/TxfQ4bal5+fP5aX7QeL+EASBG8DwbZAODb30uyCROrsqh2YY2cuR+G4gmT2n1beB5cNw8elNbh4FOzc0CYMMQtl6Lx/H471ZZmBWZn72tXjldYuewpyM2fO+dG9NB2djaRZ+PQ+vyEuk5XcFfmbvkaHCKlJq+zG8qE/1+mx6ZCJwRZydGU5xjFUDgffyYX5ydqB7TjMgrkPyGs5HeIykjpG4k78IyVbBWYdv426fHU65GEsJGFJBW0MFKcmAhlllJGUdFM7oJyPtMSIlkLQBlKTopHO7oITEyY2CvV5u61buzt+C5NP0Eh83Pv4+vOBVis1HSNEAiTJkqCAG/AplJjqIaKIvawyAaRCaiy2ZBCDS3EEIyQSBg200nYkBOgV5pTqZwmhnFm+5nSUx5XT+PNNTJNYdDyBNqwmvXsxi9XNIIgE19SrH9yurQG3iGeo+gYkZ06d16ST4at5G2FjqmME3TSHIxilQI75+PUXkdIDUuqnK+w7crNTTVEDZhxcKjadIgj5CrXeyWuKdMxJ4giQLPcsKkUovZiKFIYBUZtA1pLA30GSwda2+h5BEr1IME5BbrrF0BvtrUokqJctVGEWqbBMtyCJkaC/kzpWEF4dQV84yvak4vOAD0v/8+fu/Fvmb91ws8YJjMZH7XoL3jqELMIYQaYKhyZrGkaMyhvFdLFFgQvLTURt/IFYsHmrIBR896jUUItF4LCuhLM49dr3EYznoYcmAa11ARLo2L2EZTiUfxlJdCMwT6Q6pgKjFNjH1npdC2iI5Nk8FIvGm5AEJ85grc5jItESMFEvkBuOC+nMNiYtKQ3RqIXGKdGWJF+1tMsQEdZBDyWeLtMU8lsydbrhvalsCLUh2G/R43hi+Q4IOeWasr+Y5GZElnyc9R5d8CZyzezAwFo+MuG5E4r3OCYlXdcdYtVEqLERQVyzTM/MjLF1ch0874zpmXTuQ1ZJ2WeSVXh2lmureqp4ZT/TQGwWmZ/6oIMBrxydWeM8iFZhcm5NvfjMSWXLutmQbIOW+EqJ9ay/KKC/tPtze3JO2wtZIS6tvF5jt6jW6ji1V221IbHqDhHeF8GbxWvG2stZ6kK6Cmaz/+OoI0dshHVmGvaE8ReJ+BLriu0mqh6e/AxIvwvwd+lsrrYctgPK8mv6r1zoXb5jwbrW+vkrWkHR9aDystR7eDul9ZK3Zeiz7cPeN5ByP8+3D3TnSmvyFkNgHus29UtpXIkVfUMwTpOMPv6ZRP0H6unJciKf5kawMp9wfkoiOT6xp1O8OyWmqg/T90TD/v//7Tyv//f3Pe0Na6iWao8OcY3u8//z9z0XuEMkiML9pmqw+Upn99p9F/vH73SU8G1F9aajVujqN5P7yEkmhwahyNJvmO5R4NpIGyEUYCN80z9RLn2Vzd0lW7fHYAIOoNqxdMwQ9Qbobq0lyLCrY6Jm1eulOm60sR5jeg2hF/XyPSNxOYqapJ+wwfnPfSNxvuL+3Xtl3a+8bieVeX9XfauyBB2PTj+UiKwY3l5FO+/cvl/09Ht/r+Xuvai5okNcqCh4UiFcj7XzUvXrEMV7uzGN/9fiNSESQDnS/Yb61xONLl7IMnvg7WB3HFmfGj3kPmhouwoXwRKNeqPHkkhW+Mxr1TJOOi3Xq1oTHy7rKstQ79WiA0tSP9Ce8waebcp2J9xoSTMCNPlW78Ni+2BHi0xlcZzQXwzKhu1qbZfYcUkEmVaX1jr5zAEC+A+JgYnacfem14MuMuHWHxUMyXyzuHWfnHwCRFE3hH61X6p1/AbovIgm7v3OmPBZPBmzPItlJ1cNLkBraCCgFa4KA/FK7WRVkzlClbkwz45w0CBouDLhukaZ9gOHTIRZZEFTCEXiysEjRCE0HeR2KOAgGvtym9xGJpUFM4RqGPfA5OF3o43zCUyPDdJ6oahUJnkNyZO1J6yxgKyYYaygbFXZQiQryAI8a6wJAVbUZMDJiXTJyJKACQY8ZaUKwTnpdw5jpiKIKItGr0cPb6ITUmowu9yoyPXgysHXO0iuCsptLTM/7eDtB+m0n6jySV0tv8+tXrqpK1SxLCx0KPbY5FGnVDhC0oWql9ExbatydhEp+taFuQpWxgFskOWARQUizwEANEvpN6uswhUhOEPxiePEM/pO1B84NTfoRfgAVnhkT38nfnxoJ7BMeU6WjNlixbdKKDExYo0OZq0mP2MrCvksgE8Vo1Q588aHcOA0YDGyySauBLUiMhZPodciYbJIakXK8TVzXgGcC8iOAZUsHjfNYzlpNij4d+oesd2r3cN5IYIeEicMtICe1uaisGRAiiUx7auJsNgl0B6TY1GoWGcYb2Z2KvqQCwSKRrgaRBEtMqTNCwhKvNsZrZAcFaT/ZLUhYY5C9zZrK7KLBDSL5UsYdjD4zKpMybR6QZAKlj9mg8REpAkfSSgNiBiokNb6oHIop/jVCxS2SsxQTvMTYOCBhgqzrAvOnI/1BBJBdm/B4ERrqIG5und7IS/A2GywOyCxDq81Gp5Wto7B4EDzFuoFtYZohx8TneQNZ28R2MQhXaQychfUGjI9IaoeEid+YrLR2O2Tdhkg94ufkZXYjMqW9x3Zk54zX8M0Myc1Isx2W7qnxwBr6JZp8Iq8vOeYRf6Y2WhfmeTTJIYqqbsZaJ6AhXdFj4IaxPMpJyd7ki5VQg5dlUZjjuTzF2/g5fpQ+mqUbRVsfa84oemxOdKZeSlVnNWZnEt6FNt5u0v/Ct/zaLRLAD3+WEOQJYKldTwLvzUePGpwYULD9bdjBucCqH4GzsTTo7KzK7D7NdblvOsl2izBYuXskp4hUN5M0uwN3j0Srby3yfWY/F1M6WSluLPG+gJyrl9iSk4qXm+t+mpxrPWAHJ8uyXn0bTwKYmYxHg0Qf7WjkLeRciadh1GNizN6G9BzSsmTPl5Izs8wG2MpoFsysKGNOkNKvJ9O4hkRjD6L3eKueS3hfV1Y66oKVtfc95qgvBJ1KGTbpDyaA949EkzgYmc1+mznq1PcarmrjfV15MkIU7N762+Ql7B9vBlsiPtfG+7rytAtYCVtvfZu8xHs9sRM90d0jOTwqGysris0TpOLUuvcrCDvjLcqD2ppFrM8yO262fjk5N8wfJot8H08CB2vQw/59IzGxTMYhea7Euw8kNidNXxrzotHWLyBrSJHKpv1Lf48RIo7pjmYnH40E34LEn1m5/bKcTE07lsurch/Lyvyl3sW/jXs6zfN677rFOMYvZuK9Fy6TUr1T9wPZpruWaWWqcAQxZzOcuoS9PpYKz7wcidwPBDQbun60bkKmTo0FLqSEc0jBy5E2JqYZsotxiV3k2P7Y/b9bD3kfYL+72yMkVTHyKEDLJxyC2mW6Hy7nTuQcXfUhSD7zsV3h4F+H0dx9jj98OsjoF15jA9AQKLVgnP1Ru0y3Iv3tqLZiH5RjaLvIgF/gPoUXHdA5e+11SNinRSRxviUOl5H8gBYGGO3NVTbgjRmMbam2ABUdmoQLCZDu0y5KUAnyEmtIcUbzipEHyl5tnSVoCrmGEJFkCqUkXwJhbD0KDB3+mZ7G0yqSOwwRdAPJ+qCXV1vxziG5UDc5BBzGOB9Si5S0I0R92CfZZCeg11kHsyzBbbaBX5dF75V29jdEMgTdV2pbYNDa+JPSfTAjUg8jm1ReIKMfQpbFyhTdig+TVaQjWa2Xfv9jkT/XPAksSIMo8OW0cltxQFLkTJzmF218GlSLIWIQSuvIvxwTD5rdLPBGDwLfnaYiRZt4wiTIRKZHXXJMcOOYKE9GgCnI4DdZMUFaKcTT6PLMmM0ff/xtkX+ueRLYITFEEkUCpiAkQUjaPt8ta68gSx4fomxv11OxRem5TGxnnKJD2KCNnerNM12rBBvZKiadp11kgMfRg1/Zi0h7rcUi+3CnS3c8LO12GcnBPBlN+DFtLGnyFRB6VVTvkQTmDiyOMwiFNUp4mKuPccNCb4oOSConq5QZArzARyQhmN8OarwmltblqtVIFiTPODskH/IQ8kJ7W88mPLZYa5d1TEiY8Nocym0Z4UuMeaQLfoQE20yHYvSKZZEBrJfw84TcQJSPVCQm+aCj8MEi6B2RsPWQ+INJWbHpxLauQ4dlG881uYwMKcNnryw3SYoB/A1WPQGWMj1zcuxwpo5tPSxOEiozi3lDQXtDVgCZ6Rjb1nOReHWZcZ7X9ezW3rjiUP3tY4naeHb+v7R+bYS1KiVfNkvnC3+JxU2A/cdsB4YfnNYce41agu6cTdmlCiTj1skA7krrXWDVEvNn4a8fpM+QH6QfpE+RH6S/AhIXX05e4EngBCn5guK9Dunryg/Sp73nDfKD9GnveYN8VyRXni/s7QDaIveENOYXJDmEvSekK+W7Iy3ryzyWDZ3S6+fWZGsH2fV8enSEeT34M1K+Dok/scMkKVVil5tcEdHMmXh8rFceXpD7pwaduWoeh7zVEPQlSGstce6UdSzPKAPZoIfHJ2j0rhVPFpbM1QW3wOdFvBNSYRerXpxk8mWcazeyJX4JO9QlhdxPr7aD+5xztjja3DmBRqSmtZfbwS26YD8+JhfN6zrwOyFpNx1SJ44A6lTEmyQH4zgRaVzEoAZuK7ncG0ewzlkQaUyHoepgFnxLi7fSetGY8HLAIzTxc8ulMSHojMW0UDuk5Bc6X9c2vhMSndJNCR2+3OR7EHUlD2Fwa+s1N4VohryvIexgtLFki4cSezppCiHrwRtmw3LcGCjyZBghbT0YZ22cDrYRbHvPDB3kq1On3wnJc1rZ4stLUdRl7BlMLo4quw7fGWMpqVuZlEyXUo51sctLlJDEiGCSFmAVjBJeIWlup5AFuK3nSRmp3oytMPkAedd56iORaNom2wIlqtFrvHFZDXiapspHpACCSodcJ0KMdfygr3BYr3TP/NKQEpaKB5aCK4qhhNnOhMx1lmv8KPMW6F7ri6a+JxLFEvM3ZWGRHCh/UTGBSJSrMMQJEs0A436pwBzFkkXKdFI9IBUUkaRyo8Jljeg9kRzMwnNqIPUJibSLSZqaCUF9gwTc16MQyQ6JioeUJ5BOkOBunbqYlyzSEAFmrgckHWB5h7fuhs58dMJzGC0bpAdhY4kmW2L4KCYnBWVdDsIhJJuX+FI86BDLN4zbULoao0LkYGOp0saAVxFSpDLf88p+8YSvgg9LeFQfLWyHeumwR3WSGHWYaJ3R4SUkX8zKxFIv7RYXcIRddIDZdQckHqLQsfHCBLzY1mzrnaH3Qboo3If5V5vBcKF7dvbaCqYWi9JLzYpPQHKYp8LQQPWS1k6jvTCs9QU/9i9D+v2PP6wngVUjgeeE7G5yY8wTw5Ir75QYs6KgfR2S+tcF5wjXCKMhWmquvYTJDu++NdKJ3IzESuuWhcc1nESTSOC0yfbiwfaPRxpBFZyWktGnSKE6RSpeyvQZSGQwNYNS7ODUhtIiGZ4sFip0UASdYMsk+6+PVNYddI0qybIjdV3yC5HG7iARiWVuzxrXnQRWscmQisp1L5VtXwZJxwZq3YxKkpsaU0ijsZXRhMqPtddYtzizQ39LMho2N8fTZyA1tHBUWyoxVG0AQ4sFhghabKt6XiE886vNVd+orpURVGK+lehzkIQbMVkqZn3dIJJHHilCVYPDCusWx5sytWVsquHJOMUXReIMG3CENJsR29ilJ2yJl8AgGthatzg9IjkiGyG5eSGMT0GyDy4pLzWFRWIWycmxg+Vhc1ZOTaOxn1s1v0KYbs1Mn4Ckdkggc+hn6KSpCSlRsTAwDEoZo1NZginz2qj6ZgvtD0fis/Vg47A5Yv42iaKwmsntDnMjn8d56GRhGGbM8aMwEnkYZV+/xHP2Vs00/2bxdbPUp8zapNFwn23D2c2K/5r3R/ringReItcP5X+YDLcP89+J/CDdg/wg3YP8IN2D/CDdg/w/6+HDmi/AqH0AAAAASUVORK5CYII="/>
          <p:cNvSpPr>
            <a:spLocks noChangeAspect="1" noChangeArrowheads="1"/>
          </p:cNvSpPr>
          <p:nvPr/>
        </p:nvSpPr>
        <p:spPr bwMode="auto">
          <a:xfrm>
            <a:off x="155579" y="-1760537"/>
            <a:ext cx="3209925" cy="366712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data:image/png;base64,iVBORw0KGgoAAAANSUhEUgAAANIAAADwCAMAAABCI8pNAAAAllBMVEVPgb3///9IfbtMf7xCerqVr9Q9d7nq7/ZUhL6ZstXAz+W7y+JWhb/3+fvJ1eiEo85pkcTT2+U5ZJbi6O9Kb5xqiK3N1eGww95bicHW4e8yX5MaU4vz9/vf5/J1m8vt8vhhjcM0cramvdtzmcmNqtHP2+t9oc2JnbmpwN1ng6h5kLHDzNq2wtKsvdCft9gARIMiarNae6S9hlngAAAZmklEQVR4nO2diYKzuJGAKUmIU8CMJwtMJG6Ik2zYP+//clslbLfdjd123+7pmvkbA+L40K0qlRz4duJ89gu8vfwg3YP8ID1I8gXFex0SF19O2vB1SD53vpqIH6QfpM+QH6SbkTjj/DlqxvdBT7aPz38RJOakw1DJi4FYOtF5XqQ9o22cZifncf8mpvdFEqmhQGO88t0Ph6Q2go5VoAs8KCLI2VFYnkF0vO88x/euSGILm75tJ5OIE6AUtkxU+yult0NSMGKqS+ExkjrZZ/1nIhVguI2PxmFC4HvhX9xwvy+YO0pB+/wBCTzYysbTiMRtcC4YE8wiMeEsoXnm0eaTkDCSUvt9uSPmMJwEC8IwnAXPoqlXdZjHXRhm7AEpHyFLIFC5yMJwS+H6IJwa3Gd5yEUXJg1jJYRhdTFtvCMSH/UuY/NBmRoGOYIxYOIJulBpk0S1USp7QIqaGqDr1bbwMFzCJjBlPWYqEgmkTqmNB6lb4z2mt0b69z928q/6SiSn6dsGojbRUs4wV2pmZmxl37QTuO0DkhygdCqVO5MUpVdMysgiw1jK8XO4kEqnLtscpGTnH/oipM0ff/59kf/bXE54EfT704LNFok7zBsRyTcjZhBZ5CdIgnc+mzDvMJkaQgow52VaYR7DmyXjmOQih2fqqRch/XPjWdk8k/AaKG1xzRqWb7YqJCTu1yEhbRDJT8wW5mMkLN4JSfQednuaCWOTSrxwVL3cQiaFlO+E9LeHncuFeA4ma9tiHCeYWosk2wRcROKlYe0WePEICbcT5qU6bCOKpQUpZ6ZuJih528yig6YVFx76vkiOCGoKZKoKQsRrEtrLJRYPmDUAIugSSOJDVRsuSJDHpTfXKsBwzFa1ovGgn+niUGR4y+hSZnpfJEc0wzCkkrHJHQY3S9QwTMwphowLbCkVKR1tUlvU82Lol4bRkLHGxTMD/qIGEh5nmVuJCm+FeTFz3Yu17Tsj4UdH2W2YTLTdsy1Z+sUw69BfG3Lfvt2dpTP8sE9t2d2t8MRbV7W3IZ08jIqHG8K/TD4WaYRnG52vlw9Fcp5vRr+BfDDSR/SBPzqWPkB+kP4aSF9OXotUxF9O+CuRvq5YpHrXZ1iTTX0Ie09IbivPSjscwt4TUnChyc7cQ9gfpM+SH6RPe88b5Afp097zBnkxkvqK8jokcb4q+yxpo9chffGW+A/SD9KHyQ/SXxGJU6kubrRUYHLlIJeLSpY9UpBxcVFh9uZIrMnxoApuGrATOWRPVMqk1aS7sBm2Jwr2/lTh/vRJb4vEpxryqtoumqKrkbbQBF7Gnfj4gRUQC88UaWSOkU5tBvjxRW+PxJlWGSn2i4GRrmFRAZIKwrHaBsatOmKnecATy0USkaa8kXMg2HLJgqQgFb4BQloUHvamFmm5JQX2x8cGOueQFg0DOySHq5Aw0LxEDz6cp2nKOa+mZphEkab4Nac+SyuZpRNexfDQhC/D4zQNoWkmJ4UondKM83houNWceZ6TQ6Q6urxivEiLPi1IKcjSAe+cpj4nXXvanDCdQfIzspFhXbg3lbkOKVR7fTNvRjw7NtIoDyDHbz0yprXGb05aPMF6skBNJMusSU6xhZQGbIw2PmatfkEawEDSQxeXeMoVKeDLJhhLcoYIoxagLKxqcDhJXutIeD+XWcuYlK0g/fffO1GPEl6i90iiVn2LObwtoZcjdL+oCKjrxtnA8GsEP1Ne8WuLOd3T/a8Oig6yjMZzOkjjumSLfrPdgkdGEkXX8s0Gf9VtNWVqG1jF6PCrUCG2UVt5TcITlRqkEGIhe4T02++/nzESYBH0u/AFbKUjI2jKWrKt6lmPGaMepUjqQriQDYCpjpcG40Bg8UBIPczMifUY2K9OSKIoe3wHDCGKkSxAZsw/mTYQCpZDWZZeiY94rIVbReLuCGMURaGHD15B+uN/F/mPfoQ0QdTS9Uz0MAhHzJARUqcqzO0uIgkR6kYE0AdQYCZPvAmfukOqCAlTXX2wv8FdzggpDs3mwQyirEuO93GszcC1SMViag06XykeEOlMXnIws0aFlNxNhPJ8WXheu45UVZAwOenE0SVv9wmvawXP6iVlUCzttp1vRifaI/Vqm6nRCTASZVzhJ3Ae1cVn8lLm5dU0TRlbR1JnkBw/BK8sDaa6GX/UMLRGY8KDBUmXQiQLEqZRUypo8JwZPSoeelnrMmGx8QrnFGnb6KQwXkMJz1a1ZJfDSrAJL8X7uFcUDxhPWYvlcMFvROKyT5IkbDHJFPgjZmwbMTaEGcsSxOgYC6KCT0nG5ZQkEdY0cqAL4iFsWBMmEbPvTXfKEluQ8SwcBIVNoiykbNCEAxPDGIguSXLOBV5/TYmHNINXZ413qKivRKImGMpya7tdDOlolzuLSR7WRVTdkW0ed5YtZhmxu7RUuybOvi1HWxtG7I4sF2NFLWxbkj1uS51BolyKxVR4MNW6Gul1wrLb2lJrso5ErQ7H9GJYq5feE8lJDpX1i+VM8eCqnpCmQ8X8QUj+kPqvvce51oMahOmxHluvl94vltgznaEr5EzC843qNgPW0P7H5qW3kHMlXmYrW+PfXOJ9vpxBwgpl2EaDGKrvEkt8wj4JE3JSH13ivYGcQaooF2EHpX6uXrqfMXE+g8lSpbPn8tJ5HfznybrmgiNCrer+qKZaR/q6cozEF6PNqTaF+B5IvApckiHfDq7bfAekXYGxk+dKvK8rx7HUZEeyMkJ0f0iONQCr9lZp3yHhWapMmdP66+6R2LDrLn8fJKfZdPI43X0DJCc1wVXFQ/b1ZJms8rQLWONba6XUs11A9jkGrBdEnhl7GHfSf5fOhbP3TCG/TxfQ4bal5+fP5aX7QeL+EASBG8DwbZAODb30uyCROrsqh2YY2cuR+G4gmT2n1beB5cNw8elNbh4FOzc0CYMMQtl6Lx/H471ZZmBWZn72tXjldYuewpyM2fO+dG9NB2djaRZ+PQ+vyEuk5XcFfmbvkaHCKlJq+zG8qE/1+mx6ZCJwRZydGU5xjFUDgffyYX5ydqB7TjMgrkPyGs5HeIykjpG4k78IyVbBWYdv426fHU65GEsJGFJBW0MFKcmAhlllJGUdFM7oJyPtMSIlkLQBlKTopHO7oITEyY2CvV5u61buzt+C5NP0Eh83Pv4+vOBVis1HSNEAiTJkqCAG/AplJjqIaKIvawyAaRCaiy2ZBCDS3EEIyQSBg200nYkBOgV5pTqZwmhnFm+5nSUx5XT+PNNTJNYdDyBNqwmvXsxi9XNIIgE19SrH9yurQG3iGeo+gYkZ06d16ST4at5G2FjqmME3TSHIxilQI75+PUXkdIDUuqnK+w7crNTTVEDZhxcKjadIgj5CrXeyWuKdMxJ4giQLPcsKkUovZiKFIYBUZtA1pLA30GSwda2+h5BEr1IME5BbrrF0BvtrUokqJctVGEWqbBMtyCJkaC/kzpWEF4dQV84yvak4vOAD0v/8+fu/Fvmb91ws8YJjMZH7XoL3jqELMIYQaYKhyZrGkaMyhvFdLFFgQvLTURt/IFYsHmrIBR896jUUItF4LCuhLM49dr3EYznoYcmAa11ARLo2L2EZTiUfxlJdCMwT6Q6pgKjFNjH1npdC2iI5Nk8FIvGm5AEJ85grc5jItESMFEvkBuOC+nMNiYtKQ3RqIXGKdGWJF+1tMsQEdZBDyWeLtMU8lsydbrhvalsCLUh2G/R43hi+Q4IOeWasr+Y5GZElnyc9R5d8CZyzezAwFo+MuG5E4r3OCYlXdcdYtVEqLERQVyzTM/MjLF1ch0874zpmXTuQ1ZJ2WeSVXh2lmureqp4ZT/TQGwWmZ/6oIMBrxydWeM8iFZhcm5NvfjMSWXLutmQbIOW+EqJ9ay/KKC/tPtze3JO2wtZIS6tvF5jt6jW6ji1V221IbHqDhHeF8GbxWvG2stZ6kK6Cmaz/+OoI0dshHVmGvaE8ReJ+BLriu0mqh6e/AxIvwvwd+lsrrYctgPK8mv6r1zoXb5jwbrW+vkrWkHR9aDystR7eDul9ZK3Zeiz7cPeN5ByP8+3D3TnSmvyFkNgHus29UtpXIkVfUMwTpOMPv6ZRP0H6unJciKf5kawMp9wfkoiOT6xp1O8OyWmqg/T90TD/v//7Tyv//f3Pe0Na6iWao8OcY3u8//z9z0XuEMkiML9pmqw+Upn99p9F/vH73SU8G1F9aajVujqN5P7yEkmhwahyNJvmO5R4NpIGyEUYCN80z9RLn2Vzd0lW7fHYAIOoNqxdMwQ9Qbobq0lyLCrY6Jm1eulOm60sR5jeg2hF/XyPSNxOYqapJ+wwfnPfSNxvuL+3Xtl3a+8bieVeX9XfauyBB2PTj+UiKwY3l5FO+/cvl/09Ht/r+Xuvai5okNcqCh4UiFcj7XzUvXrEMV7uzGN/9fiNSESQDnS/Yb61xONLl7IMnvg7WB3HFmfGj3kPmhouwoXwRKNeqPHkkhW+Mxr1TJOOi3Xq1oTHy7rKstQ79WiA0tSP9Ce8waebcp2J9xoSTMCNPlW78Ni+2BHi0xlcZzQXwzKhu1qbZfYcUkEmVaX1jr5zAEC+A+JgYnacfem14MuMuHWHxUMyXyzuHWfnHwCRFE3hH61X6p1/AbovIgm7v3OmPBZPBmzPItlJ1cNLkBraCCgFa4KA/FK7WRVkzlClbkwz45w0CBouDLhukaZ9gOHTIRZZEFTCEXiysEjRCE0HeR2KOAgGvtym9xGJpUFM4RqGPfA5OF3o43zCUyPDdJ6oahUJnkNyZO1J6yxgKyYYaygbFXZQiQryAI8a6wJAVbUZMDJiXTJyJKACQY8ZaUKwTnpdw5jpiKIKItGr0cPb6ITUmowu9yoyPXgysHXO0iuCsptLTM/7eDtB+m0n6jySV0tv8+tXrqpK1SxLCx0KPbY5FGnVDhC0oWql9ExbatydhEp+taFuQpWxgFskOWARQUizwEANEvpN6uswhUhOEPxiePEM/pO1B84NTfoRfgAVnhkT38nfnxoJ7BMeU6WjNlixbdKKDExYo0OZq0mP2MrCvksgE8Vo1Q588aHcOA0YDGyySauBLUiMhZPodciYbJIakXK8TVzXgGcC8iOAZUsHjfNYzlpNij4d+oesd2r3cN5IYIeEicMtICe1uaisGRAiiUx7auJsNgl0B6TY1GoWGcYb2Z2KvqQCwSKRrgaRBEtMqTNCwhKvNsZrZAcFaT/ZLUhYY5C9zZrK7KLBDSL5UsYdjD4zKpMybR6QZAKlj9mg8REpAkfSSgNiBiokNb6oHIop/jVCxS2SsxQTvMTYOCBhgqzrAvOnI/1BBJBdm/B4ERrqIG5und7IS/A2GywOyCxDq81Gp5Wto7B4EDzFuoFtYZohx8TneQNZ28R2MQhXaQychfUGjI9IaoeEid+YrLR2O2Tdhkg94ufkZXYjMqW9x3Zk54zX8M0Myc1Isx2W7qnxwBr6JZp8Iq8vOeYRf6Y2WhfmeTTJIYqqbsZaJ6AhXdFj4IaxPMpJyd7ki5VQg5dlUZjjuTzF2/g5fpQ+mqUbRVsfa84oemxOdKZeSlVnNWZnEt6FNt5u0v/Ct/zaLRLAD3+WEOQJYKldTwLvzUePGpwYULD9bdjBucCqH4GzsTTo7KzK7D7NdblvOsl2izBYuXskp4hUN5M0uwN3j0Srby3yfWY/F1M6WSluLPG+gJyrl9iSk4qXm+t+mpxrPWAHJ8uyXn0bTwKYmYxHg0Qf7WjkLeRciadh1GNizN6G9BzSsmTPl5Izs8wG2MpoFsysKGNOkNKvJ9O4hkRjD6L3eKueS3hfV1Y66oKVtfc95qgvBJ1KGTbpDyaA949EkzgYmc1+mznq1PcarmrjfV15MkIU7N762+Ql7B9vBlsiPtfG+7rytAtYCVtvfZu8xHs9sRM90d0jOTwqGysris0TpOLUuvcrCDvjLcqD2ppFrM8yO262fjk5N8wfJot8H08CB2vQw/59IzGxTMYhea7Euw8kNidNXxrzotHWLyBrSJHKpv1Lf48RIo7pjmYnH40E34LEn1m5/bKcTE07lsurch/Lyvyl3sW/jXs6zfN677rFOMYvZuK9Fy6TUr1T9wPZpruWaWWqcAQxZzOcuoS9PpYKz7wcidwPBDQbun60bkKmTo0FLqSEc0jBy5E2JqYZsotxiV3k2P7Y/b9bD3kfYL+72yMkVTHyKEDLJxyC2mW6Hy7nTuQcXfUhSD7zsV3h4F+H0dx9jj98OsjoF15jA9AQKLVgnP1Ru0y3Iv3tqLZiH5RjaLvIgF/gPoUXHdA5e+11SNinRSRxviUOl5H8gBYGGO3NVTbgjRmMbam2ABUdmoQLCZDu0y5KUAnyEmtIcUbzipEHyl5tnSVoCrmGEJFkCqUkXwJhbD0KDB3+mZ7G0yqSOwwRdAPJ+qCXV1vxziG5UDc5BBzGOB9Si5S0I0R92CfZZCeg11kHsyzBbbaBX5dF75V29jdEMgTdV2pbYNDa+JPSfTAjUg8jm1ReIKMfQpbFyhTdig+TVaQjWa2Xfv9jkT/XPAksSIMo8OW0cltxQFLkTJzmF218GlSLIWIQSuvIvxwTD5rdLPBGDwLfnaYiRZt4wiTIRKZHXXJMcOOYKE9GgCnI4DdZMUFaKcTT6PLMmM0ff/xtkX+ueRLYITFEEkUCpiAkQUjaPt8ta68gSx4fomxv11OxRem5TGxnnKJD2KCNnerNM12rBBvZKiadp11kgMfRg1/Zi0h7rcUi+3CnS3c8LO12GcnBPBlN+DFtLGnyFRB6VVTvkQTmDiyOMwiFNUp4mKuPccNCb4oOSConq5QZArzARyQhmN8OarwmltblqtVIFiTPODskH/IQ8kJ7W88mPLZYa5d1TEiY8Nocym0Z4UuMeaQLfoQE20yHYvSKZZEBrJfw84TcQJSPVCQm+aCj8MEi6B2RsPWQ+INJWbHpxLauQ4dlG881uYwMKcNnryw3SYoB/A1WPQGWMj1zcuxwpo5tPSxOEiozi3lDQXtDVgCZ6Rjb1nOReHWZcZ7X9ezW3rjiUP3tY4naeHb+v7R+bYS1KiVfNkvnC3+JxU2A/cdsB4YfnNYce41agu6cTdmlCiTj1skA7krrXWDVEvNn4a8fpM+QH6QfpE+RH6S/AhIXX05e4EngBCn5guK9Dunryg/Sp73nDfKD9GnveYN8VyRXni/s7QDaIveENOYXJDmEvSekK+W7Iy3ryzyWDZ3S6+fWZGsH2fV8enSEeT34M1K+Dok/scMkKVVil5tcEdHMmXh8rFceXpD7pwaduWoeh7zVEPQlSGstce6UdSzPKAPZoIfHJ2j0rhVPFpbM1QW3wOdFvBNSYRerXpxk8mWcazeyJX4JO9QlhdxPr7aD+5xztjja3DmBRqSmtZfbwS26YD8+JhfN6zrwOyFpNx1SJ44A6lTEmyQH4zgRaVzEoAZuK7ncG0ewzlkQaUyHoepgFnxLi7fSetGY8HLAIzTxc8ulMSHojMW0UDuk5Bc6X9c2vhMSndJNCR2+3OR7EHUlD2Fwa+s1N4VohryvIexgtLFki4cSezppCiHrwRtmw3LcGCjyZBghbT0YZ22cDrYRbHvPDB3kq1On3wnJc1rZ4stLUdRl7BlMLo4quw7fGWMpqVuZlEyXUo51sctLlJDEiGCSFmAVjBJeIWlup5AFuK3nSRmp3oytMPkAedd56iORaNom2wIlqtFrvHFZDXiapspHpACCSodcJ0KMdfygr3BYr3TP/NKQEpaKB5aCK4qhhNnOhMx1lmv8KPMW6F7ri6a+JxLFEvM3ZWGRHCh/UTGBSJSrMMQJEs0A436pwBzFkkXKdFI9IBUUkaRyo8Jljeg9kRzMwnNqIPUJibSLSZqaCUF9gwTc16MQyQ6JioeUJ5BOkOBunbqYlyzSEAFmrgckHWB5h7fuhs58dMJzGC0bpAdhY4kmW2L4KCYnBWVdDsIhJJuX+FI86BDLN4zbULoao0LkYGOp0saAVxFSpDLf88p+8YSvgg9LeFQfLWyHeumwR3WSGHWYaJ3R4SUkX8zKxFIv7RYXcIRddIDZdQckHqLQsfHCBLzY1mzrnaH3Qboo3If5V5vBcKF7dvbaCqYWi9JLzYpPQHKYp8LQQPWS1k6jvTCs9QU/9i9D+v2PP6wngVUjgeeE7G5yY8wTw5Ir75QYs6KgfR2S+tcF5wjXCKMhWmquvYTJDu++NdKJ3IzESuuWhcc1nESTSOC0yfbiwfaPRxpBFZyWktGnSKE6RSpeyvQZSGQwNYNS7ODUhtIiGZ4sFip0UASdYMsk+6+PVNYddI0qybIjdV3yC5HG7iARiWVuzxrXnQRWscmQisp1L5VtXwZJxwZq3YxKkpsaU0ijsZXRhMqPtddYtzizQ39LMho2N8fTZyA1tHBUWyoxVG0AQ4sFhghabKt6XiE886vNVd+orpURVGK+lehzkIQbMVkqZn3dIJJHHilCVYPDCusWx5sytWVsquHJOMUXReIMG3CENJsR29ilJ2yJl8AgGthatzg9IjkiGyG5eSGMT0GyDy4pLzWFRWIWycmxg+Vhc1ZOTaOxn1s1v0KYbs1Mn4Ckdkggc+hn6KSpCSlRsTAwDEoZo1NZginz2qj6ZgvtD0fis/Vg47A5Yv42iaKwmsntDnMjn8d56GRhGGbM8aMwEnkYZV+/xHP2Vs00/2bxdbPUp8zapNFwn23D2c2K/5r3R/ringReItcP5X+YDLcP89+J/CDdg/wg3YP8IN2D/CDdg/w/6+HDmi/AqH0AAAAASUVORK5CYII="/>
          <p:cNvSpPr>
            <a:spLocks noChangeAspect="1" noChangeArrowheads="1"/>
          </p:cNvSpPr>
          <p:nvPr/>
        </p:nvSpPr>
        <p:spPr bwMode="auto">
          <a:xfrm>
            <a:off x="155579" y="-1760537"/>
            <a:ext cx="3209925" cy="366712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1816456695"/>
              </p:ext>
            </p:extLst>
          </p:nvPr>
        </p:nvGraphicFramePr>
        <p:xfrm>
          <a:off x="165452" y="862151"/>
          <a:ext cx="8991615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rapezoid 1"/>
          <p:cNvSpPr/>
          <p:nvPr/>
        </p:nvSpPr>
        <p:spPr>
          <a:xfrm>
            <a:off x="679269" y="5408022"/>
            <a:ext cx="6557553" cy="940528"/>
          </a:xfrm>
          <a:prstGeom prst="trapezoid">
            <a:avLst/>
          </a:prstGeom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3"/>
          <p:cNvSpPr txBox="1">
            <a:spLocks/>
          </p:cNvSpPr>
          <p:nvPr/>
        </p:nvSpPr>
        <p:spPr bwMode="auto">
          <a:xfrm>
            <a:off x="1187625" y="3573016"/>
            <a:ext cx="7416824" cy="70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GB" b="1" dirty="0"/>
              <a:t>SEC COMEX Ecosystem Committee</a:t>
            </a:r>
          </a:p>
        </p:txBody>
      </p:sp>
    </p:spTree>
    <p:extLst>
      <p:ext uri="{BB962C8B-B14F-4D97-AF65-F5344CB8AC3E}">
        <p14:creationId xmlns:p14="http://schemas.microsoft.com/office/powerpoint/2010/main" xmlns="" val="2149321353"/>
      </p:ext>
    </p:extLst>
  </p:cSld>
  <p:clrMapOvr>
    <a:masterClrMapping/>
  </p:clrMapOvr>
  <p:transition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7433F6-AA47-419F-863B-8ED49AAF1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76" y="757521"/>
            <a:ext cx="8852648" cy="235256"/>
          </a:xfrm>
        </p:spPr>
        <p:txBody>
          <a:bodyPr/>
          <a:lstStyle/>
          <a:p>
            <a:r>
              <a:rPr lang="en-US" sz="3600" dirty="0"/>
              <a:t>Update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A1A8E0-F94A-4B7A-B1AA-E2DD1D52D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57" y="3409407"/>
            <a:ext cx="8879143" cy="842939"/>
          </a:xfrm>
        </p:spPr>
        <p:txBody>
          <a:bodyPr/>
          <a:lstStyle/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Disaggregation </a:t>
            </a:r>
            <a:r>
              <a:rPr lang="en-US" sz="1600" b="1" dirty="0"/>
              <a:t>of the Value Chain:</a:t>
            </a:r>
            <a:r>
              <a:rPr lang="en-US" sz="1600" dirty="0"/>
              <a:t> The committee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deliberated </a:t>
            </a:r>
            <a:r>
              <a:rPr lang="en-US" sz="1600" dirty="0"/>
              <a:t>on all the players and market infrastructure in the value chain, identifying the gaps and methods to bridge them</a:t>
            </a:r>
            <a:endParaRPr lang="en-GB" sz="16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E4662ED-B3D2-4CFF-9860-8E91B79B4A08}"/>
              </a:ext>
            </a:extLst>
          </p:cNvPr>
          <p:cNvGrpSpPr/>
          <p:nvPr/>
        </p:nvGrpSpPr>
        <p:grpSpPr>
          <a:xfrm>
            <a:off x="125904" y="4545874"/>
            <a:ext cx="8874661" cy="1588289"/>
            <a:chOff x="132629" y="2558850"/>
            <a:chExt cx="9008729" cy="2249693"/>
          </a:xfrm>
          <a:solidFill>
            <a:schemeClr val="tx2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27294A79-DF7A-47A5-8AB0-A33EC1344396}"/>
                </a:ext>
              </a:extLst>
            </p:cNvPr>
            <p:cNvSpPr/>
            <p:nvPr/>
          </p:nvSpPr>
          <p:spPr>
            <a:xfrm>
              <a:off x="191375" y="2558850"/>
              <a:ext cx="1834703" cy="924089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1400" kern="1200" dirty="0"/>
                <a:t>Government policies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FEBCA802-DA44-4111-8C55-C0C199CA82E7}"/>
                </a:ext>
              </a:extLst>
            </p:cNvPr>
            <p:cNvSpPr/>
            <p:nvPr/>
          </p:nvSpPr>
          <p:spPr>
            <a:xfrm>
              <a:off x="2437188" y="2600617"/>
              <a:ext cx="1903718" cy="1096161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t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GB" sz="1200" kern="1200" dirty="0"/>
                <a:t>Physical </a:t>
              </a:r>
              <a:r>
                <a:rPr lang="en-US" sz="1200" kern="1200" dirty="0"/>
                <a:t>infrastructure</a:t>
              </a:r>
              <a:endParaRPr lang="en-GB" sz="1200" kern="1200" dirty="0"/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romanLcParenR"/>
              </a:pPr>
              <a:r>
                <a:rPr lang="en-US" sz="1200" kern="1200" dirty="0"/>
                <a:t>Logistics</a:t>
              </a:r>
              <a:endParaRPr lang="en-GB" sz="1200" kern="1200" dirty="0"/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romanLcParenR"/>
              </a:pPr>
              <a:r>
                <a:rPr lang="en-US" sz="1200" kern="1200" dirty="0"/>
                <a:t>Storage facilities</a:t>
              </a:r>
              <a:endParaRPr lang="en-GB" sz="12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B61936AA-626E-4B44-922C-F26A3016D8B2}"/>
                </a:ext>
              </a:extLst>
            </p:cNvPr>
            <p:cNvSpPr/>
            <p:nvPr/>
          </p:nvSpPr>
          <p:spPr>
            <a:xfrm>
              <a:off x="4741747" y="2600617"/>
              <a:ext cx="2095053" cy="882321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1400" kern="1200" dirty="0"/>
                <a:t>Grading and certification</a:t>
              </a:r>
              <a:endParaRPr lang="en-GB" sz="1400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30B0FCF-4124-431E-8C20-3AA2ED936F5F}"/>
                </a:ext>
              </a:extLst>
            </p:cNvPr>
            <p:cNvSpPr/>
            <p:nvPr/>
          </p:nvSpPr>
          <p:spPr>
            <a:xfrm>
              <a:off x="7046305" y="2600617"/>
              <a:ext cx="2095053" cy="882321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GB" sz="1900" kern="1200" dirty="0"/>
                <a:t>Electronic warehouse receipt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27289153-020F-47CD-9FEF-F4CD21406B87}"/>
                </a:ext>
              </a:extLst>
            </p:cNvPr>
            <p:cNvSpPr/>
            <p:nvPr/>
          </p:nvSpPr>
          <p:spPr>
            <a:xfrm>
              <a:off x="132629" y="4067155"/>
              <a:ext cx="2095053" cy="741388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GB" sz="1900" kern="1200" dirty="0"/>
                <a:t>Electronic trading platform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27C45EC2-F429-4CBF-9BB8-6CEAEECEF5C1}"/>
                </a:ext>
              </a:extLst>
            </p:cNvPr>
            <p:cNvSpPr/>
            <p:nvPr/>
          </p:nvSpPr>
          <p:spPr>
            <a:xfrm>
              <a:off x="2437188" y="4067156"/>
              <a:ext cx="2095053" cy="741387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GB" sz="1900" kern="1200" dirty="0"/>
                <a:t>Clearing and settlement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931AEF6E-E322-472D-8401-8E0160F7753F}"/>
                </a:ext>
              </a:extLst>
            </p:cNvPr>
            <p:cNvSpPr/>
            <p:nvPr/>
          </p:nvSpPr>
          <p:spPr>
            <a:xfrm>
              <a:off x="4741747" y="4067156"/>
              <a:ext cx="2095053" cy="741387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GB" sz="1900" kern="1200" dirty="0"/>
                <a:t>Settlement guarantee fund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EB7732A0-9DC6-4099-884B-AD93B280DAED}"/>
                </a:ext>
              </a:extLst>
            </p:cNvPr>
            <p:cNvSpPr/>
            <p:nvPr/>
          </p:nvSpPr>
          <p:spPr>
            <a:xfrm>
              <a:off x="7046305" y="4067155"/>
              <a:ext cx="2095053" cy="741387"/>
            </a:xfrm>
            <a:custGeom>
              <a:avLst/>
              <a:gdLst>
                <a:gd name="connsiteX0" fmla="*/ 0 w 2095053"/>
                <a:gd name="connsiteY0" fmla="*/ 0 h 1257032"/>
                <a:gd name="connsiteX1" fmla="*/ 2095053 w 2095053"/>
                <a:gd name="connsiteY1" fmla="*/ 0 h 1257032"/>
                <a:gd name="connsiteX2" fmla="*/ 2095053 w 2095053"/>
                <a:gd name="connsiteY2" fmla="*/ 1257032 h 1257032"/>
                <a:gd name="connsiteX3" fmla="*/ 0 w 2095053"/>
                <a:gd name="connsiteY3" fmla="*/ 1257032 h 1257032"/>
                <a:gd name="connsiteX4" fmla="*/ 0 w 2095053"/>
                <a:gd name="connsiteY4" fmla="*/ 0 h 1257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5053" h="1257032">
                  <a:moveTo>
                    <a:pt x="0" y="0"/>
                  </a:moveTo>
                  <a:lnTo>
                    <a:pt x="2095053" y="0"/>
                  </a:lnTo>
                  <a:lnTo>
                    <a:pt x="2095053" y="1257032"/>
                  </a:lnTo>
                  <a:lnTo>
                    <a:pt x="0" y="1257032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1900" kern="1200" dirty="0"/>
                <a:t>Market participants</a:t>
              </a:r>
              <a:endParaRPr lang="en-GB" sz="1900" kern="1200" dirty="0"/>
            </a:p>
          </p:txBody>
        </p:sp>
      </p:grp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xmlns="" id="{D1159D65-90A8-4A96-B0E7-5907E7CE2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6201972"/>
              </p:ext>
            </p:extLst>
          </p:nvPr>
        </p:nvGraphicFramePr>
        <p:xfrm>
          <a:off x="651478" y="1162596"/>
          <a:ext cx="7240152" cy="2442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509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4FFCD-4D9E-4848-AEDE-50A88023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616"/>
            <a:ext cx="8229600" cy="1143000"/>
          </a:xfrm>
        </p:spPr>
        <p:txBody>
          <a:bodyPr/>
          <a:lstStyle/>
          <a:p>
            <a:r>
              <a:rPr lang="en-US" dirty="0"/>
              <a:t>Update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959A4F2-897C-431E-A63E-7318C160AB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7527271"/>
              </p:ext>
            </p:extLst>
          </p:nvPr>
        </p:nvGraphicFramePr>
        <p:xfrm>
          <a:off x="98612" y="1214718"/>
          <a:ext cx="4598893" cy="5065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1F7167E-FE12-417F-BD63-898F6A5A4BBB}"/>
              </a:ext>
            </a:extLst>
          </p:cNvPr>
          <p:cNvGrpSpPr/>
          <p:nvPr/>
        </p:nvGrpSpPr>
        <p:grpSpPr>
          <a:xfrm>
            <a:off x="5342965" y="1516812"/>
            <a:ext cx="3702424" cy="4634191"/>
            <a:chOff x="5145741" y="1567471"/>
            <a:chExt cx="3702424" cy="463419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4ECB1AEC-C755-4DE0-A8BA-7DE2F44B16AC}"/>
                </a:ext>
              </a:extLst>
            </p:cNvPr>
            <p:cNvSpPr/>
            <p:nvPr/>
          </p:nvSpPr>
          <p:spPr>
            <a:xfrm>
              <a:off x="5145741" y="1567471"/>
              <a:ext cx="3702424" cy="527670"/>
            </a:xfrm>
            <a:custGeom>
              <a:avLst/>
              <a:gdLst>
                <a:gd name="connsiteX0" fmla="*/ 0 w 3702424"/>
                <a:gd name="connsiteY0" fmla="*/ 87947 h 527670"/>
                <a:gd name="connsiteX1" fmla="*/ 87947 w 3702424"/>
                <a:gd name="connsiteY1" fmla="*/ 0 h 527670"/>
                <a:gd name="connsiteX2" fmla="*/ 3614477 w 3702424"/>
                <a:gd name="connsiteY2" fmla="*/ 0 h 527670"/>
                <a:gd name="connsiteX3" fmla="*/ 3702424 w 3702424"/>
                <a:gd name="connsiteY3" fmla="*/ 87947 h 527670"/>
                <a:gd name="connsiteX4" fmla="*/ 3702424 w 3702424"/>
                <a:gd name="connsiteY4" fmla="*/ 439723 h 527670"/>
                <a:gd name="connsiteX5" fmla="*/ 3614477 w 3702424"/>
                <a:gd name="connsiteY5" fmla="*/ 527670 h 527670"/>
                <a:gd name="connsiteX6" fmla="*/ 87947 w 3702424"/>
                <a:gd name="connsiteY6" fmla="*/ 527670 h 527670"/>
                <a:gd name="connsiteX7" fmla="*/ 0 w 3702424"/>
                <a:gd name="connsiteY7" fmla="*/ 439723 h 527670"/>
                <a:gd name="connsiteX8" fmla="*/ 0 w 3702424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424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3614477" y="0"/>
                  </a:lnTo>
                  <a:cubicBezTo>
                    <a:pt x="3663049" y="0"/>
                    <a:pt x="3702424" y="39375"/>
                    <a:pt x="3702424" y="87947"/>
                  </a:cubicBezTo>
                  <a:lnTo>
                    <a:pt x="3702424" y="439723"/>
                  </a:lnTo>
                  <a:cubicBezTo>
                    <a:pt x="3702424" y="488295"/>
                    <a:pt x="3663049" y="527670"/>
                    <a:pt x="3614477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Smallholder Farmer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01D9D462-3CB8-412A-9DE7-F87250394762}"/>
                </a:ext>
              </a:extLst>
            </p:cNvPr>
            <p:cNvSpPr/>
            <p:nvPr/>
          </p:nvSpPr>
          <p:spPr>
            <a:xfrm>
              <a:off x="5145741" y="2095141"/>
              <a:ext cx="3702424" cy="774180"/>
            </a:xfrm>
            <a:custGeom>
              <a:avLst/>
              <a:gdLst>
                <a:gd name="connsiteX0" fmla="*/ 0 w 3702424"/>
                <a:gd name="connsiteY0" fmla="*/ 0 h 774180"/>
                <a:gd name="connsiteX1" fmla="*/ 3702424 w 3702424"/>
                <a:gd name="connsiteY1" fmla="*/ 0 h 774180"/>
                <a:gd name="connsiteX2" fmla="*/ 3702424 w 3702424"/>
                <a:gd name="connsiteY2" fmla="*/ 774180 h 774180"/>
                <a:gd name="connsiteX3" fmla="*/ 0 w 3702424"/>
                <a:gd name="connsiteY3" fmla="*/ 774180 h 774180"/>
                <a:gd name="connsiteX4" fmla="*/ 0 w 3702424"/>
                <a:gd name="connsiteY4" fmla="*/ 0 h 7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02424" h="774180">
                  <a:moveTo>
                    <a:pt x="0" y="0"/>
                  </a:moveTo>
                  <a:lnTo>
                    <a:pt x="3702424" y="0"/>
                  </a:lnTo>
                  <a:lnTo>
                    <a:pt x="3702424" y="774180"/>
                  </a:lnTo>
                  <a:lnTo>
                    <a:pt x="0" y="7741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7552" tIns="27940" rIns="156464" bIns="27940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700" kern="1200" dirty="0"/>
                <a:t>The farmers are the core of the exchange as they are directly impacted by its in operationality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0F904A61-5555-4BF3-9A3E-742A576E31A7}"/>
                </a:ext>
              </a:extLst>
            </p:cNvPr>
            <p:cNvSpPr/>
            <p:nvPr/>
          </p:nvSpPr>
          <p:spPr>
            <a:xfrm>
              <a:off x="5145741" y="2869321"/>
              <a:ext cx="3702424" cy="527670"/>
            </a:xfrm>
            <a:custGeom>
              <a:avLst/>
              <a:gdLst>
                <a:gd name="connsiteX0" fmla="*/ 0 w 3702424"/>
                <a:gd name="connsiteY0" fmla="*/ 87947 h 527670"/>
                <a:gd name="connsiteX1" fmla="*/ 87947 w 3702424"/>
                <a:gd name="connsiteY1" fmla="*/ 0 h 527670"/>
                <a:gd name="connsiteX2" fmla="*/ 3614477 w 3702424"/>
                <a:gd name="connsiteY2" fmla="*/ 0 h 527670"/>
                <a:gd name="connsiteX3" fmla="*/ 3702424 w 3702424"/>
                <a:gd name="connsiteY3" fmla="*/ 87947 h 527670"/>
                <a:gd name="connsiteX4" fmla="*/ 3702424 w 3702424"/>
                <a:gd name="connsiteY4" fmla="*/ 439723 h 527670"/>
                <a:gd name="connsiteX5" fmla="*/ 3614477 w 3702424"/>
                <a:gd name="connsiteY5" fmla="*/ 527670 h 527670"/>
                <a:gd name="connsiteX6" fmla="*/ 87947 w 3702424"/>
                <a:gd name="connsiteY6" fmla="*/ 527670 h 527670"/>
                <a:gd name="connsiteX7" fmla="*/ 0 w 3702424"/>
                <a:gd name="connsiteY7" fmla="*/ 439723 h 527670"/>
                <a:gd name="connsiteX8" fmla="*/ 0 w 3702424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424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3614477" y="0"/>
                  </a:lnTo>
                  <a:cubicBezTo>
                    <a:pt x="3663049" y="0"/>
                    <a:pt x="3702424" y="39375"/>
                    <a:pt x="3702424" y="87947"/>
                  </a:cubicBezTo>
                  <a:lnTo>
                    <a:pt x="3702424" y="439723"/>
                  </a:lnTo>
                  <a:cubicBezTo>
                    <a:pt x="3702424" y="488295"/>
                    <a:pt x="3663049" y="527670"/>
                    <a:pt x="3614477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Warehousing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40B46D1E-7FFF-4F75-B816-88FF899906C9}"/>
                </a:ext>
              </a:extLst>
            </p:cNvPr>
            <p:cNvSpPr/>
            <p:nvPr/>
          </p:nvSpPr>
          <p:spPr>
            <a:xfrm>
              <a:off x="5145741" y="3396992"/>
              <a:ext cx="3702424" cy="774180"/>
            </a:xfrm>
            <a:custGeom>
              <a:avLst/>
              <a:gdLst>
                <a:gd name="connsiteX0" fmla="*/ 0 w 3702424"/>
                <a:gd name="connsiteY0" fmla="*/ 0 h 774180"/>
                <a:gd name="connsiteX1" fmla="*/ 3702424 w 3702424"/>
                <a:gd name="connsiteY1" fmla="*/ 0 h 774180"/>
                <a:gd name="connsiteX2" fmla="*/ 3702424 w 3702424"/>
                <a:gd name="connsiteY2" fmla="*/ 774180 h 774180"/>
                <a:gd name="connsiteX3" fmla="*/ 0 w 3702424"/>
                <a:gd name="connsiteY3" fmla="*/ 774180 h 774180"/>
                <a:gd name="connsiteX4" fmla="*/ 0 w 3702424"/>
                <a:gd name="connsiteY4" fmla="*/ 0 h 7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02424" h="774180">
                  <a:moveTo>
                    <a:pt x="0" y="0"/>
                  </a:moveTo>
                  <a:lnTo>
                    <a:pt x="3702424" y="0"/>
                  </a:lnTo>
                  <a:lnTo>
                    <a:pt x="3702424" y="774180"/>
                  </a:lnTo>
                  <a:lnTo>
                    <a:pt x="0" y="77418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7552" tIns="27940" rIns="156464" bIns="27940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700" kern="1200" dirty="0"/>
                <a:t>This forms the foundation for trading physical commodities and also lays the structure for derivatives trading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7DDF6F09-948B-4230-8AA8-47906FA8F51B}"/>
                </a:ext>
              </a:extLst>
            </p:cNvPr>
            <p:cNvSpPr/>
            <p:nvPr/>
          </p:nvSpPr>
          <p:spPr>
            <a:xfrm>
              <a:off x="5145741" y="4171172"/>
              <a:ext cx="3702424" cy="527670"/>
            </a:xfrm>
            <a:custGeom>
              <a:avLst/>
              <a:gdLst>
                <a:gd name="connsiteX0" fmla="*/ 0 w 3702424"/>
                <a:gd name="connsiteY0" fmla="*/ 87947 h 527670"/>
                <a:gd name="connsiteX1" fmla="*/ 87947 w 3702424"/>
                <a:gd name="connsiteY1" fmla="*/ 0 h 527670"/>
                <a:gd name="connsiteX2" fmla="*/ 3614477 w 3702424"/>
                <a:gd name="connsiteY2" fmla="*/ 0 h 527670"/>
                <a:gd name="connsiteX3" fmla="*/ 3702424 w 3702424"/>
                <a:gd name="connsiteY3" fmla="*/ 87947 h 527670"/>
                <a:gd name="connsiteX4" fmla="*/ 3702424 w 3702424"/>
                <a:gd name="connsiteY4" fmla="*/ 439723 h 527670"/>
                <a:gd name="connsiteX5" fmla="*/ 3614477 w 3702424"/>
                <a:gd name="connsiteY5" fmla="*/ 527670 h 527670"/>
                <a:gd name="connsiteX6" fmla="*/ 87947 w 3702424"/>
                <a:gd name="connsiteY6" fmla="*/ 527670 h 527670"/>
                <a:gd name="connsiteX7" fmla="*/ 0 w 3702424"/>
                <a:gd name="connsiteY7" fmla="*/ 439723 h 527670"/>
                <a:gd name="connsiteX8" fmla="*/ 0 w 3702424"/>
                <a:gd name="connsiteY8" fmla="*/ 87947 h 527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424" h="527670">
                  <a:moveTo>
                    <a:pt x="0" y="87947"/>
                  </a:moveTo>
                  <a:cubicBezTo>
                    <a:pt x="0" y="39375"/>
                    <a:pt x="39375" y="0"/>
                    <a:pt x="87947" y="0"/>
                  </a:cubicBezTo>
                  <a:lnTo>
                    <a:pt x="3614477" y="0"/>
                  </a:lnTo>
                  <a:cubicBezTo>
                    <a:pt x="3663049" y="0"/>
                    <a:pt x="3702424" y="39375"/>
                    <a:pt x="3702424" y="87947"/>
                  </a:cubicBezTo>
                  <a:lnTo>
                    <a:pt x="3702424" y="439723"/>
                  </a:lnTo>
                  <a:cubicBezTo>
                    <a:pt x="3702424" y="488295"/>
                    <a:pt x="3663049" y="527670"/>
                    <a:pt x="3614477" y="527670"/>
                  </a:cubicBezTo>
                  <a:lnTo>
                    <a:pt x="87947" y="527670"/>
                  </a:lnTo>
                  <a:cubicBezTo>
                    <a:pt x="39375" y="527670"/>
                    <a:pt x="0" y="488295"/>
                    <a:pt x="0" y="439723"/>
                  </a:cubicBezTo>
                  <a:lnTo>
                    <a:pt x="0" y="87947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9579" tIns="109579" rIns="109579" bIns="109579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/>
                <a:t>Government</a:t>
              </a:r>
              <a:endParaRPr lang="en-US" sz="22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9DB3E2A-ABE0-4480-A05A-ADE419284C22}"/>
                </a:ext>
              </a:extLst>
            </p:cNvPr>
            <p:cNvSpPr/>
            <p:nvPr/>
          </p:nvSpPr>
          <p:spPr>
            <a:xfrm>
              <a:off x="5145741" y="4698842"/>
              <a:ext cx="3702424" cy="1502820"/>
            </a:xfrm>
            <a:custGeom>
              <a:avLst/>
              <a:gdLst>
                <a:gd name="connsiteX0" fmla="*/ 0 w 3702424"/>
                <a:gd name="connsiteY0" fmla="*/ 0 h 1502820"/>
                <a:gd name="connsiteX1" fmla="*/ 3702424 w 3702424"/>
                <a:gd name="connsiteY1" fmla="*/ 0 h 1502820"/>
                <a:gd name="connsiteX2" fmla="*/ 3702424 w 3702424"/>
                <a:gd name="connsiteY2" fmla="*/ 1502820 h 1502820"/>
                <a:gd name="connsiteX3" fmla="*/ 0 w 3702424"/>
                <a:gd name="connsiteY3" fmla="*/ 1502820 h 1502820"/>
                <a:gd name="connsiteX4" fmla="*/ 0 w 3702424"/>
                <a:gd name="connsiteY4" fmla="*/ 0 h 1502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02424" h="1502820">
                  <a:moveTo>
                    <a:pt x="0" y="0"/>
                  </a:moveTo>
                  <a:lnTo>
                    <a:pt x="3702424" y="0"/>
                  </a:lnTo>
                  <a:lnTo>
                    <a:pt x="3702424" y="1502820"/>
                  </a:lnTo>
                  <a:lnTo>
                    <a:pt x="0" y="15028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7552" tIns="27940" rIns="156464" bIns="27940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en-US" sz="1700" kern="1200" dirty="0"/>
                <a:t>Although government is key in developing the exchange, its role is to be limited to providing infrastructure required to drive  it with little to no interference in its operations</a:t>
              </a: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100286B7-9DA4-4D86-83F8-9ABAE99A189C}"/>
              </a:ext>
            </a:extLst>
          </p:cNvPr>
          <p:cNvSpPr txBox="1">
            <a:spLocks/>
          </p:cNvSpPr>
          <p:nvPr/>
        </p:nvSpPr>
        <p:spPr bwMode="auto">
          <a:xfrm>
            <a:off x="0" y="1132545"/>
            <a:ext cx="2855259" cy="39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/>
                <a:ea typeface="MS PGothic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r>
              <a:rPr lang="en-US" sz="2400" b="1" dirty="0"/>
              <a:t>Key Observations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225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45F17B-5682-4BE7-A376-17BCBE85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94700AC-2ABB-4BB3-856F-8D2E131C2C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9503786"/>
              </p:ext>
            </p:extLst>
          </p:nvPr>
        </p:nvGraphicFramePr>
        <p:xfrm>
          <a:off x="228599" y="1008531"/>
          <a:ext cx="8745072" cy="371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529FEB13-C255-4ACB-B7C6-F63311882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447618087"/>
              </p:ext>
            </p:extLst>
          </p:nvPr>
        </p:nvGraphicFramePr>
        <p:xfrm>
          <a:off x="268940" y="4603375"/>
          <a:ext cx="8650941" cy="1434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26931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16981</TotalTime>
  <Words>312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Update</vt:lpstr>
      <vt:lpstr>Update</vt:lpstr>
      <vt:lpstr>Next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ojkabir</dc:creator>
  <cp:lastModifiedBy>cmcsecretariat</cp:lastModifiedBy>
  <cp:revision>687</cp:revision>
  <cp:lastPrinted>2015-02-17T14:43:21Z</cp:lastPrinted>
  <dcterms:created xsi:type="dcterms:W3CDTF">2014-02-17T13:12:16Z</dcterms:created>
  <dcterms:modified xsi:type="dcterms:W3CDTF">2017-10-31T15:24:00Z</dcterms:modified>
</cp:coreProperties>
</file>