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9" r:id="rId5"/>
  </p:sldMasterIdLst>
  <p:notesMasterIdLst>
    <p:notesMasterId r:id="rId12"/>
  </p:notesMasterIdLst>
  <p:handoutMasterIdLst>
    <p:handoutMasterId r:id="rId13"/>
  </p:handoutMasterIdLst>
  <p:sldIdLst>
    <p:sldId id="263" r:id="rId6"/>
    <p:sldId id="266" r:id="rId7"/>
    <p:sldId id="259" r:id="rId8"/>
    <p:sldId id="261" r:id="rId9"/>
    <p:sldId id="262" r:id="rId10"/>
    <p:sldId id="268" r:id="rId11"/>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EFFBD"/>
    <a:srgbClr val="CAE9FE"/>
    <a:srgbClr val="91D1FD"/>
    <a:srgbClr val="49CEFD"/>
    <a:srgbClr val="B0EAFE"/>
    <a:srgbClr val="57C70B"/>
    <a:srgbClr val="C5C5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822" autoAdjust="0"/>
    <p:restoredTop sz="94231" autoAdjust="0"/>
  </p:normalViewPr>
  <p:slideViewPr>
    <p:cSldViewPr snapToGrid="0">
      <p:cViewPr varScale="1">
        <p:scale>
          <a:sx n="91" d="100"/>
          <a:sy n="91" d="100"/>
        </p:scale>
        <p:origin x="-258" y="3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2982119" cy="466434"/>
          </a:xfrm>
          <a:prstGeom prst="rect">
            <a:avLst/>
          </a:prstGeom>
        </p:spPr>
        <p:txBody>
          <a:bodyPr vert="horz" lIns="93165" tIns="46581" rIns="93165" bIns="46581" rtlCol="0"/>
          <a:lstStyle>
            <a:lvl1pPr algn="l">
              <a:defRPr sz="1200"/>
            </a:lvl1pPr>
          </a:lstStyle>
          <a:p>
            <a:endParaRPr lang="en-US"/>
          </a:p>
        </p:txBody>
      </p:sp>
      <p:sp>
        <p:nvSpPr>
          <p:cNvPr id="3" name="Date Placeholder 2"/>
          <p:cNvSpPr>
            <a:spLocks noGrp="1"/>
          </p:cNvSpPr>
          <p:nvPr>
            <p:ph type="dt" sz="quarter" idx="1"/>
          </p:nvPr>
        </p:nvSpPr>
        <p:spPr>
          <a:xfrm>
            <a:off x="3898107" y="1"/>
            <a:ext cx="2982119" cy="466434"/>
          </a:xfrm>
          <a:prstGeom prst="rect">
            <a:avLst/>
          </a:prstGeom>
        </p:spPr>
        <p:txBody>
          <a:bodyPr vert="horz" lIns="93165" tIns="46581" rIns="93165" bIns="46581" rtlCol="0"/>
          <a:lstStyle>
            <a:lvl1pPr algn="r">
              <a:defRPr sz="1200"/>
            </a:lvl1pPr>
          </a:lstStyle>
          <a:p>
            <a:fld id="{713A6F0C-1D85-4786-8AD4-CE100CA5CEB1}" type="datetimeFigureOut">
              <a:rPr lang="en-US" smtClean="0"/>
              <a:pPr/>
              <a:t>4/27/2017</a:t>
            </a:fld>
            <a:endParaRPr lang="en-US"/>
          </a:p>
        </p:txBody>
      </p:sp>
      <p:sp>
        <p:nvSpPr>
          <p:cNvPr id="4" name="Footer Placeholder 3"/>
          <p:cNvSpPr>
            <a:spLocks noGrp="1"/>
          </p:cNvSpPr>
          <p:nvPr>
            <p:ph type="ftr" sz="quarter" idx="2"/>
          </p:nvPr>
        </p:nvSpPr>
        <p:spPr>
          <a:xfrm>
            <a:off x="5" y="8829973"/>
            <a:ext cx="2982119" cy="466433"/>
          </a:xfrm>
          <a:prstGeom prst="rect">
            <a:avLst/>
          </a:prstGeom>
        </p:spPr>
        <p:txBody>
          <a:bodyPr vert="horz" lIns="93165" tIns="46581" rIns="93165"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898107" y="8829973"/>
            <a:ext cx="2982119" cy="466433"/>
          </a:xfrm>
          <a:prstGeom prst="rect">
            <a:avLst/>
          </a:prstGeom>
        </p:spPr>
        <p:txBody>
          <a:bodyPr vert="horz" lIns="93165" tIns="46581" rIns="93165" bIns="46581" rtlCol="0" anchor="b"/>
          <a:lstStyle>
            <a:lvl1pPr algn="r">
              <a:defRPr sz="1200"/>
            </a:lvl1pPr>
          </a:lstStyle>
          <a:p>
            <a:fld id="{9C8DCF70-4DA4-4A0B-8BFC-729FAF55A4E2}" type="slidenum">
              <a:rPr lang="en-US" smtClean="0"/>
              <a:pPr/>
              <a:t>‹#›</a:t>
            </a:fld>
            <a:endParaRPr lang="en-US"/>
          </a:p>
        </p:txBody>
      </p:sp>
    </p:spTree>
    <p:extLst>
      <p:ext uri="{BB962C8B-B14F-4D97-AF65-F5344CB8AC3E}">
        <p14:creationId xmlns:p14="http://schemas.microsoft.com/office/powerpoint/2010/main" xmlns="" val="163752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2982744" cy="466725"/>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3897515" y="4"/>
            <a:ext cx="2982744" cy="466725"/>
          </a:xfrm>
          <a:prstGeom prst="rect">
            <a:avLst/>
          </a:prstGeom>
        </p:spPr>
        <p:txBody>
          <a:bodyPr vert="horz" lIns="91428" tIns="45714" rIns="91428" bIns="45714" rtlCol="0"/>
          <a:lstStyle>
            <a:lvl1pPr algn="r">
              <a:defRPr sz="1200"/>
            </a:lvl1pPr>
          </a:lstStyle>
          <a:p>
            <a:fld id="{834B58B9-70DF-4937-923E-583DE72A5979}" type="datetimeFigureOut">
              <a:rPr lang="en-US" smtClean="0"/>
              <a:pPr/>
              <a:t>4/27/2017</a:t>
            </a:fld>
            <a:endParaRPr lang="en-US"/>
          </a:p>
        </p:txBody>
      </p:sp>
      <p:sp>
        <p:nvSpPr>
          <p:cNvPr id="4" name="Slide Image Placeholder 3"/>
          <p:cNvSpPr>
            <a:spLocks noGrp="1" noRot="1" noChangeAspect="1"/>
          </p:cNvSpPr>
          <p:nvPr>
            <p:ph type="sldImg" idx="2"/>
          </p:nvPr>
        </p:nvSpPr>
        <p:spPr>
          <a:xfrm>
            <a:off x="650875" y="1160463"/>
            <a:ext cx="5580063" cy="3138487"/>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688806" y="4473584"/>
            <a:ext cx="5504204" cy="3660775"/>
          </a:xfrm>
          <a:prstGeom prst="rect">
            <a:avLst/>
          </a:prstGeom>
        </p:spPr>
        <p:txBody>
          <a:bodyPr vert="horz" lIns="91428" tIns="45714" rIns="91428"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29683"/>
            <a:ext cx="2982744" cy="466725"/>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897515" y="8829683"/>
            <a:ext cx="2982744" cy="466725"/>
          </a:xfrm>
          <a:prstGeom prst="rect">
            <a:avLst/>
          </a:prstGeom>
        </p:spPr>
        <p:txBody>
          <a:bodyPr vert="horz" lIns="91428" tIns="45714" rIns="91428" bIns="45714" rtlCol="0" anchor="b"/>
          <a:lstStyle>
            <a:lvl1pPr algn="r">
              <a:defRPr sz="1200"/>
            </a:lvl1pPr>
          </a:lstStyle>
          <a:p>
            <a:fld id="{A1ABB7D8-5708-44AD-B1CA-9A4F9942E51B}" type="slidenum">
              <a:rPr lang="en-US" smtClean="0"/>
              <a:pPr/>
              <a:t>‹#›</a:t>
            </a:fld>
            <a:endParaRPr lang="en-US"/>
          </a:p>
        </p:txBody>
      </p:sp>
    </p:spTree>
    <p:extLst>
      <p:ext uri="{BB962C8B-B14F-4D97-AF65-F5344CB8AC3E}">
        <p14:creationId xmlns:p14="http://schemas.microsoft.com/office/powerpoint/2010/main" xmlns="" val="8372896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0875" y="1160463"/>
            <a:ext cx="5580063" cy="3138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3</a:t>
            </a:fld>
            <a:endParaRPr lang="en-US"/>
          </a:p>
        </p:txBody>
      </p:sp>
    </p:spTree>
    <p:extLst>
      <p:ext uri="{BB962C8B-B14F-4D97-AF65-F5344CB8AC3E}">
        <p14:creationId xmlns:p14="http://schemas.microsoft.com/office/powerpoint/2010/main" xmlns="" val="1266854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4</a:t>
            </a:fld>
            <a:endParaRPr lang="en-US"/>
          </a:p>
        </p:txBody>
      </p:sp>
    </p:spTree>
    <p:extLst>
      <p:ext uri="{BB962C8B-B14F-4D97-AF65-F5344CB8AC3E}">
        <p14:creationId xmlns:p14="http://schemas.microsoft.com/office/powerpoint/2010/main" xmlns="" val="745323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6</a:t>
            </a:fld>
            <a:endParaRPr lang="en-US"/>
          </a:p>
        </p:txBody>
      </p:sp>
    </p:spTree>
    <p:extLst>
      <p:ext uri="{BB962C8B-B14F-4D97-AF65-F5344CB8AC3E}">
        <p14:creationId xmlns:p14="http://schemas.microsoft.com/office/powerpoint/2010/main" xmlns="" val="1239456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D266FC-C2CD-4CA4-9B9F-4B3F8765329A}" type="datetime1">
              <a:rPr lang="en-US" smtClean="0"/>
              <a:pPr/>
              <a:t>4/27/2017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67349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2870A2-DF83-42D8-8221-E88114830673}" type="datetime1">
              <a:rPr lang="en-US" smtClean="0"/>
              <a:pPr/>
              <a:t>4/27/2017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14700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AB5593-E304-47F3-AF84-6C6D7A637995}" type="datetime1">
              <a:rPr lang="en-US" smtClean="0"/>
              <a:pPr/>
              <a:t>4/27/2017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32524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4C9449-3F93-4525-98B6-CE7398982599}" type="datetime1">
              <a:rPr lang="en-US" smtClean="0"/>
              <a:pPr/>
              <a:t>4/27/2017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12"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4C9449-3F93-4525-98B6-CE7398982599}" type="datetime1">
              <a:rPr lang="en-US" smtClean="0"/>
              <a:pPr/>
              <a:t>4/27/2017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23619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68B4ED-2E9B-414C-A6EF-ECA38972076A}" type="datetime1">
              <a:rPr lang="en-US" smtClean="0"/>
              <a:pPr/>
              <a:t>4/27/2017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6"/>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748012" y="60468"/>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155800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C826C3-03BB-49D9-9C52-6C40B8B3BCA4}" type="datetime1">
              <a:rPr lang="en-US" smtClean="0"/>
              <a:pPr/>
              <a:t>4/27/2017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pic>
        <p:nvPicPr>
          <p:cNvPr id="8"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808972" y="24483"/>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9023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6CE1F2-6C66-4ACA-A6F0-914C4B609920}" type="datetime1">
              <a:rPr lang="en-US" smtClean="0"/>
              <a:pPr/>
              <a:t>4/27/2017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0" name="Picture 9"/>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839452" y="97635"/>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6127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2EAC2E-6513-4FFC-8D4B-D69AAE7E3082}" type="datetime1">
              <a:rPr lang="en-US" smtClean="0"/>
              <a:pPr/>
              <a:t>4/27/2017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pic>
        <p:nvPicPr>
          <p:cNvPr id="6"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xmlns="" val="0"/>
              </a:ext>
            </a:extLst>
          </a:blip>
          <a:srcRect/>
          <a:stretch>
            <a:fillRect/>
          </a:stretch>
        </p:blipFill>
        <p:spPr bwMode="auto">
          <a:xfrm rot="10800000">
            <a:off x="10880092" y="125065"/>
            <a:ext cx="1223963"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004053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145D8-61A8-4ECE-91DE-81AC01A31F49}" type="datetime1">
              <a:rPr lang="en-US" smtClean="0"/>
              <a:pPr/>
              <a:t>4/27/2017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6381042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D2CAC-FC29-4AE6-9CED-53D8A5DA3E6A}" type="datetime1">
              <a:rPr lang="en-US" smtClean="0"/>
              <a:pPr/>
              <a:t>4/27/2017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71627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8BF81-C90F-4348-82D1-EAB87C498F48}" type="datetime1">
              <a:rPr lang="en-US" smtClean="0"/>
              <a:pPr/>
              <a:t>4/27/2017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72853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images.google.com.ng/imgres?imgurl=http://content.answers.com/main/content/wp/en-commons/0/0e/Nigeria_coa.png&amp;imgrefurl=http://www.answers.com/topic/coat-of-arms-of-nigeria&amp;h=182&amp;w=206&amp;sz=18&amp;hl=en&amp;start=6&amp;tbnid=8i4DAx0SZjuLBM:&amp;tbnh=93&amp;tbnw=105&amp;prev=/images?q=Nigerian+Government+-+Coat+of+Arms&amp;gbv=2&amp;svnum=10&amp;hl=en&amp;sa=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6"/>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6F858-B5D6-4B48-B5A7-B6202EEFB8B8}" type="datetime1">
              <a:rPr lang="en-US" smtClean="0"/>
              <a:pPr/>
              <a:t>4/27/2017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14">
            <a:lum bright="12000" contrast="18000"/>
            <a:extLst>
              <a:ext uri="{28A0092B-C50C-407E-A947-70E740481C1C}">
                <a14:useLocalDpi xmlns:a14="http://schemas.microsoft.com/office/drawing/2010/main" xmlns="" val="0"/>
              </a:ext>
            </a:extLst>
          </a:blip>
          <a:srcRect/>
          <a:stretch>
            <a:fillRect/>
          </a:stretch>
        </p:blipFill>
        <p:spPr bwMode="auto">
          <a:xfrm rot="10800000">
            <a:off x="10727245" y="137094"/>
            <a:ext cx="1102486" cy="647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8" name="Group 7"/>
          <p:cNvGrpSpPr>
            <a:grpSpLocks/>
          </p:cNvGrpSpPr>
          <p:nvPr userDrawn="1"/>
        </p:nvGrpSpPr>
        <p:grpSpPr bwMode="auto">
          <a:xfrm>
            <a:off x="0" y="-2152"/>
            <a:ext cx="2042160" cy="1129913"/>
            <a:chOff x="1219200" y="12799"/>
            <a:chExt cx="3048000" cy="1718142"/>
          </a:xfrm>
        </p:grpSpPr>
        <p:pic>
          <p:nvPicPr>
            <p:cNvPr id="9" name="Picture 4" descr="Nigeria_coa">
              <a:hlinkClick r:id="rId15"/>
            </p:cNvPr>
            <p:cNvPicPr>
              <a:picLocks noChangeAspect="1" noChangeArrowheads="1"/>
            </p:cNvPicPr>
            <p:nvPr/>
          </p:nvPicPr>
          <p:blipFill>
            <a:blip r:embed="rId16">
              <a:extLst>
                <a:ext uri="{28A0092B-C50C-407E-A947-70E740481C1C}">
                  <a14:useLocalDpi xmlns:a14="http://schemas.microsoft.com/office/drawing/2010/main" xmlns="" val="0"/>
                </a:ext>
              </a:extLst>
            </a:blip>
            <a:srcRect/>
            <a:stretch>
              <a:fillRect/>
            </a:stretch>
          </p:blipFill>
          <p:spPr bwMode="auto">
            <a:xfrm>
              <a:off x="2081149" y="12799"/>
              <a:ext cx="1101085" cy="1086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7"/>
            <p:cNvSpPr txBox="1">
              <a:spLocks noChangeArrowheads="1"/>
            </p:cNvSpPr>
            <p:nvPr/>
          </p:nvSpPr>
          <p:spPr bwMode="auto">
            <a:xfrm>
              <a:off x="1219200" y="950533"/>
              <a:ext cx="3048000" cy="780408"/>
            </a:xfrm>
            <a:prstGeom prst="rect">
              <a:avLst/>
            </a:prstGeom>
            <a:noFill/>
            <a:ln w="9525">
              <a:noFill/>
              <a:miter lim="800000"/>
              <a:headEnd/>
              <a:tailEnd/>
            </a:ln>
          </p:spPr>
          <p:txBody>
            <a:bodyPr>
              <a:spAutoFit/>
            </a:bodyPr>
            <a:lstStyle/>
            <a:p>
              <a:pPr algn="ctr">
                <a:defRPr/>
              </a:pPr>
              <a:r>
                <a:rPr lang="en-US" sz="1200" b="1" dirty="0">
                  <a:latin typeface="Arial Narrow" panose="020B0606020202030204" pitchFamily="34" charset="0"/>
                  <a:cs typeface="Arial" charset="0"/>
                </a:rPr>
                <a:t>DEBT MANAGEMENT OFFICE</a:t>
              </a:r>
              <a:endParaRPr lang="en-US" sz="1200" b="1" u="sng" dirty="0">
                <a:latin typeface="Arial Narrow" panose="020B0606020202030204" pitchFamily="34" charset="0"/>
                <a:cs typeface="Arial" charset="0"/>
              </a:endParaRPr>
            </a:p>
            <a:p>
              <a:pPr algn="ctr">
                <a:defRPr/>
              </a:pPr>
              <a:r>
                <a:rPr lang="en-US" sz="1100" b="1" dirty="0">
                  <a:latin typeface="Times New Roman" panose="02020603050405020304" pitchFamily="18" charset="0"/>
                  <a:cs typeface="Times New Roman" panose="02020603050405020304" pitchFamily="18" charset="0"/>
                </a:rPr>
                <a:t>NIGERIA</a:t>
              </a:r>
              <a:endParaRPr lang="en-US" sz="1051" dirty="0">
                <a:latin typeface="Times New Roman" panose="02020603050405020304" pitchFamily="18" charset="0"/>
                <a:cs typeface="Times New Roman" panose="02020603050405020304" pitchFamily="18" charset="0"/>
              </a:endParaRPr>
            </a:p>
            <a:p>
              <a:pPr>
                <a:defRPr/>
              </a:pPr>
              <a:endParaRPr lang="en-US" sz="1200" dirty="0">
                <a:latin typeface="Calibri" pitchFamily="34" charset="0"/>
                <a:cs typeface="Arial" charset="0"/>
              </a:endParaRPr>
            </a:p>
          </p:txBody>
        </p:sp>
      </p:grpSp>
    </p:spTree>
    <p:extLst>
      <p:ext uri="{BB962C8B-B14F-4D97-AF65-F5344CB8AC3E}">
        <p14:creationId xmlns:p14="http://schemas.microsoft.com/office/powerpoint/2010/main" xmlns="" val="2275567244"/>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42" r:id="rId1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9711" y="882869"/>
            <a:ext cx="9882938" cy="2091559"/>
          </a:xfrm>
        </p:spPr>
        <p:txBody>
          <a:bodyPr>
            <a:noAutofit/>
          </a:bodyPr>
          <a:lstStyle/>
          <a:p>
            <a:r>
              <a:rPr lang="en-US" sz="3600" b="1" dirty="0">
                <a:solidFill>
                  <a:schemeClr val="accent3">
                    <a:lumMod val="75000"/>
                  </a:schemeClr>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UPDATE ON THE DEBT MANAGEMENT OFFICE </a:t>
            </a:r>
            <a:r>
              <a:rPr lang="en-US" sz="3600" b="1" dirty="0" smtClean="0">
                <a:solidFill>
                  <a:schemeClr val="accent3">
                    <a:lumMod val="75000"/>
                  </a:schemeClr>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ACTIVITIES </a:t>
            </a:r>
            <a:r>
              <a:rPr lang="en-US" sz="3600" b="1" dirty="0">
                <a:solidFill>
                  <a:schemeClr val="accent3">
                    <a:lumMod val="75000"/>
                  </a:schemeClr>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FOR FIRST QUARTER </a:t>
            </a:r>
            <a:r>
              <a:rPr lang="en-US" sz="3600" b="1" dirty="0" smtClean="0">
                <a:solidFill>
                  <a:schemeClr val="accent3">
                    <a:lumMod val="75000"/>
                  </a:schemeClr>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2017</a:t>
            </a:r>
            <a:endParaRPr lang="en-US" sz="3600" dirty="0">
              <a:solidFill>
                <a:schemeClr val="accent3">
                  <a:lumMod val="75000"/>
                </a:schemeClr>
              </a:solidFill>
              <a:latin typeface="Baskerville Old Face" panose="02020602080505020303" pitchFamily="18" charset="0"/>
            </a:endParaRPr>
          </a:p>
        </p:txBody>
      </p:sp>
      <p:sp>
        <p:nvSpPr>
          <p:cNvPr id="3" name="Subtitle 2"/>
          <p:cNvSpPr>
            <a:spLocks noGrp="1"/>
          </p:cNvSpPr>
          <p:nvPr>
            <p:ph type="subTitle" idx="1"/>
          </p:nvPr>
        </p:nvSpPr>
        <p:spPr>
          <a:xfrm>
            <a:off x="1523999" y="4004441"/>
            <a:ext cx="9144000" cy="2135486"/>
          </a:xfrm>
        </p:spPr>
        <p:txBody>
          <a:bodyPr>
            <a:normAutofit fontScale="92500" lnSpcReduction="10000"/>
          </a:bodyPr>
          <a:lstStyle/>
          <a:p>
            <a:pPr>
              <a:defRPr/>
            </a:pPr>
            <a:r>
              <a:rPr lang="en-GB" sz="2800" b="1" cap="small" dirty="0" smtClean="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by </a:t>
            </a:r>
            <a:endParaRPr lang="en-GB" sz="28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endParaRPr>
          </a:p>
          <a:p>
            <a:pPr>
              <a:defRPr/>
            </a:pPr>
            <a:r>
              <a:rPr lang="en-GB" b="1" cap="small" dirty="0">
                <a:solidFill>
                  <a:srgbClr val="008000"/>
                </a:solidFill>
                <a:effectLst>
                  <a:outerShdw blurRad="38100" dist="38100" dir="2700000" algn="tl">
                    <a:srgbClr val="000000">
                      <a:alpha val="43137"/>
                    </a:srgbClr>
                  </a:outerShdw>
                </a:effectLst>
                <a:latin typeface="Baskerville Old Face" panose="02020602080505020303" pitchFamily="18" charset="0"/>
              </a:rPr>
              <a:t>Debt Management Office </a:t>
            </a: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At </a:t>
            </a: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The </a:t>
            </a:r>
            <a:r>
              <a:rPr lang="en-GB" b="1" cap="small" dirty="0" smtClean="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Meeting of the Capital Market Committee, Lagos</a:t>
            </a:r>
            <a:endPar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endParaRPr>
          </a:p>
          <a:p>
            <a:pPr>
              <a:defRPr/>
            </a:pPr>
            <a:r>
              <a:rPr lang="en-GB" sz="2800" b="1" cap="small" smtClean="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MAY, </a:t>
            </a:r>
            <a:r>
              <a:rPr lang="en-GB" sz="28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2017</a:t>
            </a:r>
          </a:p>
          <a:p>
            <a:endParaRPr lang="en-US" dirty="0"/>
          </a:p>
        </p:txBody>
      </p:sp>
    </p:spTree>
    <p:extLst>
      <p:ext uri="{BB962C8B-B14F-4D97-AF65-F5344CB8AC3E}">
        <p14:creationId xmlns:p14="http://schemas.microsoft.com/office/powerpoint/2010/main" xmlns="" val="2782580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effectLst>
                  <a:outerShdw blurRad="38100" dist="38100" dir="2700000" algn="tl">
                    <a:srgbClr val="000000">
                      <a:alpha val="43137"/>
                    </a:srgbClr>
                  </a:outerShdw>
                </a:effectLst>
                <a:latin typeface="Baskerville Old Face" panose="02020602080505020303" pitchFamily="18" charset="0"/>
              </a:rPr>
              <a:t>TABLE OF CONTENTS</a:t>
            </a:r>
            <a:endParaRPr lang="en-US" sz="3600" b="1" dirty="0">
              <a:effectLst>
                <a:outerShdw blurRad="38100" dist="38100" dir="2700000" algn="tl">
                  <a:srgbClr val="000000">
                    <a:alpha val="43137"/>
                  </a:srgbClr>
                </a:outerShdw>
              </a:effectLst>
              <a:latin typeface="Baskerville Old Face" panose="02020602080505020303" pitchFamily="18" charset="0"/>
            </a:endParaRPr>
          </a:p>
        </p:txBody>
      </p:sp>
      <p:sp>
        <p:nvSpPr>
          <p:cNvPr id="3" name="Content Placeholder 2"/>
          <p:cNvSpPr>
            <a:spLocks noGrp="1"/>
          </p:cNvSpPr>
          <p:nvPr>
            <p:ph idx="1"/>
          </p:nvPr>
        </p:nvSpPr>
        <p:spPr>
          <a:xfrm>
            <a:off x="1097280" y="1513490"/>
            <a:ext cx="10058400" cy="4704430"/>
          </a:xfrm>
        </p:spPr>
        <p:txBody>
          <a:bodyPr>
            <a:normAutofit/>
          </a:bodyPr>
          <a:lstStyle/>
          <a:p>
            <a:pPr marL="457200" indent="-457200">
              <a:lnSpc>
                <a:spcPct val="200000"/>
              </a:lnSpc>
              <a:buClr>
                <a:srgbClr val="008000"/>
              </a:buClr>
              <a:buFont typeface="Wingdings" panose="05000000000000000000" pitchFamily="2" charset="2"/>
              <a:buChar char="q"/>
            </a:pPr>
            <a:r>
              <a:rPr lang="en-US" sz="3200" dirty="0">
                <a:effectLst>
                  <a:outerShdw blurRad="38100" dist="38100" dir="2700000" algn="tl">
                    <a:srgbClr val="000000">
                      <a:alpha val="43137"/>
                    </a:srgbClr>
                  </a:outerShdw>
                </a:effectLst>
                <a:latin typeface="Baskerville Old Face" panose="02020602080505020303" pitchFamily="18" charset="0"/>
              </a:rPr>
              <a:t>FGN DOMESTIC BOND </a:t>
            </a:r>
            <a:r>
              <a:rPr lang="en-US" sz="3200" dirty="0" smtClean="0">
                <a:effectLst>
                  <a:outerShdw blurRad="38100" dist="38100" dir="2700000" algn="tl">
                    <a:srgbClr val="000000">
                      <a:alpha val="43137"/>
                    </a:srgbClr>
                  </a:outerShdw>
                </a:effectLst>
                <a:latin typeface="Baskerville Old Face" panose="02020602080505020303" pitchFamily="18" charset="0"/>
              </a:rPr>
              <a:t>MARKET.</a:t>
            </a:r>
            <a:endParaRPr lang="en-US" sz="3200" dirty="0">
              <a:effectLst>
                <a:outerShdw blurRad="38100" dist="38100" dir="2700000" algn="tl">
                  <a:srgbClr val="000000">
                    <a:alpha val="43137"/>
                  </a:srgbClr>
                </a:outerShdw>
              </a:effectLst>
              <a:latin typeface="Baskerville Old Face" panose="02020602080505020303" pitchFamily="18" charset="0"/>
            </a:endParaRPr>
          </a:p>
          <a:p>
            <a:pPr marL="457200" indent="-457200">
              <a:lnSpc>
                <a:spcPct val="200000"/>
              </a:lnSpc>
              <a:buClr>
                <a:srgbClr val="008000"/>
              </a:buClr>
              <a:buFont typeface="Wingdings" panose="05000000000000000000" pitchFamily="2" charset="2"/>
              <a:buChar char="q"/>
            </a:pPr>
            <a:r>
              <a:rPr lang="en-US" sz="3200" dirty="0" smtClean="0">
                <a:effectLst>
                  <a:outerShdw blurRad="38100" dist="38100" dir="2700000" algn="tl">
                    <a:srgbClr val="000000">
                      <a:alpha val="43137"/>
                    </a:srgbClr>
                  </a:outerShdw>
                </a:effectLst>
                <a:latin typeface="Baskerville Old Face" panose="02020602080505020303" pitchFamily="18" charset="0"/>
              </a:rPr>
              <a:t>FGN SAVINGS BOND.</a:t>
            </a:r>
          </a:p>
          <a:p>
            <a:pPr marL="457200" indent="-457200">
              <a:lnSpc>
                <a:spcPct val="200000"/>
              </a:lnSpc>
              <a:buClr>
                <a:srgbClr val="008000"/>
              </a:buClr>
              <a:buFont typeface="Wingdings" panose="05000000000000000000" pitchFamily="2" charset="2"/>
              <a:buChar char="q"/>
            </a:pPr>
            <a:r>
              <a:rPr lang="en-US" sz="3200" dirty="0" smtClean="0">
                <a:effectLst>
                  <a:outerShdw blurRad="38100" dist="38100" dir="2700000" algn="tl">
                    <a:srgbClr val="000000">
                      <a:alpha val="43137"/>
                    </a:srgbClr>
                  </a:outerShdw>
                </a:effectLst>
                <a:latin typeface="Baskerville Old Face" panose="02020602080505020303" pitchFamily="18" charset="0"/>
              </a:rPr>
              <a:t>UPDATE ON THE PROPOSED SUKUK ISSUANCE.</a:t>
            </a:r>
          </a:p>
          <a:p>
            <a:pPr marL="457200" indent="-457200">
              <a:lnSpc>
                <a:spcPct val="200000"/>
              </a:lnSpc>
              <a:buClr>
                <a:srgbClr val="008000"/>
              </a:buClr>
              <a:buFont typeface="Wingdings" panose="05000000000000000000" pitchFamily="2" charset="2"/>
              <a:buChar char="q"/>
            </a:pPr>
            <a:r>
              <a:rPr lang="en-US" sz="3200" dirty="0" smtClean="0">
                <a:effectLst>
                  <a:outerShdw blurRad="38100" dist="38100" dir="2700000" algn="tl">
                    <a:srgbClr val="000000">
                      <a:alpha val="43137"/>
                    </a:srgbClr>
                  </a:outerShdw>
                </a:effectLst>
                <a:latin typeface="Baskerville Old Face" panose="02020602080505020303" pitchFamily="18" charset="0"/>
              </a:rPr>
              <a:t>EUROBOND ISSUANCE.</a:t>
            </a:r>
            <a:endParaRPr lang="en-US" sz="3200" dirty="0">
              <a:effectLst>
                <a:outerShdw blurRad="38100" dist="38100" dir="2700000" algn="tl">
                  <a:srgbClr val="000000">
                    <a:alpha val="43137"/>
                  </a:srgbClr>
                </a:outerShdw>
              </a:effectLst>
              <a:latin typeface="Baskerville Old Face" panose="02020602080505020303" pitchFamily="18" charset="0"/>
            </a:endParaRPr>
          </a:p>
          <a:p>
            <a:pPr>
              <a:lnSpc>
                <a:spcPct val="250000"/>
              </a:lnSpc>
            </a:pPr>
            <a:endParaRPr lang="en-US" sz="3200" dirty="0" smtClean="0"/>
          </a:p>
          <a:p>
            <a:pPr>
              <a:lnSpc>
                <a:spcPct val="120000"/>
              </a:lnSpc>
            </a:pPr>
            <a:endParaRPr lang="en-US" dirty="0" smtClean="0"/>
          </a:p>
        </p:txBody>
      </p:sp>
    </p:spTree>
    <p:extLst>
      <p:ext uri="{BB962C8B-B14F-4D97-AF65-F5344CB8AC3E}">
        <p14:creationId xmlns:p14="http://schemas.microsoft.com/office/powerpoint/2010/main" xmlns="" val="1118337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0923" y="1428969"/>
            <a:ext cx="6831725" cy="307777"/>
          </a:xfrm>
          <a:prstGeom prst="rect">
            <a:avLst/>
          </a:prstGeom>
          <a:noFill/>
        </p:spPr>
        <p:txBody>
          <a:bodyPr wrap="square" rtlCol="0">
            <a:spAutoFit/>
          </a:bodyPr>
          <a:lstStyle/>
          <a:p>
            <a:r>
              <a:rPr lang="en-US" sz="1400" b="1" dirty="0">
                <a:latin typeface="Adobe Devanagari" panose="02040503050201020203" pitchFamily="18" charset="0"/>
                <a:cs typeface="Adobe Devanagari" panose="02040503050201020203" pitchFamily="18" charset="0"/>
              </a:rPr>
              <a:t>Table 1: </a:t>
            </a:r>
            <a:r>
              <a:rPr lang="en-US" sz="1400" b="1" dirty="0" smtClean="0">
                <a:latin typeface="Adobe Devanagari" panose="02040503050201020203" pitchFamily="18" charset="0"/>
                <a:cs typeface="Adobe Devanagari" panose="02040503050201020203" pitchFamily="18" charset="0"/>
              </a:rPr>
              <a:t>Auction, Subscription and Allotment of FGN Bonds (</a:t>
            </a:r>
            <a:r>
              <a:rPr lang="en-US" sz="1400" b="1" strike="dblStrike" dirty="0" smtClean="0">
                <a:latin typeface="Adobe Devanagari" panose="02040503050201020203" pitchFamily="18" charset="0"/>
                <a:cs typeface="Adobe Devanagari" panose="02040503050201020203" pitchFamily="18" charset="0"/>
              </a:rPr>
              <a:t>N</a:t>
            </a:r>
            <a:r>
              <a:rPr lang="en-US" sz="1400" b="1" dirty="0" smtClean="0">
                <a:latin typeface="Adobe Devanagari" panose="02040503050201020203" pitchFamily="18" charset="0"/>
                <a:cs typeface="Adobe Devanagari" panose="02040503050201020203" pitchFamily="18" charset="0"/>
              </a:rPr>
              <a:t>’ </a:t>
            </a:r>
            <a:r>
              <a:rPr lang="en-US" sz="1400" b="1" dirty="0">
                <a:latin typeface="Adobe Devanagari" panose="02040503050201020203" pitchFamily="18" charset="0"/>
                <a:cs typeface="Adobe Devanagari" panose="02040503050201020203" pitchFamily="18" charset="0"/>
              </a:rPr>
              <a:t>Billion)</a:t>
            </a:r>
          </a:p>
        </p:txBody>
      </p:sp>
      <p:sp>
        <p:nvSpPr>
          <p:cNvPr id="9" name="TextBox 8"/>
          <p:cNvSpPr txBox="1"/>
          <p:nvPr/>
        </p:nvSpPr>
        <p:spPr>
          <a:xfrm>
            <a:off x="430923" y="4293182"/>
            <a:ext cx="6497078" cy="338554"/>
          </a:xfrm>
          <a:prstGeom prst="rect">
            <a:avLst/>
          </a:prstGeom>
          <a:noFill/>
        </p:spPr>
        <p:txBody>
          <a:bodyPr wrap="square" rtlCol="0">
            <a:spAutoFit/>
          </a:bodyPr>
          <a:lstStyle/>
          <a:p>
            <a:r>
              <a:rPr lang="en-US" sz="1400" b="1" dirty="0">
                <a:latin typeface="Adobe Devanagari" panose="02040503050201020203" pitchFamily="18" charset="0"/>
                <a:cs typeface="Adobe Devanagari" panose="02040503050201020203" pitchFamily="18" charset="0"/>
              </a:rPr>
              <a:t>Table</a:t>
            </a:r>
            <a:r>
              <a:rPr lang="en-US" sz="1600" b="1" dirty="0">
                <a:latin typeface="Adobe Devanagari" panose="02040503050201020203" pitchFamily="18" charset="0"/>
                <a:cs typeface="Adobe Devanagari" panose="02040503050201020203" pitchFamily="18" charset="0"/>
              </a:rPr>
              <a:t> </a:t>
            </a:r>
            <a:r>
              <a:rPr lang="en-US" sz="1400" b="1" dirty="0">
                <a:latin typeface="Adobe Devanagari" panose="02040503050201020203" pitchFamily="18" charset="0"/>
                <a:cs typeface="Adobe Devanagari" panose="02040503050201020203" pitchFamily="18" charset="0"/>
              </a:rPr>
              <a:t>2</a:t>
            </a:r>
            <a:r>
              <a:rPr lang="en-US" sz="1400" b="1" dirty="0" smtClean="0">
                <a:latin typeface="Adobe Devanagari" panose="02040503050201020203" pitchFamily="18" charset="0"/>
                <a:cs typeface="Adobe Devanagari" panose="02040503050201020203" pitchFamily="18" charset="0"/>
              </a:rPr>
              <a:t>: </a:t>
            </a:r>
            <a:r>
              <a:rPr lang="en-US" sz="1400" b="1" dirty="0">
                <a:latin typeface="Adobe Devanagari" panose="02040503050201020203" pitchFamily="18" charset="0"/>
                <a:cs typeface="Adobe Devanagari" panose="02040503050201020203" pitchFamily="18" charset="0"/>
              </a:rPr>
              <a:t>OTC Market and The Nigerian Stock Exchange (</a:t>
            </a:r>
            <a:r>
              <a:rPr lang="en-US" sz="1400" b="1" strike="dblStrike" dirty="0">
                <a:latin typeface="Adobe Devanagari" panose="02040503050201020203" pitchFamily="18" charset="0"/>
                <a:cs typeface="Adobe Devanagari" panose="02040503050201020203" pitchFamily="18" charset="0"/>
              </a:rPr>
              <a:t>N</a:t>
            </a:r>
            <a:r>
              <a:rPr lang="en-US" sz="1400" b="1" dirty="0">
                <a:latin typeface="Adobe Devanagari" panose="02040503050201020203" pitchFamily="18" charset="0"/>
                <a:cs typeface="Adobe Devanagari" panose="02040503050201020203" pitchFamily="18" charset="0"/>
              </a:rPr>
              <a:t>’ Million)</a:t>
            </a:r>
          </a:p>
        </p:txBody>
      </p:sp>
      <p:sp>
        <p:nvSpPr>
          <p:cNvPr id="3" name="Rectangle 2"/>
          <p:cNvSpPr/>
          <p:nvPr/>
        </p:nvSpPr>
        <p:spPr>
          <a:xfrm>
            <a:off x="346841" y="1059636"/>
            <a:ext cx="2963517" cy="369332"/>
          </a:xfrm>
          <a:prstGeom prst="rect">
            <a:avLst/>
          </a:prstGeom>
        </p:spPr>
        <p:txBody>
          <a:bodyPr wrap="square">
            <a:spAutoFit/>
            <a:scene3d>
              <a:camera prst="obliqueBottomRight"/>
              <a:lightRig rig="threePt" dir="t"/>
            </a:scene3d>
          </a:bodyPr>
          <a:lstStyle/>
          <a:p>
            <a:r>
              <a:rPr lang="en-US" sz="1600" b="1" dirty="0">
                <a:solidFill>
                  <a:srgbClr val="00B050"/>
                </a:solidFill>
                <a:latin typeface="Adobe Devanagari" panose="02040503050201020203" pitchFamily="18" charset="0"/>
                <a:cs typeface="Adobe Devanagari" panose="02040503050201020203" pitchFamily="18" charset="0"/>
              </a:rPr>
              <a:t>A.</a:t>
            </a:r>
            <a:r>
              <a:rPr lang="en-US" b="1" dirty="0">
                <a:solidFill>
                  <a:srgbClr val="00B050"/>
                </a:solidFill>
                <a:latin typeface="Adobe Devanagari" panose="02040503050201020203" pitchFamily="18" charset="0"/>
                <a:cs typeface="Adobe Devanagari" panose="02040503050201020203" pitchFamily="18" charset="0"/>
              </a:rPr>
              <a:t>	</a:t>
            </a:r>
            <a:r>
              <a:rPr lang="en-US" sz="1600" b="1" dirty="0">
                <a:solidFill>
                  <a:srgbClr val="00B050"/>
                </a:solidFill>
                <a:latin typeface="Adobe Devanagari" panose="02040503050201020203" pitchFamily="18" charset="0"/>
                <a:cs typeface="Adobe Devanagari" panose="02040503050201020203" pitchFamily="18" charset="0"/>
              </a:rPr>
              <a:t>Primary Market</a:t>
            </a:r>
            <a:endParaRPr lang="en-US" b="1" dirty="0">
              <a:solidFill>
                <a:srgbClr val="00B050"/>
              </a:solidFill>
              <a:latin typeface="Adobe Devanagari" panose="02040503050201020203" pitchFamily="18" charset="0"/>
              <a:cs typeface="Adobe Devanagari" panose="02040503050201020203" pitchFamily="18" charset="0"/>
            </a:endParaRPr>
          </a:p>
        </p:txBody>
      </p:sp>
      <p:sp>
        <p:nvSpPr>
          <p:cNvPr id="11" name="Rectangle 10"/>
          <p:cNvSpPr/>
          <p:nvPr/>
        </p:nvSpPr>
        <p:spPr>
          <a:xfrm>
            <a:off x="262759" y="3920359"/>
            <a:ext cx="5236342" cy="369332"/>
          </a:xfrm>
          <a:prstGeom prst="rect">
            <a:avLst/>
          </a:prstGeom>
        </p:spPr>
        <p:txBody>
          <a:bodyPr wrap="square">
            <a:spAutoFit/>
          </a:bodyPr>
          <a:lstStyle/>
          <a:p>
            <a:r>
              <a:rPr lang="en-US" b="1" dirty="0">
                <a:solidFill>
                  <a:srgbClr val="00B050"/>
                </a:solidFill>
                <a:latin typeface="Adobe Devanagari" panose="02040503050201020203" pitchFamily="18" charset="0"/>
                <a:cs typeface="Adobe Devanagari" panose="02040503050201020203" pitchFamily="18" charset="0"/>
              </a:rPr>
              <a:t> </a:t>
            </a:r>
            <a:r>
              <a:rPr lang="en-US" sz="1600" b="1" dirty="0">
                <a:solidFill>
                  <a:srgbClr val="00B050"/>
                </a:solidFill>
                <a:latin typeface="Adobe Devanagari" panose="02040503050201020203" pitchFamily="18" charset="0"/>
                <a:cs typeface="Adobe Devanagari" panose="02040503050201020203" pitchFamily="18" charset="0"/>
              </a:rPr>
              <a:t>B.	Secondary Market</a:t>
            </a:r>
            <a:endParaRPr lang="en-US" b="1" dirty="0">
              <a:solidFill>
                <a:srgbClr val="00B050"/>
              </a:solidFill>
              <a:latin typeface="Adobe Devanagari" panose="02040503050201020203" pitchFamily="18" charset="0"/>
              <a:cs typeface="Adobe Devanagari" panose="02040503050201020203" pitchFamily="18" charset="0"/>
            </a:endParaRPr>
          </a:p>
        </p:txBody>
      </p:sp>
      <p:sp>
        <p:nvSpPr>
          <p:cNvPr id="17" name="TextBox 16"/>
          <p:cNvSpPr txBox="1"/>
          <p:nvPr/>
        </p:nvSpPr>
        <p:spPr>
          <a:xfrm>
            <a:off x="2289944" y="377005"/>
            <a:ext cx="7861764" cy="400110"/>
          </a:xfrm>
          <a:prstGeom prst="rect">
            <a:avLst/>
          </a:prstGeom>
          <a:noFill/>
        </p:spPr>
        <p:txBody>
          <a:bodyPr wrap="square" rtlCol="0">
            <a:spAutoFit/>
          </a:bodyPr>
          <a:lstStyle/>
          <a:p>
            <a:pPr algn="ctr"/>
            <a:r>
              <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FGN DOMESTIC BOND MARKET</a:t>
            </a:r>
          </a:p>
        </p:txBody>
      </p:sp>
      <p:graphicFrame>
        <p:nvGraphicFramePr>
          <p:cNvPr id="12" name="Table 11"/>
          <p:cNvGraphicFramePr>
            <a:graphicFrameLocks noGrp="1"/>
          </p:cNvGraphicFramePr>
          <p:nvPr>
            <p:extLst>
              <p:ext uri="{D42A27DB-BD31-4B8C-83A1-F6EECF244321}">
                <p14:modId xmlns:p14="http://schemas.microsoft.com/office/powerpoint/2010/main" xmlns="" val="4165960282"/>
              </p:ext>
            </p:extLst>
          </p:nvPr>
        </p:nvGraphicFramePr>
        <p:xfrm>
          <a:off x="346841" y="1705388"/>
          <a:ext cx="10193752" cy="1656340"/>
        </p:xfrm>
        <a:graphic>
          <a:graphicData uri="http://schemas.openxmlformats.org/drawingml/2006/table">
            <a:tbl>
              <a:tblPr firstRow="1" bandRow="1"/>
              <a:tblGrid>
                <a:gridCol w="1522387">
                  <a:extLst>
                    <a:ext uri="{9D8B030D-6E8A-4147-A177-3AD203B41FA5}">
                      <a16:colId xmlns:a16="http://schemas.microsoft.com/office/drawing/2014/main" xmlns="" val="20000"/>
                    </a:ext>
                  </a:extLst>
                </a:gridCol>
                <a:gridCol w="1973065">
                  <a:extLst>
                    <a:ext uri="{9D8B030D-6E8A-4147-A177-3AD203B41FA5}">
                      <a16:colId xmlns:a16="http://schemas.microsoft.com/office/drawing/2014/main" xmlns="" val="20001"/>
                    </a:ext>
                  </a:extLst>
                </a:gridCol>
                <a:gridCol w="2297935">
                  <a:extLst>
                    <a:ext uri="{9D8B030D-6E8A-4147-A177-3AD203B41FA5}">
                      <a16:colId xmlns:a16="http://schemas.microsoft.com/office/drawing/2014/main" xmlns="" val="2276399224"/>
                    </a:ext>
                  </a:extLst>
                </a:gridCol>
                <a:gridCol w="2114534">
                  <a:extLst>
                    <a:ext uri="{9D8B030D-6E8A-4147-A177-3AD203B41FA5}">
                      <a16:colId xmlns:a16="http://schemas.microsoft.com/office/drawing/2014/main" xmlns="" val="2999186086"/>
                    </a:ext>
                  </a:extLst>
                </a:gridCol>
                <a:gridCol w="2285831">
                  <a:extLst>
                    <a:ext uri="{9D8B030D-6E8A-4147-A177-3AD203B41FA5}">
                      <a16:colId xmlns:a16="http://schemas.microsoft.com/office/drawing/2014/main" xmlns="" val="1259035374"/>
                    </a:ext>
                  </a:extLst>
                </a:gridCol>
              </a:tblGrid>
              <a:tr h="331268">
                <a:tc>
                  <a:txBody>
                    <a:bodyPr/>
                    <a:lstStyle/>
                    <a:p>
                      <a:pPr algn="ctr" rtl="0" fontAlgn="ctr">
                        <a:lnSpc>
                          <a:spcPct val="150000"/>
                        </a:lnSpc>
                      </a:pPr>
                      <a:r>
                        <a:rPr lang="en-US" sz="12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Period</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2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Auction</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2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Subscription</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2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Subscription Rate (%)</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2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Allotment</a:t>
                      </a:r>
                      <a:endParaRPr lang="en-US" sz="12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0"/>
                  </a:ext>
                </a:extLst>
              </a:tr>
              <a:tr h="331268">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January</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130,000.00</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235,050.00</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180.81</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214,950.00</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31268">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February</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110,000.00</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337,030.00</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306.39</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160,000.00</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extLst>
                  <a:ext uri="{0D108BD9-81ED-4DB2-BD59-A6C34878D82A}">
                    <a16:rowId xmlns:a16="http://schemas.microsoft.com/office/drawing/2014/main" xmlns="" val="3211384082"/>
                  </a:ext>
                </a:extLst>
              </a:tr>
              <a:tr h="331268">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March</a:t>
                      </a: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130,000.00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216,380.00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166.45</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0" i="0" u="none" strike="noStrike" dirty="0" smtClean="0">
                          <a:solidFill>
                            <a:srgbClr val="000000"/>
                          </a:solidFill>
                          <a:effectLst/>
                          <a:latin typeface="Adobe Devanagari" panose="02040503050201020203" pitchFamily="18" charset="0"/>
                          <a:cs typeface="Adobe Devanagari" panose="02040503050201020203" pitchFamily="18" charset="0"/>
                        </a:rPr>
                        <a:t>160,000.00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extLst>
                  <a:ext uri="{0D108BD9-81ED-4DB2-BD59-A6C34878D82A}">
                    <a16:rowId xmlns:a16="http://schemas.microsoft.com/office/drawing/2014/main" xmlns="" val="3855963910"/>
                  </a:ext>
                </a:extLst>
              </a:tr>
              <a:tr h="331268">
                <a:tc>
                  <a:txBody>
                    <a:bodyPr/>
                    <a:lstStyle/>
                    <a:p>
                      <a:pPr algn="ctr" rtl="0" fontAlgn="ctr">
                        <a:lnSpc>
                          <a:spcPct val="150000"/>
                        </a:lnSpc>
                      </a:pPr>
                      <a:r>
                        <a:rPr lang="en-US" sz="1200" b="1" i="0" u="none" strike="noStrike" dirty="0" smtClean="0">
                          <a:solidFill>
                            <a:srgbClr val="000000"/>
                          </a:solidFill>
                          <a:effectLst/>
                          <a:latin typeface="Adobe Devanagari" panose="02040503050201020203" pitchFamily="18" charset="0"/>
                          <a:cs typeface="Adobe Devanagari" panose="02040503050201020203" pitchFamily="18" charset="0"/>
                        </a:rPr>
                        <a:t>Total</a:t>
                      </a:r>
                      <a:endParaRPr lang="en-US" sz="1200" b="1"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1" i="0" u="none" strike="noStrike" dirty="0" smtClean="0">
                          <a:solidFill>
                            <a:srgbClr val="000000"/>
                          </a:solidFill>
                          <a:effectLst/>
                          <a:latin typeface="Adobe Devanagari" panose="02040503050201020203" pitchFamily="18" charset="0"/>
                          <a:cs typeface="Adobe Devanagari" panose="02040503050201020203" pitchFamily="18" charset="0"/>
                        </a:rPr>
                        <a:t>370,000.00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1" i="0" u="none" strike="noStrike" dirty="0" smtClean="0">
                          <a:solidFill>
                            <a:srgbClr val="000000"/>
                          </a:solidFill>
                          <a:effectLst/>
                          <a:latin typeface="Adobe Devanagari" panose="02040503050201020203" pitchFamily="18" charset="0"/>
                          <a:cs typeface="Adobe Devanagari" panose="02040503050201020203" pitchFamily="18" charset="0"/>
                        </a:rPr>
                        <a:t>788,460.00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1" i="0" u="none" strike="noStrike" dirty="0" smtClean="0">
                          <a:solidFill>
                            <a:srgbClr val="000000"/>
                          </a:solidFill>
                          <a:effectLst/>
                          <a:latin typeface="Adobe Devanagari" panose="02040503050201020203" pitchFamily="18" charset="0"/>
                          <a:cs typeface="Adobe Devanagari" panose="02040503050201020203" pitchFamily="18" charset="0"/>
                        </a:rPr>
                        <a:t>213.10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200" b="1" i="0" u="none" strike="noStrike" dirty="0" smtClean="0">
                          <a:solidFill>
                            <a:srgbClr val="000000"/>
                          </a:solidFill>
                          <a:effectLst/>
                          <a:latin typeface="Adobe Devanagari" panose="02040503050201020203" pitchFamily="18" charset="0"/>
                          <a:cs typeface="Adobe Devanagari" panose="02040503050201020203" pitchFamily="18" charset="0"/>
                        </a:rPr>
                        <a:t>534,950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6350" cap="flat" cmpd="sng" algn="ctr">
                      <a:solidFill>
                        <a:srgbClr val="1F4E78"/>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rgbClr val="CEFFBD"/>
                    </a:solidFill>
                  </a:tcPr>
                </a:tc>
                <a:extLst>
                  <a:ext uri="{0D108BD9-81ED-4DB2-BD59-A6C34878D82A}">
                    <a16:rowId xmlns:a16="http://schemas.microsoft.com/office/drawing/2014/main" xmlns="" val="1149278314"/>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1211336442"/>
              </p:ext>
            </p:extLst>
          </p:nvPr>
        </p:nvGraphicFramePr>
        <p:xfrm>
          <a:off x="430923" y="4569602"/>
          <a:ext cx="10110952" cy="2364176"/>
        </p:xfrm>
        <a:graphic>
          <a:graphicData uri="http://schemas.openxmlformats.org/drawingml/2006/table">
            <a:tbl>
              <a:tblPr firstRow="1" bandRow="1"/>
              <a:tblGrid>
                <a:gridCol w="830499">
                  <a:extLst>
                    <a:ext uri="{9D8B030D-6E8A-4147-A177-3AD203B41FA5}">
                      <a16:colId xmlns:a16="http://schemas.microsoft.com/office/drawing/2014/main" xmlns="" val="20000"/>
                    </a:ext>
                  </a:extLst>
                </a:gridCol>
                <a:gridCol w="1818109">
                  <a:extLst>
                    <a:ext uri="{9D8B030D-6E8A-4147-A177-3AD203B41FA5}">
                      <a16:colId xmlns:a16="http://schemas.microsoft.com/office/drawing/2014/main" xmlns="" val="20001"/>
                    </a:ext>
                  </a:extLst>
                </a:gridCol>
                <a:gridCol w="1282262">
                  <a:extLst>
                    <a:ext uri="{9D8B030D-6E8A-4147-A177-3AD203B41FA5}">
                      <a16:colId xmlns:a16="http://schemas.microsoft.com/office/drawing/2014/main" xmlns="" val="1630809544"/>
                    </a:ext>
                  </a:extLst>
                </a:gridCol>
                <a:gridCol w="1660635">
                  <a:extLst>
                    <a:ext uri="{9D8B030D-6E8A-4147-A177-3AD203B41FA5}">
                      <a16:colId xmlns:a16="http://schemas.microsoft.com/office/drawing/2014/main" xmlns="" val="1352098938"/>
                    </a:ext>
                  </a:extLst>
                </a:gridCol>
                <a:gridCol w="1860331">
                  <a:extLst>
                    <a:ext uri="{9D8B030D-6E8A-4147-A177-3AD203B41FA5}">
                      <a16:colId xmlns:a16="http://schemas.microsoft.com/office/drawing/2014/main" xmlns="" val="20004"/>
                    </a:ext>
                  </a:extLst>
                </a:gridCol>
                <a:gridCol w="1103586">
                  <a:extLst>
                    <a:ext uri="{9D8B030D-6E8A-4147-A177-3AD203B41FA5}">
                      <a16:colId xmlns:a16="http://schemas.microsoft.com/office/drawing/2014/main" xmlns="" val="19298286"/>
                    </a:ext>
                  </a:extLst>
                </a:gridCol>
                <a:gridCol w="1555530">
                  <a:extLst>
                    <a:ext uri="{9D8B030D-6E8A-4147-A177-3AD203B41FA5}">
                      <a16:colId xmlns:a16="http://schemas.microsoft.com/office/drawing/2014/main" xmlns="" val="4104601079"/>
                    </a:ext>
                  </a:extLst>
                </a:gridCol>
              </a:tblGrid>
              <a:tr h="317708">
                <a:tc>
                  <a:txBody>
                    <a:bodyPr/>
                    <a:lstStyle/>
                    <a:p>
                      <a:pPr algn="ctr" rtl="0" fontAlgn="ctr">
                        <a:lnSpc>
                          <a:spcPct val="150000"/>
                        </a:lnSpc>
                      </a:pPr>
                      <a:r>
                        <a:rPr lang="en-US" sz="11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Period</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Number of Transactions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Volume</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Consideration</a:t>
                      </a:r>
                    </a:p>
                  </a:txBody>
                  <a:tcPr marL="9525" marR="9525" marT="9525" marB="0">
                    <a:lnL w="12700" cap="flat" cmpd="sng" algn="ctr">
                      <a:solidFill>
                        <a:srgbClr val="008000"/>
                      </a:solidFill>
                      <a:prstDash val="solid"/>
                      <a:round/>
                      <a:headEnd type="none" w="med" len="med"/>
                      <a:tailEnd type="none" w="med" len="med"/>
                    </a:lnL>
                    <a:lnR w="76200" cap="flat" cmpd="sng" algn="ctr">
                      <a:solidFill>
                        <a:srgbClr val="57C70B"/>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Number of Transactions</a:t>
                      </a:r>
                    </a:p>
                  </a:txBody>
                  <a:tcPr marL="9525" marR="9525" marT="9525" marB="0">
                    <a:lnL w="76200" cap="flat" cmpd="sng" algn="ctr">
                      <a:solidFill>
                        <a:srgbClr val="57C70B"/>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Volume</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100" b="1" i="0" u="none" strike="noStrike" dirty="0" smtClean="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Consideration</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0"/>
                  </a:ext>
                </a:extLst>
              </a:tr>
              <a:tr h="264868">
                <a:tc>
                  <a:txBody>
                    <a:bodyPr/>
                    <a:lstStyle/>
                    <a:p>
                      <a:pPr algn="ctr"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 </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gridSpan="3">
                  <a:txBody>
                    <a:bodyPr/>
                    <a:lstStyle/>
                    <a:p>
                      <a:pPr algn="ctr" rtl="0" fontAlgn="ctr">
                        <a:lnSpc>
                          <a:spcPct val="150000"/>
                        </a:lnSpc>
                      </a:pPr>
                      <a:r>
                        <a:rPr lang="en-US" sz="1100" b="1" i="0" u="none" strike="noStrike" dirty="0">
                          <a:solidFill>
                            <a:srgbClr val="000000"/>
                          </a:solidFill>
                          <a:effectLst/>
                          <a:latin typeface="Adobe Devanagari" panose="02040503050201020203" pitchFamily="18" charset="0"/>
                          <a:cs typeface="Adobe Devanagari" panose="02040503050201020203" pitchFamily="18" charset="0"/>
                        </a:rPr>
                        <a:t>OTC Market</a:t>
                      </a:r>
                    </a:p>
                  </a:txBody>
                  <a:tcPr marL="9525" marR="9525" marT="9525" marB="0">
                    <a:lnL w="12700" cap="flat" cmpd="sng" algn="ctr">
                      <a:solidFill>
                        <a:srgbClr val="008000"/>
                      </a:solidFill>
                      <a:prstDash val="solid"/>
                      <a:round/>
                      <a:headEnd type="none" w="med" len="med"/>
                      <a:tailEnd type="none" w="med" len="med"/>
                    </a:lnL>
                    <a:lnR w="76200" cap="flat" cmpd="sng" algn="ctr">
                      <a:solidFill>
                        <a:srgbClr val="57C70B"/>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gridSpan="3">
                  <a:txBody>
                    <a:bodyPr/>
                    <a:lstStyle/>
                    <a:p>
                      <a:pPr algn="ctr" rtl="0" fontAlgn="ctr">
                        <a:lnSpc>
                          <a:spcPct val="150000"/>
                        </a:lnSpc>
                      </a:pPr>
                      <a:r>
                        <a:rPr lang="en-US" sz="1100" b="1" i="0" u="none" strike="noStrike" dirty="0">
                          <a:solidFill>
                            <a:srgbClr val="000000"/>
                          </a:solidFill>
                          <a:effectLst/>
                          <a:latin typeface="Adobe Devanagari" panose="02040503050201020203" pitchFamily="18" charset="0"/>
                          <a:cs typeface="Adobe Devanagari" panose="02040503050201020203" pitchFamily="18" charset="0"/>
                        </a:rPr>
                        <a:t>The NSE</a:t>
                      </a:r>
                    </a:p>
                  </a:txBody>
                  <a:tcPr marL="9525" marR="9525" marT="9525" marB="0">
                    <a:lnL w="76200" cap="flat" cmpd="sng" algn="ctr">
                      <a:solidFill>
                        <a:srgbClr val="57C70B"/>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pPr algn="ctr" rtl="0" fontAlgn="ctr"/>
                      <a:endParaRPr lang="en-US" sz="1100" b="1"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365753">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January</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smtClean="0">
                          <a:solidFill>
                            <a:schemeClr val="tx1"/>
                          </a:solidFill>
                          <a:effectLst/>
                          <a:latin typeface="Adobe Devanagari" panose="02040503050201020203"/>
                          <a:cs typeface="Adobe Devanagari" panose="02040503050201020203" pitchFamily="18" charset="0"/>
                        </a:rPr>
                        <a:t>33,217.00</a:t>
                      </a:r>
                      <a:endParaRPr lang="en-US" sz="1200" b="0"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smtClean="0">
                          <a:solidFill>
                            <a:schemeClr val="tx1"/>
                          </a:solidFill>
                          <a:effectLst/>
                          <a:latin typeface="Adobe Devanagari" panose="02040503050201020203"/>
                          <a:cs typeface="Adobe Devanagari" panose="02040503050201020203" pitchFamily="18" charset="0"/>
                        </a:rPr>
                        <a:t>10,823,535.50</a:t>
                      </a:r>
                      <a:endParaRPr lang="en-US" sz="1200" b="0"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smtClean="0">
                          <a:latin typeface="Adobe Devanagari" panose="02040503050201020203"/>
                        </a:rPr>
                        <a:t>10,169,480,519,266.00</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76200" cap="flat" cmpd="sng" algn="ctr">
                      <a:solidFill>
                        <a:srgbClr val="57C70B"/>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22</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76200" cap="flat" cmpd="sng" algn="ctr">
                      <a:solidFill>
                        <a:srgbClr val="57C70B"/>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smtClean="0">
                          <a:latin typeface="Adobe Devanagari" panose="02040503050201020203"/>
                        </a:rPr>
                        <a:t>76,048</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73,154,884.59</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xmlns="" val="10002"/>
                  </a:ext>
                </a:extLst>
              </a:tr>
              <a:tr h="346842">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February</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200" b="0" i="0" u="none" strike="noStrike" dirty="0" smtClean="0">
                          <a:solidFill>
                            <a:schemeClr val="tx1"/>
                          </a:solidFill>
                          <a:effectLst/>
                          <a:latin typeface="Adobe Devanagari" panose="02040503050201020203"/>
                          <a:cs typeface="Adobe Devanagari" panose="02040503050201020203" pitchFamily="18" charset="0"/>
                        </a:rPr>
                        <a:t>22,676.00</a:t>
                      </a:r>
                      <a:endParaRPr lang="en-US" sz="1200" b="0"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smtClean="0">
                          <a:latin typeface="Adobe Devanagari" panose="02040503050201020203"/>
                        </a:rPr>
                        <a:t>7,283,689.50</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smtClean="0">
                          <a:latin typeface="Adobe Devanagari" panose="02040503050201020203"/>
                        </a:rPr>
                        <a:t>6,709,090,675,487.00</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76200" cap="flat" cmpd="sng" algn="ctr">
                      <a:solidFill>
                        <a:srgbClr val="57C70B"/>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22</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76200" cap="flat" cmpd="sng" algn="ctr">
                      <a:solidFill>
                        <a:srgbClr val="57C70B"/>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smtClean="0">
                          <a:latin typeface="Adobe Devanagari" panose="02040503050201020203"/>
                        </a:rPr>
                        <a:t>36,758</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dirty="0" smtClean="0">
                          <a:latin typeface="Adobe Devanagari" panose="02040503050201020203"/>
                        </a:rPr>
                        <a:t>32,293,136.69</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696698970"/>
                  </a:ext>
                </a:extLst>
              </a:tr>
              <a:tr h="318428">
                <a:tc>
                  <a:txBody>
                    <a:bodyPr/>
                    <a:lstStyle/>
                    <a:p>
                      <a:pPr algn="ctr" rtl="0" fontAlgn="ctr">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March</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smtClean="0">
                          <a:solidFill>
                            <a:schemeClr val="tx1"/>
                          </a:solidFill>
                          <a:effectLst/>
                          <a:latin typeface="Adobe Devanagari" panose="02040503050201020203"/>
                          <a:cs typeface="Adobe Devanagari" panose="02040503050201020203" pitchFamily="18" charset="0"/>
                        </a:rPr>
                        <a:t>29,141.00</a:t>
                      </a:r>
                      <a:endParaRPr lang="en-US" sz="1200" b="0"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smtClean="0">
                          <a:latin typeface="Adobe Devanagari" panose="02040503050201020203"/>
                        </a:rPr>
                        <a:t>7,299,720.00</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smtClean="0">
                          <a:latin typeface="Adobe Devanagari" panose="02040503050201020203"/>
                        </a:rPr>
                        <a:t>7,412,408,631,260.00</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76200" cap="flat" cmpd="sng" algn="ctr">
                      <a:solidFill>
                        <a:srgbClr val="57C70B"/>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200" b="0" i="0" u="none" strike="noStrike" dirty="0" smtClean="0">
                          <a:solidFill>
                            <a:srgbClr val="000000"/>
                          </a:solidFill>
                          <a:effectLst/>
                          <a:latin typeface="Adobe Devanagari" panose="02040503050201020203"/>
                          <a:cs typeface="Adobe Devanagari" panose="02040503050201020203" pitchFamily="18" charset="0"/>
                        </a:rPr>
                        <a:t>34</a:t>
                      </a: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76200" cap="flat" cmpd="sng" algn="ctr">
                      <a:solidFill>
                        <a:srgbClr val="57C70B"/>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smtClean="0">
                          <a:latin typeface="Adobe Devanagari" panose="02040503050201020203"/>
                        </a:rPr>
                        <a:t>36,365</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200" dirty="0" smtClean="0">
                          <a:latin typeface="Adobe Devanagari" panose="02040503050201020203"/>
                        </a:rPr>
                        <a:t>34,325,613.78</a:t>
                      </a:r>
                      <a:endParaRPr lang="en-US" sz="120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xmlns="" val="2998804521"/>
                  </a:ext>
                </a:extLst>
              </a:tr>
              <a:tr h="309399">
                <a:tc>
                  <a:txBody>
                    <a:bodyPr/>
                    <a:lstStyle/>
                    <a:p>
                      <a:pPr algn="ctr" rtl="0" fontAlgn="ctr">
                        <a:lnSpc>
                          <a:spcPct val="150000"/>
                        </a:lnSpc>
                      </a:pPr>
                      <a:r>
                        <a:rPr lang="en-US" sz="1200" b="1" i="0" u="none" strike="noStrike" dirty="0" smtClean="0">
                          <a:solidFill>
                            <a:srgbClr val="000000"/>
                          </a:solidFill>
                          <a:effectLst/>
                          <a:latin typeface="Adobe Devanagari" panose="02040503050201020203"/>
                          <a:cs typeface="Adobe Devanagari" panose="02040503050201020203" pitchFamily="18" charset="0"/>
                        </a:rPr>
                        <a:t>Total</a:t>
                      </a:r>
                      <a:endParaRPr lang="en-US" sz="1200" b="1"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marL="0" marR="0" indent="0" algn="ctr" defTabSz="914400" rtl="0" eaLnBrk="1" fontAlgn="t" latinLnBrk="0" hangingPunct="1">
                        <a:lnSpc>
                          <a:spcPct val="150000"/>
                        </a:lnSpc>
                        <a:spcBef>
                          <a:spcPts val="0"/>
                        </a:spcBef>
                        <a:spcAft>
                          <a:spcPts val="0"/>
                        </a:spcAft>
                        <a:buClrTx/>
                        <a:buSzTx/>
                        <a:buFontTx/>
                        <a:buNone/>
                        <a:tabLst/>
                        <a:defRPr/>
                      </a:pPr>
                      <a:r>
                        <a:rPr lang="en-US" sz="1200" b="1" i="0" u="none" strike="noStrike" dirty="0" smtClean="0">
                          <a:solidFill>
                            <a:schemeClr val="tx1"/>
                          </a:solidFill>
                          <a:effectLst/>
                          <a:latin typeface="Adobe Devanagari" panose="02040503050201020203"/>
                          <a:cs typeface="Adobe Devanagari" panose="02040503050201020203" pitchFamily="18" charset="0"/>
                        </a:rPr>
                        <a:t>85,034.00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1" dirty="0" smtClean="0">
                          <a:latin typeface="Adobe Devanagari" panose="02040503050201020203"/>
                        </a:rPr>
                        <a:t>25,406,945.00</a:t>
                      </a:r>
                      <a:endParaRPr lang="en-US" sz="1200" b="1"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1200" b="1" i="0" u="none" strike="noStrike" dirty="0" smtClean="0">
                          <a:solidFill>
                            <a:schemeClr val="tx1"/>
                          </a:solidFill>
                          <a:effectLst/>
                          <a:latin typeface="Adobe Devanagari" panose="02040503050201020203"/>
                          <a:cs typeface="Adobe Devanagari" panose="02040503050201020203" pitchFamily="18" charset="0"/>
                        </a:rPr>
                        <a:t>24,290,979,826,013.00</a:t>
                      </a:r>
                    </a:p>
                  </a:txBody>
                  <a:tcPr marL="9525" marR="9525" marT="9525" marB="0">
                    <a:lnL w="12700" cap="flat" cmpd="sng" algn="ctr">
                      <a:solidFill>
                        <a:srgbClr val="008000"/>
                      </a:solidFill>
                      <a:prstDash val="solid"/>
                      <a:round/>
                      <a:headEnd type="none" w="med" len="med"/>
                      <a:tailEnd type="none" w="med" len="med"/>
                    </a:lnL>
                    <a:lnR w="76200" cap="flat" cmpd="sng" algn="ctr">
                      <a:solidFill>
                        <a:srgbClr val="57C70B"/>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200" b="1" i="0" u="none" strike="noStrike" dirty="0" smtClean="0">
                          <a:solidFill>
                            <a:srgbClr val="000000"/>
                          </a:solidFill>
                          <a:effectLst/>
                          <a:latin typeface="Adobe Devanagari" panose="02040503050201020203"/>
                          <a:cs typeface="Adobe Devanagari" panose="02040503050201020203" pitchFamily="18" charset="0"/>
                        </a:rPr>
                        <a:t>78</a:t>
                      </a:r>
                      <a:endParaRPr lang="en-US" sz="1200" b="1"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76200" cap="flat" cmpd="sng" algn="ctr">
                      <a:solidFill>
                        <a:srgbClr val="57C70B"/>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200" b="1" dirty="0" smtClean="0">
                          <a:latin typeface="Adobe Devanagari" panose="02040503050201020203"/>
                        </a:rPr>
                        <a:t>149,171</a:t>
                      </a:r>
                      <a:endParaRPr lang="en-US" sz="1200" b="1"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1200" b="1" i="0" u="none" strike="noStrike" dirty="0" smtClean="0">
                          <a:solidFill>
                            <a:srgbClr val="000000"/>
                          </a:solidFill>
                          <a:effectLst/>
                          <a:latin typeface="Adobe Devanagari" panose="02040503050201020203"/>
                          <a:cs typeface="Adobe Devanagari" panose="02040503050201020203" pitchFamily="18" charset="0"/>
                        </a:rPr>
                        <a:t>139,773,635.06</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2973143365"/>
                  </a:ext>
                </a:extLst>
              </a:tr>
            </a:tbl>
          </a:graphicData>
        </a:graphic>
      </p:graphicFrame>
      <p:sp>
        <p:nvSpPr>
          <p:cNvPr id="2" name="TextBox 1"/>
          <p:cNvSpPr txBox="1"/>
          <p:nvPr/>
        </p:nvSpPr>
        <p:spPr>
          <a:xfrm>
            <a:off x="346841" y="3361730"/>
            <a:ext cx="10193752" cy="461665"/>
          </a:xfrm>
          <a:prstGeom prst="rect">
            <a:avLst/>
          </a:prstGeom>
          <a:noFill/>
        </p:spPr>
        <p:txBody>
          <a:bodyPr wrap="square" rtlCol="0">
            <a:spAutoFit/>
          </a:bodyPr>
          <a:lstStyle/>
          <a:p>
            <a:r>
              <a:rPr lang="en-US" sz="1200" b="1" u="sng" dirty="0" smtClean="0">
                <a:latin typeface="Adobe Devanagari" panose="02040503050201020203"/>
              </a:rPr>
              <a:t>Notes</a:t>
            </a:r>
            <a:endParaRPr lang="en-US" sz="1200" b="1" dirty="0" smtClean="0">
              <a:latin typeface="Adobe Devanagari" panose="02040503050201020203"/>
            </a:endParaRPr>
          </a:p>
          <a:p>
            <a:r>
              <a:rPr lang="en-US" sz="1200" dirty="0" smtClean="0">
                <a:latin typeface="Adobe Devanagari" panose="02040503050201020203"/>
              </a:rPr>
              <a:t>New Issues: The DMO issues 10-year Bond in Q1, 2017: 16.2884%FGN MAR2027.</a:t>
            </a:r>
            <a:endParaRPr lang="en-US" sz="1200" dirty="0">
              <a:latin typeface="Adobe Devanagari" panose="02040503050201020203"/>
            </a:endParaRPr>
          </a:p>
        </p:txBody>
      </p:sp>
    </p:spTree>
    <p:extLst>
      <p:ext uri="{BB962C8B-B14F-4D97-AF65-F5344CB8AC3E}">
        <p14:creationId xmlns:p14="http://schemas.microsoft.com/office/powerpoint/2010/main" xmlns="" val="2197465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4</a:t>
            </a:fld>
            <a:endParaRPr lang="en-US" dirty="0"/>
          </a:p>
        </p:txBody>
      </p:sp>
      <p:sp>
        <p:nvSpPr>
          <p:cNvPr id="7" name="TextBox 6"/>
          <p:cNvSpPr txBox="1"/>
          <p:nvPr/>
        </p:nvSpPr>
        <p:spPr>
          <a:xfrm>
            <a:off x="2171700" y="2171700"/>
            <a:ext cx="184731" cy="369332"/>
          </a:xfrm>
          <a:prstGeom prst="rect">
            <a:avLst/>
          </a:prstGeom>
          <a:noFill/>
        </p:spPr>
        <p:txBody>
          <a:bodyPr wrap="none" rtlCol="0">
            <a:spAutoFit/>
          </a:bodyPr>
          <a:lstStyle/>
          <a:p>
            <a:endParaRPr lang="en-US"/>
          </a:p>
        </p:txBody>
      </p:sp>
      <p:sp>
        <p:nvSpPr>
          <p:cNvPr id="9" name="TextBox 8"/>
          <p:cNvSpPr txBox="1"/>
          <p:nvPr/>
        </p:nvSpPr>
        <p:spPr>
          <a:xfrm flipH="1">
            <a:off x="662150" y="1062593"/>
            <a:ext cx="11156077" cy="5478423"/>
          </a:xfrm>
          <a:prstGeom prst="rect">
            <a:avLst/>
          </a:prstGeom>
          <a:noFill/>
        </p:spPr>
        <p:txBody>
          <a:bodyPr wrap="square" rtlCol="0">
            <a:spAutoFit/>
          </a:bodyPr>
          <a:lstStyle/>
          <a:p>
            <a:pPr algn="just"/>
            <a:r>
              <a:rPr lang="en-US" sz="2000" b="1" dirty="0" smtClean="0">
                <a:solidFill>
                  <a:srgbClr val="00B050"/>
                </a:solidFill>
                <a:latin typeface="Adobe Devanagari" panose="02040503050201020203" pitchFamily="18" charset="0"/>
                <a:cs typeface="Adobe Devanagari" panose="02040503050201020203" pitchFamily="18" charset="0"/>
              </a:rPr>
              <a:t>Issuance </a:t>
            </a:r>
            <a:r>
              <a:rPr lang="en-US" sz="2000" b="1" dirty="0">
                <a:solidFill>
                  <a:srgbClr val="00B050"/>
                </a:solidFill>
                <a:latin typeface="Adobe Devanagari" panose="02040503050201020203" pitchFamily="18" charset="0"/>
                <a:cs typeface="Adobe Devanagari" panose="02040503050201020203" pitchFamily="18" charset="0"/>
              </a:rPr>
              <a:t>of Federal Government of Nigeria Savings </a:t>
            </a:r>
            <a:r>
              <a:rPr lang="en-US" sz="2000" b="1" dirty="0" smtClean="0">
                <a:solidFill>
                  <a:srgbClr val="00B050"/>
                </a:solidFill>
                <a:latin typeface="Adobe Devanagari" panose="02040503050201020203" pitchFamily="18" charset="0"/>
                <a:cs typeface="Adobe Devanagari" panose="02040503050201020203" pitchFamily="18" charset="0"/>
              </a:rPr>
              <a:t>Bond</a:t>
            </a:r>
          </a:p>
          <a:p>
            <a:pPr algn="just"/>
            <a:endParaRPr lang="en-US" sz="1000" dirty="0" smtClean="0">
              <a:latin typeface="Adobe Devanagari" panose="02040503050201020203"/>
            </a:endParaRPr>
          </a:p>
          <a:p>
            <a:pPr algn="just"/>
            <a:r>
              <a:rPr lang="en-US" sz="1600" dirty="0" smtClean="0">
                <a:latin typeface="Adobe Devanagari" panose="02040503050201020203"/>
              </a:rPr>
              <a:t>The DMO on behalf of the Federal Government of Nigeria introduced a retail bond into domestic bond market.</a:t>
            </a:r>
            <a:endParaRPr lang="en-GB" sz="900" b="1" dirty="0" smtClean="0">
              <a:solidFill>
                <a:srgbClr val="00B050"/>
              </a:solidFill>
              <a:latin typeface="Adobe Devanagari" panose="02040503050201020203"/>
              <a:ea typeface="Tahoma" panose="020B0604030504040204" pitchFamily="34" charset="0"/>
              <a:cs typeface="Adobe Devanagari" panose="02040503050201020203" pitchFamily="18" charset="0"/>
            </a:endParaRPr>
          </a:p>
          <a:p>
            <a:pPr algn="just"/>
            <a:endParaRPr lang="en-GB" sz="1000" b="1" dirty="0" smtClean="0">
              <a:solidFill>
                <a:srgbClr val="00B050"/>
              </a:solidFill>
              <a:latin typeface="Adobe Devanagari" panose="02040503050201020203"/>
              <a:ea typeface="Tahoma" panose="020B0604030504040204" pitchFamily="34" charset="0"/>
              <a:cs typeface="Adobe Devanagari" panose="02040503050201020203" pitchFamily="18" charset="0"/>
            </a:endParaRPr>
          </a:p>
          <a:p>
            <a:pPr algn="just"/>
            <a:r>
              <a:rPr lang="en-GB" sz="2000" b="1" dirty="0" smtClean="0">
                <a:solidFill>
                  <a:srgbClr val="00B050"/>
                </a:solidFill>
                <a:latin typeface="Adobe Devanagari" panose="02040503050201020203"/>
                <a:ea typeface="Tahoma" panose="020B0604030504040204" pitchFamily="34" charset="0"/>
                <a:cs typeface="Adobe Devanagari" panose="02040503050201020203" pitchFamily="18" charset="0"/>
              </a:rPr>
              <a:t>Purpose</a:t>
            </a:r>
          </a:p>
          <a:p>
            <a:pPr algn="just"/>
            <a:endParaRPr lang="en-GB" sz="1000" b="1" dirty="0" smtClean="0">
              <a:solidFill>
                <a:srgbClr val="00B050"/>
              </a:solidFill>
              <a:latin typeface="Adobe Devanagari" panose="02040503050201020203"/>
              <a:ea typeface="Tahoma" panose="020B0604030504040204" pitchFamily="34" charset="0"/>
              <a:cs typeface="Adobe Devanagari" panose="02040503050201020203" pitchFamily="18" charset="0"/>
            </a:endParaRPr>
          </a:p>
          <a:p>
            <a:pPr marL="285750" indent="-285750" algn="just">
              <a:buFont typeface="Wingdings" panose="05000000000000000000" pitchFamily="2" charset="2"/>
              <a:buChar char="v"/>
            </a:pPr>
            <a:r>
              <a:rPr lang="en-GB" sz="1600" dirty="0" smtClean="0">
                <a:latin typeface="Adobe Devanagari" panose="02040503050201020203"/>
                <a:ea typeface="Tahoma" panose="020B0604030504040204" pitchFamily="34" charset="0"/>
                <a:cs typeface="Adobe Devanagari" panose="02040503050201020203" pitchFamily="18" charset="0"/>
              </a:rPr>
              <a:t>Deepen the national savings culture.</a:t>
            </a:r>
          </a:p>
          <a:p>
            <a:pPr marL="285750" indent="-285750" algn="just">
              <a:buFont typeface="Wingdings" panose="05000000000000000000" pitchFamily="2" charset="2"/>
              <a:buChar char="v"/>
            </a:pPr>
            <a:r>
              <a:rPr lang="en-GB" sz="1600" dirty="0" smtClean="0">
                <a:latin typeface="Adobe Devanagari" panose="02040503050201020203"/>
                <a:ea typeface="Tahoma" panose="020B0604030504040204" pitchFamily="34" charset="0"/>
                <a:cs typeface="Adobe Devanagari" panose="02040503050201020203" pitchFamily="18" charset="0"/>
              </a:rPr>
              <a:t>Diversify funding sources for the Government.</a:t>
            </a:r>
          </a:p>
          <a:p>
            <a:pPr marL="285750" indent="-285750" algn="just">
              <a:buFont typeface="Wingdings" panose="05000000000000000000" pitchFamily="2" charset="2"/>
              <a:buChar char="v"/>
            </a:pPr>
            <a:r>
              <a:rPr lang="en-GB" sz="1600" dirty="0" smtClean="0">
                <a:latin typeface="Adobe Devanagari" panose="02040503050201020203"/>
                <a:ea typeface="Tahoma" panose="020B0604030504040204" pitchFamily="34" charset="0"/>
                <a:cs typeface="Adobe Devanagari" panose="02040503050201020203" pitchFamily="18" charset="0"/>
              </a:rPr>
              <a:t>Provide opportunity to all citizens irrespective of income level to contribute to National Development.</a:t>
            </a:r>
          </a:p>
          <a:p>
            <a:pPr marL="285750" indent="-285750" algn="just">
              <a:buFont typeface="Wingdings" panose="05000000000000000000" pitchFamily="2" charset="2"/>
              <a:buChar char="v"/>
            </a:pPr>
            <a:r>
              <a:rPr lang="en-GB" sz="1600" dirty="0" smtClean="0">
                <a:latin typeface="Adobe Devanagari" panose="02040503050201020203"/>
                <a:ea typeface="Tahoma" panose="020B0604030504040204" pitchFamily="34" charset="0"/>
                <a:cs typeface="Adobe Devanagari" panose="02040503050201020203" pitchFamily="18" charset="0"/>
              </a:rPr>
              <a:t>Enable all citizens participate in, and benefit from the favourable returns available in the fixed income market.</a:t>
            </a:r>
          </a:p>
          <a:p>
            <a:pPr algn="just"/>
            <a:endParaRPr lang="en-GB" sz="1000" dirty="0" smtClean="0">
              <a:latin typeface="Adobe Devanagari" panose="02040503050201020203"/>
              <a:ea typeface="Tahoma" panose="020B0604030504040204" pitchFamily="34" charset="0"/>
              <a:cs typeface="Adobe Devanagari" panose="02040503050201020203" pitchFamily="18" charset="0"/>
            </a:endParaRPr>
          </a:p>
          <a:p>
            <a:r>
              <a:rPr lang="en-GB" sz="2000" b="1" dirty="0" smtClean="0">
                <a:solidFill>
                  <a:srgbClr val="00B050"/>
                </a:solidFill>
                <a:latin typeface="Adobe Devanagari" panose="02040503050201020203"/>
                <a:ea typeface="Tahoma" panose="020B0604030504040204" pitchFamily="34" charset="0"/>
                <a:cs typeface="Adobe Devanagari" panose="02040503050201020203" pitchFamily="18" charset="0"/>
              </a:rPr>
              <a:t>Debut Issuance Statistics</a:t>
            </a:r>
            <a:endParaRPr lang="en-GB" sz="1050" b="1" dirty="0" smtClean="0">
              <a:latin typeface="Adobe Devanagari" panose="02040503050201020203"/>
              <a:ea typeface="Tahoma" panose="020B0604030504040204" pitchFamily="34" charset="0"/>
              <a:cs typeface="Adobe Devanagari" panose="02040503050201020203" pitchFamily="18" charset="0"/>
            </a:endParaRPr>
          </a:p>
          <a:p>
            <a:r>
              <a:rPr lang="en-GB" sz="1600" b="1" dirty="0" smtClean="0">
                <a:latin typeface="Adobe Devanagari" panose="02040503050201020203"/>
                <a:ea typeface="Tahoma" panose="020B0604030504040204" pitchFamily="34" charset="0"/>
                <a:cs typeface="Adobe Devanagari" panose="02040503050201020203" pitchFamily="18" charset="0"/>
              </a:rPr>
              <a:t>Date </a:t>
            </a:r>
            <a:r>
              <a:rPr lang="en-GB" sz="1600" b="1" dirty="0">
                <a:latin typeface="Adobe Devanagari" panose="02040503050201020203"/>
                <a:ea typeface="Tahoma" panose="020B0604030504040204" pitchFamily="34" charset="0"/>
                <a:cs typeface="Adobe Devanagari" panose="02040503050201020203" pitchFamily="18" charset="0"/>
              </a:rPr>
              <a:t>of Issuance</a:t>
            </a:r>
            <a:r>
              <a:rPr lang="en-GB" sz="1600" dirty="0">
                <a:latin typeface="Adobe Devanagari" panose="02040503050201020203"/>
                <a:ea typeface="Tahoma" panose="020B0604030504040204" pitchFamily="34" charset="0"/>
                <a:cs typeface="Adobe Devanagari" panose="02040503050201020203" pitchFamily="18" charset="0"/>
              </a:rPr>
              <a:t>: 	</a:t>
            </a:r>
            <a:r>
              <a:rPr lang="en-GB" sz="1600" dirty="0" smtClean="0">
                <a:latin typeface="Adobe Devanagari" panose="02040503050201020203"/>
                <a:ea typeface="Tahoma" panose="020B0604030504040204" pitchFamily="34" charset="0"/>
                <a:cs typeface="Adobe Devanagari" panose="02040503050201020203" pitchFamily="18" charset="0"/>
              </a:rPr>
              <a:t>	</a:t>
            </a:r>
            <a:r>
              <a:rPr lang="en-US" sz="1600" dirty="0" smtClean="0">
                <a:latin typeface="Adobe Devanagari" panose="02040503050201020203"/>
                <a:cs typeface="Adobe Devanagari" panose="02040503050201020203" pitchFamily="18" charset="0"/>
              </a:rPr>
              <a:t>March </a:t>
            </a:r>
            <a:r>
              <a:rPr lang="en-US" sz="1600" dirty="0">
                <a:latin typeface="Adobe Devanagari" panose="02040503050201020203"/>
                <a:cs typeface="Adobe Devanagari" panose="02040503050201020203" pitchFamily="18" charset="0"/>
              </a:rPr>
              <a:t>13, </a:t>
            </a:r>
            <a:r>
              <a:rPr lang="en-US" sz="1600" dirty="0" smtClean="0">
                <a:latin typeface="Adobe Devanagari" panose="02040503050201020203"/>
                <a:cs typeface="Adobe Devanagari" panose="02040503050201020203" pitchFamily="18" charset="0"/>
              </a:rPr>
              <a:t>2017. </a:t>
            </a:r>
            <a:endParaRPr lang="en-US" sz="1600" dirty="0">
              <a:latin typeface="Adobe Devanagari" panose="02040503050201020203"/>
              <a:cs typeface="Adobe Devanagari" panose="02040503050201020203" pitchFamily="18" charset="0"/>
            </a:endParaRPr>
          </a:p>
          <a:p>
            <a:r>
              <a:rPr lang="en-US" sz="1600" b="1" dirty="0">
                <a:latin typeface="Adobe Devanagari" panose="02040503050201020203"/>
                <a:cs typeface="Adobe Devanagari" panose="02040503050201020203" pitchFamily="18" charset="0"/>
              </a:rPr>
              <a:t>Amount:</a:t>
            </a:r>
            <a:r>
              <a:rPr lang="en-US" sz="1600" dirty="0">
                <a:latin typeface="Adobe Devanagari" panose="02040503050201020203"/>
                <a:cs typeface="Adobe Devanagari" panose="02040503050201020203" pitchFamily="18" charset="0"/>
              </a:rPr>
              <a:t> 		</a:t>
            </a:r>
            <a:r>
              <a:rPr lang="en-US" sz="1600" dirty="0" smtClean="0">
                <a:latin typeface="Adobe Devanagari" panose="02040503050201020203"/>
                <a:cs typeface="Adobe Devanagari" panose="02040503050201020203" pitchFamily="18" charset="0"/>
              </a:rPr>
              <a:t>		</a:t>
            </a:r>
            <a:r>
              <a:rPr lang="en-GB" sz="1600" strike="dblStrike" dirty="0" smtClean="0">
                <a:latin typeface="Adobe Devanagari" panose="02040503050201020203"/>
                <a:ea typeface="Tahoma" panose="020B0604030504040204" pitchFamily="34" charset="0"/>
                <a:cs typeface="Adobe Devanagari" panose="02040503050201020203" pitchFamily="18" charset="0"/>
              </a:rPr>
              <a:t>N</a:t>
            </a:r>
            <a:r>
              <a:rPr lang="en-GB" sz="1600" dirty="0" smtClean="0">
                <a:latin typeface="Adobe Devanagari" panose="02040503050201020203"/>
                <a:ea typeface="Tahoma" panose="020B0604030504040204" pitchFamily="34" charset="0"/>
                <a:cs typeface="Adobe Devanagari" panose="02040503050201020203" pitchFamily="18" charset="0"/>
              </a:rPr>
              <a:t>2.068 Billion. </a:t>
            </a:r>
            <a:endParaRPr lang="en-GB" sz="1600" dirty="0">
              <a:latin typeface="Adobe Devanagari" panose="02040503050201020203"/>
              <a:ea typeface="Tahoma" panose="020B0604030504040204" pitchFamily="34" charset="0"/>
              <a:cs typeface="Adobe Devanagari" panose="02040503050201020203" pitchFamily="18" charset="0"/>
            </a:endParaRPr>
          </a:p>
          <a:p>
            <a:r>
              <a:rPr lang="en-GB" sz="1600" b="1" dirty="0">
                <a:latin typeface="Adobe Devanagari" panose="02040503050201020203"/>
                <a:ea typeface="Tahoma" panose="020B0604030504040204" pitchFamily="34" charset="0"/>
                <a:cs typeface="Adobe Devanagari" panose="02040503050201020203" pitchFamily="18" charset="0"/>
              </a:rPr>
              <a:t>Tenor:		</a:t>
            </a:r>
            <a:r>
              <a:rPr lang="en-GB" sz="1600" b="1" dirty="0" smtClean="0">
                <a:latin typeface="Adobe Devanagari" panose="02040503050201020203"/>
                <a:ea typeface="Tahoma" panose="020B0604030504040204" pitchFamily="34" charset="0"/>
                <a:cs typeface="Adobe Devanagari" panose="02040503050201020203" pitchFamily="18" charset="0"/>
              </a:rPr>
              <a:t>			</a:t>
            </a:r>
            <a:r>
              <a:rPr lang="en-GB" sz="1600" dirty="0" smtClean="0">
                <a:latin typeface="Adobe Devanagari" panose="02040503050201020203"/>
                <a:ea typeface="Tahoma" panose="020B0604030504040204" pitchFamily="34" charset="0"/>
                <a:cs typeface="Adobe Devanagari" panose="02040503050201020203" pitchFamily="18" charset="0"/>
              </a:rPr>
              <a:t>2-year.</a:t>
            </a:r>
            <a:endParaRPr lang="en-US" sz="1600" dirty="0">
              <a:latin typeface="Adobe Devanagari" panose="02040503050201020203"/>
              <a:cs typeface="Adobe Devanagari" panose="02040503050201020203" pitchFamily="18" charset="0"/>
            </a:endParaRPr>
          </a:p>
          <a:p>
            <a:r>
              <a:rPr lang="en-US" sz="1600" b="1" dirty="0">
                <a:latin typeface="Adobe Devanagari" panose="02040503050201020203" pitchFamily="18" charset="0"/>
                <a:cs typeface="Adobe Devanagari" panose="02040503050201020203" pitchFamily="18" charset="0"/>
              </a:rPr>
              <a:t>Coupon:</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13.01</a:t>
            </a:r>
            <a:r>
              <a:rPr lang="en-US" sz="1600" dirty="0">
                <a:latin typeface="Adobe Devanagari" panose="02040503050201020203" pitchFamily="18" charset="0"/>
                <a:cs typeface="Adobe Devanagari" panose="02040503050201020203" pitchFamily="18" charset="0"/>
              </a:rPr>
              <a:t>% per </a:t>
            </a:r>
            <a:r>
              <a:rPr lang="en-US" sz="1600" dirty="0" smtClean="0">
                <a:latin typeface="Adobe Devanagari" panose="02040503050201020203" pitchFamily="18" charset="0"/>
                <a:cs typeface="Adobe Devanagari" panose="02040503050201020203" pitchFamily="18" charset="0"/>
              </a:rPr>
              <a:t>annum.</a:t>
            </a:r>
          </a:p>
          <a:p>
            <a:r>
              <a:rPr lang="en-US" sz="1600" b="1" dirty="0" smtClean="0">
                <a:latin typeface="Adobe Devanagari" panose="02040503050201020203" pitchFamily="18" charset="0"/>
                <a:cs typeface="Adobe Devanagari" panose="02040503050201020203" pitchFamily="18" charset="0"/>
              </a:rPr>
              <a:t>Interest Payment:			</a:t>
            </a:r>
            <a:r>
              <a:rPr lang="en-US" sz="1600" dirty="0" smtClean="0">
                <a:latin typeface="Adobe Devanagari" panose="02040503050201020203" pitchFamily="18" charset="0"/>
                <a:cs typeface="Adobe Devanagari" panose="02040503050201020203" pitchFamily="18" charset="0"/>
              </a:rPr>
              <a:t>Quarterly.</a:t>
            </a:r>
            <a:endParaRPr lang="en-US" sz="1600" dirty="0">
              <a:latin typeface="Adobe Devanagari" panose="02040503050201020203" pitchFamily="18" charset="0"/>
              <a:cs typeface="Adobe Devanagari" panose="02040503050201020203" pitchFamily="18" charset="0"/>
            </a:endParaRPr>
          </a:p>
          <a:p>
            <a:r>
              <a:rPr lang="en-US" sz="1600" b="1" dirty="0">
                <a:latin typeface="Adobe Devanagari" panose="02040503050201020203" pitchFamily="18" charset="0"/>
                <a:cs typeface="Adobe Devanagari" panose="02040503050201020203" pitchFamily="18" charset="0"/>
              </a:rPr>
              <a:t>No. of Subscription:</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2,575.</a:t>
            </a:r>
            <a:endParaRPr lang="en-US" sz="1600" dirty="0">
              <a:latin typeface="Adobe Devanagari" panose="02040503050201020203" pitchFamily="18" charset="0"/>
              <a:cs typeface="Adobe Devanagari" panose="02040503050201020203" pitchFamily="18" charset="0"/>
            </a:endParaRPr>
          </a:p>
          <a:p>
            <a:r>
              <a:rPr lang="en-US" sz="1600" b="1" dirty="0">
                <a:latin typeface="Adobe Devanagari" panose="02040503050201020203" pitchFamily="18" charset="0"/>
                <a:cs typeface="Adobe Devanagari" panose="02040503050201020203" pitchFamily="18" charset="0"/>
              </a:rPr>
              <a:t>Listing:</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The </a:t>
            </a:r>
            <a:r>
              <a:rPr lang="en-US" sz="1600" dirty="0">
                <a:latin typeface="Adobe Devanagari" panose="02040503050201020203" pitchFamily="18" charset="0"/>
                <a:cs typeface="Adobe Devanagari" panose="02040503050201020203" pitchFamily="18" charset="0"/>
              </a:rPr>
              <a:t>Nigerian Stock </a:t>
            </a:r>
            <a:r>
              <a:rPr lang="en-US" sz="1600" dirty="0" smtClean="0">
                <a:latin typeface="Adobe Devanagari" panose="02040503050201020203" pitchFamily="18" charset="0"/>
                <a:cs typeface="Adobe Devanagari" panose="02040503050201020203" pitchFamily="18" charset="0"/>
              </a:rPr>
              <a:t>Exchange. </a:t>
            </a:r>
            <a:endParaRPr lang="en-US" sz="1600" dirty="0">
              <a:latin typeface="Adobe Devanagari" panose="02040503050201020203" pitchFamily="18" charset="0"/>
              <a:cs typeface="Adobe Devanagari" panose="02040503050201020203" pitchFamily="18" charset="0"/>
            </a:endParaRPr>
          </a:p>
          <a:p>
            <a:r>
              <a:rPr lang="en-US" sz="1600" b="1" dirty="0">
                <a:latin typeface="Adobe Devanagari" panose="02040503050201020203" pitchFamily="18" charset="0"/>
                <a:cs typeface="Adobe Devanagari" panose="02040503050201020203" pitchFamily="18" charset="0"/>
              </a:rPr>
              <a:t>Mode of </a:t>
            </a:r>
            <a:r>
              <a:rPr lang="en-US" sz="1600" b="1" dirty="0" smtClean="0">
                <a:latin typeface="Adobe Devanagari" panose="02040503050201020203" pitchFamily="18" charset="0"/>
                <a:cs typeface="Adobe Devanagari" panose="02040503050201020203" pitchFamily="18" charset="0"/>
              </a:rPr>
              <a:t>Distribution:	</a:t>
            </a:r>
            <a:r>
              <a:rPr lang="en-US" sz="1600" dirty="0" smtClean="0"/>
              <a:t>	</a:t>
            </a:r>
            <a:r>
              <a:rPr lang="en-US" sz="1600" dirty="0">
                <a:latin typeface="Adobe Devanagari" panose="02040503050201020203" pitchFamily="18" charset="0"/>
                <a:cs typeface="Adobe Devanagari" panose="02040503050201020203" pitchFamily="18" charset="0"/>
              </a:rPr>
              <a:t>Distribution Agents (Accredited Stockbroking Firms</a:t>
            </a:r>
            <a:r>
              <a:rPr lang="en-US" sz="1600" dirty="0" smtClean="0">
                <a:latin typeface="Adobe Devanagari" panose="02040503050201020203" pitchFamily="18" charset="0"/>
                <a:cs typeface="Adobe Devanagari" panose="02040503050201020203" pitchFamily="18" charset="0"/>
              </a:rPr>
              <a:t>).</a:t>
            </a:r>
            <a:endParaRPr lang="en-US" sz="1600" dirty="0">
              <a:latin typeface="Adobe Devanagari" panose="02040503050201020203" pitchFamily="18" charset="0"/>
              <a:cs typeface="Adobe Devanagari" panose="02040503050201020203" pitchFamily="18" charset="0"/>
            </a:endParaRPr>
          </a:p>
        </p:txBody>
      </p:sp>
      <p:sp>
        <p:nvSpPr>
          <p:cNvPr id="10" name="Rectangle 9"/>
          <p:cNvSpPr/>
          <p:nvPr/>
        </p:nvSpPr>
        <p:spPr>
          <a:xfrm>
            <a:off x="2984938" y="388882"/>
            <a:ext cx="6821213" cy="400110"/>
          </a:xfrm>
          <a:prstGeom prst="rect">
            <a:avLst/>
          </a:prstGeom>
        </p:spPr>
        <p:txBody>
          <a:bodyPr wrap="square">
            <a:spAutoFit/>
          </a:bodyPr>
          <a:lstStyle/>
          <a:p>
            <a:pPr algn="ctr"/>
            <a:r>
              <a:rPr lang="en-US" sz="2000" b="1" dirty="0" smtClean="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INTRODUCTION OF FGN SAVINGS BOND</a:t>
            </a:r>
            <a:endPar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xmlns="" val="3140332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5</a:t>
            </a:fld>
            <a:endParaRPr lang="en-US" dirty="0"/>
          </a:p>
        </p:txBody>
      </p:sp>
      <p:sp>
        <p:nvSpPr>
          <p:cNvPr id="4" name="Rectangle 3"/>
          <p:cNvSpPr/>
          <p:nvPr/>
        </p:nvSpPr>
        <p:spPr>
          <a:xfrm>
            <a:off x="717646" y="1245155"/>
            <a:ext cx="10532364" cy="5363007"/>
          </a:xfrm>
          <a:prstGeom prst="rect">
            <a:avLst/>
          </a:prstGeom>
        </p:spPr>
        <p:txBody>
          <a:bodyPr wrap="square">
            <a:spAutoFit/>
          </a:bodyPr>
          <a:lstStyle/>
          <a:p>
            <a:pPr algn="just"/>
            <a:r>
              <a:rPr lang="en-US" sz="1600" dirty="0" smtClean="0">
                <a:latin typeface="Adobe Devanagari" panose="02040503050201020203" pitchFamily="18" charset="0"/>
                <a:cs typeface="Adobe Devanagari" panose="02040503050201020203" pitchFamily="18" charset="0"/>
              </a:rPr>
              <a:t>As part of the DMO’s efforts to diversity the FGN securities investor base </a:t>
            </a:r>
            <a:r>
              <a:rPr lang="en-US" sz="1600" dirty="0">
                <a:latin typeface="Adobe Devanagari" panose="02040503050201020203" pitchFamily="18" charset="0"/>
                <a:cs typeface="Adobe Devanagari" panose="02040503050201020203" pitchFamily="18" charset="0"/>
              </a:rPr>
              <a:t>and the </a:t>
            </a:r>
            <a:r>
              <a:rPr lang="en-US" sz="1600" dirty="0" smtClean="0">
                <a:latin typeface="Adobe Devanagari" panose="02040503050201020203" pitchFamily="18" charset="0"/>
                <a:cs typeface="Adobe Devanagari" panose="02040503050201020203" pitchFamily="18" charset="0"/>
              </a:rPr>
              <a:t>promote financial </a:t>
            </a:r>
            <a:r>
              <a:rPr lang="en-US" sz="1600" dirty="0">
                <a:latin typeface="Adobe Devanagari" panose="02040503050201020203" pitchFamily="18" charset="0"/>
                <a:cs typeface="Adobe Devanagari" panose="02040503050201020203" pitchFamily="18" charset="0"/>
              </a:rPr>
              <a:t>inclusion, the </a:t>
            </a:r>
            <a:r>
              <a:rPr lang="en-US" sz="1600" dirty="0" smtClean="0">
                <a:latin typeface="Adobe Devanagari" panose="02040503050201020203" pitchFamily="18" charset="0"/>
                <a:cs typeface="Adobe Devanagari" panose="02040503050201020203" pitchFamily="18" charset="0"/>
              </a:rPr>
              <a:t>Government approved the </a:t>
            </a:r>
            <a:r>
              <a:rPr lang="en-US" sz="1600" dirty="0">
                <a:latin typeface="Adobe Devanagari" panose="02040503050201020203" pitchFamily="18" charset="0"/>
                <a:cs typeface="Adobe Devanagari" panose="02040503050201020203" pitchFamily="18" charset="0"/>
              </a:rPr>
              <a:t>Framework for the issuance of Sovereign </a:t>
            </a:r>
            <a:r>
              <a:rPr lang="en-US" sz="1600" dirty="0" err="1">
                <a:latin typeface="Adobe Devanagari" panose="02040503050201020203" pitchFamily="18" charset="0"/>
                <a:cs typeface="Adobe Devanagari" panose="02040503050201020203" pitchFamily="18" charset="0"/>
              </a:rPr>
              <a:t>Sukuk</a:t>
            </a:r>
            <a:r>
              <a:rPr lang="en-US" sz="1600" dirty="0">
                <a:latin typeface="Adobe Devanagari" panose="02040503050201020203" pitchFamily="18" charset="0"/>
                <a:cs typeface="Adobe Devanagari" panose="02040503050201020203" pitchFamily="18" charset="0"/>
              </a:rPr>
              <a:t> in the domestic and international capital markets. The </a:t>
            </a:r>
            <a:r>
              <a:rPr lang="en-US" sz="1600" dirty="0" smtClean="0">
                <a:latin typeface="Adobe Devanagari" panose="02040503050201020203" pitchFamily="18" charset="0"/>
                <a:cs typeface="Adobe Devanagari" panose="02040503050201020203" pitchFamily="18" charset="0"/>
              </a:rPr>
              <a:t>Framework, which was developed by the DMO in collaboration with the Central Bank of Nigeria, the Securities and Exchange Commission (SEC) and Infrastructure Regulatory Commission has received the concurrence of the CBN and Office of the Accountant-General of the Federation as stipulated by law.  </a:t>
            </a:r>
          </a:p>
          <a:p>
            <a:pPr algn="just"/>
            <a:endParaRPr lang="en-US" sz="1000" dirty="0" smtClean="0">
              <a:latin typeface="Adobe Devanagari" panose="02040503050201020203" pitchFamily="18" charset="0"/>
              <a:cs typeface="Adobe Devanagari" panose="02040503050201020203" pitchFamily="18" charset="0"/>
            </a:endParaRPr>
          </a:p>
          <a:p>
            <a:pPr algn="just"/>
            <a:r>
              <a:rPr lang="en-US" sz="2000" b="1" dirty="0" smtClean="0">
                <a:solidFill>
                  <a:srgbClr val="00B050"/>
                </a:solidFill>
                <a:latin typeface="Adobe Devanagari" panose="02040503050201020203" pitchFamily="18" charset="0"/>
                <a:cs typeface="Adobe Devanagari" panose="02040503050201020203" pitchFamily="18" charset="0"/>
              </a:rPr>
              <a:t>Implementation of Framework</a:t>
            </a:r>
          </a:p>
          <a:p>
            <a:pPr algn="just"/>
            <a:endParaRPr lang="en-US" sz="1000" dirty="0" smtClean="0">
              <a:latin typeface="Adobe Devanagari" panose="02040503050201020203" pitchFamily="18" charset="0"/>
              <a:cs typeface="Adobe Devanagari" panose="02040503050201020203" pitchFamily="18" charset="0"/>
            </a:endParaRPr>
          </a:p>
          <a:p>
            <a:pPr algn="just"/>
            <a:r>
              <a:rPr lang="en-US" sz="1600" dirty="0" smtClean="0">
                <a:latin typeface="Adobe Devanagari" panose="02040503050201020203" pitchFamily="18" charset="0"/>
                <a:cs typeface="Adobe Devanagari" panose="02040503050201020203" pitchFamily="18" charset="0"/>
              </a:rPr>
              <a:t>The DMO is in the process of appointing Transaction Parties (TPs) through Open Competitive Bid in line with requirements of Public Procurement Act, 2007. </a:t>
            </a:r>
          </a:p>
          <a:p>
            <a:pPr algn="just"/>
            <a:endParaRPr lang="en-US" sz="1000" dirty="0" smtClean="0">
              <a:latin typeface="Adobe Devanagari" panose="02040503050201020203" pitchFamily="18" charset="0"/>
              <a:cs typeface="Adobe Devanagari" panose="02040503050201020203" pitchFamily="18" charset="0"/>
            </a:endParaRPr>
          </a:p>
          <a:p>
            <a:pPr algn="just"/>
            <a:r>
              <a:rPr lang="en-US" sz="1600" dirty="0" smtClean="0">
                <a:latin typeface="Adobe Devanagari" panose="02040503050201020203" pitchFamily="18" charset="0"/>
                <a:cs typeface="Adobe Devanagari" panose="02040503050201020203" pitchFamily="18" charset="0"/>
              </a:rPr>
              <a:t>It is important to note that the Government </a:t>
            </a:r>
            <a:r>
              <a:rPr lang="en-US" sz="1600" dirty="0">
                <a:latin typeface="Adobe Devanagari" panose="02040503050201020203" pitchFamily="18" charset="0"/>
                <a:cs typeface="Adobe Devanagari" panose="02040503050201020203" pitchFamily="18" charset="0"/>
              </a:rPr>
              <a:t>intends to use the proceeds of the issuance to fund specific infrastructural projects identified in the Appropriation Act that meet the requirements of Non-Interest Commercial Jurisprudence. This is in line with the Government’s policy of purposeful borrowing, accountability and speedy development of infrastructure projects for sustainable </a:t>
            </a:r>
            <a:r>
              <a:rPr lang="en-US" sz="1600" dirty="0" smtClean="0">
                <a:latin typeface="Adobe Devanagari" panose="02040503050201020203" pitchFamily="18" charset="0"/>
                <a:cs typeface="Adobe Devanagari" panose="02040503050201020203" pitchFamily="18" charset="0"/>
              </a:rPr>
              <a:t>growth and development. </a:t>
            </a:r>
          </a:p>
          <a:p>
            <a:pPr algn="just"/>
            <a:endParaRPr lang="en-US" sz="1050" dirty="0" smtClean="0">
              <a:latin typeface="Adobe Devanagari" panose="02040503050201020203" pitchFamily="18" charset="0"/>
              <a:cs typeface="Adobe Devanagari" panose="02040503050201020203" pitchFamily="18" charset="0"/>
            </a:endParaRPr>
          </a:p>
          <a:p>
            <a:pPr algn="just"/>
            <a:r>
              <a:rPr lang="en-US" sz="1600" dirty="0" smtClean="0">
                <a:latin typeface="Adobe Devanagari" panose="02040503050201020203" pitchFamily="18" charset="0"/>
                <a:cs typeface="Adobe Devanagari" panose="02040503050201020203" pitchFamily="18" charset="0"/>
              </a:rPr>
              <a:t>Subject to the passage of the 2017 Appropriation Act, the DMO plans to issue debut sovereign </a:t>
            </a:r>
            <a:r>
              <a:rPr lang="en-US" sz="1600" dirty="0" err="1" smtClean="0">
                <a:latin typeface="Adobe Devanagari" panose="02040503050201020203" pitchFamily="18" charset="0"/>
                <a:cs typeface="Adobe Devanagari" panose="02040503050201020203" pitchFamily="18" charset="0"/>
              </a:rPr>
              <a:t>Sukuk</a:t>
            </a:r>
            <a:r>
              <a:rPr lang="en-US" sz="1600" dirty="0" smtClean="0">
                <a:latin typeface="Adobe Devanagari" panose="02040503050201020203" pitchFamily="18" charset="0"/>
                <a:cs typeface="Adobe Devanagari" panose="02040503050201020203" pitchFamily="18" charset="0"/>
              </a:rPr>
              <a:t> before the end of the first-half 20</a:t>
            </a:r>
            <a:r>
              <a:rPr lang="en-US" sz="1500" dirty="0" smtClean="0">
                <a:latin typeface="Adobe Devanagari" panose="02040503050201020203" pitchFamily="18" charset="0"/>
                <a:cs typeface="Adobe Devanagari" panose="02040503050201020203" pitchFamily="18" charset="0"/>
              </a:rPr>
              <a:t>17.</a:t>
            </a:r>
          </a:p>
          <a:p>
            <a:pPr marL="285750" indent="-285750" algn="just">
              <a:buFont typeface="Wingdings" panose="05000000000000000000" pitchFamily="2" charset="2"/>
              <a:buChar char="v"/>
            </a:pPr>
            <a:endParaRPr lang="en-US" sz="1400" dirty="0" smtClean="0">
              <a:latin typeface="Adobe Devanagari" panose="02040503050201020203" pitchFamily="18" charset="0"/>
              <a:cs typeface="Adobe Devanagari" panose="02040503050201020203" pitchFamily="18" charset="0"/>
            </a:endParaRPr>
          </a:p>
          <a:p>
            <a:pPr marL="285750" indent="-285750" algn="just">
              <a:buFont typeface="Wingdings" panose="05000000000000000000" pitchFamily="2" charset="2"/>
              <a:buChar char="v"/>
            </a:pPr>
            <a:endParaRPr lang="en-US" sz="1400" dirty="0" smtClean="0">
              <a:latin typeface="Adobe Devanagari" panose="02040503050201020203" pitchFamily="18" charset="0"/>
              <a:cs typeface="Adobe Devanagari" panose="02040503050201020203" pitchFamily="18" charset="0"/>
            </a:endParaRPr>
          </a:p>
          <a:p>
            <a:pPr algn="just"/>
            <a:endParaRPr lang="en-US" sz="1400" dirty="0">
              <a:latin typeface="Adobe Devanagari" panose="02040503050201020203" pitchFamily="18" charset="0"/>
              <a:cs typeface="Adobe Devanagari" panose="02040503050201020203" pitchFamily="18" charset="0"/>
            </a:endParaRPr>
          </a:p>
        </p:txBody>
      </p:sp>
      <p:sp>
        <p:nvSpPr>
          <p:cNvPr id="5" name="Rectangle 4"/>
          <p:cNvSpPr/>
          <p:nvPr/>
        </p:nvSpPr>
        <p:spPr>
          <a:xfrm>
            <a:off x="2238703" y="388042"/>
            <a:ext cx="7672552" cy="400110"/>
          </a:xfrm>
          <a:prstGeom prst="rect">
            <a:avLst/>
          </a:prstGeom>
        </p:spPr>
        <p:txBody>
          <a:bodyPr wrap="square">
            <a:spAutoFit/>
          </a:bodyPr>
          <a:lstStyle/>
          <a:p>
            <a:pPr algn="ctr"/>
            <a:r>
              <a:rPr lang="en-US" sz="2000" b="1" dirty="0" smtClean="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UPDATE ON THE PROPOSED SUKUK ISSUANCE</a:t>
            </a:r>
            <a:endPar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xmlns="" val="1284904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6</a:t>
            </a:fld>
            <a:endParaRPr lang="en-US" dirty="0"/>
          </a:p>
        </p:txBody>
      </p:sp>
      <p:sp>
        <p:nvSpPr>
          <p:cNvPr id="4" name="TextBox 3"/>
          <p:cNvSpPr txBox="1"/>
          <p:nvPr/>
        </p:nvSpPr>
        <p:spPr>
          <a:xfrm>
            <a:off x="1996966" y="451945"/>
            <a:ext cx="8660524" cy="400110"/>
          </a:xfrm>
          <a:prstGeom prst="rect">
            <a:avLst/>
          </a:prstGeom>
          <a:noFill/>
        </p:spPr>
        <p:txBody>
          <a:bodyPr wrap="square" rtlCol="0">
            <a:spAutoFit/>
          </a:bodyPr>
          <a:lstStyle/>
          <a:p>
            <a:pPr algn="ctr"/>
            <a:r>
              <a:rPr lang="en-US" sz="2000" b="1" dirty="0" smtClean="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EUROBOND ISSUANCE</a:t>
            </a:r>
            <a:endPar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p:txBody>
      </p:sp>
      <p:sp>
        <p:nvSpPr>
          <p:cNvPr id="5" name="TextBox 4"/>
          <p:cNvSpPr txBox="1"/>
          <p:nvPr/>
        </p:nvSpPr>
        <p:spPr>
          <a:xfrm flipH="1">
            <a:off x="536449" y="1116375"/>
            <a:ext cx="10692383" cy="5201424"/>
          </a:xfrm>
          <a:prstGeom prst="rect">
            <a:avLst/>
          </a:prstGeom>
          <a:noFill/>
        </p:spPr>
        <p:txBody>
          <a:bodyPr wrap="square" rtlCol="0">
            <a:spAutoFit/>
          </a:bodyPr>
          <a:lstStyle/>
          <a:p>
            <a:r>
              <a:rPr lang="en-US" sz="2000" b="1" dirty="0" smtClean="0">
                <a:solidFill>
                  <a:srgbClr val="00B050"/>
                </a:solidFill>
                <a:latin typeface="Adobe Devanagari" panose="02040503050201020203" pitchFamily="18" charset="0"/>
                <a:cs typeface="Adobe Devanagari" panose="02040503050201020203" pitchFamily="18" charset="0"/>
              </a:rPr>
              <a:t>Nigeria Accessed the International Capital Market (ICM</a:t>
            </a:r>
            <a:r>
              <a:rPr lang="en-US" sz="2400" b="1" dirty="0" smtClean="0">
                <a:solidFill>
                  <a:srgbClr val="00B050"/>
                </a:solidFill>
                <a:latin typeface="Adobe Devanagari" panose="02040503050201020203" pitchFamily="18" charset="0"/>
                <a:cs typeface="Adobe Devanagari" panose="02040503050201020203" pitchFamily="18" charset="0"/>
              </a:rPr>
              <a:t>) </a:t>
            </a:r>
            <a:r>
              <a:rPr lang="en-US" sz="2000" b="1" dirty="0">
                <a:solidFill>
                  <a:srgbClr val="00B050"/>
                </a:solidFill>
                <a:latin typeface="Adobe Devanagari" panose="02040503050201020203" pitchFamily="18" charset="0"/>
                <a:cs typeface="Adobe Devanagari" panose="02040503050201020203" pitchFamily="18" charset="0"/>
              </a:rPr>
              <a:t>i</a:t>
            </a:r>
            <a:r>
              <a:rPr lang="en-US" sz="2000" b="1" dirty="0" smtClean="0">
                <a:solidFill>
                  <a:srgbClr val="00B050"/>
                </a:solidFill>
                <a:latin typeface="Adobe Devanagari" panose="02040503050201020203" pitchFamily="18" charset="0"/>
                <a:cs typeface="Adobe Devanagari" panose="02040503050201020203" pitchFamily="18" charset="0"/>
              </a:rPr>
              <a:t>n Q1, 2017</a:t>
            </a:r>
            <a:r>
              <a:rPr lang="en-US" sz="2400" b="1" dirty="0" smtClean="0">
                <a:solidFill>
                  <a:srgbClr val="00B050"/>
                </a:solidFill>
                <a:latin typeface="Adobe Devanagari" panose="02040503050201020203" pitchFamily="18" charset="0"/>
                <a:cs typeface="Adobe Devanagari" panose="02040503050201020203" pitchFamily="18" charset="0"/>
              </a:rPr>
              <a:t>.</a:t>
            </a:r>
          </a:p>
          <a:p>
            <a:endParaRPr lang="en-US" sz="800" dirty="0" smtClean="0">
              <a:latin typeface="Adobe Devanagari" panose="02040503050201020203" pitchFamily="18" charset="0"/>
              <a:cs typeface="Adobe Devanagari" panose="02040503050201020203" pitchFamily="18" charset="0"/>
            </a:endParaRPr>
          </a:p>
          <a:p>
            <a:pPr algn="just"/>
            <a:r>
              <a:rPr lang="en-US" sz="1600" dirty="0" smtClean="0">
                <a:latin typeface="Adobe Devanagari" panose="02040503050201020203" pitchFamily="18" charset="0"/>
                <a:cs typeface="Adobe Devanagari" panose="02040503050201020203" pitchFamily="18" charset="0"/>
              </a:rPr>
              <a:t>The Federal Republic of Nigeria successfully established a USD4.5 Billion Global Medium Term Note (MTN) and issued USD1.00 Billion Eurobond offering under its newly established Federal Government of Nigeria Global Medium Term Note (FGMTN) Issuance </a:t>
            </a:r>
            <a:r>
              <a:rPr lang="en-US" sz="1600" dirty="0" err="1" smtClean="0">
                <a:latin typeface="Adobe Devanagari" panose="02040503050201020203" pitchFamily="18" charset="0"/>
                <a:cs typeface="Adobe Devanagari" panose="02040503050201020203" pitchFamily="18" charset="0"/>
              </a:rPr>
              <a:t>Programme</a:t>
            </a:r>
            <a:r>
              <a:rPr lang="en-US" sz="1600" dirty="0" smtClean="0">
                <a:latin typeface="Adobe Devanagari" panose="02040503050201020203" pitchFamily="18" charset="0"/>
                <a:cs typeface="Adobe Devanagari" panose="02040503050201020203" pitchFamily="18" charset="0"/>
              </a:rPr>
              <a:t> on Federal 16, 2017 amidst volatility in emerging and frontier securities markets. The Notes was about 8 times oversubscribed demonstrating strong market appetite for Nigeria. </a:t>
            </a:r>
            <a:endParaRPr lang="en-US" sz="1600" dirty="0">
              <a:latin typeface="Adobe Devanagari" panose="02040503050201020203" pitchFamily="18" charset="0"/>
              <a:cs typeface="Adobe Devanagari" panose="02040503050201020203" pitchFamily="18" charset="0"/>
            </a:endParaRPr>
          </a:p>
          <a:p>
            <a:endParaRPr lang="en-US" sz="800" b="1" dirty="0" smtClean="0">
              <a:solidFill>
                <a:srgbClr val="00B050"/>
              </a:solidFill>
              <a:latin typeface="Adobe Devanagari" panose="02040503050201020203" pitchFamily="18" charset="0"/>
              <a:cs typeface="Adobe Devanagari" panose="02040503050201020203" pitchFamily="18" charset="0"/>
            </a:endParaRPr>
          </a:p>
          <a:p>
            <a:pPr algn="just"/>
            <a:r>
              <a:rPr lang="en-US" sz="2000" b="1" dirty="0" smtClean="0">
                <a:solidFill>
                  <a:srgbClr val="00B050"/>
                </a:solidFill>
                <a:latin typeface="Adobe Devanagari" panose="02040503050201020203" pitchFamily="18" charset="0"/>
                <a:cs typeface="Adobe Devanagari" panose="02040503050201020203" pitchFamily="18" charset="0"/>
              </a:rPr>
              <a:t>Issuance Statistics</a:t>
            </a:r>
          </a:p>
          <a:p>
            <a:pPr algn="just"/>
            <a:endParaRPr lang="en-GB" sz="800" b="1" dirty="0" smtClean="0">
              <a:latin typeface="Adobe Devanagari" panose="02040503050201020203" pitchFamily="18" charset="0"/>
              <a:ea typeface="Tahoma" panose="020B0604030504040204" pitchFamily="34" charset="0"/>
              <a:cs typeface="Adobe Devanagari" panose="02040503050201020203" pitchFamily="18" charset="0"/>
            </a:endParaRPr>
          </a:p>
          <a:p>
            <a:pPr algn="just"/>
            <a:r>
              <a:rPr lang="en-GB" sz="1600" b="1" dirty="0" smtClean="0">
                <a:latin typeface="Adobe Devanagari" panose="02040503050201020203" pitchFamily="18" charset="0"/>
                <a:ea typeface="Tahoma" panose="020B0604030504040204" pitchFamily="34" charset="0"/>
                <a:cs typeface="Adobe Devanagari" panose="02040503050201020203" pitchFamily="18" charset="0"/>
              </a:rPr>
              <a:t>Date </a:t>
            </a:r>
            <a:r>
              <a:rPr lang="en-GB" sz="1600" b="1" dirty="0">
                <a:latin typeface="Adobe Devanagari" panose="02040503050201020203" pitchFamily="18" charset="0"/>
                <a:ea typeface="Tahoma" panose="020B0604030504040204" pitchFamily="34" charset="0"/>
                <a:cs typeface="Adobe Devanagari" panose="02040503050201020203" pitchFamily="18" charset="0"/>
              </a:rPr>
              <a:t>of Issuance</a:t>
            </a:r>
            <a:r>
              <a:rPr lang="en-GB" sz="1600" dirty="0">
                <a:latin typeface="Adobe Devanagari" panose="02040503050201020203" pitchFamily="18" charset="0"/>
                <a:ea typeface="Tahoma" panose="020B0604030504040204" pitchFamily="34" charset="0"/>
                <a:cs typeface="Adobe Devanagari" panose="02040503050201020203" pitchFamily="18" charset="0"/>
              </a:rPr>
              <a:t>: 		</a:t>
            </a:r>
            <a:r>
              <a:rPr lang="en-GB" sz="1600" dirty="0" smtClean="0">
                <a:latin typeface="Adobe Devanagari" panose="02040503050201020203" pitchFamily="18" charset="0"/>
                <a:ea typeface="Tahoma" panose="020B0604030504040204" pitchFamily="34"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February </a:t>
            </a:r>
            <a:r>
              <a:rPr lang="en-US" sz="1600" dirty="0">
                <a:latin typeface="Adobe Devanagari" panose="02040503050201020203" pitchFamily="18" charset="0"/>
                <a:cs typeface="Adobe Devanagari" panose="02040503050201020203" pitchFamily="18" charset="0"/>
              </a:rPr>
              <a:t>16, </a:t>
            </a:r>
            <a:r>
              <a:rPr lang="en-US" sz="1600" dirty="0" smtClean="0">
                <a:latin typeface="Adobe Devanagari" panose="02040503050201020203" pitchFamily="18" charset="0"/>
                <a:cs typeface="Adobe Devanagari" panose="02040503050201020203" pitchFamily="18" charset="0"/>
              </a:rPr>
              <a:t>2017. </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Amount:</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a:t>
            </a:r>
            <a:r>
              <a:rPr lang="en-GB" sz="1600" dirty="0" smtClean="0">
                <a:latin typeface="Adobe Devanagari" panose="02040503050201020203" pitchFamily="18" charset="0"/>
                <a:ea typeface="Tahoma" panose="020B0604030504040204" pitchFamily="34" charset="0"/>
                <a:cs typeface="Adobe Devanagari" panose="02040503050201020203" pitchFamily="18" charset="0"/>
              </a:rPr>
              <a:t>USD1.00 Billion. </a:t>
            </a:r>
            <a:endParaRPr lang="en-GB" sz="1600" dirty="0">
              <a:latin typeface="Adobe Devanagari" panose="02040503050201020203" pitchFamily="18" charset="0"/>
              <a:ea typeface="Tahoma" panose="020B0604030504040204" pitchFamily="34" charset="0"/>
              <a:cs typeface="Adobe Devanagari" panose="02040503050201020203" pitchFamily="18" charset="0"/>
            </a:endParaRPr>
          </a:p>
          <a:p>
            <a:pPr algn="just"/>
            <a:r>
              <a:rPr lang="en-GB" sz="1600" b="1" dirty="0">
                <a:latin typeface="Adobe Devanagari" panose="02040503050201020203" pitchFamily="18" charset="0"/>
                <a:ea typeface="Tahoma" panose="020B0604030504040204" pitchFamily="34" charset="0"/>
                <a:cs typeface="Adobe Devanagari" panose="02040503050201020203" pitchFamily="18" charset="0"/>
              </a:rPr>
              <a:t>Tenor:					</a:t>
            </a:r>
            <a:r>
              <a:rPr lang="en-GB" sz="1600" b="1" dirty="0" smtClean="0">
                <a:latin typeface="Adobe Devanagari" panose="02040503050201020203" pitchFamily="18" charset="0"/>
                <a:ea typeface="Tahoma" panose="020B0604030504040204" pitchFamily="34" charset="0"/>
                <a:cs typeface="Adobe Devanagari" panose="02040503050201020203" pitchFamily="18" charset="0"/>
              </a:rPr>
              <a:t>	</a:t>
            </a:r>
            <a:r>
              <a:rPr lang="en-GB" sz="1600" dirty="0" smtClean="0">
                <a:latin typeface="Adobe Devanagari" panose="02040503050201020203" pitchFamily="18" charset="0"/>
                <a:ea typeface="Tahoma" panose="020B0604030504040204" pitchFamily="34" charset="0"/>
                <a:cs typeface="Adobe Devanagari" panose="02040503050201020203" pitchFamily="18" charset="0"/>
              </a:rPr>
              <a:t>15-year.</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Coupon/Issue Yield:</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7.875</a:t>
            </a:r>
            <a:r>
              <a:rPr lang="en-US" sz="1600" dirty="0">
                <a:latin typeface="Adobe Devanagari" panose="02040503050201020203" pitchFamily="18" charset="0"/>
                <a:cs typeface="Adobe Devanagari" panose="02040503050201020203" pitchFamily="18" charset="0"/>
              </a:rPr>
              <a:t>% per </a:t>
            </a:r>
            <a:r>
              <a:rPr lang="en-US" sz="1600" dirty="0" smtClean="0">
                <a:latin typeface="Adobe Devanagari" panose="02040503050201020203" pitchFamily="18" charset="0"/>
                <a:cs typeface="Adobe Devanagari" panose="02040503050201020203" pitchFamily="18" charset="0"/>
              </a:rPr>
              <a:t>annum.</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Maturity Date:</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February 2032.</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Subscription:</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USD7.8 </a:t>
            </a:r>
            <a:r>
              <a:rPr lang="en-US" sz="1600" dirty="0">
                <a:latin typeface="Adobe Devanagari" panose="02040503050201020203" pitchFamily="18" charset="0"/>
                <a:cs typeface="Adobe Devanagari" panose="02040503050201020203" pitchFamily="18" charset="0"/>
              </a:rPr>
              <a:t>billion, approximately 800 percent </a:t>
            </a:r>
            <a:r>
              <a:rPr lang="en-US" sz="1600" dirty="0" smtClean="0">
                <a:latin typeface="Adobe Devanagari" panose="02040503050201020203" pitchFamily="18" charset="0"/>
                <a:cs typeface="Adobe Devanagari" panose="02040503050201020203" pitchFamily="18" charset="0"/>
              </a:rPr>
              <a:t>oversubscription. </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Listing:</a:t>
            </a:r>
            <a:r>
              <a:rPr lang="en-US" sz="1600"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	The </a:t>
            </a:r>
            <a:r>
              <a:rPr lang="en-US" sz="1600" dirty="0">
                <a:latin typeface="Adobe Devanagari" panose="02040503050201020203" pitchFamily="18" charset="0"/>
                <a:cs typeface="Adobe Devanagari" panose="02040503050201020203" pitchFamily="18" charset="0"/>
              </a:rPr>
              <a:t>London Stock Exchange, The Nigerian Stock Exchange and the 							</a:t>
            </a:r>
            <a:r>
              <a:rPr lang="en-US" sz="1600" dirty="0" smtClean="0">
                <a:latin typeface="Adobe Devanagari" panose="02040503050201020203" pitchFamily="18" charset="0"/>
                <a:cs typeface="Adobe Devanagari" panose="02040503050201020203" pitchFamily="18" charset="0"/>
              </a:rPr>
              <a:t>Financial </a:t>
            </a:r>
            <a:r>
              <a:rPr lang="en-US" sz="1600" dirty="0">
                <a:latin typeface="Adobe Devanagari" panose="02040503050201020203" pitchFamily="18" charset="0"/>
                <a:cs typeface="Adobe Devanagari" panose="02040503050201020203" pitchFamily="18" charset="0"/>
              </a:rPr>
              <a:t>Market Dealer Quotation OTC Securities </a:t>
            </a:r>
            <a:r>
              <a:rPr lang="en-US" sz="1600" dirty="0" smtClean="0">
                <a:latin typeface="Adobe Devanagari" panose="02040503050201020203" pitchFamily="18" charset="0"/>
                <a:cs typeface="Adobe Devanagari" panose="02040503050201020203" pitchFamily="18" charset="0"/>
              </a:rPr>
              <a:t>Exchange.</a:t>
            </a:r>
            <a:endParaRPr lang="en-US" sz="1600" dirty="0">
              <a:latin typeface="Adobe Devanagari" panose="02040503050201020203" pitchFamily="18" charset="0"/>
              <a:cs typeface="Adobe Devanagari" panose="02040503050201020203" pitchFamily="18" charset="0"/>
            </a:endParaRPr>
          </a:p>
          <a:p>
            <a:pPr algn="just"/>
            <a:r>
              <a:rPr lang="en-US" sz="1600" b="1" dirty="0">
                <a:latin typeface="Adobe Devanagari" panose="02040503050201020203" pitchFamily="18" charset="0"/>
                <a:cs typeface="Adobe Devanagari" panose="02040503050201020203" pitchFamily="18" charset="0"/>
              </a:rPr>
              <a:t>Use of Proceed:			</a:t>
            </a:r>
            <a:r>
              <a:rPr lang="en-US" sz="1600" b="1" dirty="0" smtClean="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Funding </a:t>
            </a:r>
            <a:r>
              <a:rPr lang="en-US" sz="1600" dirty="0">
                <a:latin typeface="Adobe Devanagari" panose="02040503050201020203" pitchFamily="18" charset="0"/>
                <a:cs typeface="Adobe Devanagari" panose="02040503050201020203" pitchFamily="18" charset="0"/>
              </a:rPr>
              <a:t>of capital expenditures in the 2016 Budget.</a:t>
            </a:r>
          </a:p>
          <a:p>
            <a:pPr algn="just"/>
            <a:r>
              <a:rPr lang="en-US" sz="1600" b="1" dirty="0" smtClean="0">
                <a:latin typeface="Adobe Devanagari" panose="02040503050201020203" pitchFamily="18" charset="0"/>
                <a:cs typeface="Adobe Devanagari" panose="02040503050201020203" pitchFamily="18" charset="0"/>
              </a:rPr>
              <a:t>Yield</a:t>
            </a:r>
            <a:r>
              <a:rPr lang="en-US" sz="1600" dirty="0">
                <a:latin typeface="Adobe Devanagari" panose="02040503050201020203" pitchFamily="18" charset="0"/>
                <a:cs typeface="Adobe Devanagari" panose="02040503050201020203" pitchFamily="18" charset="0"/>
              </a:rPr>
              <a:t> </a:t>
            </a:r>
            <a:r>
              <a:rPr lang="en-US" sz="1600" b="1" dirty="0" smtClean="0">
                <a:latin typeface="Adobe Devanagari" panose="02040503050201020203" pitchFamily="18" charset="0"/>
                <a:cs typeface="Adobe Devanagari" panose="02040503050201020203" pitchFamily="18" charset="0"/>
              </a:rPr>
              <a:t>(as </a:t>
            </a:r>
            <a:r>
              <a:rPr lang="en-US" sz="1600" b="1" dirty="0">
                <a:latin typeface="Adobe Devanagari" panose="02040503050201020203" pitchFamily="18" charset="0"/>
                <a:cs typeface="Adobe Devanagari" panose="02040503050201020203" pitchFamily="18" charset="0"/>
              </a:rPr>
              <a:t>at March 31, </a:t>
            </a:r>
            <a:r>
              <a:rPr lang="en-US" sz="1600" b="1" dirty="0" smtClean="0">
                <a:latin typeface="Adobe Devanagari" panose="02040503050201020203" pitchFamily="18" charset="0"/>
                <a:cs typeface="Adobe Devanagari" panose="02040503050201020203" pitchFamily="18" charset="0"/>
              </a:rPr>
              <a:t>2017):</a:t>
            </a:r>
            <a:r>
              <a:rPr lang="en-US" sz="1600" b="1" dirty="0">
                <a:latin typeface="Adobe Devanagari" panose="02040503050201020203" pitchFamily="18" charset="0"/>
                <a:cs typeface="Adobe Devanagari" panose="02040503050201020203" pitchFamily="18" charset="0"/>
              </a:rPr>
              <a:t>	</a:t>
            </a:r>
            <a:r>
              <a:rPr lang="en-US" sz="1600" dirty="0" smtClean="0">
                <a:latin typeface="Adobe Devanagari" panose="02040503050201020203" pitchFamily="18" charset="0"/>
                <a:cs typeface="Adobe Devanagari" panose="02040503050201020203" pitchFamily="18" charset="0"/>
              </a:rPr>
              <a:t>7.348%.</a:t>
            </a:r>
            <a:endParaRPr lang="en-US" sz="1600" dirty="0">
              <a:latin typeface="Adobe Devanagari" panose="02040503050201020203" pitchFamily="18" charset="0"/>
              <a:cs typeface="Adobe Devanagari" panose="02040503050201020203" pitchFamily="18" charset="0"/>
            </a:endParaRPr>
          </a:p>
          <a:p>
            <a:endParaRPr lang="en-US" sz="1600" b="1" dirty="0" smtClean="0">
              <a:solidFill>
                <a:srgbClr val="00B050"/>
              </a:solidFill>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xmlns="" val="4293883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62A649EF09A28C419FC4FB073F3088B3" ma:contentTypeVersion="0" ma:contentTypeDescription="Create a new document." ma:contentTypeScope="" ma:versionID="7ead9473f3cfbda87d465692156f96c2">
  <xsd:schema xmlns:xsd="http://www.w3.org/2001/XMLSchema" xmlns:xs="http://www.w3.org/2001/XMLSchema" xmlns:p="http://schemas.microsoft.com/office/2006/metadata/properties" xmlns:ns2="7cf93226-5a6c-4321-8347-aeea6eb88ecb" targetNamespace="http://schemas.microsoft.com/office/2006/metadata/properties" ma:root="true" ma:fieldsID="fc83d6248c608e60e517db00b6f9eec9" ns2:_="">
    <xsd:import namespace="7cf93226-5a6c-4321-8347-aeea6eb88ec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f93226-5a6c-4321-8347-aeea6eb88ec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7cf93226-5a6c-4321-8347-aeea6eb88ecb">WTP5TCCSXU25-9-1424</_dlc_DocId>
    <_dlc_DocIdUrl xmlns="7cf93226-5a6c-4321-8347-aeea6eb88ecb">
      <Url>http://dmoportal/mdd/_layouts/DocIdRedir.aspx?ID=WTP5TCCSXU25-9-1424</Url>
      <Description>WTP5TCCSXU25-9-1424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75DBF2-77F4-4D4A-9ED2-5CDF5C79FDFD}">
  <ds:schemaRefs>
    <ds:schemaRef ds:uri="http://schemas.microsoft.com/sharepoint/events"/>
  </ds:schemaRefs>
</ds:datastoreItem>
</file>

<file path=customXml/itemProps2.xml><?xml version="1.0" encoding="utf-8"?>
<ds:datastoreItem xmlns:ds="http://schemas.openxmlformats.org/officeDocument/2006/customXml" ds:itemID="{FB8DEA3E-A613-4082-81F1-8FD178A53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f93226-5a6c-4321-8347-aeea6eb88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2D3F8C-E71A-42F9-A2B1-06C26E6B68FF}">
  <ds:schemaRefs>
    <ds:schemaRef ds:uri="http://purl.org/dc/elements/1.1/"/>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7cf93226-5a6c-4321-8347-aeea6eb88ecb"/>
    <ds:schemaRef ds:uri="http://www.w3.org/XML/1998/namespace"/>
    <ds:schemaRef ds:uri="http://purl.org/dc/dcmitype/"/>
  </ds:schemaRefs>
</ds:datastoreItem>
</file>

<file path=customXml/itemProps4.xml><?xml version="1.0" encoding="utf-8"?>
<ds:datastoreItem xmlns:ds="http://schemas.openxmlformats.org/officeDocument/2006/customXml" ds:itemID="{6B32A113-1387-4258-9F1D-8A0FE80650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5455</TotalTime>
  <Words>571</Words>
  <Application>Microsoft Office PowerPoint</Application>
  <PresentationFormat>Custom</PresentationFormat>
  <Paragraphs>135</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UPDATE ON THE DEBT MANAGEMENT OFFICE ACTIVITIES FOR FIRST QUARTER 2017</vt:lpstr>
      <vt:lpstr>TABLE OF CONTENTS</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and Investment Opportunities</dc:title>
  <dc:creator>SAM OKPO</dc:creator>
  <cp:lastModifiedBy>cmcsecretariat</cp:lastModifiedBy>
  <cp:revision>309</cp:revision>
  <cp:lastPrinted>2017-04-24T13:46:34Z</cp:lastPrinted>
  <dcterms:created xsi:type="dcterms:W3CDTF">2016-03-07T15:48:39Z</dcterms:created>
  <dcterms:modified xsi:type="dcterms:W3CDTF">2017-04-27T13:48:56Z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f79a40f7-3c39-4fed-a8a6-414b3864d80f</vt:lpwstr>
  </property>
  <property fmtid="{D5CDD505-2E9C-101B-9397-08002B2CF9AE}" pid="3" name="ContentTypeId">
    <vt:lpwstr>0x01010062A649EF09A28C419FC4FB073F3088B3</vt:lpwstr>
  </property>
</Properties>
</file>