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62" r:id="rId5"/>
    <p:sldId id="258" r:id="rId6"/>
    <p:sldId id="259" r:id="rId7"/>
    <p:sldId id="26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hmed  Adamu" initials="AA" lastIdx="2" clrIdx="0">
    <p:extLst>
      <p:ext uri="{19B8F6BF-5375-455C-9EA6-DF929625EA0E}">
        <p15:presenceInfo xmlns:p15="http://schemas.microsoft.com/office/powerpoint/2012/main" userId="S-1-5-21-112143957-1099169068-3631117700-91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8" autoAdjust="0"/>
  </p:normalViewPr>
  <p:slideViewPr>
    <p:cSldViewPr snapToGrid="0" snapToObjects="1">
      <p:cViewPr varScale="1">
        <p:scale>
          <a:sx n="89" d="100"/>
          <a:sy n="89" d="100"/>
        </p:scale>
        <p:origin x="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E9B834-338E-8540-B8AF-0EF387E84815}" type="datetimeFigureOut">
              <a:rPr lang="en-US" smtClean="0"/>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E9B834-338E-8540-B8AF-0EF387E84815}" type="datetimeFigureOut">
              <a:rPr lang="en-US" smtClean="0"/>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8/6/2018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1373"/>
            <a:ext cx="7772400" cy="1470025"/>
          </a:xfrm>
        </p:spPr>
        <p:txBody>
          <a:bodyPr>
            <a:normAutofit/>
          </a:bodyPr>
          <a:lstStyle/>
          <a:p>
            <a:r>
              <a:rPr lang="en-US" dirty="0">
                <a:latin typeface="Arial Black" panose="020B0A04020102020204" pitchFamily="34" charset="0"/>
              </a:rPr>
              <a:t>2018 CAPITAL MARKET COMMITTEE MEETING</a:t>
            </a:r>
            <a:endParaRPr lang="en-US"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355970"/>
            <a:ext cx="3079219" cy="2267545"/>
          </a:xfrm>
          <a:prstGeom prst="rect">
            <a:avLst/>
          </a:prstGeom>
        </p:spPr>
      </p:pic>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0164"/>
            <a:ext cx="8229600" cy="804231"/>
          </a:xfrm>
        </p:spPr>
        <p:txBody>
          <a:bodyPr>
            <a:noAutofit/>
          </a:bodyPr>
          <a:lstStyle/>
          <a:p>
            <a:r>
              <a:rPr lang="en-US" sz="3200" dirty="0">
                <a:latin typeface="Arial Black" panose="020B0A04020102020204" pitchFamily="34" charset="0"/>
              </a:rPr>
              <a:t>RECENT DEVELOPMENTS FROM LAST CMC MEETING</a:t>
            </a:r>
            <a:endParaRPr lang="en-US" sz="3200" dirty="0"/>
          </a:p>
        </p:txBody>
      </p:sp>
      <p:sp>
        <p:nvSpPr>
          <p:cNvPr id="3" name="Content Placeholder 2"/>
          <p:cNvSpPr>
            <a:spLocks noGrp="1"/>
          </p:cNvSpPr>
          <p:nvPr>
            <p:ph idx="1"/>
          </p:nvPr>
        </p:nvSpPr>
        <p:spPr>
          <a:xfrm>
            <a:off x="457200" y="1696598"/>
            <a:ext cx="8229600" cy="4429565"/>
          </a:xfrm>
        </p:spPr>
        <p:txBody>
          <a:bodyPr>
            <a:normAutofit fontScale="62500" lnSpcReduction="20000"/>
          </a:bodyPr>
          <a:lstStyle/>
          <a:p>
            <a:pPr algn="just"/>
            <a:r>
              <a:rPr lang="en-US" dirty="0"/>
              <a:t>The electronic Initial Public Offering (e-IPO) Committee was constituted on April 25, 2018;</a:t>
            </a:r>
          </a:p>
          <a:p>
            <a:pPr marL="0" indent="0" algn="just">
              <a:buNone/>
            </a:pPr>
            <a:endParaRPr lang="en-US" dirty="0"/>
          </a:p>
          <a:p>
            <a:pPr lvl="0" algn="just"/>
            <a:r>
              <a:rPr lang="en-US" dirty="0"/>
              <a:t>The Committee under the Leadership of Mr. Seyi Owoturo </a:t>
            </a:r>
            <a:r>
              <a:rPr lang="en-US" dirty="0" smtClean="0"/>
              <a:t>comprises </a:t>
            </a:r>
            <a:r>
              <a:rPr lang="en-US" dirty="0"/>
              <a:t>representatives from the following  </a:t>
            </a:r>
            <a:r>
              <a:rPr lang="en-US" dirty="0" smtClean="0"/>
              <a:t>stakeholder</a:t>
            </a:r>
            <a:r>
              <a:rPr lang="en-US" strike="dblStrike" dirty="0" smtClean="0">
                <a:solidFill>
                  <a:srgbClr val="FF0000"/>
                </a:solidFill>
              </a:rPr>
              <a:t> </a:t>
            </a:r>
            <a:r>
              <a:rPr lang="en-US" dirty="0"/>
              <a:t>groups: </a:t>
            </a:r>
          </a:p>
          <a:p>
            <a:pPr marL="0" lvl="0" indent="0" algn="just">
              <a:buNone/>
            </a:pPr>
            <a:endParaRPr lang="en-US" sz="1300" dirty="0"/>
          </a:p>
          <a:p>
            <a:pPr lvl="1" algn="just"/>
            <a:r>
              <a:rPr lang="en-US" dirty="0"/>
              <a:t>Association of Stockbroking Houses of Nigeria (ASHON)</a:t>
            </a:r>
          </a:p>
          <a:p>
            <a:pPr lvl="1" algn="just"/>
            <a:r>
              <a:rPr lang="en-US" dirty="0"/>
              <a:t>Association of Issuing Houses of Nigeria (AIHN)</a:t>
            </a:r>
          </a:p>
          <a:p>
            <a:pPr lvl="1" algn="just"/>
            <a:r>
              <a:rPr lang="en-US" dirty="0"/>
              <a:t>Fund Managers Association of Nigeria (FMAN)</a:t>
            </a:r>
          </a:p>
          <a:p>
            <a:pPr lvl="1" algn="just"/>
            <a:r>
              <a:rPr lang="en-US" dirty="0"/>
              <a:t>Institute of Capital Market Registrars (ICMR)</a:t>
            </a:r>
          </a:p>
          <a:p>
            <a:pPr lvl="1" algn="just"/>
            <a:r>
              <a:rPr lang="en-US" dirty="0"/>
              <a:t>Capital Market Solicitors’ Association (CMSA)</a:t>
            </a:r>
          </a:p>
          <a:p>
            <a:pPr lvl="1" algn="just"/>
            <a:r>
              <a:rPr lang="en-US" dirty="0"/>
              <a:t>Nigeria Inter-bank Settlement System (NIBSS)</a:t>
            </a:r>
          </a:p>
          <a:p>
            <a:pPr lvl="1" algn="just"/>
            <a:r>
              <a:rPr lang="en-US" dirty="0"/>
              <a:t>Nigeria Stock Exchange (NSE)</a:t>
            </a:r>
          </a:p>
          <a:p>
            <a:pPr lvl="1" algn="just"/>
            <a:r>
              <a:rPr lang="en-US" dirty="0"/>
              <a:t>Central Securities Clearing System (CSCS)</a:t>
            </a:r>
          </a:p>
          <a:p>
            <a:pPr lvl="1" algn="just"/>
            <a:r>
              <a:rPr lang="en-US" dirty="0"/>
              <a:t>Securities and Exchange Commission (SEC)</a:t>
            </a:r>
          </a:p>
          <a:p>
            <a:pPr marL="457200" lvl="1" indent="0">
              <a:buNone/>
            </a:pPr>
            <a:endParaRPr lang="en-US" dirty="0"/>
          </a:p>
        </p:txBody>
      </p:sp>
    </p:spTree>
    <p:extLst>
      <p:ext uri="{BB962C8B-B14F-4D97-AF65-F5344CB8AC3E}">
        <p14:creationId xmlns:p14="http://schemas.microsoft.com/office/powerpoint/2010/main" val="23295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0164"/>
            <a:ext cx="8229600" cy="804231"/>
          </a:xfrm>
        </p:spPr>
        <p:txBody>
          <a:bodyPr>
            <a:noAutofit/>
          </a:bodyPr>
          <a:lstStyle/>
          <a:p>
            <a:r>
              <a:rPr lang="en-US" sz="3200" dirty="0">
                <a:latin typeface="Arial Black" panose="020B0A04020102020204" pitchFamily="34" charset="0"/>
              </a:rPr>
              <a:t>RECENT DEVELOPMENTS FROM LAST CMC MEETING</a:t>
            </a:r>
            <a:endParaRPr lang="en-US" sz="3200" dirty="0"/>
          </a:p>
        </p:txBody>
      </p:sp>
      <p:sp>
        <p:nvSpPr>
          <p:cNvPr id="3" name="Content Placeholder 2"/>
          <p:cNvSpPr>
            <a:spLocks noGrp="1"/>
          </p:cNvSpPr>
          <p:nvPr>
            <p:ph idx="1"/>
          </p:nvPr>
        </p:nvSpPr>
        <p:spPr>
          <a:xfrm>
            <a:off x="457200" y="1696598"/>
            <a:ext cx="8229600" cy="4429565"/>
          </a:xfrm>
        </p:spPr>
        <p:txBody>
          <a:bodyPr>
            <a:normAutofit fontScale="62500" lnSpcReduction="20000"/>
          </a:bodyPr>
          <a:lstStyle/>
          <a:p>
            <a:pPr algn="just"/>
            <a:r>
              <a:rPr lang="en-US" dirty="0"/>
              <a:t>The Committee has </a:t>
            </a:r>
            <a:r>
              <a:rPr lang="en-US" dirty="0" smtClean="0"/>
              <a:t>covered </a:t>
            </a:r>
            <a:r>
              <a:rPr lang="en-US" dirty="0"/>
              <a:t>its Terms of Reference (see Report) which include:</a:t>
            </a:r>
          </a:p>
          <a:p>
            <a:pPr lvl="1" algn="just"/>
            <a:r>
              <a:rPr lang="en-US" dirty="0"/>
              <a:t>Collation of the various stakeholders’ positions/recommendations on e-IPO;</a:t>
            </a:r>
            <a:endParaRPr lang="en-US" sz="2400" dirty="0"/>
          </a:p>
          <a:p>
            <a:pPr lvl="1" algn="just"/>
            <a:r>
              <a:rPr lang="en-US" dirty="0"/>
              <a:t>Preparation of an e-IPO blueprint;</a:t>
            </a:r>
            <a:endParaRPr lang="en-US" sz="2400" dirty="0"/>
          </a:p>
          <a:p>
            <a:pPr lvl="1" algn="just"/>
            <a:r>
              <a:rPr lang="en-US" dirty="0"/>
              <a:t>Review of the current SEC Rules and Regulations and/or propose new Rules for the operation of e-IPO;</a:t>
            </a:r>
            <a:endParaRPr lang="en-US" sz="2400" dirty="0"/>
          </a:p>
          <a:p>
            <a:pPr lvl="1" algn="just"/>
            <a:r>
              <a:rPr lang="en-US" dirty="0"/>
              <a:t>Recommendation of modalities for implementation</a:t>
            </a:r>
            <a:r>
              <a:rPr lang="en-US" dirty="0" smtClean="0"/>
              <a:t>.</a:t>
            </a:r>
          </a:p>
          <a:p>
            <a:pPr marL="457200" lvl="1" indent="0">
              <a:buNone/>
            </a:pPr>
            <a:endParaRPr lang="en-US" dirty="0"/>
          </a:p>
          <a:p>
            <a:pPr algn="just">
              <a:buFont typeface="Arial" panose="020B0604020202020204" pitchFamily="34" charset="0"/>
              <a:buChar char="•"/>
            </a:pPr>
            <a:r>
              <a:rPr lang="en-US" dirty="0" smtClean="0"/>
              <a:t>The Committee observed that Section 55 of the Investments and Securities Act 2007 and SEC Rule 345 provide basis for the implementation of e-IPO;</a:t>
            </a:r>
          </a:p>
          <a:p>
            <a:pPr marL="0" indent="0" algn="just">
              <a:buNone/>
            </a:pPr>
            <a:endParaRPr lang="en-US" dirty="0" smtClean="0"/>
          </a:p>
          <a:p>
            <a:pPr algn="just">
              <a:buFont typeface="Arial" panose="020B0604020202020204" pitchFamily="34" charset="0"/>
              <a:buChar char="•"/>
            </a:pPr>
            <a:r>
              <a:rPr lang="en-US" dirty="0" smtClean="0"/>
              <a:t>However, the Committee identified some regulatory impediments and made recommendations that should ensure the success of the e-IPO regime.</a:t>
            </a:r>
            <a:endParaRPr lang="en-US" dirty="0"/>
          </a:p>
          <a:p>
            <a:pPr marL="457200" lvl="1" indent="0">
              <a:buNone/>
            </a:pPr>
            <a:endParaRPr lang="en-US" dirty="0"/>
          </a:p>
        </p:txBody>
      </p:sp>
    </p:spTree>
    <p:extLst>
      <p:ext uri="{BB962C8B-B14F-4D97-AF65-F5344CB8AC3E}">
        <p14:creationId xmlns:p14="http://schemas.microsoft.com/office/powerpoint/2010/main" val="183874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0164"/>
            <a:ext cx="8229600" cy="673525"/>
          </a:xfrm>
        </p:spPr>
        <p:txBody>
          <a:bodyPr>
            <a:noAutofit/>
          </a:bodyPr>
          <a:lstStyle/>
          <a:p>
            <a:r>
              <a:rPr lang="en-US" sz="3200" dirty="0">
                <a:latin typeface="Arial Black" panose="020B0A04020102020204" pitchFamily="34" charset="0"/>
              </a:rPr>
              <a:t>RECENT DEVELOPMENTS FROM LAST CMC MEETING</a:t>
            </a:r>
            <a:endParaRPr lang="en-US" sz="3200" dirty="0"/>
          </a:p>
        </p:txBody>
      </p:sp>
      <p:sp>
        <p:nvSpPr>
          <p:cNvPr id="3" name="Content Placeholder 2"/>
          <p:cNvSpPr>
            <a:spLocks noGrp="1"/>
          </p:cNvSpPr>
          <p:nvPr>
            <p:ph idx="1"/>
          </p:nvPr>
        </p:nvSpPr>
        <p:spPr>
          <a:xfrm>
            <a:off x="-1" y="1535290"/>
            <a:ext cx="8873067" cy="4799410"/>
          </a:xfrm>
        </p:spPr>
        <p:txBody>
          <a:bodyPr>
            <a:normAutofit fontScale="25000" lnSpcReduction="20000"/>
          </a:bodyPr>
          <a:lstStyle/>
          <a:p>
            <a:r>
              <a:rPr lang="en-US" sz="6600" dirty="0"/>
              <a:t>The Committee </a:t>
            </a:r>
            <a:r>
              <a:rPr lang="en-US" sz="6600" dirty="0" smtClean="0"/>
              <a:t>recommends the following -</a:t>
            </a:r>
            <a:endParaRPr lang="en-US" sz="6600" dirty="0"/>
          </a:p>
          <a:p>
            <a:pPr lvl="1" algn="just">
              <a:buFont typeface="Arial" panose="020B0604020202020204" pitchFamily="34" charset="0"/>
              <a:buChar char="•"/>
            </a:pPr>
            <a:r>
              <a:rPr lang="en-US" sz="6600" dirty="0" smtClean="0"/>
              <a:t>Full automation of the IPO process (from subscription to listing);</a:t>
            </a:r>
          </a:p>
          <a:p>
            <a:pPr lvl="1" algn="just">
              <a:buFont typeface="Arial" panose="020B0604020202020204" pitchFamily="34" charset="0"/>
              <a:buChar char="•"/>
            </a:pPr>
            <a:r>
              <a:rPr lang="en-US" sz="6600" dirty="0" smtClean="0"/>
              <a:t>Review of the SEC Rules 296(1); 300; 302; and 303 on timing (opening of subscription lists and pre-offer waiting period), costs (processing fee on applications) and KYC documentation (use of BVN information in place of signatures);</a:t>
            </a:r>
          </a:p>
          <a:p>
            <a:pPr lvl="1" algn="just">
              <a:buFont typeface="Arial" panose="020B0604020202020204" pitchFamily="34" charset="0"/>
              <a:buChar char="•"/>
            </a:pPr>
            <a:r>
              <a:rPr lang="en-US" sz="6600" dirty="0" smtClean="0"/>
              <a:t>The </a:t>
            </a:r>
            <a:r>
              <a:rPr lang="en-US" sz="6600" dirty="0"/>
              <a:t>e-IPO platform should be self-regulated (by the relevant exchange) but supervised by the </a:t>
            </a:r>
            <a:r>
              <a:rPr lang="en-US" sz="6600" dirty="0" smtClean="0"/>
              <a:t>SEC;</a:t>
            </a:r>
            <a:endParaRPr lang="en-US" sz="6600" dirty="0"/>
          </a:p>
          <a:p>
            <a:pPr lvl="1" algn="just">
              <a:buFont typeface="Arial" panose="020B0604020202020204" pitchFamily="34" charset="0"/>
              <a:buChar char="•"/>
            </a:pPr>
            <a:r>
              <a:rPr lang="en-US" sz="6600" dirty="0" smtClean="0"/>
              <a:t>There </a:t>
            </a:r>
            <a:r>
              <a:rPr lang="en-US" sz="6600" dirty="0"/>
              <a:t>should be disclaimers on selling restrictions and similar restrictions/disclaimers on e-IPO platforms as contained on offer </a:t>
            </a:r>
            <a:r>
              <a:rPr lang="en-US" sz="6600" dirty="0" smtClean="0"/>
              <a:t>prospectuses;</a:t>
            </a:r>
            <a:endParaRPr lang="en-US" sz="6600" dirty="0"/>
          </a:p>
          <a:p>
            <a:pPr lvl="1" algn="just">
              <a:buFont typeface="Arial" panose="020B0604020202020204" pitchFamily="34" charset="0"/>
              <a:buChar char="•"/>
            </a:pPr>
            <a:r>
              <a:rPr lang="en-US" sz="6600" dirty="0" smtClean="0"/>
              <a:t>Prospectuses </a:t>
            </a:r>
            <a:r>
              <a:rPr lang="en-US" sz="6600" dirty="0"/>
              <a:t>issued for securities to be offered through electronic platforms should utilize simple, easy to understand language to enable prospective investors to have better informed understanding and judgement on the decisions they are being solicited to </a:t>
            </a:r>
            <a:r>
              <a:rPr lang="en-US" sz="6600" dirty="0" smtClean="0"/>
              <a:t>take.</a:t>
            </a:r>
            <a:endParaRPr lang="en-US" sz="6600" dirty="0"/>
          </a:p>
          <a:p>
            <a:pPr lvl="1" algn="just">
              <a:buFont typeface="Arial" panose="020B0604020202020204" pitchFamily="34" charset="0"/>
              <a:buChar char="•"/>
            </a:pPr>
            <a:r>
              <a:rPr lang="en-US" sz="6600" dirty="0" smtClean="0"/>
              <a:t>For </a:t>
            </a:r>
            <a:r>
              <a:rPr lang="en-US" sz="6600" dirty="0"/>
              <a:t>Rights Issues executed through an e-IPO platform,  all provisional rights allocations should be credited to the CSCS under a different ticker to allow seamless </a:t>
            </a:r>
            <a:r>
              <a:rPr lang="en-US" sz="6600" dirty="0" smtClean="0"/>
              <a:t>trading;</a:t>
            </a:r>
            <a:endParaRPr lang="en-US" sz="6600" dirty="0"/>
          </a:p>
          <a:p>
            <a:pPr lvl="1" algn="just">
              <a:buFont typeface="Arial" panose="020B0604020202020204" pitchFamily="34" charset="0"/>
              <a:buChar char="•"/>
            </a:pPr>
            <a:r>
              <a:rPr lang="en-US" sz="6600" dirty="0" smtClean="0"/>
              <a:t>Regulation should provide for the establishment of multiple platforms and thus SEC should provide guidelines/standards for setting up e-IPO platforms; their </a:t>
            </a:r>
            <a:r>
              <a:rPr lang="en-US" sz="6600" dirty="0"/>
              <a:t>registration and operations.</a:t>
            </a:r>
          </a:p>
          <a:p>
            <a:pPr marL="457200" lvl="1" indent="0">
              <a:buNone/>
            </a:pPr>
            <a:endParaRPr lang="en-US" dirty="0"/>
          </a:p>
        </p:txBody>
      </p:sp>
    </p:spTree>
    <p:extLst>
      <p:ext uri="{BB962C8B-B14F-4D97-AF65-F5344CB8AC3E}">
        <p14:creationId xmlns:p14="http://schemas.microsoft.com/office/powerpoint/2010/main" val="503401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2512"/>
            <a:ext cx="8229600" cy="919015"/>
          </a:xfrm>
        </p:spPr>
        <p:txBody>
          <a:bodyPr>
            <a:noAutofit/>
          </a:bodyPr>
          <a:lstStyle/>
          <a:p>
            <a:r>
              <a:rPr lang="en-US" sz="3200" dirty="0">
                <a:latin typeface="Arial Black" panose="020B0A04020102020204" pitchFamily="34" charset="0"/>
              </a:rPr>
              <a:t>FACTORS RESPONSIBLE FOR DEVELOPMENTS</a:t>
            </a:r>
            <a:endParaRPr lang="en-US" sz="3200" dirty="0"/>
          </a:p>
        </p:txBody>
      </p:sp>
      <p:sp>
        <p:nvSpPr>
          <p:cNvPr id="3" name="Content Placeholder 2"/>
          <p:cNvSpPr>
            <a:spLocks noGrp="1"/>
          </p:cNvSpPr>
          <p:nvPr>
            <p:ph idx="1"/>
          </p:nvPr>
        </p:nvSpPr>
        <p:spPr>
          <a:xfrm>
            <a:off x="457200" y="1865827"/>
            <a:ext cx="8229600" cy="4374636"/>
          </a:xfrm>
        </p:spPr>
        <p:txBody>
          <a:bodyPr>
            <a:normAutofit/>
          </a:bodyPr>
          <a:lstStyle/>
          <a:p>
            <a:pPr algn="just"/>
            <a:r>
              <a:rPr lang="en-US" sz="2600" dirty="0"/>
              <a:t>Global adoption of e-IPO;</a:t>
            </a:r>
          </a:p>
          <a:p>
            <a:pPr algn="just"/>
            <a:r>
              <a:rPr lang="en-US" sz="2600" dirty="0"/>
              <a:t>Ease securities offering process in line with the government’s ease of doing business initiative;</a:t>
            </a:r>
          </a:p>
          <a:p>
            <a:pPr algn="just"/>
            <a:r>
              <a:rPr lang="en-US" sz="2600" dirty="0"/>
              <a:t>Reduce time to market (similar to timing for processing bank loans);</a:t>
            </a:r>
          </a:p>
          <a:p>
            <a:pPr algn="just"/>
            <a:r>
              <a:rPr lang="en-US" sz="2600" dirty="0"/>
              <a:t>Reduce cost and complexity of securities offering;</a:t>
            </a:r>
          </a:p>
          <a:p>
            <a:pPr algn="just"/>
            <a:r>
              <a:rPr lang="en-US" sz="2600" dirty="0"/>
              <a:t>Increase retail participation;</a:t>
            </a:r>
          </a:p>
          <a:p>
            <a:pPr algn="just"/>
            <a:r>
              <a:rPr lang="en-US" sz="2600" dirty="0"/>
              <a:t>Encourage increased listings.</a:t>
            </a:r>
          </a:p>
        </p:txBody>
      </p:sp>
    </p:spTree>
    <p:extLst>
      <p:ext uri="{BB962C8B-B14F-4D97-AF65-F5344CB8AC3E}">
        <p14:creationId xmlns:p14="http://schemas.microsoft.com/office/powerpoint/2010/main" val="204721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7104"/>
            <a:ext cx="8229600" cy="655093"/>
          </a:xfrm>
        </p:spPr>
        <p:txBody>
          <a:bodyPr>
            <a:normAutofit/>
          </a:bodyPr>
          <a:lstStyle/>
          <a:p>
            <a:r>
              <a:rPr lang="en-US" sz="3200" dirty="0">
                <a:latin typeface="Arial Black" panose="020B0A04020102020204" pitchFamily="34" charset="0"/>
              </a:rPr>
              <a:t>CHALLENGES / NEXT STEP</a:t>
            </a:r>
            <a:endParaRPr lang="en-US" dirty="0"/>
          </a:p>
        </p:txBody>
      </p:sp>
      <p:sp>
        <p:nvSpPr>
          <p:cNvPr id="3" name="Content Placeholder 2"/>
          <p:cNvSpPr>
            <a:spLocks noGrp="1"/>
          </p:cNvSpPr>
          <p:nvPr>
            <p:ph idx="1"/>
          </p:nvPr>
        </p:nvSpPr>
        <p:spPr>
          <a:xfrm>
            <a:off x="457200" y="1705970"/>
            <a:ext cx="8229600" cy="3846531"/>
          </a:xfrm>
        </p:spPr>
        <p:txBody>
          <a:bodyPr/>
          <a:lstStyle/>
          <a:p>
            <a:pPr marL="0" indent="0" algn="just">
              <a:buNone/>
            </a:pPr>
            <a:r>
              <a:rPr lang="en-US" dirty="0"/>
              <a:t>- Adoption of Committee report</a:t>
            </a:r>
          </a:p>
          <a:p>
            <a:pPr algn="just">
              <a:buFontTx/>
              <a:buChar char="-"/>
            </a:pPr>
            <a:r>
              <a:rPr lang="en-US" dirty="0"/>
              <a:t>SEC to set up guidelines for e-IPO process and registration/operations of e-IPO platforms ;</a:t>
            </a:r>
          </a:p>
          <a:p>
            <a:pPr algn="just">
              <a:buFontTx/>
              <a:buChar char="-"/>
            </a:pPr>
            <a:r>
              <a:rPr lang="en-US" dirty="0"/>
              <a:t>Engage CBN and Heads of Banking Operations on third party access to BVN information.</a:t>
            </a:r>
          </a:p>
        </p:txBody>
      </p:sp>
    </p:spTree>
    <p:extLst>
      <p:ext uri="{BB962C8B-B14F-4D97-AF65-F5344CB8AC3E}">
        <p14:creationId xmlns:p14="http://schemas.microsoft.com/office/powerpoint/2010/main" val="108444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0752"/>
            <a:ext cx="8229600" cy="627796"/>
          </a:xfrm>
        </p:spPr>
        <p:txBody>
          <a:bodyPr>
            <a:normAutofit/>
          </a:bodyPr>
          <a:lstStyle/>
          <a:p>
            <a:r>
              <a:rPr lang="en-US" sz="3200" dirty="0">
                <a:latin typeface="Arial Black" panose="020B0A04020102020204" pitchFamily="34" charset="0"/>
              </a:rPr>
              <a:t>ISSUES FOR CMC DELIBRATION</a:t>
            </a:r>
            <a:endParaRPr lang="en-US" dirty="0"/>
          </a:p>
        </p:txBody>
      </p:sp>
      <p:sp>
        <p:nvSpPr>
          <p:cNvPr id="3" name="Content Placeholder 2"/>
          <p:cNvSpPr>
            <a:spLocks noGrp="1"/>
          </p:cNvSpPr>
          <p:nvPr>
            <p:ph idx="1"/>
          </p:nvPr>
        </p:nvSpPr>
        <p:spPr>
          <a:xfrm>
            <a:off x="457200" y="1719619"/>
            <a:ext cx="8229600" cy="3876950"/>
          </a:xfrm>
        </p:spPr>
        <p:txBody>
          <a:bodyPr>
            <a:normAutofit/>
          </a:bodyPr>
          <a:lstStyle/>
          <a:p>
            <a:pPr algn="just"/>
            <a:r>
              <a:rPr lang="en-US" dirty="0" smtClean="0"/>
              <a:t>Participation of minors in e-IPO using BVN of sponsor</a:t>
            </a:r>
          </a:p>
          <a:p>
            <a:pPr algn="just"/>
            <a:r>
              <a:rPr lang="en-US" dirty="0" smtClean="0"/>
              <a:t>Layers of cost in e-IPO process – parties responsible for costs of payment services</a:t>
            </a:r>
          </a:p>
          <a:p>
            <a:pPr algn="just"/>
            <a:r>
              <a:rPr lang="en-US" dirty="0" smtClean="0"/>
              <a:t>Implementation </a:t>
            </a:r>
            <a:r>
              <a:rPr lang="en-US" dirty="0"/>
              <a:t>of the Report</a:t>
            </a:r>
          </a:p>
          <a:p>
            <a:pPr algn="just"/>
            <a:r>
              <a:rPr lang="en-US" dirty="0"/>
              <a:t>Set definitive timeline to go live </a:t>
            </a:r>
          </a:p>
        </p:txBody>
      </p:sp>
    </p:spTree>
    <p:extLst>
      <p:ext uri="{BB962C8B-B14F-4D97-AF65-F5344CB8AC3E}">
        <p14:creationId xmlns:p14="http://schemas.microsoft.com/office/powerpoint/2010/main" val="2927078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983</TotalTime>
  <Words>549</Words>
  <Application>Microsoft Office PowerPoint</Application>
  <PresentationFormat>On-screen Show (4:3)</PresentationFormat>
  <Paragraphs>50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Century Gothic</vt:lpstr>
      <vt:lpstr>Office Theme</vt:lpstr>
      <vt:lpstr>2018 CAPITAL MARKET COMMITTEE MEETING</vt:lpstr>
      <vt:lpstr>RECENT DEVELOPMENTS FROM LAST CMC MEETING</vt:lpstr>
      <vt:lpstr>RECENT DEVELOPMENTS FROM LAST CMC MEETING</vt:lpstr>
      <vt:lpstr>RECENT DEVELOPMENTS FROM LAST CMC MEETING</vt:lpstr>
      <vt:lpstr>FACTORS RESPONSIBLE FOR DEVELOPMENTS</vt:lpstr>
      <vt:lpstr>CHALLENGES / NEXT STEP</vt:lpstr>
      <vt:lpstr>ISSUES FOR CMC DELIBRATION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CMC Secretariat</cp:lastModifiedBy>
  <cp:revision>35</cp:revision>
  <dcterms:created xsi:type="dcterms:W3CDTF">2018-02-07T11:05:24Z</dcterms:created>
  <dcterms:modified xsi:type="dcterms:W3CDTF">2018-08-06T15:46:59Z</dcterms:modified>
</cp:coreProperties>
</file>