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2" r:id="rId1"/>
  </p:sldMasterIdLst>
  <p:notesMasterIdLst>
    <p:notesMasterId r:id="rId12"/>
  </p:notesMasterIdLst>
  <p:sldIdLst>
    <p:sldId id="270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0"/>
    <p:restoredTop sz="94698"/>
  </p:normalViewPr>
  <p:slideViewPr>
    <p:cSldViewPr snapToGrid="0" snapToObjects="1">
      <p:cViewPr varScale="1">
        <p:scale>
          <a:sx n="46" d="100"/>
          <a:sy n="46" d="100"/>
        </p:scale>
        <p:origin x="198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hauwamohammad\Desktop\Quarterly%20updates\Presentation%20data%20(Autosaved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auwamohammad\Desktop\Quarterly%20updates\Presentation%20data%20(Autosaved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hauwamohammad\Desktop\Quarterly%20updates\Presentation%20data%20(Autosaved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hauwamohammad\Desktop\Quarterly%20updates\Presentation%20data%20(Autosaved)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auwamohammad\Desktop\Quarterly%20updates\Presentation%20data%20(Autosaved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hauwamohammad\Desktop\Quarterly%20updates\Presentation%20data%20(Autosaved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400" b="1" i="0">
                <a:latin typeface="Century Gothic" panose="020B0502020202020204" pitchFamily="34" charset="0"/>
              </a:rPr>
              <a:t>Inflation Rate (%)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Infl!$F$26</c:f>
              <c:strCache>
                <c:ptCount val="1"/>
                <c:pt idx="0">
                  <c:v>Inflation Rate (%)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96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Infl!$E$27:$E$41</c:f>
              <c:numCache>
                <c:formatCode>mmm\-yy</c:formatCode>
                <c:ptCount val="15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</c:numCache>
            </c:numRef>
          </c:cat>
          <c:val>
            <c:numRef>
              <c:f>Infl!$F$27:$F$41</c:f>
              <c:numCache>
                <c:formatCode>General</c:formatCode>
                <c:ptCount val="15"/>
                <c:pt idx="0">
                  <c:v>18.72</c:v>
                </c:pt>
                <c:pt idx="1">
                  <c:v>17.78</c:v>
                </c:pt>
                <c:pt idx="2">
                  <c:v>17.260000000000002</c:v>
                </c:pt>
                <c:pt idx="3">
                  <c:v>17.239999999999998</c:v>
                </c:pt>
                <c:pt idx="4">
                  <c:v>16.25</c:v>
                </c:pt>
                <c:pt idx="5" formatCode="0.00">
                  <c:v>16.100000000000001</c:v>
                </c:pt>
                <c:pt idx="6" formatCode="0.00">
                  <c:v>16.052909607252047</c:v>
                </c:pt>
                <c:pt idx="7" formatCode="0.00">
                  <c:v>16.011501601310641</c:v>
                </c:pt>
                <c:pt idx="8" formatCode="0.00">
                  <c:v>15.979000297857311</c:v>
                </c:pt>
                <c:pt idx="9" formatCode="0.00">
                  <c:v>15.905236164466714</c:v>
                </c:pt>
                <c:pt idx="10" formatCode="0.00">
                  <c:v>15.901387604002622</c:v>
                </c:pt>
                <c:pt idx="11" formatCode="0.00">
                  <c:v>15.371612592980881</c:v>
                </c:pt>
                <c:pt idx="12" formatCode="0.00">
                  <c:v>15.126742362997675</c:v>
                </c:pt>
                <c:pt idx="13" formatCode="0.00">
                  <c:v>14.329613357081357</c:v>
                </c:pt>
                <c:pt idx="14" formatCode="0.00">
                  <c:v>13.34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D4-0F46-B7C0-C34F6179F6A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7841792"/>
        <c:axId val="89776896"/>
      </c:barChart>
      <c:dateAx>
        <c:axId val="878417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776896"/>
        <c:crosses val="autoZero"/>
        <c:auto val="1"/>
        <c:lblOffset val="100"/>
        <c:baseTimeUnit val="months"/>
      </c:dateAx>
      <c:valAx>
        <c:axId val="89776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841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Monthly Average Exchange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Exrt!$R$1</c:f>
              <c:strCache>
                <c:ptCount val="1"/>
                <c:pt idx="0">
                  <c:v>Official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Exrt!$Q$2:$Q$16</c:f>
              <c:numCache>
                <c:formatCode>mmm\-yy</c:formatCode>
                <c:ptCount val="15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</c:numCache>
            </c:numRef>
          </c:cat>
          <c:val>
            <c:numRef>
              <c:f>Exrt!$R$2:$R$16</c:f>
              <c:numCache>
                <c:formatCode>General</c:formatCode>
                <c:ptCount val="15"/>
                <c:pt idx="0" formatCode="0.00">
                  <c:v>305.2</c:v>
                </c:pt>
                <c:pt idx="1">
                  <c:v>305.31</c:v>
                </c:pt>
                <c:pt idx="2" formatCode="0.00">
                  <c:v>306.39999999999998</c:v>
                </c:pt>
                <c:pt idx="3">
                  <c:v>306.05</c:v>
                </c:pt>
                <c:pt idx="4">
                  <c:v>305.54000000000002</c:v>
                </c:pt>
                <c:pt idx="5">
                  <c:v>305.72000000000003</c:v>
                </c:pt>
                <c:pt idx="6">
                  <c:v>305.86</c:v>
                </c:pt>
                <c:pt idx="7">
                  <c:v>305.67</c:v>
                </c:pt>
                <c:pt idx="8">
                  <c:v>305.89</c:v>
                </c:pt>
                <c:pt idx="9">
                  <c:v>305.62</c:v>
                </c:pt>
                <c:pt idx="10" formatCode="0.00">
                  <c:v>305.89999999999998</c:v>
                </c:pt>
                <c:pt idx="11" formatCode="0.00">
                  <c:v>306.31</c:v>
                </c:pt>
                <c:pt idx="12" formatCode="0.00">
                  <c:v>305.77999999999997</c:v>
                </c:pt>
                <c:pt idx="13" formatCode="0.00">
                  <c:v>305.89999999999998</c:v>
                </c:pt>
                <c:pt idx="14" formatCode="0.00">
                  <c:v>305.74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34-ED4A-8809-CB8DCF1E55C4}"/>
            </c:ext>
          </c:extLst>
        </c:ser>
        <c:ser>
          <c:idx val="1"/>
          <c:order val="1"/>
          <c:tx>
            <c:strRef>
              <c:f>Exrt!$S$1</c:f>
              <c:strCache>
                <c:ptCount val="1"/>
                <c:pt idx="0">
                  <c:v>Parallel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Exrt!$Q$2:$Q$16</c:f>
              <c:numCache>
                <c:formatCode>mmm\-yy</c:formatCode>
                <c:ptCount val="15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</c:numCache>
            </c:numRef>
          </c:cat>
          <c:val>
            <c:numRef>
              <c:f>Exrt!$S$2:$S$16</c:f>
              <c:numCache>
                <c:formatCode>0.00</c:formatCode>
                <c:ptCount val="15"/>
                <c:pt idx="0" formatCode="General">
                  <c:v>493.29</c:v>
                </c:pt>
                <c:pt idx="1">
                  <c:v>494.7</c:v>
                </c:pt>
                <c:pt idx="2" formatCode="General">
                  <c:v>429.48</c:v>
                </c:pt>
                <c:pt idx="3" formatCode="General">
                  <c:v>392.89</c:v>
                </c:pt>
                <c:pt idx="4" formatCode="General">
                  <c:v>384.48</c:v>
                </c:pt>
                <c:pt idx="5" formatCode="General">
                  <c:v>366.25</c:v>
                </c:pt>
                <c:pt idx="6" formatCode="General">
                  <c:v>365.38</c:v>
                </c:pt>
                <c:pt idx="7" formatCode="General">
                  <c:v>365.57</c:v>
                </c:pt>
                <c:pt idx="8" formatCode="General">
                  <c:v>365.55</c:v>
                </c:pt>
                <c:pt idx="9" formatCode="General">
                  <c:v>362.21</c:v>
                </c:pt>
                <c:pt idx="10" formatCode="General">
                  <c:v>362.41</c:v>
                </c:pt>
                <c:pt idx="11" formatCode="General">
                  <c:v>362.83</c:v>
                </c:pt>
                <c:pt idx="12" formatCode="General">
                  <c:v>363.2</c:v>
                </c:pt>
                <c:pt idx="13" formatCode="General">
                  <c:v>362.48</c:v>
                </c:pt>
                <c:pt idx="14" formatCode="General">
                  <c:v>362.07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34-ED4A-8809-CB8DCF1E5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989248"/>
        <c:axId val="41990784"/>
      </c:lineChart>
      <c:dateAx>
        <c:axId val="419892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90784"/>
        <c:crosses val="autoZero"/>
        <c:auto val="1"/>
        <c:lblOffset val="100"/>
        <c:baseTimeUnit val="months"/>
      </c:dateAx>
      <c:valAx>
        <c:axId val="4199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9050" cap="rnd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>
                <a:latin typeface="Century Gothic" panose="020B0502020202020204" pitchFamily="34" charset="0"/>
              </a:rPr>
              <a:t>External Reserves ($bn)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Resv!$L$1</c:f>
              <c:strCache>
                <c:ptCount val="1"/>
                <c:pt idx="0">
                  <c:v>External Reserves ($bn)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96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Resv!$K$2:$K$16</c:f>
              <c:numCache>
                <c:formatCode>mmm\-yy</c:formatCode>
                <c:ptCount val="15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</c:numCache>
            </c:numRef>
          </c:cat>
          <c:val>
            <c:numRef>
              <c:f>Resv!$L$2:$L$16</c:f>
              <c:numCache>
                <c:formatCode>General</c:formatCode>
                <c:ptCount val="15"/>
                <c:pt idx="0">
                  <c:v>27.9</c:v>
                </c:pt>
                <c:pt idx="1">
                  <c:v>29.6</c:v>
                </c:pt>
                <c:pt idx="2">
                  <c:v>30.3</c:v>
                </c:pt>
                <c:pt idx="3">
                  <c:v>30.8</c:v>
                </c:pt>
                <c:pt idx="4">
                  <c:v>30.3</c:v>
                </c:pt>
                <c:pt idx="5">
                  <c:v>30.2</c:v>
                </c:pt>
                <c:pt idx="6">
                  <c:v>30.7</c:v>
                </c:pt>
                <c:pt idx="7" formatCode="0.0">
                  <c:v>31.82570162</c:v>
                </c:pt>
                <c:pt idx="8" formatCode="0.0">
                  <c:v>32.490900723000003</c:v>
                </c:pt>
                <c:pt idx="9" formatCode="0.00">
                  <c:v>33.825011431999997</c:v>
                </c:pt>
                <c:pt idx="10" formatCode="0.00">
                  <c:v>34.323539554727276</c:v>
                </c:pt>
                <c:pt idx="11" formatCode="0.00">
                  <c:v>36.925529843736854</c:v>
                </c:pt>
                <c:pt idx="12" formatCode="0.00">
                  <c:v>40.685233207000003</c:v>
                </c:pt>
                <c:pt idx="13" formatCode="0.00">
                  <c:v>42.492668840999997</c:v>
                </c:pt>
                <c:pt idx="14" formatCode="0.00">
                  <c:v>46.257182161000003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C6-0749-A0D6-247D43C6810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1820160"/>
        <c:axId val="41821696"/>
      </c:barChart>
      <c:dateAx>
        <c:axId val="418201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1821696"/>
        <c:crosses val="autoZero"/>
        <c:auto val="1"/>
        <c:lblOffset val="100"/>
        <c:baseTimeUnit val="months"/>
      </c:dateAx>
      <c:valAx>
        <c:axId val="41821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82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dk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000" b="1" i="0" dirty="0">
                <a:latin typeface="Century Gothic" panose="020B0502020202020204" pitchFamily="34" charset="0"/>
              </a:rPr>
              <a:t>All-Share Index (points)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'ASI MCAP'!$B$1</c:f>
              <c:strCache>
                <c:ptCount val="1"/>
                <c:pt idx="0">
                  <c:v>All-Share Index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>
              <a:softEdge rad="12700"/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96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'ASI MCAP'!$A$2:$A$16</c:f>
              <c:numCache>
                <c:formatCode>mmm\-yy</c:formatCode>
                <c:ptCount val="15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</c:numCache>
            </c:numRef>
          </c:cat>
          <c:val>
            <c:numRef>
              <c:f>'ASI MCAP'!$B$2:$B$16</c:f>
              <c:numCache>
                <c:formatCode>_(* #,##0.00_);_(* \(#,##0.00\);_(* "-"??_);_(@_)</c:formatCode>
                <c:ptCount val="15"/>
                <c:pt idx="0">
                  <c:v>26036.240000000002</c:v>
                </c:pt>
                <c:pt idx="1">
                  <c:v>25329.08</c:v>
                </c:pt>
                <c:pt idx="2">
                  <c:v>25516.34</c:v>
                </c:pt>
                <c:pt idx="3">
                  <c:v>25758.51</c:v>
                </c:pt>
                <c:pt idx="4">
                  <c:v>29498.31</c:v>
                </c:pt>
                <c:pt idx="5">
                  <c:v>33117.480000000003</c:v>
                </c:pt>
                <c:pt idx="6">
                  <c:v>35844</c:v>
                </c:pt>
                <c:pt idx="7">
                  <c:v>35504.49</c:v>
                </c:pt>
                <c:pt idx="8">
                  <c:v>35439.980000000003</c:v>
                </c:pt>
                <c:pt idx="9">
                  <c:v>36680.29</c:v>
                </c:pt>
                <c:pt idx="10">
                  <c:v>37944.6</c:v>
                </c:pt>
                <c:pt idx="11">
                  <c:v>37990.74</c:v>
                </c:pt>
                <c:pt idx="12">
                  <c:v>44343.65</c:v>
                </c:pt>
                <c:pt idx="13">
                  <c:v>43330.54</c:v>
                </c:pt>
                <c:pt idx="14">
                  <c:v>41504.51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46-274F-AE91-EE9E907553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843712"/>
        <c:axId val="41882368"/>
      </c:lineChart>
      <c:dateAx>
        <c:axId val="418437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82368"/>
        <c:crosses val="autoZero"/>
        <c:auto val="1"/>
        <c:lblOffset val="100"/>
        <c:baseTimeUnit val="months"/>
      </c:dateAx>
      <c:valAx>
        <c:axId val="41882368"/>
        <c:scaling>
          <c:orientation val="minMax"/>
          <c:max val="50000"/>
          <c:min val="20000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4184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9050" cap="rnd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000" b="1" i="0" dirty="0">
                <a:latin typeface="Century Gothic" panose="020B0502020202020204" pitchFamily="34" charset="0"/>
              </a:rPr>
              <a:t>Market Capitalization (</a:t>
            </a:r>
            <a:r>
              <a:rPr lang="en-US" sz="1000" b="1" i="0" dirty="0" err="1">
                <a:latin typeface="Century Gothic" panose="020B0502020202020204" pitchFamily="34" charset="0"/>
              </a:rPr>
              <a:t>N’trn</a:t>
            </a:r>
            <a:r>
              <a:rPr lang="en-US" sz="1000" b="1" i="0" dirty="0">
                <a:latin typeface="Century Gothic" panose="020B0502020202020204" pitchFamily="34" charset="0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/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'ASI MCAP'!$F$1</c:f>
              <c:strCache>
                <c:ptCount val="1"/>
                <c:pt idx="0">
                  <c:v>Market Capitalization (N'trn)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'ASI MCAP'!$E$2:$E$16</c:f>
              <c:numCache>
                <c:formatCode>mmm\-yy</c:formatCode>
                <c:ptCount val="15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</c:numCache>
            </c:numRef>
          </c:cat>
          <c:val>
            <c:numRef>
              <c:f>'ASI MCAP'!$F$2:$F$16</c:f>
              <c:numCache>
                <c:formatCode>#,##0.00</c:formatCode>
                <c:ptCount val="15"/>
                <c:pt idx="0">
                  <c:v>8.9729856432358197</c:v>
                </c:pt>
                <c:pt idx="1">
                  <c:v>8.7659156317938205</c:v>
                </c:pt>
                <c:pt idx="2">
                  <c:v>8.8404218176123592</c:v>
                </c:pt>
                <c:pt idx="3">
                  <c:v>8.9128989345368304</c:v>
                </c:pt>
                <c:pt idx="4">
                  <c:v>10.1977296674984</c:v>
                </c:pt>
                <c:pt idx="5">
                  <c:v>11.4633879792556</c:v>
                </c:pt>
                <c:pt idx="6">
                  <c:v>12.3536609006799</c:v>
                </c:pt>
                <c:pt idx="7">
                  <c:v>12.2374773133054</c:v>
                </c:pt>
                <c:pt idx="8">
                  <c:v>12.216928885785599</c:v>
                </c:pt>
                <c:pt idx="9">
                  <c:v>12.694937935281901</c:v>
                </c:pt>
                <c:pt idx="10">
                  <c:v>13.214577383394699</c:v>
                </c:pt>
                <c:pt idx="11">
                  <c:v>13.5196341952366</c:v>
                </c:pt>
                <c:pt idx="12">
                  <c:v>15.8958773831563</c:v>
                </c:pt>
                <c:pt idx="13">
                  <c:v>15.5497923935452</c:v>
                </c:pt>
                <c:pt idx="14">
                  <c:v>14.992963553548099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11-E24B-B605-51E6C4D3094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1918464"/>
        <c:axId val="41921152"/>
      </c:barChart>
      <c:dateAx>
        <c:axId val="419184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21152"/>
        <c:crosses val="autoZero"/>
        <c:auto val="1"/>
        <c:lblOffset val="100"/>
        <c:baseTimeUnit val="months"/>
      </c:dateAx>
      <c:valAx>
        <c:axId val="41921152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4191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9050" cap="rnd" cmpd="sng" algn="ctr">
      <a:solidFill>
        <a:schemeClr val="dk1"/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Monthly average rates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'OBB ON'!$M$2</c:f>
              <c:strCache>
                <c:ptCount val="1"/>
                <c:pt idx="0">
                  <c:v>OBB(%)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'OBB ON'!$L$3:$L$17</c:f>
              <c:numCache>
                <c:formatCode>mmm\-yy</c:formatCode>
                <c:ptCount val="15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</c:numCache>
            </c:numRef>
          </c:cat>
          <c:val>
            <c:numRef>
              <c:f>'OBB ON'!$M$3:$M$17</c:f>
              <c:numCache>
                <c:formatCode>General</c:formatCode>
                <c:ptCount val="15"/>
                <c:pt idx="0">
                  <c:v>8.1999999999999993</c:v>
                </c:pt>
                <c:pt idx="1">
                  <c:v>23.9</c:v>
                </c:pt>
                <c:pt idx="2">
                  <c:v>20.399999999999999</c:v>
                </c:pt>
                <c:pt idx="3" formatCode="0.0">
                  <c:v>54.533333333333331</c:v>
                </c:pt>
                <c:pt idx="4" formatCode="0.0">
                  <c:v>34.345714285714287</c:v>
                </c:pt>
                <c:pt idx="5" formatCode="0.0">
                  <c:v>23.599499999999999</c:v>
                </c:pt>
                <c:pt idx="6" formatCode="0.0">
                  <c:v>18.293529411764705</c:v>
                </c:pt>
                <c:pt idx="7" formatCode="0.0">
                  <c:v>30.938695652173909</c:v>
                </c:pt>
                <c:pt idx="8" formatCode="0.0">
                  <c:v>16.94736842105263</c:v>
                </c:pt>
                <c:pt idx="9" formatCode="0.0">
                  <c:v>41.73142857142858</c:v>
                </c:pt>
                <c:pt idx="10" formatCode="0.0">
                  <c:v>21.599090909090908</c:v>
                </c:pt>
                <c:pt idx="11" formatCode="0.0">
                  <c:v>7.53125</c:v>
                </c:pt>
                <c:pt idx="12" formatCode="0.0">
                  <c:v>10.081363636363637</c:v>
                </c:pt>
                <c:pt idx="13" formatCode="0.0">
                  <c:v>18.648500000000002</c:v>
                </c:pt>
                <c:pt idx="14" formatCode="0.0">
                  <c:v>14.031428571428572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D5-5F4F-B000-3FB58385B095}"/>
            </c:ext>
          </c:extLst>
        </c:ser>
        <c:ser>
          <c:idx val="1"/>
          <c:order val="1"/>
          <c:tx>
            <c:strRef>
              <c:f>'OBB ON'!$N$2</c:f>
              <c:strCache>
                <c:ptCount val="1"/>
                <c:pt idx="0">
                  <c:v>O/N(%)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96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'OBB ON'!$L$3:$L$17</c:f>
              <c:numCache>
                <c:formatCode>mmm\-yy</c:formatCode>
                <c:ptCount val="15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</c:numCache>
            </c:numRef>
          </c:cat>
          <c:val>
            <c:numRef>
              <c:f>'OBB ON'!$N$3:$N$17</c:f>
              <c:numCache>
                <c:formatCode>0.0</c:formatCode>
                <c:ptCount val="15"/>
                <c:pt idx="0" formatCode="General">
                  <c:v>8.9</c:v>
                </c:pt>
                <c:pt idx="1">
                  <c:v>26</c:v>
                </c:pt>
                <c:pt idx="2" formatCode="General">
                  <c:v>21.1</c:v>
                </c:pt>
                <c:pt idx="3">
                  <c:v>51.657058823529411</c:v>
                </c:pt>
                <c:pt idx="4">
                  <c:v>36.544761904761899</c:v>
                </c:pt>
                <c:pt idx="5">
                  <c:v>25.333499999999997</c:v>
                </c:pt>
                <c:pt idx="6">
                  <c:v>19.611764705882354</c:v>
                </c:pt>
                <c:pt idx="7">
                  <c:v>32.445652173913047</c:v>
                </c:pt>
                <c:pt idx="8">
                  <c:v>18.068421052631578</c:v>
                </c:pt>
                <c:pt idx="9">
                  <c:v>44.852380952380955</c:v>
                </c:pt>
                <c:pt idx="10">
                  <c:v>20.087272727272726</c:v>
                </c:pt>
                <c:pt idx="11">
                  <c:v>8.1125000000000007</c:v>
                </c:pt>
                <c:pt idx="12">
                  <c:v>10.832272727272729</c:v>
                </c:pt>
                <c:pt idx="13">
                  <c:v>19.612500000000004</c:v>
                </c:pt>
                <c:pt idx="14">
                  <c:v>15.163333333333334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D5-5F4F-B000-3FB58385B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48"/>
        <c:axId val="64587648"/>
        <c:axId val="64589184"/>
      </c:barChart>
      <c:dateAx>
        <c:axId val="645876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89184"/>
        <c:crosses val="autoZero"/>
        <c:auto val="1"/>
        <c:lblOffset val="100"/>
        <c:baseTimeUnit val="months"/>
      </c:dateAx>
      <c:valAx>
        <c:axId val="6458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8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88817-EAB6-9949-A866-DAFDA938A22E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6DE70-90F8-2B45-AEF0-0DF761451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70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D0C53-EFB4-9E4F-9153-B0ACCAE7E2F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4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8DD7-6970-7D47-BC70-02D0D2A9873C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2E4F4F73-8192-3046-B696-BC17DF06C5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34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8DD7-6970-7D47-BC70-02D0D2A9873C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4F73-8192-3046-B696-BC17DF06C5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30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8DD7-6970-7D47-BC70-02D0D2A9873C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4F73-8192-3046-B696-BC17DF06C5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35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8DD7-6970-7D47-BC70-02D0D2A9873C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4F73-8192-3046-B696-BC17DF06C5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46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A0F8DD7-6970-7D47-BC70-02D0D2A9873C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E4F4F73-8192-3046-B696-BC17DF06C5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95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8DD7-6970-7D47-BC70-02D0D2A9873C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4F73-8192-3046-B696-BC17DF06C5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65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8DD7-6970-7D47-BC70-02D0D2A9873C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4F73-8192-3046-B696-BC17DF06C53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63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8DD7-6970-7D47-BC70-02D0D2A9873C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4F73-8192-3046-B696-BC17DF06C53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8839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8DD7-6970-7D47-BC70-02D0D2A9873C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4F73-8192-3046-B696-BC17DF06C5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7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8DD7-6970-7D47-BC70-02D0D2A9873C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4F73-8192-3046-B696-BC17DF06C5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31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8DD7-6970-7D47-BC70-02D0D2A9873C}" type="datetimeFigureOut">
              <a:rPr lang="en-GB" smtClean="0"/>
              <a:t>19/04/2018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4F73-8192-3046-B696-BC17DF06C5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83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A0F8DD7-6970-7D47-BC70-02D0D2A9873C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2E4F4F73-8192-3046-B696-BC17DF06C5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61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29544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Century Gothic" panose="020B0502020202020204" pitchFamily="34" charset="0"/>
                <a:cs typeface="Century Gothic"/>
              </a:rPr>
              <a:t>Review of the Nigerian Economy and the Capital Market</a:t>
            </a:r>
            <a:endParaRPr lang="en-GB" sz="4400" dirty="0"/>
          </a:p>
        </p:txBody>
      </p:sp>
      <p:pic>
        <p:nvPicPr>
          <p:cNvPr id="4" name="Picture 3" descr="SecLogoHiDefCrestAloneWeb.jpg">
            <a:extLst>
              <a:ext uri="{FF2B5EF4-FFF2-40B4-BE49-F238E27FC236}">
                <a16:creationId xmlns:a16="http://schemas.microsoft.com/office/drawing/2014/main" id="{77B12684-7E88-F343-B1BC-74A11844E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478" y="1838888"/>
            <a:ext cx="2673653" cy="260136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69848" y="461235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Century Gothic"/>
              </a:rPr>
              <a:t>Office of The Chief Economist, </a:t>
            </a:r>
          </a:p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Century Gothic"/>
              </a:rPr>
              <a:t>Securities and Exchange Commission, Nigeria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5956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5056" y="3350044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13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884" y="1707735"/>
            <a:ext cx="4602080" cy="275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1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688" y="129245"/>
            <a:ext cx="5644661" cy="44313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Outline</a:t>
            </a:r>
            <a:r>
              <a:rPr lang="en-US" sz="36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70" y="1062973"/>
            <a:ext cx="8078005" cy="5069813"/>
          </a:xfrm>
        </p:spPr>
        <p:txBody>
          <a:bodyPr anchor="ctr">
            <a:noAutofit/>
          </a:bodyPr>
          <a:lstStyle/>
          <a:p>
            <a:pPr marL="441325" indent="-441325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The Global Economy</a:t>
            </a:r>
          </a:p>
          <a:p>
            <a:pPr marL="441325" indent="-441325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Domestic Output and </a:t>
            </a:r>
            <a:r>
              <a:rPr lang="en-US" sz="4000" dirty="0" smtClean="0">
                <a:latin typeface="Century Gothic" panose="020B0502020202020204" pitchFamily="34" charset="0"/>
              </a:rPr>
              <a:t>Prices </a:t>
            </a:r>
            <a:endParaRPr lang="en-US" sz="4000" dirty="0">
              <a:latin typeface="Century Gothic" panose="020B0502020202020204" pitchFamily="34" charset="0"/>
            </a:endParaRPr>
          </a:p>
          <a:p>
            <a:pPr marL="441325" indent="-441325">
              <a:lnSpc>
                <a:spcPct val="100000"/>
              </a:lnSpc>
            </a:pPr>
            <a:r>
              <a:rPr lang="en-US" sz="4000" dirty="0" smtClean="0">
                <a:latin typeface="Century Gothic" panose="020B0502020202020204" pitchFamily="34" charset="0"/>
              </a:rPr>
              <a:t>External Sector</a:t>
            </a:r>
            <a:endParaRPr lang="en-US" sz="4000" dirty="0">
              <a:latin typeface="Century Gothic" panose="020B0502020202020204" pitchFamily="34" charset="0"/>
            </a:endParaRPr>
          </a:p>
          <a:p>
            <a:pPr marL="441325" indent="-441325">
              <a:lnSpc>
                <a:spcPct val="100000"/>
              </a:lnSpc>
            </a:pPr>
            <a:r>
              <a:rPr lang="en-US" sz="4000" dirty="0" smtClean="0">
                <a:latin typeface="Century Gothic" panose="020B0502020202020204" pitchFamily="34" charset="0"/>
              </a:rPr>
              <a:t>Stock Market</a:t>
            </a:r>
            <a:endParaRPr lang="en-US" sz="4000" dirty="0">
              <a:latin typeface="Century Gothic" panose="020B0502020202020204" pitchFamily="34" charset="0"/>
            </a:endParaRPr>
          </a:p>
          <a:p>
            <a:pPr marL="441325" indent="-441325">
              <a:lnSpc>
                <a:spcPct val="100000"/>
              </a:lnSpc>
            </a:pPr>
            <a:r>
              <a:rPr lang="en-US" sz="4000" dirty="0" smtClean="0">
                <a:latin typeface="Century Gothic" panose="020B0502020202020204" pitchFamily="34" charset="0"/>
              </a:rPr>
              <a:t>Money </a:t>
            </a:r>
            <a:r>
              <a:rPr lang="en-US" sz="4000" dirty="0">
                <a:latin typeface="Century Gothic" panose="020B0502020202020204" pitchFamily="34" charset="0"/>
              </a:rPr>
              <a:t>Market</a:t>
            </a:r>
          </a:p>
          <a:p>
            <a:pPr marL="441325" indent="-441325">
              <a:lnSpc>
                <a:spcPct val="100000"/>
              </a:lnSpc>
            </a:pPr>
            <a:r>
              <a:rPr lang="en-US" sz="4000" dirty="0" smtClean="0">
                <a:latin typeface="Century Gothic" panose="020B0502020202020204" pitchFamily="34" charset="0"/>
              </a:rPr>
              <a:t>Outlook 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SecLogoHiDefCrestAloneWeb.jpg">
            <a:extLst>
              <a:ext uri="{FF2B5EF4-FFF2-40B4-BE49-F238E27FC236}">
                <a16:creationId xmlns:a16="http://schemas.microsoft.com/office/drawing/2014/main" id="{AC31476B-BEA5-4E4C-A403-7F3AF1233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" y="44834"/>
            <a:ext cx="1026942" cy="101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7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289" y="125729"/>
            <a:ext cx="8750105" cy="66206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The Global Economy (IMF, WEO-Jan)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438" y="787790"/>
            <a:ext cx="9592873" cy="607021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  <a:buFont typeface="Wingdings" charset="2"/>
              <a:buChar char="q"/>
            </a:pPr>
            <a:r>
              <a:rPr lang="en-US" sz="2175" dirty="0">
                <a:latin typeface="Century Gothic" panose="020B0502020202020204" pitchFamily="34" charset="0"/>
              </a:rPr>
              <a:t> Global growth and recovery strengthened in 2017 and is expected to accelerate to a high not seen since 2010, driven by:</a:t>
            </a:r>
          </a:p>
          <a:p>
            <a:pPr lvl="1" algn="just">
              <a:lnSpc>
                <a:spcPct val="120000"/>
              </a:lnSpc>
            </a:pPr>
            <a:r>
              <a:rPr lang="en-US" sz="1975" dirty="0">
                <a:latin typeface="Century Gothic" panose="020B0502020202020204" pitchFamily="34" charset="0"/>
              </a:rPr>
              <a:t>Increase in advanced economies’ inflation rate</a:t>
            </a:r>
          </a:p>
          <a:p>
            <a:pPr lvl="1" algn="just">
              <a:lnSpc>
                <a:spcPct val="120000"/>
              </a:lnSpc>
            </a:pPr>
            <a:r>
              <a:rPr lang="en-US" sz="1975" dirty="0">
                <a:latin typeface="Century Gothic" panose="020B0502020202020204" pitchFamily="34" charset="0"/>
              </a:rPr>
              <a:t>Higher growth momentum in most economies</a:t>
            </a:r>
          </a:p>
          <a:p>
            <a:pPr algn="just">
              <a:lnSpc>
                <a:spcPct val="120000"/>
              </a:lnSpc>
              <a:buFont typeface="Wingdings" charset="2"/>
              <a:buChar char="q"/>
            </a:pPr>
            <a:r>
              <a:rPr lang="en-US" sz="2375" dirty="0">
                <a:latin typeface="Century Gothic" panose="020B0502020202020204" pitchFamily="34" charset="0"/>
              </a:rPr>
              <a:t> Downside risks to global growth, </a:t>
            </a:r>
          </a:p>
          <a:p>
            <a:pPr lvl="1" algn="just">
              <a:lnSpc>
                <a:spcPct val="120000"/>
              </a:lnSpc>
              <a:buFont typeface="Wingdings" charset="2"/>
              <a:buChar char="§"/>
            </a:pPr>
            <a:r>
              <a:rPr lang="en-US" sz="2175" dirty="0">
                <a:latin typeface="Century Gothic" panose="020B0502020202020204" pitchFamily="34" charset="0"/>
              </a:rPr>
              <a:t>Trade Protectionism – outcome of Brexit negotiations and the risk of US trade wars with China</a:t>
            </a:r>
          </a:p>
          <a:p>
            <a:pPr lvl="1" algn="just">
              <a:lnSpc>
                <a:spcPct val="120000"/>
              </a:lnSpc>
              <a:buFont typeface="Wingdings" charset="2"/>
              <a:buChar char="§"/>
            </a:pPr>
            <a:r>
              <a:rPr lang="en-US" sz="2175" dirty="0">
                <a:latin typeface="Century Gothic" panose="020B0502020202020204" pitchFamily="34" charset="0"/>
              </a:rPr>
              <a:t>Policy uncertainties</a:t>
            </a:r>
          </a:p>
          <a:p>
            <a:pPr lvl="1" algn="just">
              <a:lnSpc>
                <a:spcPct val="120000"/>
              </a:lnSpc>
              <a:buFont typeface="Wingdings" charset="2"/>
              <a:buChar char="§"/>
            </a:pPr>
            <a:r>
              <a:rPr lang="en-US" sz="2175" dirty="0">
                <a:latin typeface="Century Gothic" panose="020B0502020202020204" pitchFamily="34" charset="0"/>
              </a:rPr>
              <a:t>Possibility of financial corrections – rising asset prices</a:t>
            </a:r>
          </a:p>
          <a:p>
            <a:pPr lvl="1" algn="just">
              <a:lnSpc>
                <a:spcPct val="120000"/>
              </a:lnSpc>
              <a:buFont typeface="Wingdings" charset="2"/>
              <a:buChar char="§"/>
            </a:pPr>
            <a:r>
              <a:rPr lang="en-US" sz="2175" dirty="0">
                <a:latin typeface="Century Gothic" panose="020B0502020202020204" pitchFamily="34" charset="0"/>
              </a:rPr>
              <a:t>Geopolitical and regional tensions</a:t>
            </a:r>
          </a:p>
          <a:p>
            <a:pPr algn="just">
              <a:lnSpc>
                <a:spcPct val="120000"/>
              </a:lnSpc>
              <a:buFont typeface="Wingdings" charset="2"/>
              <a:buChar char="q"/>
            </a:pPr>
            <a:r>
              <a:rPr lang="en-US" sz="2175" dirty="0">
                <a:latin typeface="Century Gothic" panose="020B0502020202020204" pitchFamily="34" charset="0"/>
              </a:rPr>
              <a:t> Growth in the UK is sluggish, further slowdown expected due to uncertainty surrounding Brexit negotiations</a:t>
            </a:r>
          </a:p>
          <a:p>
            <a:pPr algn="just">
              <a:lnSpc>
                <a:spcPct val="120000"/>
              </a:lnSpc>
              <a:buFont typeface="Wingdings" charset="2"/>
              <a:buChar char="q"/>
            </a:pPr>
            <a:r>
              <a:rPr lang="en-US" sz="2175" dirty="0">
                <a:latin typeface="Century Gothic" panose="020B0502020202020204" pitchFamily="34" charset="0"/>
              </a:rPr>
              <a:t> The Bank of England is not expected to raise rates till November, 2018</a:t>
            </a:r>
          </a:p>
          <a:p>
            <a:pPr lvl="1" algn="just">
              <a:lnSpc>
                <a:spcPct val="120000"/>
              </a:lnSpc>
            </a:pPr>
            <a:r>
              <a:rPr lang="en-US" sz="1975" dirty="0">
                <a:latin typeface="Century Gothic" panose="020B0502020202020204" pitchFamily="34" charset="0"/>
              </a:rPr>
              <a:t>Inflation  rates lower than expected</a:t>
            </a:r>
          </a:p>
          <a:p>
            <a:pPr lvl="1" algn="just">
              <a:lnSpc>
                <a:spcPct val="120000"/>
              </a:lnSpc>
            </a:pPr>
            <a:r>
              <a:rPr lang="en-US" sz="1975" dirty="0">
                <a:latin typeface="Century Gothic" panose="020B0502020202020204" pitchFamily="34" charset="0"/>
              </a:rPr>
              <a:t>awaiting results of Brexit negotiations</a:t>
            </a:r>
          </a:p>
          <a:p>
            <a:pPr lvl="1" algn="just">
              <a:lnSpc>
                <a:spcPct val="120000"/>
              </a:lnSpc>
            </a:pPr>
            <a:endParaRPr lang="en-US" sz="2175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20000"/>
              </a:lnSpc>
              <a:buFont typeface="Wingdings" charset="2"/>
              <a:buChar char="q"/>
            </a:pPr>
            <a:endParaRPr lang="en-US" dirty="0"/>
          </a:p>
        </p:txBody>
      </p:sp>
      <p:pic>
        <p:nvPicPr>
          <p:cNvPr id="5" name="Picture 4" descr="SecLogoHiDefCrestAloneWeb.jpg">
            <a:extLst>
              <a:ext uri="{FF2B5EF4-FFF2-40B4-BE49-F238E27FC236}">
                <a16:creationId xmlns:a16="http://schemas.microsoft.com/office/drawing/2014/main" id="{856C1AB8-FB79-6C46-9BF4-FAEF95339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2" y="14068"/>
            <a:ext cx="1028236" cy="10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70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206" y="29840"/>
            <a:ext cx="8454683" cy="64293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The Global Economy (IMF, WEO-Jan)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1883" y="1110354"/>
            <a:ext cx="5991624" cy="5653060"/>
          </a:xfrm>
        </p:spPr>
        <p:txBody>
          <a:bodyPr>
            <a:normAutofit/>
          </a:bodyPr>
          <a:lstStyle/>
          <a:p>
            <a:pPr marL="160735" indent="-160735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charset="2"/>
              <a:buChar char="q"/>
            </a:pPr>
            <a:r>
              <a:rPr lang="en-GB" sz="2200" dirty="0">
                <a:latin typeface="Century Gothic" panose="020B0502020202020204" pitchFamily="34" charset="0"/>
              </a:rPr>
              <a:t> US </a:t>
            </a:r>
            <a:r>
              <a:rPr lang="mr-IN" sz="2200" dirty="0">
                <a:latin typeface="Century Gothic" panose="020B0502020202020204" pitchFamily="34" charset="0"/>
              </a:rPr>
              <a:t>–</a:t>
            </a:r>
            <a:r>
              <a:rPr lang="en-GB" sz="2200" dirty="0">
                <a:latin typeface="Century Gothic" panose="020B0502020202020204" pitchFamily="34" charset="0"/>
              </a:rPr>
              <a:t> changes in tax policy expected to impact positively on growth over the next few years. The Fed expected to raise rates thrice during the year</a:t>
            </a:r>
          </a:p>
          <a:p>
            <a:pPr marL="160735" indent="-160735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charset="2"/>
              <a:buChar char="q"/>
            </a:pPr>
            <a:r>
              <a:rPr lang="en-GB" sz="2200" dirty="0">
                <a:latin typeface="Century Gothic" panose="020B0502020202020204" pitchFamily="34" charset="0"/>
              </a:rPr>
              <a:t> China </a:t>
            </a:r>
            <a:r>
              <a:rPr lang="mr-IN" sz="2200" dirty="0">
                <a:latin typeface="Century Gothic" panose="020B0502020202020204" pitchFamily="34" charset="0"/>
              </a:rPr>
              <a:t>–</a:t>
            </a:r>
            <a:r>
              <a:rPr lang="en-GB" sz="2200" dirty="0">
                <a:latin typeface="Century Gothic" panose="020B0502020202020204" pitchFamily="34" charset="0"/>
              </a:rPr>
              <a:t> growth expected to moderate</a:t>
            </a:r>
          </a:p>
          <a:p>
            <a:pPr marL="160735" indent="-160735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charset="2"/>
              <a:buChar char="q"/>
            </a:pPr>
            <a:r>
              <a:rPr lang="en-GB" sz="2200" dirty="0">
                <a:latin typeface="Century Gothic" panose="020B0502020202020204" pitchFamily="34" charset="0"/>
              </a:rPr>
              <a:t> Brazil </a:t>
            </a:r>
            <a:r>
              <a:rPr lang="mr-IN" sz="2200" dirty="0">
                <a:latin typeface="Century Gothic" panose="020B0502020202020204" pitchFamily="34" charset="0"/>
              </a:rPr>
              <a:t>–</a:t>
            </a:r>
            <a:r>
              <a:rPr lang="en-GB" sz="2200" dirty="0">
                <a:latin typeface="Century Gothic" panose="020B0502020202020204" pitchFamily="34" charset="0"/>
              </a:rPr>
              <a:t> recovery aided by rising commodity prices</a:t>
            </a:r>
          </a:p>
          <a:p>
            <a:pPr marL="160735" indent="-160735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charset="2"/>
              <a:buChar char="q"/>
            </a:pPr>
            <a:r>
              <a:rPr lang="en-GB" sz="2200" dirty="0">
                <a:latin typeface="Century Gothic" panose="020B0502020202020204" pitchFamily="34" charset="0"/>
              </a:rPr>
              <a:t> India </a:t>
            </a:r>
            <a:r>
              <a:rPr lang="mr-IN" sz="2200" dirty="0">
                <a:latin typeface="Century Gothic" panose="020B0502020202020204" pitchFamily="34" charset="0"/>
              </a:rPr>
              <a:t>–</a:t>
            </a:r>
            <a:r>
              <a:rPr lang="en-GB" sz="2200" dirty="0">
                <a:latin typeface="Century Gothic" panose="020B0502020202020204" pitchFamily="34" charset="0"/>
              </a:rPr>
              <a:t> moderate growth expected over the next few years</a:t>
            </a:r>
            <a:endParaRPr lang="en-US" sz="2200" dirty="0">
              <a:latin typeface="Century Gothic" panose="020B0502020202020204" pitchFamily="34" charset="0"/>
            </a:endParaRPr>
          </a:p>
          <a:p>
            <a:pPr marL="160735" indent="-160735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charset="2"/>
              <a:buChar char="q"/>
            </a:pPr>
            <a:r>
              <a:rPr lang="en-US" sz="2200" dirty="0">
                <a:latin typeface="Century Gothic" panose="020B0502020202020204" pitchFamily="34" charset="0"/>
              </a:rPr>
              <a:t> SSA </a:t>
            </a:r>
            <a:r>
              <a:rPr lang="mr-IN" sz="2200" dirty="0">
                <a:latin typeface="Century Gothic" panose="020B0502020202020204" pitchFamily="34" charset="0"/>
              </a:rPr>
              <a:t>–</a:t>
            </a:r>
            <a:r>
              <a:rPr lang="en-US" sz="2200" dirty="0">
                <a:latin typeface="Century Gothic" panose="020B0502020202020204" pitchFamily="34" charset="0"/>
              </a:rPr>
              <a:t> modest growth expected in the region, mostly due to the moderate growth in the two largest economies</a:t>
            </a:r>
          </a:p>
          <a:p>
            <a:pPr marL="160735" indent="-160735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charset="2"/>
              <a:buChar char="q"/>
            </a:pPr>
            <a:r>
              <a:rPr lang="en-US" sz="2200" dirty="0">
                <a:latin typeface="Century Gothic" panose="020B0502020202020204" pitchFamily="34" charset="0"/>
              </a:rPr>
              <a:t> Nigeria </a:t>
            </a:r>
            <a:r>
              <a:rPr lang="mr-IN" sz="2200" dirty="0">
                <a:latin typeface="Century Gothic" panose="020B0502020202020204" pitchFamily="34" charset="0"/>
              </a:rPr>
              <a:t>–</a:t>
            </a:r>
            <a:r>
              <a:rPr lang="en-US" sz="2200" dirty="0">
                <a:latin typeface="Century Gothic" panose="020B0502020202020204" pitchFamily="34" charset="0"/>
              </a:rPr>
              <a:t> prospects improving</a:t>
            </a:r>
          </a:p>
          <a:p>
            <a:pPr marL="450056" lvl="1" indent="-192881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charset="2"/>
              <a:buChar char="§"/>
            </a:pPr>
            <a:r>
              <a:rPr lang="en-GB" sz="1688" dirty="0">
                <a:latin typeface="Century Gothic" panose="020B0502020202020204" pitchFamily="34" charset="0"/>
              </a:rPr>
              <a:t>Rising foreign reserves</a:t>
            </a:r>
          </a:p>
          <a:p>
            <a:pPr marL="450056" lvl="1" indent="-192881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charset="2"/>
              <a:buChar char="§"/>
            </a:pPr>
            <a:r>
              <a:rPr lang="en-GB" sz="1688" dirty="0">
                <a:latin typeface="Century Gothic" panose="020B0502020202020204" pitchFamily="34" charset="0"/>
              </a:rPr>
              <a:t>Rising crude oil price and Higher oil production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380141"/>
              </p:ext>
            </p:extLst>
          </p:nvPr>
        </p:nvGraphicFramePr>
        <p:xfrm>
          <a:off x="6690401" y="1479096"/>
          <a:ext cx="5022170" cy="451199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49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15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Country/Region</a:t>
                      </a:r>
                    </a:p>
                  </a:txBody>
                  <a:tcPr marL="51435" marR="51435" marT="19289" marB="19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2016</a:t>
                      </a:r>
                    </a:p>
                  </a:txBody>
                  <a:tcPr marL="51435" marR="51435" marT="19289" marB="1928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2017</a:t>
                      </a:r>
                    </a:p>
                  </a:txBody>
                  <a:tcPr marL="51435" marR="51435" marT="19289" marB="1928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2018</a:t>
                      </a:r>
                    </a:p>
                  </a:txBody>
                  <a:tcPr marL="51435" marR="51435" marT="19289" marB="1928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2019</a:t>
                      </a:r>
                    </a:p>
                  </a:txBody>
                  <a:tcPr marL="51435" marR="51435" marT="19289" marB="1928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Growth</a:t>
                      </a:r>
                      <a:r>
                        <a:rPr lang="en-US" sz="2000" b="1" baseline="0" dirty="0" smtClean="0"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 Projections</a:t>
                      </a:r>
                      <a:endParaRPr lang="en-US" sz="2000" b="1" dirty="0"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51435" marR="51435" marT="19289" marB="19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World</a:t>
                      </a:r>
                      <a:endParaRPr lang="en-GB" sz="17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3.20</a:t>
                      </a:r>
                      <a:endParaRPr lang="en-GB" sz="1700" b="1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b="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3.70</a:t>
                      </a: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3.90</a:t>
                      </a:r>
                      <a:endParaRPr lang="en-GB" sz="1700" b="1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3.90</a:t>
                      </a:r>
                      <a:endParaRPr lang="en-GB" sz="1700" b="1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Advanced</a:t>
                      </a:r>
                      <a:r>
                        <a:rPr lang="en-GB" sz="1700" b="1" baseline="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 </a:t>
                      </a:r>
                      <a:r>
                        <a:rPr lang="en-GB" sz="1700" b="1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Economies</a:t>
                      </a:r>
                      <a:endParaRPr lang="en-GB" sz="17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1.70</a:t>
                      </a:r>
                      <a:endParaRPr lang="en-GB" sz="17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b="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2.30</a:t>
                      </a: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2.30</a:t>
                      </a:r>
                      <a:endParaRPr lang="en-GB" sz="17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2.20</a:t>
                      </a:r>
                      <a:endParaRPr lang="en-GB" sz="17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Euro Area</a:t>
                      </a:r>
                      <a:endParaRPr lang="en-GB" sz="17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1.80</a:t>
                      </a:r>
                      <a:endParaRPr lang="en-GB" sz="17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b="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2.40</a:t>
                      </a: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b="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2.20</a:t>
                      </a: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2.00</a:t>
                      </a:r>
                      <a:endParaRPr lang="en-GB" sz="17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EMs and Developing</a:t>
                      </a:r>
                      <a:endParaRPr lang="en-GB" sz="17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4.40</a:t>
                      </a:r>
                      <a:endParaRPr lang="en-GB" sz="17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4.70</a:t>
                      </a:r>
                      <a:endParaRPr lang="en-GB" sz="17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4.90</a:t>
                      </a:r>
                      <a:endParaRPr lang="en-GB" sz="17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5.00</a:t>
                      </a:r>
                      <a:endParaRPr lang="en-GB" sz="17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Sub-Saharan Africa</a:t>
                      </a:r>
                      <a:endParaRPr lang="en-GB" sz="17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1.40</a:t>
                      </a:r>
                      <a:endParaRPr lang="en-GB" sz="17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2.70</a:t>
                      </a:r>
                      <a:endParaRPr lang="en-GB" sz="17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3.30</a:t>
                      </a:r>
                      <a:endParaRPr lang="en-GB" sz="17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3.50</a:t>
                      </a:r>
                      <a:endParaRPr lang="en-GB" sz="17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7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United States</a:t>
                      </a:r>
                      <a:endParaRPr lang="en-GB" sz="17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b="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1.50</a:t>
                      </a: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700" kern="12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2.30</a:t>
                      </a:r>
                      <a:endParaRPr lang="hr-HR" sz="1700" dirty="0"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2.70</a:t>
                      </a:r>
                      <a:endParaRPr lang="en-GB" sz="17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2.50</a:t>
                      </a:r>
                      <a:endParaRPr lang="en-GB" sz="17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United Kingdom</a:t>
                      </a:r>
                      <a:endParaRPr lang="en-GB" sz="17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1.90</a:t>
                      </a:r>
                      <a:endParaRPr lang="en-GB" sz="17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1.70</a:t>
                      </a:r>
                      <a:endParaRPr lang="en-GB" sz="17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1.50</a:t>
                      </a:r>
                      <a:endParaRPr lang="en-GB" sz="17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1.50</a:t>
                      </a:r>
                      <a:endParaRPr lang="en-GB" sz="17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9071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7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China</a:t>
                      </a:r>
                      <a:endParaRPr lang="en-GB" sz="17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6.70</a:t>
                      </a:r>
                      <a:endParaRPr lang="en-GB" sz="17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6.80</a:t>
                      </a:r>
                      <a:endParaRPr lang="en-GB" sz="17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6.60</a:t>
                      </a:r>
                      <a:endParaRPr lang="en-GB" sz="17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6.40</a:t>
                      </a:r>
                      <a:endParaRPr lang="en-GB" sz="17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India</a:t>
                      </a:r>
                      <a:endParaRPr lang="en-GB" sz="17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7.10</a:t>
                      </a:r>
                      <a:endParaRPr lang="en-GB" sz="17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6.70</a:t>
                      </a:r>
                      <a:endParaRPr lang="en-GB" sz="17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7.40</a:t>
                      </a:r>
                      <a:endParaRPr lang="en-GB" sz="17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7.80</a:t>
                      </a:r>
                      <a:endParaRPr lang="en-GB" sz="17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Brazil</a:t>
                      </a:r>
                      <a:endParaRPr lang="en-GB" sz="17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-3.50</a:t>
                      </a:r>
                      <a:endParaRPr lang="en-GB" sz="17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b="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1.10</a:t>
                      </a: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b="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1.90</a:t>
                      </a: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b="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2.10</a:t>
                      </a:r>
                    </a:p>
                  </a:txBody>
                  <a:tcPr marL="38576" marR="3857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South Africa</a:t>
                      </a:r>
                      <a:endParaRPr lang="en-GB" sz="17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0.30</a:t>
                      </a:r>
                      <a:endParaRPr lang="en-GB" sz="17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0.90</a:t>
                      </a:r>
                      <a:endParaRPr lang="en-GB" sz="17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b="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0.90</a:t>
                      </a: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0.90</a:t>
                      </a:r>
                      <a:endParaRPr lang="en-GB" sz="17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9247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700" b="1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Nigeria</a:t>
                      </a:r>
                      <a:endParaRPr lang="en-GB" sz="1700" b="1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-1.60</a:t>
                      </a:r>
                    </a:p>
                  </a:txBody>
                  <a:tcPr marL="38576" marR="38576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0.80</a:t>
                      </a:r>
                    </a:p>
                  </a:txBody>
                  <a:tcPr marL="38576" marR="38576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2.10</a:t>
                      </a:r>
                    </a:p>
                  </a:txBody>
                  <a:tcPr marL="38576" marR="38576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1.90</a:t>
                      </a:r>
                    </a:p>
                  </a:txBody>
                  <a:tcPr marL="38576" marR="3857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5" name="Picture 4" descr="SecLogoHiDefCrestAloneWeb.jpg">
            <a:extLst>
              <a:ext uri="{FF2B5EF4-FFF2-40B4-BE49-F238E27FC236}">
                <a16:creationId xmlns:a16="http://schemas.microsoft.com/office/drawing/2014/main" id="{0DDDE618-38FE-2F41-8092-85B5454AA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3" y="74457"/>
            <a:ext cx="906628" cy="89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2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3865" y="311630"/>
            <a:ext cx="6340037" cy="66526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Nigeria’s Output </a:t>
            </a:r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and </a:t>
            </a:r>
            <a:r>
              <a:rPr lang="en-US" sz="3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Prices</a:t>
            </a:r>
            <a:endParaRPr lang="en-US" sz="32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079" y="1409072"/>
            <a:ext cx="5613009" cy="514416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charset="2"/>
              <a:buChar char="q"/>
            </a:pPr>
            <a:r>
              <a:rPr lang="en-US" dirty="0"/>
              <a:t> </a:t>
            </a:r>
            <a:r>
              <a:rPr lang="en-US" dirty="0">
                <a:latin typeface="Century Gothic" panose="020B0502020202020204" pitchFamily="34" charset="0"/>
              </a:rPr>
              <a:t>Positive growth of 0.83% recorded in 2017</a:t>
            </a:r>
          </a:p>
          <a:p>
            <a:pPr lvl="1" algn="just">
              <a:lnSpc>
                <a:spcPct val="100000"/>
              </a:lnSpc>
            </a:pPr>
            <a:r>
              <a:rPr lang="en-US" dirty="0">
                <a:latin typeface="Century Gothic" panose="020B0502020202020204" pitchFamily="34" charset="0"/>
              </a:rPr>
              <a:t>Driven by the agriculture, mining and transport sectors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en-US" dirty="0">
                <a:latin typeface="Century Gothic" panose="020B0502020202020204" pitchFamily="34" charset="0"/>
              </a:rPr>
              <a:t> The economy expanded by 1.92% in Q4’17</a:t>
            </a:r>
          </a:p>
          <a:p>
            <a:pPr lvl="1" algn="just">
              <a:lnSpc>
                <a:spcPct val="100000"/>
              </a:lnSpc>
            </a:pPr>
            <a:r>
              <a:rPr lang="en-US" dirty="0">
                <a:latin typeface="Century Gothic" panose="020B0502020202020204" pitchFamily="34" charset="0"/>
              </a:rPr>
              <a:t>Growth in Q1’18 likely to be in the region of 2% due to expansion in activities as indicated by PMI of 56.7(CBN) and 59.4(FBN)</a:t>
            </a:r>
          </a:p>
          <a:p>
            <a:pPr algn="just">
              <a:lnSpc>
                <a:spcPct val="100000"/>
              </a:lnSpc>
              <a:buFont typeface="Wingdings" charset="2"/>
              <a:buChar char="q"/>
            </a:pPr>
            <a:r>
              <a:rPr lang="en-GB" dirty="0" smtClean="0">
                <a:latin typeface="Century Gothic" panose="020B0502020202020204" pitchFamily="34" charset="0"/>
              </a:rPr>
              <a:t>The </a:t>
            </a:r>
            <a:r>
              <a:rPr lang="en-GB" dirty="0">
                <a:latin typeface="Century Gothic" panose="020B0502020202020204" pitchFamily="34" charset="0"/>
              </a:rPr>
              <a:t>services industry recorded a contraction of 0.91%</a:t>
            </a:r>
          </a:p>
          <a:p>
            <a:pPr lvl="1" algn="just">
              <a:lnSpc>
                <a:spcPct val="100000"/>
              </a:lnSpc>
            </a:pPr>
            <a:r>
              <a:rPr lang="en-GB" dirty="0">
                <a:latin typeface="Century Gothic" panose="020B0502020202020204" pitchFamily="34" charset="0"/>
              </a:rPr>
              <a:t>The sector contributed </a:t>
            </a:r>
            <a:r>
              <a:rPr lang="en-GB" dirty="0">
                <a:solidFill>
                  <a:srgbClr val="C00000"/>
                </a:solidFill>
                <a:latin typeface="Century Gothic" panose="020B0502020202020204" pitchFamily="34" charset="0"/>
              </a:rPr>
              <a:t>53.73%</a:t>
            </a:r>
            <a:r>
              <a:rPr lang="en-GB" dirty="0">
                <a:latin typeface="Century Gothic" panose="020B0502020202020204" pitchFamily="34" charset="0"/>
              </a:rPr>
              <a:t> to the country’s GDP during the </a:t>
            </a:r>
            <a:r>
              <a:rPr lang="en-GB" dirty="0" smtClean="0">
                <a:latin typeface="Century Gothic" panose="020B0502020202020204" pitchFamily="34" charset="0"/>
              </a:rPr>
              <a:t>period</a:t>
            </a:r>
          </a:p>
          <a:p>
            <a:pPr marL="160735" indent="-160735" algn="just">
              <a:lnSpc>
                <a:spcPct val="100000"/>
              </a:lnSpc>
              <a:buFont typeface="Wingdings" charset="2"/>
              <a:buChar char="q"/>
            </a:pPr>
            <a:r>
              <a:rPr lang="en-US" dirty="0">
                <a:latin typeface="Century Gothic" panose="020B0502020202020204" pitchFamily="34" charset="0"/>
              </a:rPr>
              <a:t> Inflation in March dropped to 13.34%</a:t>
            </a:r>
          </a:p>
          <a:p>
            <a:pPr lvl="1" algn="just">
              <a:lnSpc>
                <a:spcPct val="100000"/>
              </a:lnSpc>
            </a:pPr>
            <a:r>
              <a:rPr lang="en-US" dirty="0">
                <a:latin typeface="Century Gothic" panose="020B0502020202020204" pitchFamily="34" charset="0"/>
              </a:rPr>
              <a:t>15</a:t>
            </a:r>
            <a:r>
              <a:rPr lang="en-US" baseline="30000" dirty="0">
                <a:latin typeface="Century Gothic" panose="020B0502020202020204" pitchFamily="34" charset="0"/>
              </a:rPr>
              <a:t>th</a:t>
            </a:r>
            <a:r>
              <a:rPr lang="en-US" dirty="0">
                <a:latin typeface="Century Gothic" panose="020B0502020202020204" pitchFamily="34" charset="0"/>
              </a:rPr>
              <a:t> consecutive drop since Jan </a:t>
            </a:r>
            <a:r>
              <a:rPr lang="en-US" dirty="0" smtClean="0">
                <a:latin typeface="Century Gothic" panose="020B0502020202020204" pitchFamily="34" charset="0"/>
              </a:rPr>
              <a:t>2017</a:t>
            </a:r>
            <a:endParaRPr lang="en-US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69667653"/>
              </p:ext>
            </p:extLst>
          </p:nvPr>
        </p:nvGraphicFramePr>
        <p:xfrm>
          <a:off x="5831902" y="1278235"/>
          <a:ext cx="6269503" cy="230901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81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763">
                  <a:extLst>
                    <a:ext uri="{9D8B030D-6E8A-4147-A177-3AD203B41FA5}">
                      <a16:colId xmlns:a16="http://schemas.microsoft.com/office/drawing/2014/main" val="2638150716"/>
                    </a:ext>
                  </a:extLst>
                </a:gridCol>
                <a:gridCol w="763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6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4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2016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2017</a:t>
                      </a:r>
                      <a:endParaRPr lang="en-US" sz="14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4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Sector growth rate</a:t>
                      </a:r>
                      <a:r>
                        <a:rPr lang="en-US" sz="1400" b="1" baseline="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 (%)</a:t>
                      </a:r>
                      <a:endParaRPr lang="en-US" sz="1400" b="1" dirty="0"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Total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Q1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Q2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Q3</a:t>
                      </a:r>
                    </a:p>
                    <a:p>
                      <a:pPr algn="ctr"/>
                      <a:endParaRPr lang="en-US" sz="1400" b="1" dirty="0"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Q4</a:t>
                      </a:r>
                    </a:p>
                    <a:p>
                      <a:pPr algn="ctr"/>
                      <a:endParaRPr lang="en-US" sz="1400" b="1" dirty="0"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Total</a:t>
                      </a: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Agriculture</a:t>
                      </a:r>
                      <a:endParaRPr lang="en-US" sz="1400" b="0" dirty="0"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4.11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3.39</a:t>
                      </a:r>
                      <a:endParaRPr lang="en-US" sz="1400" b="0" dirty="0"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3.01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3.06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4.23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3.45 </a:t>
                      </a: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Industries</a:t>
                      </a:r>
                      <a:endParaRPr lang="en-US" sz="1400" b="0" dirty="0"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- 8.85 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- 5.83 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2.17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8.83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3.92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2.19 </a:t>
                      </a: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Services</a:t>
                      </a:r>
                      <a:endParaRPr lang="en-US" sz="1400" b="0" dirty="0"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- 0.82 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- 0.37 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- 0.85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- 2.66</a:t>
                      </a:r>
                      <a:endParaRPr lang="en-US" sz="1400" b="0" dirty="0"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0.10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- 0.91 </a:t>
                      </a: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Real</a:t>
                      </a:r>
                      <a:r>
                        <a:rPr lang="en-US" sz="1400" baseline="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 Growth Rate</a:t>
                      </a:r>
                      <a:endParaRPr lang="en-US" sz="1400" b="1" dirty="0"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- 1.58 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-0.91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0.72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1.40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1.92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0.83</a:t>
                      </a: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87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Real</a:t>
                      </a:r>
                      <a:r>
                        <a:rPr lang="en-US" sz="1400" baseline="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 Non-Oil Growth Rate</a:t>
                      </a:r>
                      <a:endParaRPr lang="en-US" sz="1400" b="0" dirty="0"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- 0.22 </a:t>
                      </a:r>
                    </a:p>
                    <a:p>
                      <a:pPr algn="ctr"/>
                      <a:endParaRPr lang="en-US" sz="1400" b="0" dirty="0"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0.72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0.45</a:t>
                      </a:r>
                    </a:p>
                  </a:txBody>
                  <a:tcPr marL="51435" marR="51435" marT="25718" marB="257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-0.76</a:t>
                      </a:r>
                    </a:p>
                  </a:txBody>
                  <a:tcPr marL="51435" marR="51435" marT="25718" marB="257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1.45</a:t>
                      </a:r>
                    </a:p>
                  </a:txBody>
                  <a:tcPr marL="51435" marR="51435" marT="25718" marB="257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0.47</a:t>
                      </a: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37686" y="4200526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13" dirty="0"/>
          </a:p>
        </p:txBody>
      </p:sp>
      <p:sp>
        <p:nvSpPr>
          <p:cNvPr id="10" name="TextBox 9"/>
          <p:cNvSpPr txBox="1"/>
          <p:nvPr/>
        </p:nvSpPr>
        <p:spPr>
          <a:xfrm>
            <a:off x="5461103" y="1435895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13"/>
          </a:p>
        </p:txBody>
      </p:sp>
      <p:pic>
        <p:nvPicPr>
          <p:cNvPr id="11" name="Picture 10" descr="SecLogoHiDefCrestAloneWeb.jpg">
            <a:extLst>
              <a:ext uri="{FF2B5EF4-FFF2-40B4-BE49-F238E27FC236}">
                <a16:creationId xmlns:a16="http://schemas.microsoft.com/office/drawing/2014/main" id="{6C8A20F0-8EB0-6B45-99E4-916D42393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9" y="85009"/>
            <a:ext cx="899592" cy="891882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AD0CB99-DD9D-3A4A-9A55-A9BFE1CF34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4995212"/>
              </p:ext>
            </p:extLst>
          </p:nvPr>
        </p:nvGraphicFramePr>
        <p:xfrm>
          <a:off x="6052619" y="3810040"/>
          <a:ext cx="57911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23884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790" y="29701"/>
            <a:ext cx="5657850" cy="90525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External Sector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2262" y="934956"/>
            <a:ext cx="6035421" cy="5923043"/>
          </a:xfrm>
        </p:spPr>
        <p:txBody>
          <a:bodyPr>
            <a:noAutofit/>
          </a:bodyPr>
          <a:lstStyle/>
          <a:p>
            <a:pPr marL="160735" indent="-160735" algn="just">
              <a:lnSpc>
                <a:spcPct val="100000"/>
              </a:lnSpc>
              <a:spcBef>
                <a:spcPts val="0"/>
              </a:spcBef>
              <a:buFont typeface="Wingdings" charset="2"/>
              <a:buChar char="q"/>
            </a:pPr>
            <a:r>
              <a:rPr lang="en-US" dirty="0">
                <a:latin typeface="Century Gothic" panose="020B0502020202020204" pitchFamily="34" charset="0"/>
              </a:rPr>
              <a:t>Nigeria’s external reserves as at the end of Mar. 2018 rose to a five year high of $46.26bn.</a:t>
            </a:r>
          </a:p>
          <a:p>
            <a:pPr marL="417910" lvl="1" indent="-16073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Rose 25.3% compared to Dec. 2017</a:t>
            </a:r>
          </a:p>
          <a:p>
            <a:pPr marL="417910" lvl="1" indent="-16073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Compared to Jan. 2017 it grew by 65.8%</a:t>
            </a:r>
            <a:endParaRPr lang="en-GB" dirty="0">
              <a:latin typeface="Century Gothic" panose="020B0502020202020204" pitchFamily="34" charset="0"/>
            </a:endParaRPr>
          </a:p>
          <a:p>
            <a:pPr marL="417910" lvl="1" indent="-16073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GB" dirty="0">
                <a:latin typeface="Century Gothic" panose="020B0502020202020204" pitchFamily="34" charset="0"/>
              </a:rPr>
              <a:t>Reserve accretion driven </a:t>
            </a:r>
            <a:r>
              <a:rPr lang="en-GB" dirty="0" smtClean="0">
                <a:latin typeface="Century Gothic" panose="020B0502020202020204" pitchFamily="34" charset="0"/>
              </a:rPr>
              <a:t>by: </a:t>
            </a:r>
          </a:p>
          <a:p>
            <a:pPr marL="692230" lvl="2" indent="-16073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GB" dirty="0" smtClean="0">
                <a:latin typeface="Century Gothic" panose="020B0502020202020204" pitchFamily="34" charset="0"/>
              </a:rPr>
              <a:t>higher </a:t>
            </a:r>
            <a:r>
              <a:rPr lang="en-GB" dirty="0">
                <a:latin typeface="Century Gothic" panose="020B0502020202020204" pitchFamily="34" charset="0"/>
              </a:rPr>
              <a:t>oil </a:t>
            </a:r>
            <a:r>
              <a:rPr lang="en-GB" dirty="0" smtClean="0">
                <a:latin typeface="Century Gothic" panose="020B0502020202020204" pitchFamily="34" charset="0"/>
              </a:rPr>
              <a:t>proceeds</a:t>
            </a:r>
          </a:p>
          <a:p>
            <a:pPr marL="692230" lvl="2" indent="-16073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GB" dirty="0" err="1" smtClean="0">
                <a:latin typeface="Century Gothic" panose="020B0502020202020204" pitchFamily="34" charset="0"/>
              </a:rPr>
              <a:t>Forex</a:t>
            </a:r>
            <a:r>
              <a:rPr lang="en-GB" dirty="0" smtClean="0">
                <a:latin typeface="Century Gothic" panose="020B0502020202020204" pitchFamily="34" charset="0"/>
              </a:rPr>
              <a:t> management</a:t>
            </a:r>
          </a:p>
          <a:p>
            <a:pPr marL="692230" lvl="2" indent="-16073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GB" dirty="0" smtClean="0">
                <a:latin typeface="Century Gothic" panose="020B0502020202020204" pitchFamily="34" charset="0"/>
              </a:rPr>
              <a:t>Foreign capital inflow</a:t>
            </a:r>
          </a:p>
          <a:p>
            <a:pPr marL="692230" lvl="2" indent="-160735" algn="just">
              <a:lnSpc>
                <a:spcPct val="100000"/>
              </a:lnSpc>
              <a:buFont typeface="Wingdings" charset="2"/>
              <a:buChar char="§"/>
            </a:pPr>
            <a:r>
              <a:rPr lang="en-GB" dirty="0" smtClean="0">
                <a:latin typeface="Century Gothic" panose="020B0502020202020204" pitchFamily="34" charset="0"/>
              </a:rPr>
              <a:t>Eurobond issuances</a:t>
            </a:r>
            <a:endParaRPr lang="en-GB" dirty="0">
              <a:latin typeface="Century Gothic" panose="020B0502020202020204" pitchFamily="34" charset="0"/>
            </a:endParaRPr>
          </a:p>
          <a:p>
            <a:pPr marL="160735" indent="-160735" algn="just">
              <a:lnSpc>
                <a:spcPct val="100000"/>
              </a:lnSpc>
              <a:buFont typeface="Wingdings" charset="2"/>
              <a:buChar char="q"/>
            </a:pPr>
            <a:r>
              <a:rPr lang="en-US" dirty="0" smtClean="0">
                <a:latin typeface="Century Gothic" panose="020B0502020202020204" pitchFamily="34" charset="0"/>
              </a:rPr>
              <a:t>Premium </a:t>
            </a:r>
            <a:r>
              <a:rPr lang="en-US" dirty="0">
                <a:latin typeface="Century Gothic" panose="020B0502020202020204" pitchFamily="34" charset="0"/>
              </a:rPr>
              <a:t>between parallel (N362.07/$) and official rates (N305.74/$) has narrowed marginally to 18.4%</a:t>
            </a:r>
          </a:p>
          <a:p>
            <a:pPr lvl="1" algn="just">
              <a:lnSpc>
                <a:spcPct val="100000"/>
              </a:lnSpc>
              <a:buFont typeface="Arial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Compared to 18.5% premium between the official (306.31/$) and parallel (362.83/$) exchange rates in Dec. 2017</a:t>
            </a:r>
          </a:p>
          <a:p>
            <a:pPr lvl="1" algn="just">
              <a:lnSpc>
                <a:spcPct val="100000"/>
              </a:lnSpc>
              <a:buFont typeface="Arial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Premium was 61.6% in Jan. 2017</a:t>
            </a:r>
          </a:p>
          <a:p>
            <a:pPr marL="207830" indent="-207830">
              <a:lnSpc>
                <a:spcPct val="100000"/>
              </a:lnSpc>
              <a:buFont typeface="Wingdings" charset="2"/>
              <a:buChar char="q"/>
            </a:pPr>
            <a:r>
              <a:rPr lang="en-GB" dirty="0">
                <a:latin typeface="Century Gothic" panose="020B0502020202020204" pitchFamily="34" charset="0"/>
                <a:ea typeface="Trebuchet MS" charset="0"/>
                <a:cs typeface="Trebuchet MS" charset="0"/>
              </a:rPr>
              <a:t>CBN’s FOREX intervention has ensured stable exchange </a:t>
            </a:r>
            <a:r>
              <a:rPr lang="en-GB" dirty="0" smtClean="0">
                <a:latin typeface="Century Gothic" panose="020B0502020202020204" pitchFamily="34" charset="0"/>
                <a:ea typeface="Trebuchet MS" charset="0"/>
                <a:cs typeface="Trebuchet MS" charset="0"/>
              </a:rPr>
              <a:t>rates</a:t>
            </a:r>
            <a:endParaRPr lang="en-GB" dirty="0">
              <a:latin typeface="Century Gothic" panose="020B0502020202020204" pitchFamily="34" charset="0"/>
              <a:ea typeface="Trebuchet MS" charset="0"/>
              <a:cs typeface="Trebuchet MS" charset="0"/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6FBAE09E-1510-8749-AF14-FFA58870EA6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07151001"/>
              </p:ext>
            </p:extLst>
          </p:nvPr>
        </p:nvGraphicFramePr>
        <p:xfrm>
          <a:off x="6515099" y="3790951"/>
          <a:ext cx="5529263" cy="2893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91377" y="7038975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013" dirty="0"/>
          </a:p>
        </p:txBody>
      </p:sp>
      <p:pic>
        <p:nvPicPr>
          <p:cNvPr id="7" name="Picture 6" descr="SecLogoHiDefCrestAloneWeb.jpg">
            <a:extLst>
              <a:ext uri="{FF2B5EF4-FFF2-40B4-BE49-F238E27FC236}">
                <a16:creationId xmlns:a16="http://schemas.microsoft.com/office/drawing/2014/main" id="{2A368EFF-E3C5-D341-98B6-6C7F70D09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" y="38187"/>
            <a:ext cx="908319" cy="900534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E66C799-0653-5047-9FF4-88A384156B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937086"/>
              </p:ext>
            </p:extLst>
          </p:nvPr>
        </p:nvGraphicFramePr>
        <p:xfrm>
          <a:off x="6515100" y="785813"/>
          <a:ext cx="5329238" cy="2900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38765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7175" y="1118719"/>
            <a:ext cx="5771127" cy="5581138"/>
          </a:xfrm>
        </p:spPr>
        <p:txBody>
          <a:bodyPr>
            <a:normAutofit/>
          </a:bodyPr>
          <a:lstStyle/>
          <a:p>
            <a:pPr marL="160735" indent="-160735" algn="just">
              <a:lnSpc>
                <a:spcPct val="100000"/>
              </a:lnSpc>
              <a:buFont typeface="Wingdings" charset="2"/>
              <a:buChar char="q"/>
            </a:pPr>
            <a:r>
              <a:rPr lang="en-US" sz="2400" dirty="0">
                <a:latin typeface="Century Gothic" panose="020B0502020202020204" pitchFamily="34" charset="0"/>
              </a:rPr>
              <a:t>The All-Share Index stood at 41,504.51 points at the end of Mar. 2018</a:t>
            </a:r>
          </a:p>
          <a:p>
            <a:pPr marL="417910" lvl="1" indent="-160735" algn="just">
              <a:lnSpc>
                <a:spcPct val="100000"/>
              </a:lnSpc>
              <a:buFont typeface="Wingdings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Rose 9.2% from 37,990.74 points Dec 2017 </a:t>
            </a:r>
          </a:p>
          <a:p>
            <a:pPr marL="417910" lvl="1" indent="-160735" algn="just">
              <a:lnSpc>
                <a:spcPct val="100000"/>
              </a:lnSpc>
              <a:buFont typeface="Wingdings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Fell  6.4%% from 44,343.65 points in Jan. 2018</a:t>
            </a:r>
          </a:p>
          <a:p>
            <a:pPr marL="160735" indent="-160735" algn="just">
              <a:lnSpc>
                <a:spcPct val="100000"/>
              </a:lnSpc>
              <a:buFont typeface="Wingdings" charset="2"/>
              <a:buChar char="q"/>
            </a:pPr>
            <a:r>
              <a:rPr lang="en-US" sz="2400" dirty="0">
                <a:latin typeface="Century Gothic" panose="020B0502020202020204" pitchFamily="34" charset="0"/>
              </a:rPr>
              <a:t>Market capitalization for the same period was N14.99trn</a:t>
            </a:r>
          </a:p>
          <a:p>
            <a:pPr marL="160735" indent="-160735" algn="just">
              <a:lnSpc>
                <a:spcPct val="100000"/>
              </a:lnSpc>
              <a:buFont typeface="Wingdings" charset="2"/>
              <a:buChar char="q"/>
            </a:pPr>
            <a:r>
              <a:rPr lang="en-US" sz="2400" dirty="0" smtClean="0">
                <a:latin typeface="Century Gothic" panose="020B0502020202020204" pitchFamily="34" charset="0"/>
              </a:rPr>
              <a:t>Recent performance </a:t>
            </a:r>
            <a:r>
              <a:rPr lang="en-US" sz="2400" dirty="0">
                <a:latin typeface="Century Gothic" panose="020B0502020202020204" pitchFamily="34" charset="0"/>
              </a:rPr>
              <a:t>due to:</a:t>
            </a:r>
          </a:p>
          <a:p>
            <a:pPr lvl="1" algn="just">
              <a:lnSpc>
                <a:spcPct val="100000"/>
              </a:lnSpc>
            </a:pPr>
            <a:r>
              <a:rPr lang="en-US" sz="2000" dirty="0">
                <a:latin typeface="Century Gothic" panose="020B0502020202020204" pitchFamily="34" charset="0"/>
              </a:rPr>
              <a:t>Profit taking</a:t>
            </a:r>
          </a:p>
          <a:p>
            <a:pPr lvl="1" algn="just">
              <a:lnSpc>
                <a:spcPct val="100000"/>
              </a:lnSpc>
            </a:pPr>
            <a:r>
              <a:rPr lang="en-US" sz="2000" dirty="0">
                <a:latin typeface="Century Gothic" panose="020B0502020202020204" pitchFamily="34" charset="0"/>
              </a:rPr>
              <a:t>Self correction??</a:t>
            </a:r>
          </a:p>
        </p:txBody>
      </p:sp>
      <p:pic>
        <p:nvPicPr>
          <p:cNvPr id="5" name="Picture 4" descr="SecLogoHiDefCrestAloneWeb.jpg">
            <a:extLst>
              <a:ext uri="{FF2B5EF4-FFF2-40B4-BE49-F238E27FC236}">
                <a16:creationId xmlns:a16="http://schemas.microsoft.com/office/drawing/2014/main" id="{E0ECF21C-45EE-274D-8B81-5F88ADB06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0" y="76281"/>
            <a:ext cx="908329" cy="900544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CB872E3-32BB-7E48-A618-92DD1E4C8B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279824"/>
              </p:ext>
            </p:extLst>
          </p:nvPr>
        </p:nvGraphicFramePr>
        <p:xfrm>
          <a:off x="6586538" y="585788"/>
          <a:ext cx="5343525" cy="2700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E40BDB75-DAE3-0A44-897D-36B0F796352F}"/>
              </a:ext>
            </a:extLst>
          </p:cNvPr>
          <p:cNvSpPr txBox="1">
            <a:spLocks/>
          </p:cNvSpPr>
          <p:nvPr/>
        </p:nvSpPr>
        <p:spPr>
          <a:xfrm>
            <a:off x="3267075" y="33669"/>
            <a:ext cx="5657850" cy="1073059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Stock Market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44D5BD6-5E0D-7240-9195-541CFC8DFC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4827738"/>
              </p:ext>
            </p:extLst>
          </p:nvPr>
        </p:nvGraphicFramePr>
        <p:xfrm>
          <a:off x="6586538" y="3569493"/>
          <a:ext cx="5343525" cy="270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47953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790" y="326627"/>
            <a:ext cx="5657850" cy="52149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Money Market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915C0BF-B445-2E47-8A14-171886C8564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05308451"/>
              </p:ext>
            </p:extLst>
          </p:nvPr>
        </p:nvGraphicFramePr>
        <p:xfrm>
          <a:off x="6164317" y="914399"/>
          <a:ext cx="5894333" cy="5139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326" y="1078707"/>
            <a:ext cx="5849991" cy="5407817"/>
          </a:xfrm>
        </p:spPr>
        <p:txBody>
          <a:bodyPr>
            <a:normAutofit lnSpcReduction="10000"/>
          </a:bodyPr>
          <a:lstStyle/>
          <a:p>
            <a:pPr marL="160735" indent="-160735" algn="just">
              <a:lnSpc>
                <a:spcPct val="100000"/>
              </a:lnSpc>
              <a:buFont typeface="Wingdings" charset="2"/>
              <a:buChar char="q"/>
            </a:pPr>
            <a:r>
              <a:rPr lang="en-US" sz="2400" dirty="0">
                <a:latin typeface="Century Gothic" panose="020B0502020202020204" pitchFamily="34" charset="0"/>
              </a:rPr>
              <a:t>Average OBB rose from 7.5% in Dec. 2017 to 14.0% in Mar. 2018</a:t>
            </a:r>
          </a:p>
          <a:p>
            <a:pPr marL="160735" indent="-160735" algn="just">
              <a:lnSpc>
                <a:spcPct val="100000"/>
              </a:lnSpc>
              <a:buFont typeface="Wingdings" charset="2"/>
              <a:buChar char="q"/>
            </a:pPr>
            <a:r>
              <a:rPr lang="en-US" sz="2400" dirty="0">
                <a:latin typeface="Century Gothic" panose="020B0502020202020204" pitchFamily="34" charset="0"/>
              </a:rPr>
              <a:t>During the same period, O/N rate also rose from 8.1% to 18.1%. Implications:</a:t>
            </a:r>
          </a:p>
          <a:p>
            <a:pPr marL="675085" lvl="2" indent="-160735" algn="just">
              <a:lnSpc>
                <a:spcPct val="100000"/>
              </a:lnSpc>
              <a:buFont typeface="Courier New" charset="0"/>
              <a:buChar char="o"/>
            </a:pPr>
            <a:r>
              <a:rPr lang="en-GB" sz="1800" dirty="0">
                <a:solidFill>
                  <a:srgbClr val="C00000"/>
                </a:solidFill>
                <a:latin typeface="Century Gothic" panose="020B0502020202020204" pitchFamily="34" charset="0"/>
              </a:rPr>
              <a:t>tightening market liquidity</a:t>
            </a:r>
          </a:p>
          <a:p>
            <a:pPr marL="675085" lvl="2" indent="-160735" algn="just">
              <a:lnSpc>
                <a:spcPct val="100000"/>
              </a:lnSpc>
              <a:buFont typeface="Courier New" charset="0"/>
              <a:buChar char="o"/>
            </a:pPr>
            <a:r>
              <a:rPr lang="en-GB" sz="1800" dirty="0">
                <a:solidFill>
                  <a:srgbClr val="C00000"/>
                </a:solidFill>
                <a:latin typeface="Century Gothic" panose="020B0502020202020204" pitchFamily="34" charset="0"/>
              </a:rPr>
              <a:t>Returns on financial investments decreasing</a:t>
            </a:r>
          </a:p>
          <a:p>
            <a:pPr marL="675085" lvl="2" indent="-160735" algn="just">
              <a:lnSpc>
                <a:spcPct val="100000"/>
              </a:lnSpc>
              <a:buFont typeface="Courier New" charset="0"/>
              <a:buChar char="o"/>
            </a:pPr>
            <a:r>
              <a:rPr lang="en-GB" sz="1800" dirty="0">
                <a:solidFill>
                  <a:srgbClr val="C00000"/>
                </a:solidFill>
                <a:latin typeface="Century Gothic" panose="020B0502020202020204" pitchFamily="34" charset="0"/>
              </a:rPr>
              <a:t>Declining rates, preference for fixed income instrument will be lower</a:t>
            </a:r>
          </a:p>
          <a:p>
            <a:pPr marL="160735" indent="-160735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sz="2400" dirty="0">
                <a:latin typeface="Century Gothic" panose="020B0502020202020204" pitchFamily="34" charset="0"/>
              </a:rPr>
              <a:t>MPC maintained the existing monetary policy, leaving the MPR rate at 14</a:t>
            </a:r>
            <a:r>
              <a:rPr lang="en-GB" sz="2400" dirty="0" smtClean="0">
                <a:latin typeface="Century Gothic" panose="020B0502020202020204" pitchFamily="34" charset="0"/>
              </a:rPr>
              <a:t>%</a:t>
            </a:r>
          </a:p>
          <a:p>
            <a:pPr marL="160735" indent="-160735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Century Gothic" panose="020B0502020202020204" pitchFamily="34" charset="0"/>
              </a:rPr>
              <a:t>Other rates also left unchanged</a:t>
            </a:r>
          </a:p>
          <a:p>
            <a:pPr marL="435055" lvl="1" indent="-160735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Century Gothic" panose="020B0502020202020204" pitchFamily="34" charset="0"/>
              </a:rPr>
              <a:t>First time of MPC members</a:t>
            </a:r>
            <a:endParaRPr lang="en-GB" sz="20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SecLogoHiDefCrestAloneWeb.jpg">
            <a:extLst>
              <a:ext uri="{FF2B5EF4-FFF2-40B4-BE49-F238E27FC236}">
                <a16:creationId xmlns:a16="http://schemas.microsoft.com/office/drawing/2014/main" id="{CFE061EC-F0E7-264C-A519-2FD46F3FB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0" y="14288"/>
            <a:ext cx="907894" cy="90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58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2477"/>
            <a:ext cx="10058400" cy="103337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Outlook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66181" y="1085850"/>
            <a:ext cx="9259778" cy="47483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algn="just">
              <a:lnSpc>
                <a:spcPct val="120000"/>
              </a:lnSpc>
              <a:buFont typeface="Wingdings" charset="2"/>
              <a:buChar char="q"/>
            </a:pPr>
            <a:r>
              <a:rPr lang="en-US" sz="3800" dirty="0">
                <a:latin typeface="Century Gothic" panose="020B0502020202020204" pitchFamily="34" charset="0"/>
              </a:rPr>
              <a:t>Global </a:t>
            </a:r>
            <a:r>
              <a:rPr lang="en-US" sz="3800" dirty="0" smtClean="0">
                <a:latin typeface="Century Gothic" panose="020B0502020202020204" pitchFamily="34" charset="0"/>
              </a:rPr>
              <a:t>Factors</a:t>
            </a:r>
          </a:p>
          <a:p>
            <a:pPr lvl="1" algn="just">
              <a:lnSpc>
                <a:spcPct val="120000"/>
              </a:lnSpc>
            </a:pPr>
            <a:r>
              <a:rPr lang="en-US" sz="2100" dirty="0" smtClean="0">
                <a:latin typeface="Century Gothic" panose="020B0502020202020204" pitchFamily="34" charset="0"/>
              </a:rPr>
              <a:t>outcome </a:t>
            </a:r>
            <a:r>
              <a:rPr lang="en-US" sz="2100" dirty="0">
                <a:latin typeface="Century Gothic" panose="020B0502020202020204" pitchFamily="34" charset="0"/>
              </a:rPr>
              <a:t>of </a:t>
            </a:r>
            <a:r>
              <a:rPr lang="en-US" sz="2100" dirty="0" err="1">
                <a:latin typeface="Century Gothic" panose="020B0502020202020204" pitchFamily="34" charset="0"/>
              </a:rPr>
              <a:t>Brexit</a:t>
            </a:r>
            <a:r>
              <a:rPr lang="en-US" sz="2100" dirty="0">
                <a:latin typeface="Century Gothic" panose="020B0502020202020204" pitchFamily="34" charset="0"/>
              </a:rPr>
              <a:t> negotiations </a:t>
            </a:r>
            <a:endParaRPr lang="en-US" sz="2100" dirty="0" smtClean="0">
              <a:latin typeface="Century Gothic" panose="020B0502020202020204" pitchFamily="34" charset="0"/>
            </a:endParaRPr>
          </a:p>
          <a:p>
            <a:pPr lvl="1" algn="just">
              <a:lnSpc>
                <a:spcPct val="120000"/>
              </a:lnSpc>
            </a:pPr>
            <a:r>
              <a:rPr lang="en-US" sz="2100" dirty="0" smtClean="0">
                <a:latin typeface="Century Gothic" panose="020B0502020202020204" pitchFamily="34" charset="0"/>
              </a:rPr>
              <a:t>risk </a:t>
            </a:r>
            <a:r>
              <a:rPr lang="en-US" sz="2100" dirty="0">
                <a:latin typeface="Century Gothic" panose="020B0502020202020204" pitchFamily="34" charset="0"/>
              </a:rPr>
              <a:t>of US trade wars with </a:t>
            </a:r>
            <a:r>
              <a:rPr lang="en-US" sz="2100" dirty="0" smtClean="0">
                <a:latin typeface="Century Gothic" panose="020B0502020202020204" pitchFamily="34" charset="0"/>
              </a:rPr>
              <a:t>China</a:t>
            </a:r>
          </a:p>
          <a:p>
            <a:pPr lvl="1" algn="just">
              <a:lnSpc>
                <a:spcPct val="120000"/>
              </a:lnSpc>
            </a:pPr>
            <a:r>
              <a:rPr lang="en-US" sz="2100" dirty="0" smtClean="0">
                <a:latin typeface="Century Gothic" panose="020B0502020202020204" pitchFamily="34" charset="0"/>
              </a:rPr>
              <a:t>US raising rates</a:t>
            </a:r>
            <a:endParaRPr lang="en-US" sz="21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20000"/>
              </a:lnSpc>
              <a:buFont typeface="Wingdings" charset="2"/>
              <a:buChar char="§"/>
            </a:pPr>
            <a:r>
              <a:rPr lang="en-US" sz="2100" dirty="0" smtClean="0">
                <a:latin typeface="Century Gothic" panose="020B0502020202020204" pitchFamily="34" charset="0"/>
              </a:rPr>
              <a:t>Possibility </a:t>
            </a:r>
            <a:r>
              <a:rPr lang="en-US" sz="2100" dirty="0">
                <a:latin typeface="Century Gothic" panose="020B0502020202020204" pitchFamily="34" charset="0"/>
              </a:rPr>
              <a:t>of financial corrections – rising asset prices</a:t>
            </a:r>
          </a:p>
          <a:p>
            <a:pPr lvl="1" algn="just">
              <a:lnSpc>
                <a:spcPct val="120000"/>
              </a:lnSpc>
              <a:buFont typeface="Wingdings" charset="2"/>
              <a:buChar char="§"/>
            </a:pPr>
            <a:r>
              <a:rPr lang="en-US" sz="2100" dirty="0">
                <a:latin typeface="Century Gothic" panose="020B0502020202020204" pitchFamily="34" charset="0"/>
              </a:rPr>
              <a:t>Geopolitical and regional </a:t>
            </a:r>
            <a:r>
              <a:rPr lang="en-US" sz="2100" dirty="0" smtClean="0">
                <a:latin typeface="Century Gothic" panose="020B0502020202020204" pitchFamily="34" charset="0"/>
              </a:rPr>
              <a:t>tensions</a:t>
            </a:r>
          </a:p>
          <a:p>
            <a:pPr lvl="1" algn="just">
              <a:lnSpc>
                <a:spcPct val="120000"/>
              </a:lnSpc>
              <a:buFont typeface="Wingdings" charset="2"/>
              <a:buChar char="§"/>
            </a:pPr>
            <a:r>
              <a:rPr lang="en-US" sz="2100" dirty="0" smtClean="0">
                <a:latin typeface="Century Gothic" panose="020B0502020202020204" pitchFamily="34" charset="0"/>
              </a:rPr>
              <a:t>Outcome </a:t>
            </a:r>
            <a:r>
              <a:rPr lang="en-US" sz="2100" dirty="0">
                <a:latin typeface="Century Gothic" panose="020B0502020202020204" pitchFamily="34" charset="0"/>
              </a:rPr>
              <a:t>of OPEC meeting in </a:t>
            </a:r>
            <a:r>
              <a:rPr lang="en-US" sz="2100" dirty="0" smtClean="0">
                <a:latin typeface="Century Gothic" panose="020B0502020202020204" pitchFamily="34" charset="0"/>
              </a:rPr>
              <a:t>June</a:t>
            </a:r>
          </a:p>
          <a:p>
            <a:pPr lvl="1" algn="just">
              <a:lnSpc>
                <a:spcPct val="120000"/>
              </a:lnSpc>
              <a:buFont typeface="Wingdings" charset="2"/>
              <a:buChar char="§"/>
            </a:pPr>
            <a:r>
              <a:rPr lang="en-US" sz="2100" dirty="0">
                <a:latin typeface="Century Gothic" panose="020B0502020202020204" pitchFamily="34" charset="0"/>
              </a:rPr>
              <a:t>Rise in US Shale oil production</a:t>
            </a:r>
          </a:p>
          <a:p>
            <a:pPr lvl="1" algn="just">
              <a:lnSpc>
                <a:spcPct val="120000"/>
              </a:lnSpc>
              <a:buFont typeface="Wingdings" charset="2"/>
              <a:buChar char="§"/>
            </a:pPr>
            <a:endParaRPr lang="en-US" dirty="0">
              <a:latin typeface="Century Gothic" panose="020B0502020202020204" pitchFamily="34" charset="0"/>
            </a:endParaRPr>
          </a:p>
          <a:p>
            <a:pPr>
              <a:buFont typeface="Wingdings" charset="2"/>
              <a:buChar char="q"/>
            </a:pPr>
            <a:r>
              <a:rPr lang="en-US" sz="3200" dirty="0" smtClean="0">
                <a:latin typeface="Century Gothic" panose="020B0502020202020204" pitchFamily="34" charset="0"/>
              </a:rPr>
              <a:t>Domestic Factors</a:t>
            </a:r>
            <a:endParaRPr lang="en-US" dirty="0" smtClean="0">
              <a:latin typeface="Century Gothic" panose="020B0502020202020204" pitchFamily="34" charset="0"/>
            </a:endParaRPr>
          </a:p>
          <a:p>
            <a:pPr lvl="1"/>
            <a:r>
              <a:rPr lang="en-US" sz="2100" dirty="0" smtClean="0">
                <a:latin typeface="Century Gothic" panose="020B0502020202020204" pitchFamily="34" charset="0"/>
              </a:rPr>
              <a:t>2019 </a:t>
            </a:r>
            <a:r>
              <a:rPr lang="en-US" sz="2100" dirty="0">
                <a:latin typeface="Century Gothic" panose="020B0502020202020204" pitchFamily="34" charset="0"/>
              </a:rPr>
              <a:t>Election </a:t>
            </a:r>
            <a:r>
              <a:rPr lang="en-US" sz="2100" dirty="0" smtClean="0">
                <a:latin typeface="Century Gothic" panose="020B0502020202020204" pitchFamily="34" charset="0"/>
              </a:rPr>
              <a:t>factors</a:t>
            </a:r>
          </a:p>
          <a:p>
            <a:pPr lvl="1"/>
            <a:r>
              <a:rPr lang="en-US" sz="2100" dirty="0" smtClean="0">
                <a:latin typeface="Century Gothic" panose="020B0502020202020204" pitchFamily="34" charset="0"/>
              </a:rPr>
              <a:t>Security has </a:t>
            </a:r>
            <a:r>
              <a:rPr lang="en-US" sz="2100" dirty="0" smtClean="0">
                <a:latin typeface="Century Gothic" panose="020B0502020202020204" pitchFamily="34" charset="0"/>
              </a:rPr>
              <a:t>improved but challenges still remain</a:t>
            </a:r>
            <a:endParaRPr lang="en-US" sz="2100" dirty="0">
              <a:latin typeface="Century Gothic" panose="020B0502020202020204" pitchFamily="34" charset="0"/>
            </a:endParaRPr>
          </a:p>
          <a:p>
            <a:pPr lvl="1"/>
            <a:endParaRPr lang="en-US" sz="2100" dirty="0">
              <a:latin typeface="Century Gothic" panose="020B0502020202020204" pitchFamily="34" charset="0"/>
            </a:endParaRPr>
          </a:p>
          <a:p>
            <a:pPr>
              <a:buFont typeface="Wingdings" charset="2"/>
              <a:buChar char="q"/>
            </a:pPr>
            <a:endParaRPr lang="en-US" dirty="0"/>
          </a:p>
          <a:p>
            <a:pPr>
              <a:buFont typeface="Wingdings" charset="2"/>
              <a:buChar char="q"/>
            </a:pPr>
            <a:endParaRPr lang="en-US" dirty="0"/>
          </a:p>
        </p:txBody>
      </p:sp>
      <p:pic>
        <p:nvPicPr>
          <p:cNvPr id="5" name="Picture 4" descr="SecLogoHiDefCrestAloneWeb.jpg">
            <a:extLst>
              <a:ext uri="{FF2B5EF4-FFF2-40B4-BE49-F238E27FC236}">
                <a16:creationId xmlns:a16="http://schemas.microsoft.com/office/drawing/2014/main" id="{104D60B1-424F-D844-B7BC-471026678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5" y="52477"/>
            <a:ext cx="889258" cy="88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0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ood Type">
      <a:majorFont>
        <a:latin typeface="Arial Black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5898</TotalTime>
  <Words>817</Words>
  <Application>Microsoft Office PowerPoint</Application>
  <PresentationFormat>Widescreen</PresentationFormat>
  <Paragraphs>203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Calibri</vt:lpstr>
      <vt:lpstr>Century Gothic</vt:lpstr>
      <vt:lpstr>Courier New</vt:lpstr>
      <vt:lpstr>Mangal</vt:lpstr>
      <vt:lpstr>Rockwell Extra Bold</vt:lpstr>
      <vt:lpstr>Trebuchet MS</vt:lpstr>
      <vt:lpstr>Wingdings</vt:lpstr>
      <vt:lpstr>Wood Type</vt:lpstr>
      <vt:lpstr>Review of the Nigerian Economy and the Capital Market</vt:lpstr>
      <vt:lpstr>Outline </vt:lpstr>
      <vt:lpstr>The Global Economy (IMF, WEO-Jan)</vt:lpstr>
      <vt:lpstr>The Global Economy (IMF, WEO-Jan)</vt:lpstr>
      <vt:lpstr>Nigeria’s Output and Prices</vt:lpstr>
      <vt:lpstr>External Sector</vt:lpstr>
      <vt:lpstr>PowerPoint Presentation</vt:lpstr>
      <vt:lpstr>Money Market</vt:lpstr>
      <vt:lpstr>Outlook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the Nigerian Economy and the Capital Market</dc:title>
  <dc:creator>hauwa danmadami</dc:creator>
  <cp:lastModifiedBy>secadmin</cp:lastModifiedBy>
  <cp:revision>58</cp:revision>
  <dcterms:created xsi:type="dcterms:W3CDTF">2018-04-09T09:38:08Z</dcterms:created>
  <dcterms:modified xsi:type="dcterms:W3CDTF">2018-04-19T08:06:14Z</dcterms:modified>
</cp:coreProperties>
</file>