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320" r:id="rId3"/>
    <p:sldId id="319" r:id="rId4"/>
    <p:sldId id="384" r:id="rId5"/>
    <p:sldId id="400" r:id="rId6"/>
    <p:sldId id="28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inyinka Akintunde" initials="AA" lastIdx="2" clrIdx="0">
    <p:extLst>
      <p:ext uri="{19B8F6BF-5375-455C-9EA6-DF929625EA0E}">
        <p15:presenceInfo xmlns:p15="http://schemas.microsoft.com/office/powerpoint/2012/main" userId="aaac799a3955724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david\Dropbox%20(AFEX%20Nigeria)\Business%20Development\Corporate\CMC%20Excel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'Q1 CMC'!$D$47:$D$50</cx:f>
        <cx:lvl ptCount="4">
          <cx:pt idx="0">Q1</cx:pt>
          <cx:pt idx="1">Q2</cx:pt>
          <cx:pt idx="2">Q3</cx:pt>
          <cx:pt idx="3">Q4</cx:pt>
        </cx:lvl>
      </cx:strDim>
      <cx:numDim type="val">
        <cx:f>'Q1 CMC'!$E$47:$E$50</cx:f>
        <cx:lvl ptCount="4" formatCode="#,##0.00">
          <cx:pt idx="0">3070.2729012700001</cx:pt>
          <cx:pt idx="1">544.67168239</cx:pt>
          <cx:pt idx="2">367.21771165999996</cx:pt>
          <cx:pt idx="3">352.41491020597005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u="sng"/>
            </a:pPr>
            <a:r>
              <a:rPr lang="en-US" sz="1200" b="1" i="0" u="sng" strike="noStrike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2017 FY Market Turnover – </a:t>
            </a:r>
            <a:r>
              <a:rPr lang="en-US" sz="1200" strike="dblStrike" baseline="0" dirty="0" err="1">
                <a:effectLst/>
              </a:rPr>
              <a:t>N</a:t>
            </a:r>
            <a:r>
              <a:rPr lang="en-US" sz="1200" b="1" i="0" u="sng" strike="noStrike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’million</a:t>
            </a:r>
            <a:endParaRPr lang="en-US" sz="1200" b="1" i="0" u="sng" strike="noStrike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endParaRPr>
          </a:p>
        </cx:rich>
      </cx:tx>
    </cx:title>
    <cx:plotArea>
      <cx:plotAreaRegion>
        <cx:series layoutId="waterfall" uniqueId="{5A8B7276-FC61-4083-9F1D-A6C9F210E612}">
          <cx:tx>
            <cx:txData>
              <cx:f>'Q1 CMC'!$E$46</cx:f>
              <cx:v>Volume of Transactions (N'mm)</cx:v>
            </cx:txData>
          </cx:tx>
          <cx:spPr>
            <a:solidFill>
              <a:schemeClr val="accent2"/>
            </a:solidFill>
          </cx:spPr>
          <cx:dataLabels pos="outEnd">
            <cx:txPr>
              <a:bodyPr vertOverflow="overflow" horzOverflow="overflow" wrap="square" lIns="0" tIns="0" rIns="0" bIns="0"/>
              <a:lstStyle/>
              <a:p>
                <a:pPr algn="ctr" rtl="0">
                  <a:defRPr sz="1100" b="1">
                    <a:solidFill>
                      <a:srgbClr val="595959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defRPr>
                </a:pPr>
                <a:endParaRPr lang="en-GB" sz="1100" b="1"/>
              </a:p>
            </cx:txPr>
            <cx:visibility seriesName="0" categoryName="0" value="1"/>
          </cx:dataLabels>
          <cx:dataId val="0"/>
          <cx:layoutPr>
            <cx:subtotals/>
          </cx:layoutPr>
        </cx:series>
      </cx:plotAreaRegion>
      <cx:axis id="0">
        <cx:catScaling gapWidth="0.5"/>
        <cx:tickLabels/>
        <cx:txPr>
          <a:bodyPr vertOverflow="overflow" horzOverflow="overflow" wrap="square" lIns="0" tIns="0" rIns="0" bIns="0"/>
          <a:lstStyle/>
          <a:p>
            <a:pPr algn="ctr" rtl="0">
              <a:defRPr sz="1100" b="1">
                <a:solidFill>
                  <a:srgbClr val="595959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pPr>
            <a:endParaRPr lang="en-GB" sz="1100" b="1"/>
          </a:p>
        </cx:txPr>
      </cx:axis>
      <cx:axis id="1" hidden="1">
        <cx:valScaling/>
        <cx:tickLabels/>
        <cx:txPr>
          <a:bodyPr vertOverflow="overflow" horzOverflow="overflow" wrap="square" lIns="0" tIns="0" rIns="0" bIns="0"/>
          <a:lstStyle/>
          <a:p>
            <a:pPr algn="ctr" rtl="0">
              <a:defRPr sz="1100" b="1">
                <a:solidFill>
                  <a:srgbClr val="595959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pPr>
            <a:endParaRPr lang="en-GB" sz="1100" b="1"/>
          </a:p>
        </cx:txPr>
      </cx:axis>
    </cx:plotArea>
  </cx:chart>
  <cx:spPr>
    <a:noFill/>
    <a:ln w="25400" cap="flat" cmpd="sng" algn="ctr">
      <a:noFill/>
      <a:prstDash val="solid"/>
    </a:ln>
    <a:effectLst/>
  </cx:spPr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1B4F5-C316-4659-8A7E-77032A195D8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581E95E2-B98F-4C32-9A4D-40A218D63379}">
      <dgm:prSet/>
      <dgm:spPr/>
      <dgm:t>
        <a:bodyPr/>
        <a:lstStyle/>
        <a:p>
          <a:r>
            <a:rPr lang="en-US"/>
            <a:t>2017 FY</a:t>
          </a:r>
          <a:endParaRPr lang="en-GB" dirty="0"/>
        </a:p>
      </dgm:t>
    </dgm:pt>
    <dgm:pt modelId="{07CCE683-EE8C-4764-B579-770CBBE71C8F}" type="parTrans" cxnId="{9EE74102-2ACF-4DAD-ACA7-FEF14ACF19C1}">
      <dgm:prSet/>
      <dgm:spPr/>
      <dgm:t>
        <a:bodyPr/>
        <a:lstStyle/>
        <a:p>
          <a:endParaRPr lang="en-GB"/>
        </a:p>
      </dgm:t>
    </dgm:pt>
    <dgm:pt modelId="{F15C1508-A296-4BAC-8F10-88F2577E4F99}" type="sibTrans" cxnId="{9EE74102-2ACF-4DAD-ACA7-FEF14ACF19C1}">
      <dgm:prSet/>
      <dgm:spPr/>
      <dgm:t>
        <a:bodyPr/>
        <a:lstStyle/>
        <a:p>
          <a:endParaRPr lang="en-GB"/>
        </a:p>
      </dgm:t>
    </dgm:pt>
    <dgm:pt modelId="{981DA903-5DE1-4F3C-A30F-A1850FF54AB4}">
      <dgm:prSet/>
      <dgm:spPr/>
      <dgm:t>
        <a:bodyPr/>
        <a:lstStyle/>
        <a:p>
          <a:r>
            <a:rPr lang="en-US"/>
            <a:t>Pilot of the Agribooster program with OCP Africa and LAPO MFB</a:t>
          </a:r>
          <a:endParaRPr lang="en-GB" dirty="0"/>
        </a:p>
      </dgm:t>
    </dgm:pt>
    <dgm:pt modelId="{FCF99FD2-964B-4436-8F60-01265E9B373D}" type="parTrans" cxnId="{BBD77AB4-D720-4AA3-9007-5B08FE817D3E}">
      <dgm:prSet/>
      <dgm:spPr/>
      <dgm:t>
        <a:bodyPr/>
        <a:lstStyle/>
        <a:p>
          <a:endParaRPr lang="en-GB"/>
        </a:p>
      </dgm:t>
    </dgm:pt>
    <dgm:pt modelId="{C33A25BD-1CB5-4187-B6A3-90B806A5F02C}" type="sibTrans" cxnId="{BBD77AB4-D720-4AA3-9007-5B08FE817D3E}">
      <dgm:prSet/>
      <dgm:spPr/>
      <dgm:t>
        <a:bodyPr/>
        <a:lstStyle/>
        <a:p>
          <a:endParaRPr lang="en-GB"/>
        </a:p>
      </dgm:t>
    </dgm:pt>
    <dgm:pt modelId="{5C6A6DFF-DA4E-4E4D-B75D-9AD2AE5153F4}">
      <dgm:prSet/>
      <dgm:spPr/>
      <dgm:t>
        <a:bodyPr/>
        <a:lstStyle/>
        <a:p>
          <a:r>
            <a:rPr lang="en-US"/>
            <a:t>5,000 farmers targeted</a:t>
          </a:r>
          <a:endParaRPr lang="en-GB" dirty="0"/>
        </a:p>
      </dgm:t>
    </dgm:pt>
    <dgm:pt modelId="{E04F4FC3-CA20-4C48-92B2-0FB2C9F2E76D}" type="parTrans" cxnId="{8681EF34-D7B2-4CA4-A2D2-5C9EE133FF71}">
      <dgm:prSet/>
      <dgm:spPr/>
      <dgm:t>
        <a:bodyPr/>
        <a:lstStyle/>
        <a:p>
          <a:endParaRPr lang="en-GB"/>
        </a:p>
      </dgm:t>
    </dgm:pt>
    <dgm:pt modelId="{79A9CB2D-7631-475C-8470-8ACCA8CE628A}" type="sibTrans" cxnId="{8681EF34-D7B2-4CA4-A2D2-5C9EE133FF71}">
      <dgm:prSet/>
      <dgm:spPr/>
      <dgm:t>
        <a:bodyPr/>
        <a:lstStyle/>
        <a:p>
          <a:endParaRPr lang="en-GB"/>
        </a:p>
      </dgm:t>
    </dgm:pt>
    <dgm:pt modelId="{3FAE144C-010D-4A3F-A1F2-D0BCB97BB490}">
      <dgm:prSet/>
      <dgm:spPr/>
      <dgm:t>
        <a:bodyPr/>
        <a:lstStyle/>
        <a:p>
          <a:r>
            <a:rPr lang="en-US"/>
            <a:t>Farmers received credit valued at c.N400mm in form of inputs (</a:t>
          </a:r>
          <a:r>
            <a:rPr lang="en-US" err="1"/>
            <a:t>Fertilizers</a:t>
          </a:r>
          <a:r>
            <a:rPr lang="en-US"/>
            <a:t>, CPPs &amp; Seeds</a:t>
          </a:r>
          <a:r>
            <a:rPr lang="en-US" dirty="0"/>
            <a:t>)</a:t>
          </a:r>
          <a:endParaRPr lang="en-GB" dirty="0"/>
        </a:p>
      </dgm:t>
    </dgm:pt>
    <dgm:pt modelId="{DCCA3966-4131-426F-8A3E-BFB6CE2CB315}" type="parTrans" cxnId="{C79AA628-40AE-4DEF-828D-95ED6CB34D60}">
      <dgm:prSet/>
      <dgm:spPr/>
      <dgm:t>
        <a:bodyPr/>
        <a:lstStyle/>
        <a:p>
          <a:endParaRPr lang="en-GB"/>
        </a:p>
      </dgm:t>
    </dgm:pt>
    <dgm:pt modelId="{074D99B1-318D-4EFD-A8CA-50EEDACB2672}" type="sibTrans" cxnId="{C79AA628-40AE-4DEF-828D-95ED6CB34D60}">
      <dgm:prSet/>
      <dgm:spPr/>
      <dgm:t>
        <a:bodyPr/>
        <a:lstStyle/>
        <a:p>
          <a:endParaRPr lang="en-GB"/>
        </a:p>
      </dgm:t>
    </dgm:pt>
    <dgm:pt modelId="{B30AE658-C47D-489A-8E4B-59DA40EC2A99}">
      <dgm:prSet/>
      <dgm:spPr/>
      <dgm:t>
        <a:bodyPr/>
        <a:lstStyle/>
        <a:p>
          <a:r>
            <a:rPr lang="en-US"/>
            <a:t>2018 Q1</a:t>
          </a:r>
          <a:endParaRPr lang="en-GB" dirty="0"/>
        </a:p>
      </dgm:t>
    </dgm:pt>
    <dgm:pt modelId="{C8B8BCBE-F715-45A0-BC37-A920925FBEEC}" type="parTrans" cxnId="{D9002027-4102-42F1-9A14-071AB554D8D8}">
      <dgm:prSet/>
      <dgm:spPr/>
      <dgm:t>
        <a:bodyPr/>
        <a:lstStyle/>
        <a:p>
          <a:endParaRPr lang="en-GB"/>
        </a:p>
      </dgm:t>
    </dgm:pt>
    <dgm:pt modelId="{3326E43A-25AE-4385-B222-1AA85C655A66}" type="sibTrans" cxnId="{D9002027-4102-42F1-9A14-071AB554D8D8}">
      <dgm:prSet/>
      <dgm:spPr/>
      <dgm:t>
        <a:bodyPr/>
        <a:lstStyle/>
        <a:p>
          <a:endParaRPr lang="en-GB"/>
        </a:p>
      </dgm:t>
    </dgm:pt>
    <dgm:pt modelId="{2CC06689-B453-4008-AAC9-F8A820F749DB}">
      <dgm:prSet/>
      <dgm:spPr/>
      <dgm:t>
        <a:bodyPr/>
        <a:lstStyle/>
        <a:p>
          <a:r>
            <a:rPr lang="en-US"/>
            <a:t>Partnered with Dangote Rice Limited to engage 15,000 farmers in the rice belt of the country over 6months</a:t>
          </a:r>
          <a:endParaRPr lang="en-GB" dirty="0"/>
        </a:p>
      </dgm:t>
    </dgm:pt>
    <dgm:pt modelId="{AB30CBB8-A383-4F9D-A81D-E10686EB7EA4}" type="parTrans" cxnId="{E67A5EE4-A642-47A9-84B4-E6F3FC0C5A42}">
      <dgm:prSet/>
      <dgm:spPr/>
      <dgm:t>
        <a:bodyPr/>
        <a:lstStyle/>
        <a:p>
          <a:endParaRPr lang="en-GB"/>
        </a:p>
      </dgm:t>
    </dgm:pt>
    <dgm:pt modelId="{F60E217E-41E7-4D7F-855B-F756C5E7F24E}" type="sibTrans" cxnId="{E67A5EE4-A642-47A9-84B4-E6F3FC0C5A42}">
      <dgm:prSet/>
      <dgm:spPr/>
      <dgm:t>
        <a:bodyPr/>
        <a:lstStyle/>
        <a:p>
          <a:endParaRPr lang="en-GB"/>
        </a:p>
      </dgm:t>
    </dgm:pt>
    <dgm:pt modelId="{81D43D12-4199-4704-8292-37A5B52EBA84}">
      <dgm:prSet/>
      <dgm:spPr/>
      <dgm:t>
        <a:bodyPr/>
        <a:lstStyle/>
        <a:p>
          <a:r>
            <a:rPr lang="en-US"/>
            <a:t>2018 Q2</a:t>
          </a:r>
          <a:endParaRPr lang="en-GB" dirty="0"/>
        </a:p>
      </dgm:t>
    </dgm:pt>
    <dgm:pt modelId="{BB583A87-2046-4407-B8B1-7F3CF2818415}" type="parTrans" cxnId="{63C68277-6F98-4073-BFDF-4B8A254AFAF1}">
      <dgm:prSet/>
      <dgm:spPr/>
      <dgm:t>
        <a:bodyPr/>
        <a:lstStyle/>
        <a:p>
          <a:endParaRPr lang="en-GB"/>
        </a:p>
      </dgm:t>
    </dgm:pt>
    <dgm:pt modelId="{1A312A55-C42C-46FB-88A6-ED1ECA9801C3}" type="sibTrans" cxnId="{63C68277-6F98-4073-BFDF-4B8A254AFAF1}">
      <dgm:prSet/>
      <dgm:spPr/>
      <dgm:t>
        <a:bodyPr/>
        <a:lstStyle/>
        <a:p>
          <a:endParaRPr lang="en-GB"/>
        </a:p>
      </dgm:t>
    </dgm:pt>
    <dgm:pt modelId="{42717CCB-389A-4DF2-9199-8C582CFA74AA}">
      <dgm:prSet/>
      <dgm:spPr/>
      <dgm:t>
        <a:bodyPr/>
        <a:lstStyle/>
        <a:p>
          <a:r>
            <a:rPr lang="en-US"/>
            <a:t>Engage 50,000 farmers</a:t>
          </a:r>
          <a:endParaRPr lang="en-GB" dirty="0"/>
        </a:p>
      </dgm:t>
    </dgm:pt>
    <dgm:pt modelId="{F1553BDD-DE54-4BC3-8D39-0586803CE09D}" type="parTrans" cxnId="{8654A4E7-441C-4DC9-9EC7-15F4ADB3BDA9}">
      <dgm:prSet/>
      <dgm:spPr/>
      <dgm:t>
        <a:bodyPr/>
        <a:lstStyle/>
        <a:p>
          <a:endParaRPr lang="en-GB"/>
        </a:p>
      </dgm:t>
    </dgm:pt>
    <dgm:pt modelId="{0837325D-56D0-49D4-92F8-6ED7A89B87E7}" type="sibTrans" cxnId="{8654A4E7-441C-4DC9-9EC7-15F4ADB3BDA9}">
      <dgm:prSet/>
      <dgm:spPr/>
      <dgm:t>
        <a:bodyPr/>
        <a:lstStyle/>
        <a:p>
          <a:endParaRPr lang="en-GB"/>
        </a:p>
      </dgm:t>
    </dgm:pt>
    <dgm:pt modelId="{2C35AA42-944A-420F-BDA6-63E249A2CA9F}">
      <dgm:prSet/>
      <dgm:spPr/>
      <dgm:t>
        <a:bodyPr/>
        <a:lstStyle/>
        <a:p>
          <a:r>
            <a:rPr lang="en-US" dirty="0"/>
            <a:t>Signed MoU with major financiers to provide access to quality inputs for farmers</a:t>
          </a:r>
          <a:endParaRPr lang="en-GB" dirty="0"/>
        </a:p>
      </dgm:t>
    </dgm:pt>
    <dgm:pt modelId="{F5B40519-0FC1-49A5-AD06-D8F661B42B10}" type="parTrans" cxnId="{3135D0D1-B309-4C28-B0DD-1C57886803F7}">
      <dgm:prSet/>
      <dgm:spPr/>
      <dgm:t>
        <a:bodyPr/>
        <a:lstStyle/>
        <a:p>
          <a:endParaRPr lang="en-GB"/>
        </a:p>
      </dgm:t>
    </dgm:pt>
    <dgm:pt modelId="{ED84D1CE-AEF7-49DA-B890-A1BC58AE3A86}" type="sibTrans" cxnId="{3135D0D1-B309-4C28-B0DD-1C57886803F7}">
      <dgm:prSet/>
      <dgm:spPr/>
      <dgm:t>
        <a:bodyPr/>
        <a:lstStyle/>
        <a:p>
          <a:endParaRPr lang="en-GB"/>
        </a:p>
      </dgm:t>
    </dgm:pt>
    <dgm:pt modelId="{EB97E505-8D44-4A44-8EB4-2904BAADEEA6}">
      <dgm:prSet/>
      <dgm:spPr/>
      <dgm:t>
        <a:bodyPr/>
        <a:lstStyle/>
        <a:p>
          <a:r>
            <a:rPr lang="en-US"/>
            <a:t>Increase financial inclusion of farmers by enabling access to BVN machines and agency banking in their locations</a:t>
          </a:r>
          <a:endParaRPr lang="en-GB" dirty="0"/>
        </a:p>
      </dgm:t>
    </dgm:pt>
    <dgm:pt modelId="{BAA27B25-59F7-49A7-BABF-FF96305726D9}" type="parTrans" cxnId="{1599EF61-CA94-445E-9B88-016CF4ADE301}">
      <dgm:prSet/>
      <dgm:spPr/>
      <dgm:t>
        <a:bodyPr/>
        <a:lstStyle/>
        <a:p>
          <a:endParaRPr lang="en-GB"/>
        </a:p>
      </dgm:t>
    </dgm:pt>
    <dgm:pt modelId="{EE42EFC4-C9C5-4425-B99F-FB4DE950D112}" type="sibTrans" cxnId="{1599EF61-CA94-445E-9B88-016CF4ADE301}">
      <dgm:prSet/>
      <dgm:spPr/>
      <dgm:t>
        <a:bodyPr/>
        <a:lstStyle/>
        <a:p>
          <a:endParaRPr lang="en-GB"/>
        </a:p>
      </dgm:t>
    </dgm:pt>
    <dgm:pt modelId="{7CEDD6ED-2FBA-4E7E-9271-D31B20BBA1AF}">
      <dgm:prSet/>
      <dgm:spPr/>
      <dgm:t>
        <a:bodyPr/>
        <a:lstStyle/>
        <a:p>
          <a:r>
            <a:rPr lang="en-US"/>
            <a:t>Partner with key off-takers to aggregate required commodities</a:t>
          </a:r>
          <a:endParaRPr lang="en-GB" dirty="0"/>
        </a:p>
      </dgm:t>
    </dgm:pt>
    <dgm:pt modelId="{8F9E2AFE-5CCE-4026-9C6A-5FF69BFE3038}" type="parTrans" cxnId="{2725957E-DEA8-4C84-BF17-F4BB4496B8A4}">
      <dgm:prSet/>
      <dgm:spPr/>
      <dgm:t>
        <a:bodyPr/>
        <a:lstStyle/>
        <a:p>
          <a:endParaRPr lang="en-GB"/>
        </a:p>
      </dgm:t>
    </dgm:pt>
    <dgm:pt modelId="{3067A775-1006-4DA6-97C1-C25366AC82F5}" type="sibTrans" cxnId="{2725957E-DEA8-4C84-BF17-F4BB4496B8A4}">
      <dgm:prSet/>
      <dgm:spPr/>
      <dgm:t>
        <a:bodyPr/>
        <a:lstStyle/>
        <a:p>
          <a:endParaRPr lang="en-GB"/>
        </a:p>
      </dgm:t>
    </dgm:pt>
    <dgm:pt modelId="{0C60EF2B-0B9B-4F16-84BA-4FD99E4085D7}" type="pres">
      <dgm:prSet presAssocID="{2331B4F5-C316-4659-8A7E-77032A195D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2FE228-7263-4081-9EB2-5409D1D9C770}" type="pres">
      <dgm:prSet presAssocID="{581E95E2-B98F-4C32-9A4D-40A218D6337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C5002F-FDD6-48B4-BE34-DFE2858C997B}" type="pres">
      <dgm:prSet presAssocID="{581E95E2-B98F-4C32-9A4D-40A218D6337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AA6B48-9629-4E82-946F-717D2178D7A3}" type="pres">
      <dgm:prSet presAssocID="{B30AE658-C47D-489A-8E4B-59DA40EC2A9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30A3C2-9F3B-4486-B545-131BAAA45A4E}" type="pres">
      <dgm:prSet presAssocID="{B30AE658-C47D-489A-8E4B-59DA40EC2A99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7D436-047C-4735-B22F-671478BD268E}" type="pres">
      <dgm:prSet presAssocID="{81D43D12-4199-4704-8292-37A5B52EBA8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0F0A4C-BA93-4345-83B1-9DCABF2CD552}" type="pres">
      <dgm:prSet presAssocID="{81D43D12-4199-4704-8292-37A5B52EBA8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35D0D1-B309-4C28-B0DD-1C57886803F7}" srcId="{B30AE658-C47D-489A-8E4B-59DA40EC2A99}" destId="{2C35AA42-944A-420F-BDA6-63E249A2CA9F}" srcOrd="1" destOrd="0" parTransId="{F5B40519-0FC1-49A5-AD06-D8F661B42B10}" sibTransId="{ED84D1CE-AEF7-49DA-B890-A1BC58AE3A86}"/>
    <dgm:cxn modelId="{D9002027-4102-42F1-9A14-071AB554D8D8}" srcId="{2331B4F5-C316-4659-8A7E-77032A195D8C}" destId="{B30AE658-C47D-489A-8E4B-59DA40EC2A99}" srcOrd="1" destOrd="0" parTransId="{C8B8BCBE-F715-45A0-BC37-A920925FBEEC}" sibTransId="{3326E43A-25AE-4385-B222-1AA85C655A66}"/>
    <dgm:cxn modelId="{E82BE7D7-E514-470C-8E07-C217E81F1A15}" type="presOf" srcId="{5C6A6DFF-DA4E-4E4D-B75D-9AD2AE5153F4}" destId="{83C5002F-FDD6-48B4-BE34-DFE2858C997B}" srcOrd="0" destOrd="1" presId="urn:microsoft.com/office/officeart/2005/8/layout/vList2"/>
    <dgm:cxn modelId="{20DB1D02-9835-4C0F-9AF2-3D44FC3AD29E}" type="presOf" srcId="{B30AE658-C47D-489A-8E4B-59DA40EC2A99}" destId="{F9AA6B48-9629-4E82-946F-717D2178D7A3}" srcOrd="0" destOrd="0" presId="urn:microsoft.com/office/officeart/2005/8/layout/vList2"/>
    <dgm:cxn modelId="{9EE74102-2ACF-4DAD-ACA7-FEF14ACF19C1}" srcId="{2331B4F5-C316-4659-8A7E-77032A195D8C}" destId="{581E95E2-B98F-4C32-9A4D-40A218D63379}" srcOrd="0" destOrd="0" parTransId="{07CCE683-EE8C-4764-B579-770CBBE71C8F}" sibTransId="{F15C1508-A296-4BAC-8F10-88F2577E4F99}"/>
    <dgm:cxn modelId="{8681EF34-D7B2-4CA4-A2D2-5C9EE133FF71}" srcId="{581E95E2-B98F-4C32-9A4D-40A218D63379}" destId="{5C6A6DFF-DA4E-4E4D-B75D-9AD2AE5153F4}" srcOrd="1" destOrd="0" parTransId="{E04F4FC3-CA20-4C48-92B2-0FB2C9F2E76D}" sibTransId="{79A9CB2D-7631-475C-8470-8ACCA8CE628A}"/>
    <dgm:cxn modelId="{2725957E-DEA8-4C84-BF17-F4BB4496B8A4}" srcId="{81D43D12-4199-4704-8292-37A5B52EBA84}" destId="{7CEDD6ED-2FBA-4E7E-9271-D31B20BBA1AF}" srcOrd="2" destOrd="0" parTransId="{8F9E2AFE-5CCE-4026-9C6A-5FF69BFE3038}" sibTransId="{3067A775-1006-4DA6-97C1-C25366AC82F5}"/>
    <dgm:cxn modelId="{950B0E46-5A7C-4400-96D3-ECDB60D931C4}" type="presOf" srcId="{42717CCB-389A-4DF2-9199-8C582CFA74AA}" destId="{980F0A4C-BA93-4345-83B1-9DCABF2CD552}" srcOrd="0" destOrd="0" presId="urn:microsoft.com/office/officeart/2005/8/layout/vList2"/>
    <dgm:cxn modelId="{6BE7C52A-F016-4138-86BA-7C7E5D3A804C}" type="presOf" srcId="{581E95E2-B98F-4C32-9A4D-40A218D63379}" destId="{E72FE228-7263-4081-9EB2-5409D1D9C770}" srcOrd="0" destOrd="0" presId="urn:microsoft.com/office/officeart/2005/8/layout/vList2"/>
    <dgm:cxn modelId="{1599EF61-CA94-445E-9B88-016CF4ADE301}" srcId="{81D43D12-4199-4704-8292-37A5B52EBA84}" destId="{EB97E505-8D44-4A44-8EB4-2904BAADEEA6}" srcOrd="1" destOrd="0" parTransId="{BAA27B25-59F7-49A7-BABF-FF96305726D9}" sibTransId="{EE42EFC4-C9C5-4425-B99F-FB4DE950D112}"/>
    <dgm:cxn modelId="{E67A5EE4-A642-47A9-84B4-E6F3FC0C5A42}" srcId="{B30AE658-C47D-489A-8E4B-59DA40EC2A99}" destId="{2CC06689-B453-4008-AAC9-F8A820F749DB}" srcOrd="0" destOrd="0" parTransId="{AB30CBB8-A383-4F9D-A81D-E10686EB7EA4}" sibTransId="{F60E217E-41E7-4D7F-855B-F756C5E7F24E}"/>
    <dgm:cxn modelId="{C79AA628-40AE-4DEF-828D-95ED6CB34D60}" srcId="{581E95E2-B98F-4C32-9A4D-40A218D63379}" destId="{3FAE144C-010D-4A3F-A1F2-D0BCB97BB490}" srcOrd="2" destOrd="0" parTransId="{DCCA3966-4131-426F-8A3E-BFB6CE2CB315}" sibTransId="{074D99B1-318D-4EFD-A8CA-50EEDACB2672}"/>
    <dgm:cxn modelId="{6097EA63-73C2-4AC3-B973-437E5914E670}" type="presOf" srcId="{81D43D12-4199-4704-8292-37A5B52EBA84}" destId="{C537D436-047C-4735-B22F-671478BD268E}" srcOrd="0" destOrd="0" presId="urn:microsoft.com/office/officeart/2005/8/layout/vList2"/>
    <dgm:cxn modelId="{6C833704-2F84-49C2-8E41-4E988866BD2A}" type="presOf" srcId="{3FAE144C-010D-4A3F-A1F2-D0BCB97BB490}" destId="{83C5002F-FDD6-48B4-BE34-DFE2858C997B}" srcOrd="0" destOrd="2" presId="urn:microsoft.com/office/officeart/2005/8/layout/vList2"/>
    <dgm:cxn modelId="{8654A4E7-441C-4DC9-9EC7-15F4ADB3BDA9}" srcId="{81D43D12-4199-4704-8292-37A5B52EBA84}" destId="{42717CCB-389A-4DF2-9199-8C582CFA74AA}" srcOrd="0" destOrd="0" parTransId="{F1553BDD-DE54-4BC3-8D39-0586803CE09D}" sibTransId="{0837325D-56D0-49D4-92F8-6ED7A89B87E7}"/>
    <dgm:cxn modelId="{74EF1E10-C29A-4A53-A051-9D3E0B740217}" type="presOf" srcId="{7CEDD6ED-2FBA-4E7E-9271-D31B20BBA1AF}" destId="{980F0A4C-BA93-4345-83B1-9DCABF2CD552}" srcOrd="0" destOrd="2" presId="urn:microsoft.com/office/officeart/2005/8/layout/vList2"/>
    <dgm:cxn modelId="{ABAB5290-3C96-4270-AA5F-B36E291B73D0}" type="presOf" srcId="{981DA903-5DE1-4F3C-A30F-A1850FF54AB4}" destId="{83C5002F-FDD6-48B4-BE34-DFE2858C997B}" srcOrd="0" destOrd="0" presId="urn:microsoft.com/office/officeart/2005/8/layout/vList2"/>
    <dgm:cxn modelId="{86AD8678-6A53-466C-93E1-7F93B9DAB6F9}" type="presOf" srcId="{2CC06689-B453-4008-AAC9-F8A820F749DB}" destId="{7630A3C2-9F3B-4486-B545-131BAAA45A4E}" srcOrd="0" destOrd="0" presId="urn:microsoft.com/office/officeart/2005/8/layout/vList2"/>
    <dgm:cxn modelId="{BBD77AB4-D720-4AA3-9007-5B08FE817D3E}" srcId="{581E95E2-B98F-4C32-9A4D-40A218D63379}" destId="{981DA903-5DE1-4F3C-A30F-A1850FF54AB4}" srcOrd="0" destOrd="0" parTransId="{FCF99FD2-964B-4436-8F60-01265E9B373D}" sibTransId="{C33A25BD-1CB5-4187-B6A3-90B806A5F02C}"/>
    <dgm:cxn modelId="{63C68277-6F98-4073-BFDF-4B8A254AFAF1}" srcId="{2331B4F5-C316-4659-8A7E-77032A195D8C}" destId="{81D43D12-4199-4704-8292-37A5B52EBA84}" srcOrd="2" destOrd="0" parTransId="{BB583A87-2046-4407-B8B1-7F3CF2818415}" sibTransId="{1A312A55-C42C-46FB-88A6-ED1ECA9801C3}"/>
    <dgm:cxn modelId="{85B92AE3-EE65-41D9-A685-20352BE105FE}" type="presOf" srcId="{2C35AA42-944A-420F-BDA6-63E249A2CA9F}" destId="{7630A3C2-9F3B-4486-B545-131BAAA45A4E}" srcOrd="0" destOrd="1" presId="urn:microsoft.com/office/officeart/2005/8/layout/vList2"/>
    <dgm:cxn modelId="{D36CCE9C-6985-4414-BE70-7AA6F83C9D17}" type="presOf" srcId="{EB97E505-8D44-4A44-8EB4-2904BAADEEA6}" destId="{980F0A4C-BA93-4345-83B1-9DCABF2CD552}" srcOrd="0" destOrd="1" presId="urn:microsoft.com/office/officeart/2005/8/layout/vList2"/>
    <dgm:cxn modelId="{232B8167-5CD9-4020-B51D-4FB567ED1E89}" type="presOf" srcId="{2331B4F5-C316-4659-8A7E-77032A195D8C}" destId="{0C60EF2B-0B9B-4F16-84BA-4FD99E4085D7}" srcOrd="0" destOrd="0" presId="urn:microsoft.com/office/officeart/2005/8/layout/vList2"/>
    <dgm:cxn modelId="{A45CC646-482E-4254-9CF8-D8D03F810EEA}" type="presParOf" srcId="{0C60EF2B-0B9B-4F16-84BA-4FD99E4085D7}" destId="{E72FE228-7263-4081-9EB2-5409D1D9C770}" srcOrd="0" destOrd="0" presId="urn:microsoft.com/office/officeart/2005/8/layout/vList2"/>
    <dgm:cxn modelId="{4354C55A-43E0-435C-A9BF-26474161DE00}" type="presParOf" srcId="{0C60EF2B-0B9B-4F16-84BA-4FD99E4085D7}" destId="{83C5002F-FDD6-48B4-BE34-DFE2858C997B}" srcOrd="1" destOrd="0" presId="urn:microsoft.com/office/officeart/2005/8/layout/vList2"/>
    <dgm:cxn modelId="{13A2E731-86D2-478D-9CA2-067934EBDB4C}" type="presParOf" srcId="{0C60EF2B-0B9B-4F16-84BA-4FD99E4085D7}" destId="{F9AA6B48-9629-4E82-946F-717D2178D7A3}" srcOrd="2" destOrd="0" presId="urn:microsoft.com/office/officeart/2005/8/layout/vList2"/>
    <dgm:cxn modelId="{5E040E44-7CCD-4728-BC9A-8E2DB19DE6EC}" type="presParOf" srcId="{0C60EF2B-0B9B-4F16-84BA-4FD99E4085D7}" destId="{7630A3C2-9F3B-4486-B545-131BAAA45A4E}" srcOrd="3" destOrd="0" presId="urn:microsoft.com/office/officeart/2005/8/layout/vList2"/>
    <dgm:cxn modelId="{22BD2A7E-F76F-4A0C-9CFD-15A7F3C8D9E7}" type="presParOf" srcId="{0C60EF2B-0B9B-4F16-84BA-4FD99E4085D7}" destId="{C537D436-047C-4735-B22F-671478BD268E}" srcOrd="4" destOrd="0" presId="urn:microsoft.com/office/officeart/2005/8/layout/vList2"/>
    <dgm:cxn modelId="{EDFBA092-B742-452C-A215-23A7CE3D192C}" type="presParOf" srcId="{0C60EF2B-0B9B-4F16-84BA-4FD99E4085D7}" destId="{980F0A4C-BA93-4345-83B1-9DCABF2CD55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0DE691-F4B4-416D-8AE0-7984E50359A6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934191E-5375-4694-99D7-20D11BD5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200" dirty="0"/>
              <a:t>2017 was a challenging year with the commodities market disrupted by proliferation of importation into the market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200" dirty="0"/>
              <a:t>Local procurement of commodities increasing with prices stabilizing at the import price</a:t>
            </a: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191E-5375-4694-99D7-20D11BD5CF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77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2462-97AF-42A8-B4D5-18ABA84CD83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57200" y="3573016"/>
            <a:ext cx="8254800" cy="1584176"/>
            <a:chOff x="457200" y="836712"/>
            <a:chExt cx="8254460" cy="288032"/>
          </a:xfrm>
        </p:grpSpPr>
        <p:sp>
          <p:nvSpPr>
            <p:cNvPr id="9" name="Rectangle 8"/>
            <p:cNvSpPr/>
            <p:nvPr/>
          </p:nvSpPr>
          <p:spPr>
            <a:xfrm>
              <a:off x="457200" y="836712"/>
              <a:ext cx="576000" cy="288032"/>
            </a:xfrm>
            <a:prstGeom prst="rect">
              <a:avLst/>
            </a:prstGeom>
            <a:solidFill>
              <a:srgbClr val="DD2E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33200" y="836712"/>
              <a:ext cx="7200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05200" y="836712"/>
              <a:ext cx="7606460" cy="28803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>
                <a:solidFill>
                  <a:prstClr val="white"/>
                </a:solidFill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5" y="3573016"/>
            <a:ext cx="7416824" cy="15841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5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44124" y="1966247"/>
            <a:ext cx="3383280" cy="115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01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A2593-67FF-45BB-81F3-CD0A99BCE37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5615982"/>
            <a:ext cx="1828800" cy="62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57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9" y="116632"/>
            <a:ext cx="6840760" cy="72008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7FFC-6A28-42A8-9B06-94C4DC870E8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3136" y="908720"/>
            <a:ext cx="918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-13136" y="944724"/>
            <a:ext cx="9180000" cy="0"/>
          </a:xfrm>
          <a:prstGeom prst="line">
            <a:avLst/>
          </a:prstGeom>
          <a:ln>
            <a:solidFill>
              <a:srgbClr val="DD2E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512" y="6354032"/>
            <a:ext cx="918000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3214" y="179932"/>
            <a:ext cx="1828800" cy="62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946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7898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33D-7433-40C4-AC84-501B60B0802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66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635377"/>
            <a:ext cx="7280564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E348-C86F-4773-8440-5EDDE4FBC6C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F7CF-E33E-4049-90E1-9B1F10407C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942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599"/>
            <a:ext cx="8229600" cy="53369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B5E0-33CE-429A-9737-F801A477D3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F7CF-E33E-4049-90E1-9B1F10407C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81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635377"/>
            <a:ext cx="7280564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E98C-E629-40B4-B150-81B68EF0A08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F7CF-E33E-4049-90E1-9B1F10407C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001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9CD7-652F-4648-B8E7-F3E017DC2BC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3136" y="6381328"/>
            <a:ext cx="918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-13136" y="6417332"/>
            <a:ext cx="9180000" cy="0"/>
          </a:xfrm>
          <a:prstGeom prst="line">
            <a:avLst/>
          </a:prstGeom>
          <a:ln>
            <a:solidFill>
              <a:srgbClr val="DD2E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 userDrawn="1"/>
        </p:nvGrpSpPr>
        <p:grpSpPr>
          <a:xfrm>
            <a:off x="2124000" y="109810"/>
            <a:ext cx="7020000" cy="720000"/>
            <a:chOff x="1331640" y="3068960"/>
            <a:chExt cx="7020000" cy="720000"/>
          </a:xfrm>
        </p:grpSpPr>
        <p:sp>
          <p:nvSpPr>
            <p:cNvPr id="13" name="Rectangle 12"/>
            <p:cNvSpPr/>
            <p:nvPr/>
          </p:nvSpPr>
          <p:spPr>
            <a:xfrm>
              <a:off x="1331640" y="3068960"/>
              <a:ext cx="7020000" cy="720000"/>
            </a:xfrm>
            <a:prstGeom prst="rect">
              <a:avLst/>
            </a:prstGeom>
            <a:gradFill>
              <a:gsLst>
                <a:gs pos="0">
                  <a:srgbClr val="960000"/>
                </a:gs>
                <a:gs pos="39999">
                  <a:srgbClr val="B40000">
                    <a:alpha val="89804"/>
                  </a:srgbClr>
                </a:gs>
                <a:gs pos="70000">
                  <a:srgbClr val="BC0000"/>
                </a:gs>
                <a:gs pos="100000">
                  <a:srgbClr val="F20000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>
                <a:solidFill>
                  <a:prstClr val="white"/>
                </a:solidFill>
              </a:endParaRPr>
            </a:p>
          </p:txBody>
        </p:sp>
        <p:sp>
          <p:nvSpPr>
            <p:cNvPr id="14" name="Right Triangle 13"/>
            <p:cNvSpPr>
              <a:spLocks noChangeAspect="1"/>
            </p:cNvSpPr>
            <p:nvPr/>
          </p:nvSpPr>
          <p:spPr>
            <a:xfrm>
              <a:off x="1331640" y="3068960"/>
              <a:ext cx="565116" cy="720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267745" y="116632"/>
            <a:ext cx="6840760" cy="720080"/>
          </a:xfrm>
        </p:spPr>
        <p:txBody>
          <a:bodyPr>
            <a:normAutofit/>
          </a:bodyPr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044" y="214915"/>
            <a:ext cx="1828800" cy="62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02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C5CBDE0B-78AD-4AA4-B485-15101583202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57200" y="2708920"/>
            <a:ext cx="8257032" cy="1188720"/>
            <a:chOff x="457200" y="836712"/>
            <a:chExt cx="8254460" cy="288032"/>
          </a:xfrm>
        </p:grpSpPr>
        <p:sp>
          <p:nvSpPr>
            <p:cNvPr id="9" name="Rectangle 8"/>
            <p:cNvSpPr/>
            <p:nvPr/>
          </p:nvSpPr>
          <p:spPr>
            <a:xfrm>
              <a:off x="457200" y="836712"/>
              <a:ext cx="576000" cy="265876"/>
            </a:xfrm>
            <a:prstGeom prst="rect">
              <a:avLst/>
            </a:prstGeom>
            <a:solidFill>
              <a:srgbClr val="DD2E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33200" y="836712"/>
              <a:ext cx="7200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05200" y="836712"/>
              <a:ext cx="7606460" cy="26587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>
                <a:solidFill>
                  <a:prstClr val="white"/>
                </a:solidFill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5" y="2708920"/>
            <a:ext cx="7416824" cy="10972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5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5204" y="5680436"/>
            <a:ext cx="1554480" cy="52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3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27AD-FD31-4088-923E-EC31E5CC9A1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3136" y="6381328"/>
            <a:ext cx="918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-13136" y="6417332"/>
            <a:ext cx="9180000" cy="0"/>
          </a:xfrm>
          <a:prstGeom prst="line">
            <a:avLst/>
          </a:prstGeom>
          <a:ln>
            <a:solidFill>
              <a:srgbClr val="DD2E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0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21739" b="2801"/>
          <a:stretch/>
        </p:blipFill>
        <p:spPr bwMode="auto">
          <a:xfrm>
            <a:off x="2039270" y="124926"/>
            <a:ext cx="7127594" cy="80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5044" y="214915"/>
            <a:ext cx="1828800" cy="62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53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9CD7-652F-4648-B8E7-F3E017DC2BC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3136" y="6381328"/>
            <a:ext cx="918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-13136" y="6417332"/>
            <a:ext cx="9180000" cy="0"/>
          </a:xfrm>
          <a:prstGeom prst="line">
            <a:avLst/>
          </a:prstGeom>
          <a:ln>
            <a:solidFill>
              <a:srgbClr val="DD2E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 cstate="print"/>
          <a:srcRect t="9408" b="12033"/>
          <a:stretch>
            <a:fillRect/>
          </a:stretch>
        </p:blipFill>
        <p:spPr bwMode="auto">
          <a:xfrm>
            <a:off x="72000" y="135401"/>
            <a:ext cx="9072000" cy="722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5044" y="214915"/>
            <a:ext cx="1828800" cy="62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07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124000" y="120400"/>
            <a:ext cx="7020000" cy="720000"/>
          </a:xfrm>
          <a:prstGeom prst="rect">
            <a:avLst/>
          </a:prstGeom>
          <a:gradFill>
            <a:gsLst>
              <a:gs pos="0">
                <a:srgbClr val="960000"/>
              </a:gs>
              <a:gs pos="39999">
                <a:srgbClr val="B40000">
                  <a:alpha val="89804"/>
                </a:srgbClr>
              </a:gs>
              <a:gs pos="70000">
                <a:srgbClr val="BC0000"/>
              </a:gs>
              <a:gs pos="100000">
                <a:srgbClr val="F20000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9" y="116632"/>
            <a:ext cx="6840760" cy="72008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AD86-8239-4EAB-AC4C-9E1CE24B66E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3136" y="6345324"/>
            <a:ext cx="918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-13136" y="6381328"/>
            <a:ext cx="9180000" cy="0"/>
          </a:xfrm>
          <a:prstGeom prst="line">
            <a:avLst/>
          </a:prstGeom>
          <a:ln>
            <a:solidFill>
              <a:srgbClr val="DD2E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044" y="214915"/>
            <a:ext cx="1828800" cy="62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8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2124000" y="109810"/>
            <a:ext cx="7020000" cy="720000"/>
            <a:chOff x="1331640" y="3068960"/>
            <a:chExt cx="7020000" cy="720000"/>
          </a:xfrm>
        </p:grpSpPr>
        <p:sp>
          <p:nvSpPr>
            <p:cNvPr id="11" name="Rectangle 10"/>
            <p:cNvSpPr/>
            <p:nvPr/>
          </p:nvSpPr>
          <p:spPr>
            <a:xfrm>
              <a:off x="1331640" y="3068960"/>
              <a:ext cx="7020000" cy="720000"/>
            </a:xfrm>
            <a:prstGeom prst="rect">
              <a:avLst/>
            </a:prstGeom>
            <a:gradFill>
              <a:gsLst>
                <a:gs pos="0">
                  <a:srgbClr val="960000"/>
                </a:gs>
                <a:gs pos="39999">
                  <a:srgbClr val="B40000">
                    <a:alpha val="89804"/>
                  </a:srgbClr>
                </a:gs>
                <a:gs pos="70000">
                  <a:srgbClr val="BC0000"/>
                </a:gs>
                <a:gs pos="100000">
                  <a:srgbClr val="F20000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3" name="Right Triangle 12"/>
            <p:cNvSpPr>
              <a:spLocks noChangeAspect="1"/>
            </p:cNvSpPr>
            <p:nvPr/>
          </p:nvSpPr>
          <p:spPr>
            <a:xfrm>
              <a:off x="1331640" y="3068960"/>
              <a:ext cx="565116" cy="720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5" y="116632"/>
            <a:ext cx="6840760" cy="72008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DD7B-8795-4A80-B434-BC525C02A8A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3136" y="6345324"/>
            <a:ext cx="918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-13136" y="6381328"/>
            <a:ext cx="9180000" cy="0"/>
          </a:xfrm>
          <a:prstGeom prst="line">
            <a:avLst/>
          </a:prstGeom>
          <a:ln>
            <a:solidFill>
              <a:srgbClr val="DD2E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044" y="214915"/>
            <a:ext cx="1828800" cy="62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76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3658552" cy="685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658552" y="0"/>
            <a:ext cx="5486400" cy="685800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51520" y="950199"/>
            <a:ext cx="2808312" cy="23021"/>
            <a:chOff x="251520" y="1412776"/>
            <a:chExt cx="2808312" cy="2302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51520" y="1412776"/>
              <a:ext cx="2808312" cy="0"/>
            </a:xfrm>
            <a:prstGeom prst="line">
              <a:avLst/>
            </a:prstGeom>
            <a:ln w="31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51520" y="1435797"/>
              <a:ext cx="2808312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63513"/>
            <a:ext cx="1097280" cy="37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572001" y="0"/>
            <a:ext cx="4568552" cy="685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-64" y="0"/>
            <a:ext cx="4572064" cy="685800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788025" y="908738"/>
            <a:ext cx="3960440" cy="35559"/>
            <a:chOff x="251520" y="1412776"/>
            <a:chExt cx="2808312" cy="1790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51520" y="1412776"/>
              <a:ext cx="2808312" cy="0"/>
            </a:xfrm>
            <a:prstGeom prst="line">
              <a:avLst/>
            </a:prstGeom>
            <a:ln w="31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51520" y="1430681"/>
              <a:ext cx="2808312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005" y="6031942"/>
            <a:ext cx="1097280" cy="37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41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48" y="0"/>
            <a:ext cx="4568552" cy="685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64" cy="685800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9472" y="908738"/>
            <a:ext cx="3960440" cy="35559"/>
            <a:chOff x="251520" y="1412776"/>
            <a:chExt cx="2808312" cy="1790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51520" y="1412776"/>
              <a:ext cx="2808312" cy="0"/>
            </a:xfrm>
            <a:prstGeom prst="line">
              <a:avLst/>
            </a:prstGeom>
            <a:ln w="31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51520" y="1430681"/>
              <a:ext cx="2808312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18294"/>
            <a:ext cx="1097280" cy="40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5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E08A2593-67FF-45BB-81F3-CD0A99BCE37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4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7" r:id="rId17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700"/>
              <a:t>AFEX Commodities Exchange</a:t>
            </a:r>
            <a:endParaRPr lang="en-US" sz="27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700"/>
              <a:t>Q1 2018</a:t>
            </a:r>
            <a:endParaRPr lang="en-GB" sz="2100" dirty="0"/>
          </a:p>
        </p:txBody>
      </p:sp>
      <p:sp>
        <p:nvSpPr>
          <p:cNvPr id="3" name="TextBox 2"/>
          <p:cNvSpPr txBox="1"/>
          <p:nvPr/>
        </p:nvSpPr>
        <p:spPr>
          <a:xfrm>
            <a:off x="2735796" y="5751258"/>
            <a:ext cx="3834426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>
                <a:solidFill>
                  <a:prstClr val="white">
                    <a:lumMod val="65000"/>
                  </a:prstClr>
                </a:solidFill>
              </a:rPr>
              <a:t>Private and confidential and should not be shared with any third party</a:t>
            </a:r>
            <a:endParaRPr lang="en-US" sz="675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76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787484" y="5681324"/>
            <a:ext cx="1200151" cy="273844"/>
          </a:xfrm>
        </p:spPr>
        <p:txBody>
          <a:bodyPr/>
          <a:lstStyle/>
          <a:p>
            <a:fld id="{8DE9EFF3-1512-4B0B-A303-06EB8BB7A730}" type="slidenum">
              <a:rPr lang="en-GB" sz="525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 sz="525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550BEAB-4403-498B-A08C-53D25B47A655}"/>
              </a:ext>
            </a:extLst>
          </p:cNvPr>
          <p:cNvSpPr txBox="1"/>
          <p:nvPr/>
        </p:nvSpPr>
        <p:spPr>
          <a:xfrm>
            <a:off x="2590800" y="286871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Recent Developments From Last CMC</a:t>
            </a:r>
            <a:endParaRPr lang="en-GB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cx1="http://schemas.microsoft.com/office/drawing/2015/9/8/chartex" xmlns="" Requires="cx1">
          <p:graphicFrame>
            <p:nvGraphicFramePr>
              <p:cNvPr id="6" name="Chart 5">
                <a:extLst>
                  <a:ext uri="{FF2B5EF4-FFF2-40B4-BE49-F238E27FC236}">
                    <a16:creationId xmlns:a16="http://schemas.microsoft.com/office/drawing/2014/main" id="{BEC68736-C70E-4717-9599-D3D47099F41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11649570"/>
                  </p:ext>
                </p:extLst>
              </p:nvPr>
            </p:nvGraphicFramePr>
            <p:xfrm>
              <a:off x="107576" y="977163"/>
              <a:ext cx="3097305" cy="351864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6" name="Chart 5">
                <a:extLst>
                  <a:ext uri="{FF2B5EF4-FFF2-40B4-BE49-F238E27FC236}">
                    <a16:creationId xmlns:a16="http://schemas.microsoft.com/office/drawing/2014/main" xmlns="" xmlns:cx1="http://schemas.microsoft.com/office/drawing/2015/9/8/chartex" id="{BEC68736-C70E-4717-9599-D3D47099F41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576" y="977163"/>
                <a:ext cx="3097305" cy="3518644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36E286E0-137A-4E37-B296-EF52B4E1B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65937"/>
              </p:ext>
            </p:extLst>
          </p:nvPr>
        </p:nvGraphicFramePr>
        <p:xfrm>
          <a:off x="3454709" y="977162"/>
          <a:ext cx="5406903" cy="365758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256651">
                  <a:extLst>
                    <a:ext uri="{9D8B030D-6E8A-4147-A177-3AD203B41FA5}">
                      <a16:colId xmlns:a16="http://schemas.microsoft.com/office/drawing/2014/main" xmlns="" val="2362885132"/>
                    </a:ext>
                  </a:extLst>
                </a:gridCol>
                <a:gridCol w="1037563">
                  <a:extLst>
                    <a:ext uri="{9D8B030D-6E8A-4147-A177-3AD203B41FA5}">
                      <a16:colId xmlns:a16="http://schemas.microsoft.com/office/drawing/2014/main" xmlns="" val="53096660"/>
                    </a:ext>
                  </a:extLst>
                </a:gridCol>
                <a:gridCol w="1037563">
                  <a:extLst>
                    <a:ext uri="{9D8B030D-6E8A-4147-A177-3AD203B41FA5}">
                      <a16:colId xmlns:a16="http://schemas.microsoft.com/office/drawing/2014/main" xmlns="" val="2867861218"/>
                    </a:ext>
                  </a:extLst>
                </a:gridCol>
                <a:gridCol w="1037563">
                  <a:extLst>
                    <a:ext uri="{9D8B030D-6E8A-4147-A177-3AD203B41FA5}">
                      <a16:colId xmlns:a16="http://schemas.microsoft.com/office/drawing/2014/main" xmlns="" val="1750555204"/>
                    </a:ext>
                  </a:extLst>
                </a:gridCol>
                <a:gridCol w="1037563">
                  <a:extLst>
                    <a:ext uri="{9D8B030D-6E8A-4147-A177-3AD203B41FA5}">
                      <a16:colId xmlns:a16="http://schemas.microsoft.com/office/drawing/2014/main" xmlns="" val="2650957411"/>
                    </a:ext>
                  </a:extLst>
                </a:gridCol>
              </a:tblGrid>
              <a:tr h="35849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2018 Commodities Market Turnover – N’000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xmlns="" val="3353436736"/>
                  </a:ext>
                </a:extLst>
              </a:tr>
              <a:tr h="4429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Jan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Feb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Mar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2018 Q1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xmlns="" val="2099429806"/>
                  </a:ext>
                </a:extLst>
              </a:tr>
              <a:tr h="40802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Maize - White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167,953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81,010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73,711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322,674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xmlns="" val="2723107784"/>
                  </a:ext>
                </a:extLst>
              </a:tr>
              <a:tr h="40802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Maize - Yellow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21,914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3,237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3,946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29,097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xmlns="" val="1857977840"/>
                  </a:ext>
                </a:extLst>
              </a:tr>
              <a:tr h="40802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Paddy Rice - Long Grain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15,376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5,695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17,656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38,727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xmlns="" val="2283983698"/>
                  </a:ext>
                </a:extLst>
              </a:tr>
              <a:tr h="40802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Soybean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19,074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32,143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6,014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57,231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xmlns="" val="3384401090"/>
                  </a:ext>
                </a:extLst>
              </a:tr>
              <a:tr h="40802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Ginger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78,213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41,304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16,698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136,215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xmlns="" val="2257439301"/>
                  </a:ext>
                </a:extLst>
              </a:tr>
              <a:tr h="408021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n-US" sz="1200" b="1" u="none" strike="noStrike" kern="1200" dirty="0">
                          <a:effectLst/>
                        </a:rPr>
                        <a:t>Total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en-GB" sz="1200" b="1" u="none" strike="noStrike" kern="1200" dirty="0">
                          <a:effectLst/>
                        </a:rPr>
                        <a:t>302,531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en-GB" sz="1200" b="1" u="none" strike="noStrike" kern="1200" dirty="0">
                          <a:effectLst/>
                        </a:rPr>
                        <a:t>163,389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en-GB" sz="1200" b="1" u="none" strike="noStrike" kern="1200" dirty="0">
                          <a:effectLst/>
                        </a:rPr>
                        <a:t>118,025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en-GB" sz="1200" b="1" u="none" strike="noStrike" kern="1200" dirty="0">
                          <a:effectLst/>
                        </a:rPr>
                        <a:t>583,945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xmlns="" val="3004963734"/>
                  </a:ext>
                </a:extLst>
              </a:tr>
              <a:tr h="408021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Volume Traded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2,710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1,449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1,051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5,210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xmlns="" val="4250685252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31835DFC-78C5-41EE-8EF0-7571DD3ABB85}"/>
              </a:ext>
            </a:extLst>
          </p:cNvPr>
          <p:cNvGrpSpPr/>
          <p:nvPr/>
        </p:nvGrpSpPr>
        <p:grpSpPr>
          <a:xfrm>
            <a:off x="1260209" y="2805956"/>
            <a:ext cx="1944672" cy="748339"/>
            <a:chOff x="1062986" y="3205096"/>
            <a:chExt cx="1944672" cy="748339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9C390F0F-3DFD-4475-B35C-55024C0F5ABB}"/>
                </a:ext>
              </a:extLst>
            </p:cNvPr>
            <p:cNvSpPr/>
            <p:nvPr/>
          </p:nvSpPr>
          <p:spPr>
            <a:xfrm>
              <a:off x="1062986" y="3205096"/>
              <a:ext cx="896680" cy="348690"/>
            </a:xfrm>
            <a:custGeom>
              <a:avLst/>
              <a:gdLst>
                <a:gd name="connsiteX0" fmla="*/ 0 w 896680"/>
                <a:gd name="connsiteY0" fmla="*/ 34869 h 348690"/>
                <a:gd name="connsiteX1" fmla="*/ 34869 w 896680"/>
                <a:gd name="connsiteY1" fmla="*/ 0 h 348690"/>
                <a:gd name="connsiteX2" fmla="*/ 861811 w 896680"/>
                <a:gd name="connsiteY2" fmla="*/ 0 h 348690"/>
                <a:gd name="connsiteX3" fmla="*/ 896680 w 896680"/>
                <a:gd name="connsiteY3" fmla="*/ 34869 h 348690"/>
                <a:gd name="connsiteX4" fmla="*/ 896680 w 896680"/>
                <a:gd name="connsiteY4" fmla="*/ 313821 h 348690"/>
                <a:gd name="connsiteX5" fmla="*/ 861811 w 896680"/>
                <a:gd name="connsiteY5" fmla="*/ 348690 h 348690"/>
                <a:gd name="connsiteX6" fmla="*/ 34869 w 896680"/>
                <a:gd name="connsiteY6" fmla="*/ 348690 h 348690"/>
                <a:gd name="connsiteX7" fmla="*/ 0 w 896680"/>
                <a:gd name="connsiteY7" fmla="*/ 313821 h 348690"/>
                <a:gd name="connsiteX8" fmla="*/ 0 w 896680"/>
                <a:gd name="connsiteY8" fmla="*/ 34869 h 348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6680" h="348690">
                  <a:moveTo>
                    <a:pt x="0" y="34869"/>
                  </a:moveTo>
                  <a:cubicBezTo>
                    <a:pt x="0" y="15611"/>
                    <a:pt x="15611" y="0"/>
                    <a:pt x="34869" y="0"/>
                  </a:cubicBezTo>
                  <a:lnTo>
                    <a:pt x="861811" y="0"/>
                  </a:lnTo>
                  <a:cubicBezTo>
                    <a:pt x="881069" y="0"/>
                    <a:pt x="896680" y="15611"/>
                    <a:pt x="896680" y="34869"/>
                  </a:cubicBezTo>
                  <a:lnTo>
                    <a:pt x="896680" y="313821"/>
                  </a:lnTo>
                  <a:cubicBezTo>
                    <a:pt x="896680" y="333079"/>
                    <a:pt x="881069" y="348690"/>
                    <a:pt x="861811" y="348690"/>
                  </a:cubicBezTo>
                  <a:lnTo>
                    <a:pt x="34869" y="348690"/>
                  </a:lnTo>
                  <a:cubicBezTo>
                    <a:pt x="15611" y="348690"/>
                    <a:pt x="0" y="333079"/>
                    <a:pt x="0" y="313821"/>
                  </a:cubicBezTo>
                  <a:lnTo>
                    <a:pt x="0" y="34869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363" tIns="67363" rIns="67363" bIns="67363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/>
                <a:t>2017</a:t>
              </a:r>
              <a:endParaRPr lang="en-GB" sz="1500" kern="1200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55441F29-7E0A-4DE4-AB25-1B7D819B5D3F}"/>
                </a:ext>
              </a:extLst>
            </p:cNvPr>
            <p:cNvSpPr/>
            <p:nvPr/>
          </p:nvSpPr>
          <p:spPr>
            <a:xfrm>
              <a:off x="1062986" y="3604533"/>
              <a:ext cx="896680" cy="348690"/>
            </a:xfrm>
            <a:custGeom>
              <a:avLst/>
              <a:gdLst>
                <a:gd name="connsiteX0" fmla="*/ 0 w 896680"/>
                <a:gd name="connsiteY0" fmla="*/ 34869 h 348690"/>
                <a:gd name="connsiteX1" fmla="*/ 34869 w 896680"/>
                <a:gd name="connsiteY1" fmla="*/ 0 h 348690"/>
                <a:gd name="connsiteX2" fmla="*/ 861811 w 896680"/>
                <a:gd name="connsiteY2" fmla="*/ 0 h 348690"/>
                <a:gd name="connsiteX3" fmla="*/ 896680 w 896680"/>
                <a:gd name="connsiteY3" fmla="*/ 34869 h 348690"/>
                <a:gd name="connsiteX4" fmla="*/ 896680 w 896680"/>
                <a:gd name="connsiteY4" fmla="*/ 313821 h 348690"/>
                <a:gd name="connsiteX5" fmla="*/ 861811 w 896680"/>
                <a:gd name="connsiteY5" fmla="*/ 348690 h 348690"/>
                <a:gd name="connsiteX6" fmla="*/ 34869 w 896680"/>
                <a:gd name="connsiteY6" fmla="*/ 348690 h 348690"/>
                <a:gd name="connsiteX7" fmla="*/ 0 w 896680"/>
                <a:gd name="connsiteY7" fmla="*/ 313821 h 348690"/>
                <a:gd name="connsiteX8" fmla="*/ 0 w 896680"/>
                <a:gd name="connsiteY8" fmla="*/ 34869 h 348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6680" h="348690">
                  <a:moveTo>
                    <a:pt x="0" y="34869"/>
                  </a:moveTo>
                  <a:cubicBezTo>
                    <a:pt x="0" y="15611"/>
                    <a:pt x="15611" y="0"/>
                    <a:pt x="34869" y="0"/>
                  </a:cubicBezTo>
                  <a:lnTo>
                    <a:pt x="861811" y="0"/>
                  </a:lnTo>
                  <a:cubicBezTo>
                    <a:pt x="881069" y="0"/>
                    <a:pt x="896680" y="15611"/>
                    <a:pt x="896680" y="34869"/>
                  </a:cubicBezTo>
                  <a:lnTo>
                    <a:pt x="896680" y="313821"/>
                  </a:lnTo>
                  <a:cubicBezTo>
                    <a:pt x="896680" y="333079"/>
                    <a:pt x="881069" y="348690"/>
                    <a:pt x="861811" y="348690"/>
                  </a:cubicBezTo>
                  <a:lnTo>
                    <a:pt x="34869" y="348690"/>
                  </a:lnTo>
                  <a:cubicBezTo>
                    <a:pt x="15611" y="348690"/>
                    <a:pt x="0" y="333079"/>
                    <a:pt x="0" y="313821"/>
                  </a:cubicBezTo>
                  <a:lnTo>
                    <a:pt x="0" y="34869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553" tIns="63553" rIns="63553" bIns="63553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strike="dblStrike" kern="1200" baseline="0" dirty="0"/>
                <a:t>N</a:t>
              </a:r>
              <a:r>
                <a:rPr lang="en-US" sz="1400" kern="1200" dirty="0"/>
                <a:t>4.33trn</a:t>
              </a:r>
              <a:endParaRPr lang="en-GB" sz="1400" kern="120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372F09F-C7FA-42B6-AC49-06F40CA8C202}"/>
                </a:ext>
              </a:extLst>
            </p:cNvPr>
            <p:cNvSpPr/>
            <p:nvPr/>
          </p:nvSpPr>
          <p:spPr>
            <a:xfrm>
              <a:off x="2110309" y="3205096"/>
              <a:ext cx="896680" cy="348690"/>
            </a:xfrm>
            <a:custGeom>
              <a:avLst/>
              <a:gdLst>
                <a:gd name="connsiteX0" fmla="*/ 0 w 896680"/>
                <a:gd name="connsiteY0" fmla="*/ 34869 h 348690"/>
                <a:gd name="connsiteX1" fmla="*/ 34869 w 896680"/>
                <a:gd name="connsiteY1" fmla="*/ 0 h 348690"/>
                <a:gd name="connsiteX2" fmla="*/ 861811 w 896680"/>
                <a:gd name="connsiteY2" fmla="*/ 0 h 348690"/>
                <a:gd name="connsiteX3" fmla="*/ 896680 w 896680"/>
                <a:gd name="connsiteY3" fmla="*/ 34869 h 348690"/>
                <a:gd name="connsiteX4" fmla="*/ 896680 w 896680"/>
                <a:gd name="connsiteY4" fmla="*/ 313821 h 348690"/>
                <a:gd name="connsiteX5" fmla="*/ 861811 w 896680"/>
                <a:gd name="connsiteY5" fmla="*/ 348690 h 348690"/>
                <a:gd name="connsiteX6" fmla="*/ 34869 w 896680"/>
                <a:gd name="connsiteY6" fmla="*/ 348690 h 348690"/>
                <a:gd name="connsiteX7" fmla="*/ 0 w 896680"/>
                <a:gd name="connsiteY7" fmla="*/ 313821 h 348690"/>
                <a:gd name="connsiteX8" fmla="*/ 0 w 896680"/>
                <a:gd name="connsiteY8" fmla="*/ 34869 h 348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6680" h="348690">
                  <a:moveTo>
                    <a:pt x="0" y="34869"/>
                  </a:moveTo>
                  <a:cubicBezTo>
                    <a:pt x="0" y="15611"/>
                    <a:pt x="15611" y="0"/>
                    <a:pt x="34869" y="0"/>
                  </a:cubicBezTo>
                  <a:lnTo>
                    <a:pt x="861811" y="0"/>
                  </a:lnTo>
                  <a:cubicBezTo>
                    <a:pt x="881069" y="0"/>
                    <a:pt x="896680" y="15611"/>
                    <a:pt x="896680" y="34869"/>
                  </a:cubicBezTo>
                  <a:lnTo>
                    <a:pt x="896680" y="313821"/>
                  </a:lnTo>
                  <a:cubicBezTo>
                    <a:pt x="896680" y="333079"/>
                    <a:pt x="881069" y="348690"/>
                    <a:pt x="861811" y="348690"/>
                  </a:cubicBezTo>
                  <a:lnTo>
                    <a:pt x="34869" y="348690"/>
                  </a:lnTo>
                  <a:cubicBezTo>
                    <a:pt x="15611" y="348690"/>
                    <a:pt x="0" y="333079"/>
                    <a:pt x="0" y="313821"/>
                  </a:cubicBezTo>
                  <a:lnTo>
                    <a:pt x="0" y="34869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363" tIns="67363" rIns="67363" bIns="67363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/>
                <a:t>2016</a:t>
              </a:r>
              <a:endParaRPr lang="en-GB" sz="1500" kern="120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276B4095-AD16-42A0-97E5-C8E393DC3720}"/>
                </a:ext>
              </a:extLst>
            </p:cNvPr>
            <p:cNvSpPr/>
            <p:nvPr/>
          </p:nvSpPr>
          <p:spPr>
            <a:xfrm>
              <a:off x="2110978" y="3604745"/>
              <a:ext cx="896680" cy="348690"/>
            </a:xfrm>
            <a:custGeom>
              <a:avLst/>
              <a:gdLst>
                <a:gd name="connsiteX0" fmla="*/ 0 w 896680"/>
                <a:gd name="connsiteY0" fmla="*/ 34869 h 348690"/>
                <a:gd name="connsiteX1" fmla="*/ 34869 w 896680"/>
                <a:gd name="connsiteY1" fmla="*/ 0 h 348690"/>
                <a:gd name="connsiteX2" fmla="*/ 861811 w 896680"/>
                <a:gd name="connsiteY2" fmla="*/ 0 h 348690"/>
                <a:gd name="connsiteX3" fmla="*/ 896680 w 896680"/>
                <a:gd name="connsiteY3" fmla="*/ 34869 h 348690"/>
                <a:gd name="connsiteX4" fmla="*/ 896680 w 896680"/>
                <a:gd name="connsiteY4" fmla="*/ 313821 h 348690"/>
                <a:gd name="connsiteX5" fmla="*/ 861811 w 896680"/>
                <a:gd name="connsiteY5" fmla="*/ 348690 h 348690"/>
                <a:gd name="connsiteX6" fmla="*/ 34869 w 896680"/>
                <a:gd name="connsiteY6" fmla="*/ 348690 h 348690"/>
                <a:gd name="connsiteX7" fmla="*/ 0 w 896680"/>
                <a:gd name="connsiteY7" fmla="*/ 313821 h 348690"/>
                <a:gd name="connsiteX8" fmla="*/ 0 w 896680"/>
                <a:gd name="connsiteY8" fmla="*/ 34869 h 348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6680" h="348690">
                  <a:moveTo>
                    <a:pt x="0" y="34869"/>
                  </a:moveTo>
                  <a:cubicBezTo>
                    <a:pt x="0" y="15611"/>
                    <a:pt x="15611" y="0"/>
                    <a:pt x="34869" y="0"/>
                  </a:cubicBezTo>
                  <a:lnTo>
                    <a:pt x="861811" y="0"/>
                  </a:lnTo>
                  <a:cubicBezTo>
                    <a:pt x="881069" y="0"/>
                    <a:pt x="896680" y="15611"/>
                    <a:pt x="896680" y="34869"/>
                  </a:cubicBezTo>
                  <a:lnTo>
                    <a:pt x="896680" y="313821"/>
                  </a:lnTo>
                  <a:cubicBezTo>
                    <a:pt x="896680" y="333079"/>
                    <a:pt x="881069" y="348690"/>
                    <a:pt x="861811" y="348690"/>
                  </a:cubicBezTo>
                  <a:lnTo>
                    <a:pt x="34869" y="348690"/>
                  </a:lnTo>
                  <a:cubicBezTo>
                    <a:pt x="15611" y="348690"/>
                    <a:pt x="0" y="333079"/>
                    <a:pt x="0" y="313821"/>
                  </a:cubicBezTo>
                  <a:lnTo>
                    <a:pt x="0" y="34869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553" tIns="63553" rIns="63553" bIns="63553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strike="dblStrike" kern="1200" baseline="0" dirty="0"/>
                <a:t>N</a:t>
              </a:r>
              <a:r>
                <a:rPr lang="en-US" sz="1400" kern="1200" dirty="0"/>
                <a:t>4.22trn</a:t>
              </a:r>
              <a:endParaRPr lang="en-GB" sz="1400" kern="1200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27B5F2E-9FD0-462E-8418-73B609174C03}"/>
              </a:ext>
            </a:extLst>
          </p:cNvPr>
          <p:cNvSpPr txBox="1"/>
          <p:nvPr/>
        </p:nvSpPr>
        <p:spPr>
          <a:xfrm>
            <a:off x="107575" y="5150224"/>
            <a:ext cx="8973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the launch of the trading system in November of 2017, 2,300MT of commodities has been traded on the system with 7 institutions already onboarded.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85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7E78A633-33C5-4923-968A-6D07E923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38B792-7E12-4FA0-A11C-1391F2A31FE3}"/>
              </a:ext>
            </a:extLst>
          </p:cNvPr>
          <p:cNvSpPr txBox="1"/>
          <p:nvPr/>
        </p:nvSpPr>
        <p:spPr>
          <a:xfrm>
            <a:off x="2613212" y="235022"/>
            <a:ext cx="5737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Market Development</a:t>
            </a:r>
            <a:endParaRPr lang="en-GB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DBE01D74-81C8-4813-A6BC-A540DD54CA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9485237"/>
              </p:ext>
            </p:extLst>
          </p:nvPr>
        </p:nvGraphicFramePr>
        <p:xfrm>
          <a:off x="4504765" y="868505"/>
          <a:ext cx="4509247" cy="524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51B9DB0-1E95-465E-BB6E-C831034E6B6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78"/>
          <a:stretch/>
        </p:blipFill>
        <p:spPr>
          <a:xfrm>
            <a:off x="129988" y="986320"/>
            <a:ext cx="4268913" cy="5169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70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26094" y="116632"/>
            <a:ext cx="6582511" cy="720080"/>
          </a:xfrm>
        </p:spPr>
        <p:txBody>
          <a:bodyPr>
            <a:noAutofit/>
          </a:bodyPr>
          <a:lstStyle/>
          <a:p>
            <a:pPr algn="l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Development</a:t>
            </a:r>
            <a:endParaRPr lang="x-non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728663" y="5490373"/>
            <a:ext cx="7843837" cy="0"/>
          </a:xfrm>
          <a:prstGeom prst="line">
            <a:avLst/>
          </a:prstGeom>
          <a:ln cmpd="thinThick">
            <a:solidFill>
              <a:schemeClr val="tx1">
                <a:lumMod val="50000"/>
                <a:lumOff val="50000"/>
              </a:schemeClr>
            </a:solidFill>
            <a:headEnd type="diamond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976313" y="5490372"/>
            <a:ext cx="614362" cy="347336"/>
            <a:chOff x="976313" y="3952874"/>
            <a:chExt cx="614362" cy="347336"/>
          </a:xfrm>
        </p:grpSpPr>
        <p:sp>
          <p:nvSpPr>
            <p:cNvPr id="7" name="TextBox 6"/>
            <p:cNvSpPr txBox="1"/>
            <p:nvPr/>
          </p:nvSpPr>
          <p:spPr>
            <a:xfrm>
              <a:off x="976313" y="4038600"/>
              <a:ext cx="6143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2013</a:t>
              </a:r>
              <a:endParaRPr lang="x-none" sz="11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228730" y="3952874"/>
              <a:ext cx="0" cy="10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017686" y="5490372"/>
            <a:ext cx="614362" cy="347336"/>
            <a:chOff x="976313" y="3952874"/>
            <a:chExt cx="614362" cy="347336"/>
          </a:xfrm>
        </p:grpSpPr>
        <p:sp>
          <p:nvSpPr>
            <p:cNvPr id="12" name="TextBox 11"/>
            <p:cNvSpPr txBox="1"/>
            <p:nvPr/>
          </p:nvSpPr>
          <p:spPr>
            <a:xfrm>
              <a:off x="976313" y="4038600"/>
              <a:ext cx="6143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2014</a:t>
              </a:r>
              <a:endParaRPr lang="x-none" sz="11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1228730" y="3952874"/>
              <a:ext cx="0" cy="10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059059" y="5490372"/>
            <a:ext cx="614362" cy="347336"/>
            <a:chOff x="976313" y="3952874"/>
            <a:chExt cx="614362" cy="347336"/>
          </a:xfrm>
        </p:grpSpPr>
        <p:sp>
          <p:nvSpPr>
            <p:cNvPr id="15" name="TextBox 14"/>
            <p:cNvSpPr txBox="1"/>
            <p:nvPr/>
          </p:nvSpPr>
          <p:spPr>
            <a:xfrm>
              <a:off x="976313" y="4038600"/>
              <a:ext cx="6143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2015</a:t>
              </a:r>
              <a:endParaRPr lang="x-none" sz="11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>
              <a:off x="1228730" y="3952874"/>
              <a:ext cx="0" cy="10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4100432" y="5490372"/>
            <a:ext cx="614362" cy="347336"/>
            <a:chOff x="976313" y="3952874"/>
            <a:chExt cx="614362" cy="347336"/>
          </a:xfrm>
        </p:grpSpPr>
        <p:sp>
          <p:nvSpPr>
            <p:cNvPr id="18" name="TextBox 17"/>
            <p:cNvSpPr txBox="1"/>
            <p:nvPr/>
          </p:nvSpPr>
          <p:spPr>
            <a:xfrm>
              <a:off x="976313" y="4038600"/>
              <a:ext cx="6143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2016</a:t>
              </a:r>
              <a:endParaRPr lang="x-none" sz="1100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 flipH="1">
              <a:off x="1228730" y="3952874"/>
              <a:ext cx="0" cy="10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141805" y="5490372"/>
            <a:ext cx="614362" cy="347336"/>
            <a:chOff x="976313" y="3952874"/>
            <a:chExt cx="614362" cy="347336"/>
          </a:xfrm>
        </p:grpSpPr>
        <p:sp>
          <p:nvSpPr>
            <p:cNvPr id="21" name="TextBox 20"/>
            <p:cNvSpPr txBox="1"/>
            <p:nvPr/>
          </p:nvSpPr>
          <p:spPr>
            <a:xfrm>
              <a:off x="976313" y="4038600"/>
              <a:ext cx="6143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2017</a:t>
              </a:r>
              <a:endParaRPr lang="x-none" sz="1100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228730" y="3952874"/>
              <a:ext cx="0" cy="10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6183180" y="5490372"/>
            <a:ext cx="614362" cy="347336"/>
            <a:chOff x="976313" y="3952874"/>
            <a:chExt cx="614362" cy="347336"/>
          </a:xfrm>
        </p:grpSpPr>
        <p:sp>
          <p:nvSpPr>
            <p:cNvPr id="24" name="TextBox 23"/>
            <p:cNvSpPr txBox="1"/>
            <p:nvPr/>
          </p:nvSpPr>
          <p:spPr>
            <a:xfrm>
              <a:off x="976313" y="4038600"/>
              <a:ext cx="6143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2018</a:t>
              </a:r>
              <a:endParaRPr lang="x-none" sz="11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H="1">
              <a:off x="1228730" y="3952874"/>
              <a:ext cx="0" cy="10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268618" y="5490372"/>
            <a:ext cx="922882" cy="347336"/>
            <a:chOff x="667793" y="3952874"/>
            <a:chExt cx="922882" cy="347336"/>
          </a:xfrm>
        </p:grpSpPr>
        <p:sp>
          <p:nvSpPr>
            <p:cNvPr id="30" name="TextBox 29"/>
            <p:cNvSpPr txBox="1"/>
            <p:nvPr/>
          </p:nvSpPr>
          <p:spPr>
            <a:xfrm>
              <a:off x="667793" y="4038600"/>
              <a:ext cx="9228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/>
                <a:t>2019; 2020</a:t>
              </a:r>
              <a:endParaRPr lang="x-none" sz="11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>
              <a:off x="1119395" y="3952874"/>
              <a:ext cx="0" cy="10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Pentagon 52"/>
          <p:cNvSpPr/>
          <p:nvPr/>
        </p:nvSpPr>
        <p:spPr>
          <a:xfrm>
            <a:off x="6962783" y="3385201"/>
            <a:ext cx="1552567" cy="1952882"/>
          </a:xfrm>
          <a:prstGeom prst="homePlate">
            <a:avLst>
              <a:gd name="adj" fmla="val 17823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/>
          </a:p>
        </p:txBody>
      </p:sp>
      <p:sp>
        <p:nvSpPr>
          <p:cNvPr id="52" name="Pentagon 51"/>
          <p:cNvSpPr/>
          <p:nvPr/>
        </p:nvSpPr>
        <p:spPr>
          <a:xfrm>
            <a:off x="5898495" y="3382329"/>
            <a:ext cx="1332000" cy="1952882"/>
          </a:xfrm>
          <a:prstGeom prst="homePlate">
            <a:avLst>
              <a:gd name="adj" fmla="val 17823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/>
          </a:p>
        </p:txBody>
      </p:sp>
      <p:sp>
        <p:nvSpPr>
          <p:cNvPr id="51" name="Pentagon 50"/>
          <p:cNvSpPr/>
          <p:nvPr/>
        </p:nvSpPr>
        <p:spPr>
          <a:xfrm>
            <a:off x="4806239" y="3379457"/>
            <a:ext cx="1332000" cy="1952882"/>
          </a:xfrm>
          <a:prstGeom prst="homePlate">
            <a:avLst>
              <a:gd name="adj" fmla="val 17823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/>
          </a:p>
        </p:txBody>
      </p:sp>
      <p:sp>
        <p:nvSpPr>
          <p:cNvPr id="50" name="Pentagon 49"/>
          <p:cNvSpPr/>
          <p:nvPr/>
        </p:nvSpPr>
        <p:spPr>
          <a:xfrm>
            <a:off x="3713983" y="3376585"/>
            <a:ext cx="1332000" cy="1952882"/>
          </a:xfrm>
          <a:prstGeom prst="homePlate">
            <a:avLst>
              <a:gd name="adj" fmla="val 17823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/>
          </a:p>
        </p:txBody>
      </p:sp>
      <p:sp>
        <p:nvSpPr>
          <p:cNvPr id="49" name="Pentagon 48"/>
          <p:cNvSpPr/>
          <p:nvPr/>
        </p:nvSpPr>
        <p:spPr>
          <a:xfrm>
            <a:off x="2621727" y="3373713"/>
            <a:ext cx="1332000" cy="1952882"/>
          </a:xfrm>
          <a:prstGeom prst="homePlate">
            <a:avLst>
              <a:gd name="adj" fmla="val 17823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/>
          </a:p>
        </p:txBody>
      </p:sp>
      <p:sp>
        <p:nvSpPr>
          <p:cNvPr id="41" name="Pentagon 40"/>
          <p:cNvSpPr/>
          <p:nvPr/>
        </p:nvSpPr>
        <p:spPr>
          <a:xfrm>
            <a:off x="1529471" y="3373713"/>
            <a:ext cx="1332000" cy="1952882"/>
          </a:xfrm>
          <a:prstGeom prst="homePlate">
            <a:avLst>
              <a:gd name="adj" fmla="val 17823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/>
          </a:p>
        </p:txBody>
      </p:sp>
      <p:sp>
        <p:nvSpPr>
          <p:cNvPr id="40" name="Pentagon 39"/>
          <p:cNvSpPr/>
          <p:nvPr/>
        </p:nvSpPr>
        <p:spPr>
          <a:xfrm>
            <a:off x="716757" y="3373713"/>
            <a:ext cx="1026827" cy="1952882"/>
          </a:xfrm>
          <a:prstGeom prst="homePlate">
            <a:avLst>
              <a:gd name="adj" fmla="val 17823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/>
          </a:p>
        </p:txBody>
      </p:sp>
      <p:sp>
        <p:nvSpPr>
          <p:cNvPr id="32" name="TextBox 31"/>
          <p:cNvSpPr txBox="1"/>
          <p:nvPr/>
        </p:nvSpPr>
        <p:spPr>
          <a:xfrm>
            <a:off x="828681" y="4120420"/>
            <a:ext cx="8048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900"/>
              <a:t>Signed MOU with FMARD</a:t>
            </a:r>
            <a:endParaRPr lang="x-none" sz="900" dirty="0"/>
          </a:p>
        </p:txBody>
      </p:sp>
      <p:sp>
        <p:nvSpPr>
          <p:cNvPr id="33" name="TextBox 32"/>
          <p:cNvSpPr txBox="1"/>
          <p:nvPr/>
        </p:nvSpPr>
        <p:spPr>
          <a:xfrm>
            <a:off x="1701062" y="3735699"/>
            <a:ext cx="106418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Registered AFEX, Management Team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Collateral Management Systems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4 operational Warehouses </a:t>
            </a:r>
            <a:endParaRPr lang="x-none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2820723" y="3716463"/>
            <a:ext cx="1062405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Corporate Office &amp; Support Team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Processes &amp; Business Assurance 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Commercials, Grain4Fertilizer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WAFM - DFID</a:t>
            </a:r>
            <a:endParaRPr lang="x-none" sz="800" dirty="0"/>
          </a:p>
        </p:txBody>
      </p:sp>
      <p:sp>
        <p:nvSpPr>
          <p:cNvPr id="35" name="TextBox 34"/>
          <p:cNvSpPr txBox="1"/>
          <p:nvPr/>
        </p:nvSpPr>
        <p:spPr>
          <a:xfrm>
            <a:off x="3908464" y="3574116"/>
            <a:ext cx="101714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Integrated Processes – ERP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Ropo Bond - DFID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Consolidated Business Model</a:t>
            </a:r>
            <a:r>
              <a:rPr lang="en-US" sz="800" dirty="0"/>
              <a:t>,</a:t>
            </a:r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Input Credit to Farmers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Aggregation Services </a:t>
            </a:r>
            <a:endParaRPr lang="x-none" sz="900" dirty="0"/>
          </a:p>
        </p:txBody>
      </p:sp>
      <p:sp>
        <p:nvSpPr>
          <p:cNvPr id="36" name="TextBox 35"/>
          <p:cNvSpPr txBox="1"/>
          <p:nvPr/>
        </p:nvSpPr>
        <p:spPr>
          <a:xfrm>
            <a:off x="4996205" y="3593352"/>
            <a:ext cx="1071435" cy="156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 spc="-90"/>
              <a:t>Launched</a:t>
            </a:r>
            <a:r>
              <a:rPr lang="en-US" sz="800"/>
              <a:t> Nasdaq Trading Platform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Partnership Agreement with OCP- Africa, NIRSAL, AGRA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Structured Trade Finance 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Commenced Export</a:t>
            </a:r>
            <a:endParaRPr lang="x-none" sz="800" dirty="0"/>
          </a:p>
        </p:txBody>
      </p:sp>
      <p:sp>
        <p:nvSpPr>
          <p:cNvPr id="37" name="TextBox 36"/>
          <p:cNvSpPr txBox="1"/>
          <p:nvPr/>
        </p:nvSpPr>
        <p:spPr>
          <a:xfrm>
            <a:off x="6101930" y="3416307"/>
            <a:ext cx="101916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 dirty="0"/>
              <a:t>AFEX Membership Structure </a:t>
            </a:r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 dirty="0"/>
              <a:t>Food Security Fund, Impact Bonds </a:t>
            </a:r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 dirty="0"/>
              <a:t>Agribooster Scale Up</a:t>
            </a:r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 dirty="0"/>
              <a:t>Launch of the  Commodity Index</a:t>
            </a:r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 dirty="0"/>
              <a:t>Exchange Traded Commodities</a:t>
            </a:r>
            <a:endParaRPr lang="x-none" sz="800" dirty="0"/>
          </a:p>
        </p:txBody>
      </p:sp>
      <p:sp>
        <p:nvSpPr>
          <p:cNvPr id="38" name="TextBox 37"/>
          <p:cNvSpPr txBox="1"/>
          <p:nvPr/>
        </p:nvSpPr>
        <p:spPr>
          <a:xfrm>
            <a:off x="7159896" y="3408686"/>
            <a:ext cx="1158340" cy="1931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Capital Market Integration – Link Financial and Commodities Ecosystem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Accredited Warehouse Operators </a:t>
            </a:r>
            <a:endParaRPr lang="en-US" sz="800" dirty="0"/>
          </a:p>
          <a:p>
            <a:pPr marL="72000" indent="-72000">
              <a:spcAft>
                <a:spcPts val="30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800"/>
              <a:t>West Africa Operations – Ghana, Liberia, Benin, Niger, Cote-d’vour </a:t>
            </a:r>
            <a:endParaRPr lang="en-US" sz="800" dirty="0"/>
          </a:p>
          <a:p>
            <a:pPr>
              <a:spcAft>
                <a:spcPts val="300"/>
              </a:spcAft>
              <a:buClr>
                <a:srgbClr val="FF0000"/>
              </a:buClr>
              <a:buSzPct val="75000"/>
            </a:pPr>
            <a:endParaRPr lang="x-none" sz="800" dirty="0"/>
          </a:p>
        </p:txBody>
      </p:sp>
      <p:sp>
        <p:nvSpPr>
          <p:cNvPr id="59" name="TextBox 58"/>
          <p:cNvSpPr txBox="1"/>
          <p:nvPr/>
        </p:nvSpPr>
        <p:spPr>
          <a:xfrm>
            <a:off x="2478093" y="2836351"/>
            <a:ext cx="1370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Processes,</a:t>
            </a:r>
          </a:p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Commercials</a:t>
            </a:r>
            <a:endParaRPr lang="x-none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31506" y="2836351"/>
            <a:ext cx="101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Bond</a:t>
            </a:r>
            <a:endParaRPr lang="x-none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745704" y="2836351"/>
            <a:ext cx="1028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Trading Platform</a:t>
            </a:r>
            <a:endParaRPr lang="x-none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725101" y="2836351"/>
            <a:ext cx="1495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Security Fund </a:t>
            </a:r>
            <a:endParaRPr lang="x-none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268618" y="2836351"/>
            <a:ext cx="900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 Market</a:t>
            </a:r>
            <a:endParaRPr lang="x-none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45425" y="2836351"/>
            <a:ext cx="900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Setup</a:t>
            </a:r>
          </a:p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Storage</a:t>
            </a:r>
            <a:endParaRPr lang="x-none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632" y="2068737"/>
            <a:ext cx="597694" cy="5976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7888" y="2061584"/>
            <a:ext cx="612000" cy="612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0967" y="2061584"/>
            <a:ext cx="612000" cy="6120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2543" y="2061584"/>
            <a:ext cx="612000" cy="61200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1313" y="2061584"/>
            <a:ext cx="612000" cy="6120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7365562" y="2061584"/>
            <a:ext cx="612000" cy="6120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8712" y="2082709"/>
            <a:ext cx="612000" cy="612000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646960" y="2836351"/>
            <a:ext cx="900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</a:t>
            </a:r>
          </a:p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FMARD</a:t>
            </a:r>
            <a:endParaRPr lang="x-none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D3E0429-5348-416C-A577-35351F403998}"/>
              </a:ext>
            </a:extLst>
          </p:cNvPr>
          <p:cNvSpPr/>
          <p:nvPr/>
        </p:nvSpPr>
        <p:spPr>
          <a:xfrm>
            <a:off x="147918" y="1074597"/>
            <a:ext cx="8996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 the Commodities Ecosystem with the Financial Ecosystem (Capital Market)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93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081138" y="1337661"/>
            <a:ext cx="6913657" cy="4320000"/>
            <a:chOff x="1076325" y="1395413"/>
            <a:chExt cx="6913657" cy="4320000"/>
          </a:xfrm>
        </p:grpSpPr>
        <p:sp>
          <p:nvSpPr>
            <p:cNvPr id="4" name="Oval 3"/>
            <p:cNvSpPr/>
            <p:nvPr/>
          </p:nvSpPr>
          <p:spPr>
            <a:xfrm>
              <a:off x="1076325" y="1395413"/>
              <a:ext cx="4320000" cy="4320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669982" y="1395413"/>
              <a:ext cx="4320000" cy="432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48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8765" y="116632"/>
            <a:ext cx="6840760" cy="720080"/>
          </a:xfrm>
        </p:spPr>
        <p:txBody>
          <a:bodyPr>
            <a:normAutofit fontScale="90000"/>
          </a:bodyPr>
          <a:lstStyle/>
          <a:p>
            <a:r>
              <a:rPr lang="en-US"/>
              <a:t>Scaling up the supply chain through franchising, memberships, </a:t>
            </a:r>
            <a:br>
              <a:rPr lang="en-US"/>
            </a:br>
            <a:r>
              <a:rPr lang="en-US"/>
              <a:t>and then building capacity for the exchange business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97016" y="1174282"/>
            <a:ext cx="1645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Financial Ecosystem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31776" y="3829904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Investments</a:t>
            </a:r>
          </a:p>
        </p:txBody>
      </p:sp>
      <p:sp>
        <p:nvSpPr>
          <p:cNvPr id="8" name="Rectangle 7"/>
          <p:cNvSpPr/>
          <p:nvPr/>
        </p:nvSpPr>
        <p:spPr>
          <a:xfrm>
            <a:off x="5086223" y="1676292"/>
            <a:ext cx="17530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Asset Backed Securities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383" y="3244334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Forwards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42757" y="4861378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Futures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85911" y="2730194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Swaps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83338" y="4314357"/>
            <a:ext cx="89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REPOS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69003" y="4485278"/>
            <a:ext cx="857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Bonds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1138" y="2875002"/>
            <a:ext cx="111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8843" y="2336858"/>
            <a:ext cx="1591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Derivatives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794355" y="3508304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Hedging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55957" y="1912946"/>
            <a:ext cx="1073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Fertilizer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19348" y="2345788"/>
            <a:ext cx="1073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Maize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17597" y="2780372"/>
            <a:ext cx="190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Mechanization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88174" y="3415100"/>
            <a:ext cx="1999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Warehouse Receipt Finance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44776" y="3128329"/>
            <a:ext cx="1073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Cocoa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09146" y="4080517"/>
            <a:ext cx="1348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Paddy Rice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60165" y="4477565"/>
            <a:ext cx="1348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Crop Protection Products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3786" y="1543614"/>
            <a:ext cx="1348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Soybeans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16592" y="2260903"/>
            <a:ext cx="1348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Sesame Seed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53384" y="3105739"/>
            <a:ext cx="1073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Sugar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8778" y="1203228"/>
            <a:ext cx="1780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Commodities Ecosystem</a:t>
            </a:r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414" l="0" r="9826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37342" y="3092168"/>
            <a:ext cx="730762" cy="73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67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EFF3-1512-4B0B-A303-06EB8BB7A7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6" b="66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608691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20315</TotalTime>
  <Words>434</Words>
  <Application>Microsoft Office PowerPoint</Application>
  <PresentationFormat>On-screen Show (4:3)</PresentationFormat>
  <Paragraphs>138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2_Office Theme</vt:lpstr>
      <vt:lpstr>PowerPoint Presentation</vt:lpstr>
      <vt:lpstr>PowerPoint Presentation</vt:lpstr>
      <vt:lpstr>PowerPoint Presentation</vt:lpstr>
      <vt:lpstr>Business Development</vt:lpstr>
      <vt:lpstr>Scaling up the supply chain through franchising, memberships,  and then building capacity for the exchange business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'Dejavuu</dc:creator>
  <cp:lastModifiedBy>secadmin</cp:lastModifiedBy>
  <cp:revision>143</cp:revision>
  <cp:lastPrinted>2016-02-19T14:57:16Z</cp:lastPrinted>
  <dcterms:created xsi:type="dcterms:W3CDTF">2014-05-19T09:06:31Z</dcterms:created>
  <dcterms:modified xsi:type="dcterms:W3CDTF">2018-04-19T08:35:39Z</dcterms:modified>
</cp:coreProperties>
</file>