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79" r:id="rId2"/>
    <p:sldId id="447" r:id="rId3"/>
    <p:sldId id="441" r:id="rId4"/>
    <p:sldId id="672" r:id="rId5"/>
    <p:sldId id="444" r:id="rId6"/>
    <p:sldId id="680" r:id="rId7"/>
    <p:sldId id="677" r:id="rId8"/>
    <p:sldId id="674" r:id="rId9"/>
    <p:sldId id="446" r:id="rId10"/>
    <p:sldId id="654" r:id="rId11"/>
    <p:sldId id="648" r:id="rId12"/>
    <p:sldId id="649" r:id="rId13"/>
    <p:sldId id="679" r:id="rId14"/>
    <p:sldId id="445" r:id="rId15"/>
    <p:sldId id="393"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OKUNLE ADARALEGBE" initials="AA" lastIdx="0" clrIdx="0">
    <p:extLst>
      <p:ext uri="{19B8F6BF-5375-455C-9EA6-DF929625EA0E}">
        <p15:presenceInfo xmlns:p15="http://schemas.microsoft.com/office/powerpoint/2012/main" userId="S-1-5-21-1952272671-2849572203-292877096-14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CC66"/>
    <a:srgbClr val="005828"/>
    <a:srgbClr val="FFFF66"/>
    <a:srgbClr val="FFFF00"/>
    <a:srgbClr val="0000CC"/>
    <a:srgbClr val="004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4660"/>
  </p:normalViewPr>
  <p:slideViewPr>
    <p:cSldViewPr>
      <p:cViewPr varScale="1">
        <p:scale>
          <a:sx n="86" d="100"/>
          <a:sy n="86" d="100"/>
        </p:scale>
        <p:origin x="1470" y="96"/>
      </p:cViewPr>
      <p:guideLst>
        <p:guide orient="horz" pos="2160"/>
        <p:guide pos="2880"/>
      </p:guideLst>
    </p:cSldViewPr>
  </p:slideViewPr>
  <p:notesTextViewPr>
    <p:cViewPr>
      <p:scale>
        <a:sx n="100" d="100"/>
        <a:sy n="100" d="100"/>
      </p:scale>
      <p:origin x="0" y="0"/>
    </p:cViewPr>
  </p:notesTextViewPr>
  <p:sorterViewPr>
    <p:cViewPr>
      <p:scale>
        <a:sx n="104" d="100"/>
        <a:sy n="104" d="100"/>
      </p:scale>
      <p:origin x="0" y="0"/>
    </p:cViewPr>
  </p:sorterViewPr>
  <p:notesViewPr>
    <p:cSldViewPr>
      <p:cViewPr varScale="1">
        <p:scale>
          <a:sx n="55" d="100"/>
          <a:sy n="55" d="100"/>
        </p:scale>
        <p:origin x="-2904"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ves.james\Desktop\TS%20Over%20sigh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aves.james\Desktop\TS%20Over%20sigh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aves.james\Desktop\TS%20Over%20sigh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aves.james\Desktop\TS%20Over%20sight.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'Quarterly Summary'!$K$2</c:f>
              <c:strCache>
                <c:ptCount val="1"/>
                <c:pt idx="0">
                  <c:v>Value</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7"/>
              <c:layout>
                <c:manualLayout>
                  <c:x val="-1.0715474120513411E-16"/>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C7B-45E1-AF65-C4FDAC3B6272}"/>
                </c:ext>
              </c:extLst>
            </c:dLbl>
            <c:spPr>
              <a:noFill/>
              <a:ln>
                <a:noFill/>
              </a:ln>
              <a:effectLst/>
            </c:spPr>
            <c:txPr>
              <a:bodyPr rot="-5400000" spcFirstLastPara="1" vertOverflow="ellipsis" wrap="square" lIns="38100" tIns="19050" rIns="38100" bIns="19050" anchor="ctr" anchorCtr="0">
                <a:spAutoFit/>
              </a:bodyPr>
              <a:lstStyle/>
              <a:p>
                <a:pPr algn="r">
                  <a:defRPr lang="en-US" sz="1600" b="1" i="0" u="none" strike="noStrike" kern="1200" baseline="0">
                    <a:solidFill>
                      <a:sysClr val="windowText" lastClr="000000">
                        <a:lumMod val="75000"/>
                        <a:lumOff val="25000"/>
                      </a:sys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'Quarterly Summary'!$J$3:$J$11</c:f>
              <c:strCache>
                <c:ptCount val="9"/>
                <c:pt idx="0">
                  <c:v>Q1 2016</c:v>
                </c:pt>
                <c:pt idx="1">
                  <c:v>Q2 2016</c:v>
                </c:pt>
                <c:pt idx="2">
                  <c:v>Q3 2016</c:v>
                </c:pt>
                <c:pt idx="3">
                  <c:v>Q4 2016</c:v>
                </c:pt>
                <c:pt idx="4">
                  <c:v>Q1 2017</c:v>
                </c:pt>
                <c:pt idx="5">
                  <c:v>Q2 2017</c:v>
                </c:pt>
                <c:pt idx="6">
                  <c:v>Q3 2017</c:v>
                </c:pt>
                <c:pt idx="7">
                  <c:v>Q4 2017</c:v>
                </c:pt>
                <c:pt idx="8">
                  <c:v>Q1 2018</c:v>
                </c:pt>
              </c:strCache>
            </c:strRef>
          </c:cat>
          <c:val>
            <c:numRef>
              <c:f>'Quarterly Summary'!$K$3:$K$11</c:f>
              <c:numCache>
                <c:formatCode>#,##0.00</c:formatCode>
                <c:ptCount val="9"/>
                <c:pt idx="0">
                  <c:v>150395520378.51001</c:v>
                </c:pt>
                <c:pt idx="1">
                  <c:v>165212369512.81</c:v>
                </c:pt>
                <c:pt idx="2">
                  <c:v>152199821859.54001</c:v>
                </c:pt>
                <c:pt idx="3">
                  <c:v>113978828513.95</c:v>
                </c:pt>
                <c:pt idx="4">
                  <c:v>228605114954.37</c:v>
                </c:pt>
                <c:pt idx="5">
                  <c:v>241546496882.41998</c:v>
                </c:pt>
                <c:pt idx="6">
                  <c:v>362393013560.59998</c:v>
                </c:pt>
                <c:pt idx="7">
                  <c:v>440289177809.65997</c:v>
                </c:pt>
                <c:pt idx="8">
                  <c:v>443492497085.52002</c:v>
                </c:pt>
              </c:numCache>
            </c:numRef>
          </c:val>
          <c:extLst>
            <c:ext xmlns:c16="http://schemas.microsoft.com/office/drawing/2014/chart" uri="{C3380CC4-5D6E-409C-BE32-E72D297353CC}">
              <c16:uniqueId val="{00000000-EC7B-45E1-AF65-C4FDAC3B6272}"/>
            </c:ext>
          </c:extLst>
        </c:ser>
        <c:dLbls>
          <c:dLblPos val="outEnd"/>
          <c:showLegendKey val="0"/>
          <c:showVal val="1"/>
          <c:showCatName val="0"/>
          <c:showSerName val="0"/>
          <c:showPercent val="0"/>
          <c:showBubbleSize val="0"/>
        </c:dLbls>
        <c:gapWidth val="21"/>
        <c:overlap val="-22"/>
        <c:axId val="2029379296"/>
        <c:axId val="2029388000"/>
      </c:barChart>
      <c:catAx>
        <c:axId val="202937929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540000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29388000"/>
        <c:crosses val="autoZero"/>
        <c:auto val="1"/>
        <c:lblAlgn val="ctr"/>
        <c:lblOffset val="100"/>
        <c:noMultiLvlLbl val="0"/>
      </c:catAx>
      <c:valAx>
        <c:axId val="2029388000"/>
        <c:scaling>
          <c:orientation val="minMax"/>
          <c:max val="450000000000"/>
        </c:scaling>
        <c:delete val="1"/>
        <c:axPos val="l"/>
        <c:numFmt formatCode="#,##0.00" sourceLinked="1"/>
        <c:majorTickMark val="none"/>
        <c:minorTickMark val="none"/>
        <c:tickLblPos val="nextTo"/>
        <c:crossAx val="2029379296"/>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'Quarterly Summary'!$M$2</c:f>
              <c:strCache>
                <c:ptCount val="1"/>
                <c:pt idx="0">
                  <c:v>Volume</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numFmt formatCode="#,##0.00" sourceLinked="0"/>
            <c:spPr>
              <a:noFill/>
              <a:ln>
                <a:noFill/>
              </a:ln>
              <a:effectLst/>
            </c:spPr>
            <c:txPr>
              <a:bodyPr rot="-5400000" spcFirstLastPara="1" vertOverflow="ellipsis" wrap="square" anchor="ctr" anchorCtr="1"/>
              <a:lstStyle/>
              <a:p>
                <a:pPr>
                  <a:defRPr lang="en-US" sz="1600" b="1" i="0" u="none" strike="noStrike" kern="1200" baseline="0">
                    <a:solidFill>
                      <a:sysClr val="windowText" lastClr="000000">
                        <a:lumMod val="75000"/>
                        <a:lumOff val="25000"/>
                      </a:sys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'Quarterly Summary'!$J$3:$J$11</c:f>
              <c:strCache>
                <c:ptCount val="9"/>
                <c:pt idx="0">
                  <c:v>Q1 2016</c:v>
                </c:pt>
                <c:pt idx="1">
                  <c:v>Q2 2016</c:v>
                </c:pt>
                <c:pt idx="2">
                  <c:v>Q3 2016</c:v>
                </c:pt>
                <c:pt idx="3">
                  <c:v>Q4 2016</c:v>
                </c:pt>
                <c:pt idx="4">
                  <c:v>Q1 2017</c:v>
                </c:pt>
                <c:pt idx="5">
                  <c:v>Q2 2017</c:v>
                </c:pt>
                <c:pt idx="6">
                  <c:v>Q3 2017</c:v>
                </c:pt>
                <c:pt idx="7">
                  <c:v>Q4 2017</c:v>
                </c:pt>
                <c:pt idx="8">
                  <c:v>Q1 2018</c:v>
                </c:pt>
              </c:strCache>
            </c:strRef>
          </c:cat>
          <c:val>
            <c:numRef>
              <c:f>'Quarterly Summary'!$M$3:$M$11</c:f>
              <c:numCache>
                <c:formatCode>#,##0.00</c:formatCode>
                <c:ptCount val="9"/>
                <c:pt idx="0">
                  <c:v>35083002024</c:v>
                </c:pt>
                <c:pt idx="1">
                  <c:v>27371437438</c:v>
                </c:pt>
                <c:pt idx="2">
                  <c:v>18597119173</c:v>
                </c:pt>
                <c:pt idx="3">
                  <c:v>15579840666</c:v>
                </c:pt>
                <c:pt idx="4">
                  <c:v>19975833539</c:v>
                </c:pt>
                <c:pt idx="5">
                  <c:v>24586478237</c:v>
                </c:pt>
                <c:pt idx="6">
                  <c:v>20987309990</c:v>
                </c:pt>
                <c:pt idx="7">
                  <c:v>36554931562</c:v>
                </c:pt>
                <c:pt idx="8" formatCode="#,##0">
                  <c:v>44216211616</c:v>
                </c:pt>
              </c:numCache>
            </c:numRef>
          </c:val>
          <c:extLst>
            <c:ext xmlns:c16="http://schemas.microsoft.com/office/drawing/2014/chart" uri="{C3380CC4-5D6E-409C-BE32-E72D297353CC}">
              <c16:uniqueId val="{00000000-74A0-47A2-89F3-022E72F50693}"/>
            </c:ext>
          </c:extLst>
        </c:ser>
        <c:dLbls>
          <c:showLegendKey val="0"/>
          <c:showVal val="0"/>
          <c:showCatName val="0"/>
          <c:showSerName val="0"/>
          <c:showPercent val="0"/>
          <c:showBubbleSize val="0"/>
        </c:dLbls>
        <c:gapWidth val="31"/>
        <c:overlap val="-22"/>
        <c:axId val="2029386912"/>
        <c:axId val="2029374944"/>
      </c:barChart>
      <c:catAx>
        <c:axId val="202938691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5400000" spcFirstLastPara="1" vertOverflow="ellipsis" wrap="square" anchor="ctr" anchorCtr="1"/>
          <a:lstStyle/>
          <a:p>
            <a:pPr>
              <a:defRPr lang="en-US" sz="1400" b="1" i="0" u="none" strike="noStrike" kern="1200" baseline="0">
                <a:solidFill>
                  <a:sysClr val="windowText" lastClr="000000">
                    <a:lumMod val="75000"/>
                    <a:lumOff val="25000"/>
                  </a:sysClr>
                </a:solidFill>
                <a:latin typeface="+mn-lt"/>
                <a:ea typeface="+mn-ea"/>
                <a:cs typeface="+mn-cs"/>
              </a:defRPr>
            </a:pPr>
            <a:endParaRPr lang="en-US"/>
          </a:p>
        </c:txPr>
        <c:crossAx val="2029374944"/>
        <c:crosses val="autoZero"/>
        <c:auto val="1"/>
        <c:lblAlgn val="ctr"/>
        <c:lblOffset val="100"/>
        <c:noMultiLvlLbl val="0"/>
      </c:catAx>
      <c:valAx>
        <c:axId val="2029374944"/>
        <c:scaling>
          <c:orientation val="minMax"/>
        </c:scaling>
        <c:delete val="1"/>
        <c:axPos val="l"/>
        <c:numFmt formatCode="#,##0.00" sourceLinked="1"/>
        <c:majorTickMark val="none"/>
        <c:minorTickMark val="none"/>
        <c:tickLblPos val="nextTo"/>
        <c:crossAx val="2029386912"/>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lang="en-US" sz="1600" b="1" i="0" u="none" strike="noStrike" kern="1200" baseline="0">
                    <a:solidFill>
                      <a:sysClr val="windowText" lastClr="000000">
                        <a:lumMod val="75000"/>
                        <a:lumOff val="25000"/>
                      </a:sysClr>
                    </a:solidFill>
                    <a:latin typeface="+mn-lt"/>
                    <a:ea typeface="+mn-ea"/>
                    <a:cs typeface="+mn-cs"/>
                  </a:defRPr>
                </a:pPr>
                <a:endParaRPr lang="en-US"/>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lang="en-US" sz="1600" b="1" kern="1200">
          <a:solidFill>
            <a:sysClr val="windowText" lastClr="000000">
              <a:lumMod val="75000"/>
              <a:lumOff val="25000"/>
            </a:sysClr>
          </a:solidFill>
          <a:latin typeface="+mn-lt"/>
          <a:ea typeface="+mn-ea"/>
          <a:cs typeface="+mn-cs"/>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('Quarterly Summary'!$J$7,'Quarterly Summary'!$J$10:$J$11)</c:f>
              <c:strCache>
                <c:ptCount val="3"/>
                <c:pt idx="0">
                  <c:v>Q1 2017</c:v>
                </c:pt>
                <c:pt idx="1">
                  <c:v>Q4 2017</c:v>
                </c:pt>
                <c:pt idx="2">
                  <c:v>Q1 2018</c:v>
                </c:pt>
              </c:strCache>
            </c:strRef>
          </c:cat>
          <c:val>
            <c:numRef>
              <c:f>('Quarterly Summary'!$K$7,'Quarterly Summary'!$K$10:$K$11)</c:f>
              <c:numCache>
                <c:formatCode>#,##0.00</c:formatCode>
                <c:ptCount val="3"/>
                <c:pt idx="0">
                  <c:v>228605114954.37</c:v>
                </c:pt>
                <c:pt idx="1">
                  <c:v>440289177809.65997</c:v>
                </c:pt>
                <c:pt idx="2">
                  <c:v>443492497085.52002</c:v>
                </c:pt>
              </c:numCache>
            </c:numRef>
          </c:val>
          <c:extLst>
            <c:ext xmlns:c16="http://schemas.microsoft.com/office/drawing/2014/chart" uri="{C3380CC4-5D6E-409C-BE32-E72D297353CC}">
              <c16:uniqueId val="{00000000-140C-4C39-B925-4B448916C140}"/>
            </c:ext>
          </c:extLst>
        </c:ser>
        <c:dLbls>
          <c:showLegendKey val="0"/>
          <c:showVal val="0"/>
          <c:showCatName val="0"/>
          <c:showSerName val="0"/>
          <c:showPercent val="0"/>
          <c:showBubbleSize val="0"/>
        </c:dLbls>
        <c:gapWidth val="77"/>
        <c:overlap val="-22"/>
        <c:axId val="2029377120"/>
        <c:axId val="95054320"/>
      </c:barChart>
      <c:catAx>
        <c:axId val="202937712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5054320"/>
        <c:crosses val="autoZero"/>
        <c:auto val="1"/>
        <c:lblAlgn val="ctr"/>
        <c:lblOffset val="100"/>
        <c:noMultiLvlLbl val="0"/>
      </c:catAx>
      <c:valAx>
        <c:axId val="95054320"/>
        <c:scaling>
          <c:orientation val="minMax"/>
        </c:scaling>
        <c:delete val="1"/>
        <c:axPos val="l"/>
        <c:numFmt formatCode="#,##0.00" sourceLinked="1"/>
        <c:majorTickMark val="none"/>
        <c:minorTickMark val="none"/>
        <c:tickLblPos val="nextTo"/>
        <c:crossAx val="2029377120"/>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('Quarterly Summary'!$J$7,'Quarterly Summary'!$J$10:$J$11)</c:f>
              <c:strCache>
                <c:ptCount val="3"/>
                <c:pt idx="0">
                  <c:v>Q1 2017</c:v>
                </c:pt>
                <c:pt idx="1">
                  <c:v>Q4 2017</c:v>
                </c:pt>
                <c:pt idx="2">
                  <c:v>Q1 2018</c:v>
                </c:pt>
              </c:strCache>
            </c:strRef>
          </c:cat>
          <c:val>
            <c:numRef>
              <c:f>('Quarterly Summary'!$M$7,'Quarterly Summary'!$M$10:$M$11)</c:f>
              <c:numCache>
                <c:formatCode>#,##0.00</c:formatCode>
                <c:ptCount val="3"/>
                <c:pt idx="0">
                  <c:v>19975833539</c:v>
                </c:pt>
                <c:pt idx="1">
                  <c:v>36554931562</c:v>
                </c:pt>
                <c:pt idx="2" formatCode="#,##0">
                  <c:v>44216211616</c:v>
                </c:pt>
              </c:numCache>
            </c:numRef>
          </c:val>
          <c:extLst>
            <c:ext xmlns:c16="http://schemas.microsoft.com/office/drawing/2014/chart" uri="{C3380CC4-5D6E-409C-BE32-E72D297353CC}">
              <c16:uniqueId val="{00000000-BB24-4BAD-A7A4-ECE2B65CA423}"/>
            </c:ext>
          </c:extLst>
        </c:ser>
        <c:dLbls>
          <c:dLblPos val="inBase"/>
          <c:showLegendKey val="0"/>
          <c:showVal val="1"/>
          <c:showCatName val="0"/>
          <c:showSerName val="0"/>
          <c:showPercent val="0"/>
          <c:showBubbleSize val="0"/>
        </c:dLbls>
        <c:gapWidth val="94"/>
        <c:overlap val="-22"/>
        <c:axId val="95069008"/>
        <c:axId val="95068464"/>
      </c:barChart>
      <c:catAx>
        <c:axId val="9506900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5068464"/>
        <c:crosses val="autoZero"/>
        <c:auto val="1"/>
        <c:lblAlgn val="ctr"/>
        <c:lblOffset val="100"/>
        <c:noMultiLvlLbl val="0"/>
      </c:catAx>
      <c:valAx>
        <c:axId val="95068464"/>
        <c:scaling>
          <c:orientation val="minMax"/>
        </c:scaling>
        <c:delete val="1"/>
        <c:axPos val="l"/>
        <c:numFmt formatCode="#,##0.00" sourceLinked="1"/>
        <c:majorTickMark val="none"/>
        <c:minorTickMark val="none"/>
        <c:tickLblPos val="nextTo"/>
        <c:crossAx val="95069008"/>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image" Target="../media/image16.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image" Target="../media/image16.jpeg"/></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87A3FE-44A8-41EF-BD97-74EB12B0E3F8}" type="doc">
      <dgm:prSet loTypeId="urn:microsoft.com/office/officeart/2008/layout/LinedList" loCatId="list" qsTypeId="urn:microsoft.com/office/officeart/2005/8/quickstyle/simple1" qsCatId="simple" csTypeId="urn:microsoft.com/office/officeart/2005/8/colors/accent3_5" csCatId="accent3" phldr="1"/>
      <dgm:spPr/>
      <dgm:t>
        <a:bodyPr/>
        <a:lstStyle/>
        <a:p>
          <a:endParaRPr lang="en-GB"/>
        </a:p>
      </dgm:t>
    </dgm:pt>
    <dgm:pt modelId="{43C9D655-BAFA-4BEA-A3FD-9ECBD62DEA89}">
      <dgm:prSet phldrT="[Text]" custT="1"/>
      <dgm:spPr/>
      <dgm:t>
        <a:bodyPr/>
        <a:lstStyle/>
        <a:p>
          <a:r>
            <a:rPr lang="en-GB" sz="2800" b="1" kern="1200" dirty="0">
              <a:solidFill>
                <a:srgbClr val="FF0000"/>
              </a:solidFill>
              <a:effectLst>
                <a:outerShdw blurRad="38100" dist="38100" dir="2700000" algn="tl">
                  <a:srgbClr val="000000">
                    <a:alpha val="43137"/>
                  </a:srgbClr>
                </a:outerShdw>
              </a:effectLst>
              <a:latin typeface="+mj-lt"/>
              <a:ea typeface="+mn-ea"/>
              <a:cs typeface="+mn-cs"/>
            </a:rPr>
            <a:t>Outline</a:t>
          </a:r>
        </a:p>
      </dgm:t>
    </dgm:pt>
    <dgm:pt modelId="{0CF302D5-9F46-4BDA-A0FE-C403E2B7402D}" type="parTrans" cxnId="{CC33C761-3B16-4410-BF43-AEA1A51136CF}">
      <dgm:prSet/>
      <dgm:spPr/>
      <dgm:t>
        <a:bodyPr/>
        <a:lstStyle/>
        <a:p>
          <a:endParaRPr lang="en-GB" sz="2400" b="0">
            <a:effectLst>
              <a:outerShdw blurRad="38100" dist="38100" dir="2700000" algn="tl">
                <a:srgbClr val="000000">
                  <a:alpha val="43137"/>
                </a:srgbClr>
              </a:outerShdw>
            </a:effectLst>
            <a:latin typeface="Tw Cen MT" panose="020B0602020104020603" pitchFamily="34" charset="0"/>
          </a:endParaRPr>
        </a:p>
      </dgm:t>
    </dgm:pt>
    <dgm:pt modelId="{7F98C60C-DF8B-4053-9B6B-49A986FC3E7C}" type="sibTrans" cxnId="{CC33C761-3B16-4410-BF43-AEA1A51136CF}">
      <dgm:prSet/>
      <dgm:spPr/>
      <dgm:t>
        <a:bodyPr/>
        <a:lstStyle/>
        <a:p>
          <a:endParaRPr lang="en-GB" sz="2400" b="0">
            <a:effectLst>
              <a:outerShdw blurRad="38100" dist="38100" dir="2700000" algn="tl">
                <a:srgbClr val="000000">
                  <a:alpha val="43137"/>
                </a:srgbClr>
              </a:outerShdw>
            </a:effectLst>
            <a:latin typeface="Tw Cen MT" panose="020B0602020104020603" pitchFamily="34" charset="0"/>
          </a:endParaRPr>
        </a:p>
      </dgm:t>
    </dgm:pt>
    <dgm:pt modelId="{BD0085F9-5DB8-4130-8FB2-5576DA713E81}">
      <dgm:prSet phldrT="[Text]" custT="1"/>
      <dgm:spPr/>
      <dgm:t>
        <a:bodyPr/>
        <a:lstStyle/>
        <a:p>
          <a:pPr marL="0" lvl="1" indent="0" algn="just" defTabSz="914400" rtl="0" eaLnBrk="1" latinLnBrk="0" hangingPunct="1">
            <a:lnSpc>
              <a:spcPct val="130000"/>
            </a:lnSpc>
            <a:spcBef>
              <a:spcPct val="20000"/>
            </a:spcBef>
            <a:buFont typeface="Arial" pitchFamily="34" charset="0"/>
            <a:buNone/>
            <a:defRPr/>
          </a:pPr>
          <a:r>
            <a:rPr lang="en-GB" sz="2400" b="0" kern="1200" dirty="0">
              <a:solidFill>
                <a:schemeClr val="tx1"/>
              </a:solidFill>
              <a:effectLst>
                <a:outerShdw blurRad="38100" dist="38100" dir="2700000" algn="tl">
                  <a:srgbClr val="000000">
                    <a:alpha val="43137"/>
                  </a:srgbClr>
                </a:outerShdw>
              </a:effectLst>
              <a:latin typeface="+mj-lt"/>
              <a:ea typeface="+mn-ea"/>
              <a:cs typeface="Arial" pitchFamily="34" charset="0"/>
            </a:rPr>
            <a:t>CSCS Overview</a:t>
          </a:r>
        </a:p>
      </dgm:t>
    </dgm:pt>
    <dgm:pt modelId="{9AB93D54-E15D-495B-BDAD-97CFA9C5E8DA}" type="parTrans" cxnId="{90D5FCC3-50E4-462C-B7ED-91E682CE57A8}">
      <dgm:prSet/>
      <dgm:spPr/>
      <dgm:t>
        <a:bodyPr/>
        <a:lstStyle/>
        <a:p>
          <a:endParaRPr lang="en-GB" sz="2400" b="0">
            <a:effectLst>
              <a:outerShdw blurRad="38100" dist="38100" dir="2700000" algn="tl">
                <a:srgbClr val="000000">
                  <a:alpha val="43137"/>
                </a:srgbClr>
              </a:outerShdw>
            </a:effectLst>
          </a:endParaRPr>
        </a:p>
      </dgm:t>
    </dgm:pt>
    <dgm:pt modelId="{6E76E9C8-1630-4DEE-9A9E-07038FC94996}" type="sibTrans" cxnId="{90D5FCC3-50E4-462C-B7ED-91E682CE57A8}">
      <dgm:prSet/>
      <dgm:spPr/>
      <dgm:t>
        <a:bodyPr/>
        <a:lstStyle/>
        <a:p>
          <a:endParaRPr lang="en-GB" sz="2400" b="0">
            <a:effectLst>
              <a:outerShdw blurRad="38100" dist="38100" dir="2700000" algn="tl">
                <a:srgbClr val="000000">
                  <a:alpha val="43137"/>
                </a:srgbClr>
              </a:outerShdw>
            </a:effectLst>
          </a:endParaRPr>
        </a:p>
      </dgm:t>
    </dgm:pt>
    <dgm:pt modelId="{71FD92AF-98DF-4C49-A5D3-A4B303C60B92}">
      <dgm:prSet phldrT="[Text]" custT="1"/>
      <dgm:spPr/>
      <dgm: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Market Updates</a:t>
          </a:r>
        </a:p>
      </dgm:t>
    </dgm:pt>
    <dgm:pt modelId="{0FD95134-C345-45B6-B5DB-A9B7CF75DEBD}" type="parTrans" cxnId="{31A07EBE-2EA9-41E7-A88C-7DBA5485CA05}">
      <dgm:prSet/>
      <dgm:spPr/>
      <dgm:t>
        <a:bodyPr/>
        <a:lstStyle/>
        <a:p>
          <a:endParaRPr lang="en-US"/>
        </a:p>
      </dgm:t>
    </dgm:pt>
    <dgm:pt modelId="{E9363E49-3CA6-4987-ABF3-BDCD39D3B8CF}" type="sibTrans" cxnId="{31A07EBE-2EA9-41E7-A88C-7DBA5485CA05}">
      <dgm:prSet/>
      <dgm:spPr/>
      <dgm:t>
        <a:bodyPr/>
        <a:lstStyle/>
        <a:p>
          <a:endParaRPr lang="en-US"/>
        </a:p>
      </dgm:t>
    </dgm:pt>
    <dgm:pt modelId="{4DF54CB5-C9EE-42DD-926A-146A86746697}">
      <dgm:prSet phldrT="[Text]" custT="1"/>
      <dgm:spPr/>
      <dgm: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Market issues</a:t>
          </a:r>
        </a:p>
      </dgm:t>
    </dgm:pt>
    <dgm:pt modelId="{82ABEA44-CCF6-406D-80B7-E51B27351D4B}" type="parTrans" cxnId="{0B387464-2EE1-44C7-8C13-7F0E68CEF6E4}">
      <dgm:prSet/>
      <dgm:spPr/>
      <dgm:t>
        <a:bodyPr/>
        <a:lstStyle/>
        <a:p>
          <a:endParaRPr lang="en-US"/>
        </a:p>
      </dgm:t>
    </dgm:pt>
    <dgm:pt modelId="{92DF7CEC-933C-4DA1-8241-4174DDD64A24}" type="sibTrans" cxnId="{0B387464-2EE1-44C7-8C13-7F0E68CEF6E4}">
      <dgm:prSet/>
      <dgm:spPr/>
      <dgm:t>
        <a:bodyPr/>
        <a:lstStyle/>
        <a:p>
          <a:endParaRPr lang="en-US"/>
        </a:p>
      </dgm:t>
    </dgm:pt>
    <dgm:pt modelId="{E703A19B-D35C-49C3-BFC6-B6C59C52EDB5}">
      <dgm:prSet phldrT="[Text]" custT="1"/>
      <dgm:spPr/>
      <dgm: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US" sz="1400" b="1" kern="1200" dirty="0">
              <a:solidFill>
                <a:schemeClr val="bg1">
                  <a:lumMod val="50000"/>
                </a:schemeClr>
              </a:solidFill>
              <a:latin typeface="+mj-lt"/>
              <a:cs typeface="+mn-cs"/>
            </a:rPr>
            <a:t>Know-Your-Customer (KYC)</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gm:t>
    </dgm:pt>
    <dgm:pt modelId="{88B1D0BE-D702-4DC9-A757-F33868D29833}" type="parTrans" cxnId="{4C36AD64-8D2C-4D58-8BCC-C683C5E2C603}">
      <dgm:prSet/>
      <dgm:spPr/>
      <dgm:t>
        <a:bodyPr/>
        <a:lstStyle/>
        <a:p>
          <a:endParaRPr lang="en-US"/>
        </a:p>
      </dgm:t>
    </dgm:pt>
    <dgm:pt modelId="{5CB0A2A5-970B-4C46-A16F-FFBD2709EA73}" type="sibTrans" cxnId="{4C36AD64-8D2C-4D58-8BCC-C683C5E2C603}">
      <dgm:prSet/>
      <dgm:spPr/>
      <dgm:t>
        <a:bodyPr/>
        <a:lstStyle/>
        <a:p>
          <a:endParaRPr lang="en-US"/>
        </a:p>
      </dgm:t>
    </dgm:pt>
    <dgm:pt modelId="{71B3868F-064A-4585-B1DA-BE975BFEC60E}">
      <dgm:prSet phldrT="[Text]" custT="1"/>
      <dgm:spPr/>
      <dgm: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1400" b="1" kern="1200" dirty="0">
              <a:solidFill>
                <a:schemeClr val="bg1">
                  <a:lumMod val="50000"/>
                </a:schemeClr>
              </a:solidFill>
              <a:latin typeface="+mj-lt"/>
              <a:cs typeface="+mn-cs"/>
            </a:rPr>
            <a:t>Clearing &amp; Settlement Statistics</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gm:t>
    </dgm:pt>
    <dgm:pt modelId="{8C161DC6-8B76-4685-806B-AD42F7B79B88}" type="parTrans" cxnId="{887C2403-5844-4178-921D-58427800C4AA}">
      <dgm:prSet/>
      <dgm:spPr/>
      <dgm:t>
        <a:bodyPr/>
        <a:lstStyle/>
        <a:p>
          <a:endParaRPr lang="en-US"/>
        </a:p>
      </dgm:t>
    </dgm:pt>
    <dgm:pt modelId="{E6FB5CDA-1ED0-4B5C-A8B8-AA6A9DD2F754}" type="sibTrans" cxnId="{887C2403-5844-4178-921D-58427800C4AA}">
      <dgm:prSet/>
      <dgm:spPr/>
      <dgm:t>
        <a:bodyPr/>
        <a:lstStyle/>
        <a:p>
          <a:endParaRPr lang="en-US"/>
        </a:p>
      </dgm:t>
    </dgm:pt>
    <dgm:pt modelId="{17ECA04C-5ED1-4594-BD19-B0F142BA5BA9}">
      <dgm:prSet phldrT="[Text]" custT="1"/>
      <dgm:spPr/>
      <dgm: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US" sz="1400" b="1" kern="1200" dirty="0">
              <a:solidFill>
                <a:schemeClr val="bg1">
                  <a:lumMod val="50000"/>
                </a:schemeClr>
              </a:solidFill>
              <a:latin typeface="+mj-lt"/>
              <a:cs typeface="+mn-cs"/>
            </a:rPr>
            <a:t>Direct Cash Settlement (DCS)</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gm:t>
    </dgm:pt>
    <dgm:pt modelId="{D1D8370A-6679-4FDE-98F0-3170F039F2B8}" type="parTrans" cxnId="{8B0AC2BE-196A-4716-AC0A-1EC5869AA89D}">
      <dgm:prSet/>
      <dgm:spPr/>
      <dgm:t>
        <a:bodyPr/>
        <a:lstStyle/>
        <a:p>
          <a:endParaRPr lang="en-US"/>
        </a:p>
      </dgm:t>
    </dgm:pt>
    <dgm:pt modelId="{BB0B86F0-6316-4AFB-937B-E0746E25F6C6}" type="sibTrans" cxnId="{8B0AC2BE-196A-4716-AC0A-1EC5869AA89D}">
      <dgm:prSet/>
      <dgm:spPr/>
      <dgm:t>
        <a:bodyPr/>
        <a:lstStyle/>
        <a:p>
          <a:endParaRPr lang="en-US"/>
        </a:p>
      </dgm:t>
    </dgm:pt>
    <dgm:pt modelId="{10BB7116-60E9-4B86-8648-65E33C70714C}">
      <dgm:prSet phldrT="[Text]" custT="1"/>
      <dgm:spPr/>
      <dgm:t>
        <a:bodyPr/>
        <a:lstStyle/>
        <a:p>
          <a:pPr marL="511175" lvl="1" indent="-511175" algn="l" defTabSz="914400" rtl="0" eaLnBrk="1" latinLnBrk="0" hangingPunct="1">
            <a:lnSpc>
              <a:spcPct val="130000"/>
            </a:lnSpc>
            <a:spcBef>
              <a:spcPct val="0"/>
            </a:spcBef>
            <a:spcAft>
              <a:spcPct val="35000"/>
            </a:spcAft>
            <a:buFont typeface="Arial" pitchFamily="34" charset="0"/>
            <a:buNone/>
            <a:defRPr/>
          </a:pPr>
          <a:r>
            <a:rPr lang="en-US" sz="2400" b="0" kern="1200">
              <a:solidFill>
                <a:prstClr val="black"/>
              </a:solidFill>
              <a:effectLst>
                <a:outerShdw blurRad="38100" dist="38100" dir="2700000" algn="tl">
                  <a:srgbClr val="000000">
                    <a:alpha val="43137"/>
                  </a:srgbClr>
                </a:outerShdw>
              </a:effectLst>
              <a:latin typeface="+mj-lt"/>
              <a:ea typeface="+mn-ea"/>
              <a:cs typeface="Arial" pitchFamily="34" charset="0"/>
            </a:rPr>
            <a:t>3 Years Strategic Pillars</a:t>
          </a:r>
          <a:endPar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endParaRPr>
        </a:p>
      </dgm:t>
    </dgm:pt>
    <dgm:pt modelId="{4C77C984-7204-49DA-8AF0-32C9E42B8AC1}" type="sibTrans" cxnId="{05047616-915E-4CA5-B322-EAB3469A6FAE}">
      <dgm:prSet/>
      <dgm:spPr/>
      <dgm:t>
        <a:bodyPr/>
        <a:lstStyle/>
        <a:p>
          <a:endParaRPr lang="en-US"/>
        </a:p>
      </dgm:t>
    </dgm:pt>
    <dgm:pt modelId="{B4F1B0F6-B9CB-49F1-8572-D66D830FEFAA}" type="parTrans" cxnId="{05047616-915E-4CA5-B322-EAB3469A6FAE}">
      <dgm:prSet/>
      <dgm:spPr/>
      <dgm:t>
        <a:bodyPr/>
        <a:lstStyle/>
        <a:p>
          <a:endParaRPr lang="en-US"/>
        </a:p>
      </dgm:t>
    </dgm:pt>
    <dgm:pt modelId="{4C65E193-1099-4E8F-9810-3F84C97B998B}">
      <dgm:prSet phldrT="[Text]" custT="1"/>
      <dgm:spPr/>
      <dgm:t>
        <a:bodyPr/>
        <a:lstStyle/>
        <a:p>
          <a:pPr marL="511175" lvl="1" indent="-511175" algn="l"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Technology Update</a:t>
          </a:r>
        </a:p>
      </dgm:t>
    </dgm:pt>
    <dgm:pt modelId="{FCFC1F65-1665-46B8-A902-C088D29574B1}" type="sibTrans" cxnId="{307AA20A-5994-4F51-89AE-163D116F70B3}">
      <dgm:prSet/>
      <dgm:spPr/>
      <dgm:t>
        <a:bodyPr/>
        <a:lstStyle/>
        <a:p>
          <a:endParaRPr lang="en-US"/>
        </a:p>
      </dgm:t>
    </dgm:pt>
    <dgm:pt modelId="{81170B8F-100C-4152-8E30-7EA72E919361}" type="parTrans" cxnId="{307AA20A-5994-4F51-89AE-163D116F70B3}">
      <dgm:prSet/>
      <dgm:spPr/>
      <dgm:t>
        <a:bodyPr/>
        <a:lstStyle/>
        <a:p>
          <a:endParaRPr lang="en-US"/>
        </a:p>
      </dgm:t>
    </dgm:pt>
    <dgm:pt modelId="{C9289708-EA76-43F3-A6F4-40E83D1309A2}" type="pres">
      <dgm:prSet presAssocID="{D087A3FE-44A8-41EF-BD97-74EB12B0E3F8}" presName="vert0" presStyleCnt="0">
        <dgm:presLayoutVars>
          <dgm:dir/>
          <dgm:animOne val="branch"/>
          <dgm:animLvl val="lvl"/>
        </dgm:presLayoutVars>
      </dgm:prSet>
      <dgm:spPr/>
      <dgm:t>
        <a:bodyPr/>
        <a:lstStyle/>
        <a:p>
          <a:endParaRPr lang="en-US"/>
        </a:p>
      </dgm:t>
    </dgm:pt>
    <dgm:pt modelId="{5E3B40B7-EC7C-48D5-8120-8CE2DAD8726E}" type="pres">
      <dgm:prSet presAssocID="{43C9D655-BAFA-4BEA-A3FD-9ECBD62DEA89}" presName="thickLine" presStyleLbl="alignNode1" presStyleIdx="0" presStyleCnt="1"/>
      <dgm:spPr/>
    </dgm:pt>
    <dgm:pt modelId="{318EA1C1-7CEC-46CD-A088-A4D054C27936}" type="pres">
      <dgm:prSet presAssocID="{43C9D655-BAFA-4BEA-A3FD-9ECBD62DEA89}" presName="horz1" presStyleCnt="0"/>
      <dgm:spPr/>
    </dgm:pt>
    <dgm:pt modelId="{18196C5B-FB22-40A7-A78F-004FC4137BC7}" type="pres">
      <dgm:prSet presAssocID="{43C9D655-BAFA-4BEA-A3FD-9ECBD62DEA89}" presName="tx1" presStyleLbl="revTx" presStyleIdx="0" presStyleCnt="9"/>
      <dgm:spPr/>
      <dgm:t>
        <a:bodyPr/>
        <a:lstStyle/>
        <a:p>
          <a:endParaRPr lang="en-US"/>
        </a:p>
      </dgm:t>
    </dgm:pt>
    <dgm:pt modelId="{2FF93C22-3FF2-453F-B44E-6A25E089B6FA}" type="pres">
      <dgm:prSet presAssocID="{43C9D655-BAFA-4BEA-A3FD-9ECBD62DEA89}" presName="vert1" presStyleCnt="0"/>
      <dgm:spPr/>
    </dgm:pt>
    <dgm:pt modelId="{3314DF56-D028-4E37-BAD3-CE3022C840F6}" type="pres">
      <dgm:prSet presAssocID="{BD0085F9-5DB8-4130-8FB2-5576DA713E81}" presName="vertSpace2a" presStyleCnt="0"/>
      <dgm:spPr/>
    </dgm:pt>
    <dgm:pt modelId="{ED0511A9-617A-43BA-952F-CB2AF953CC77}" type="pres">
      <dgm:prSet presAssocID="{BD0085F9-5DB8-4130-8FB2-5576DA713E81}" presName="horz2" presStyleCnt="0"/>
      <dgm:spPr/>
    </dgm:pt>
    <dgm:pt modelId="{D01D3B46-DE28-4053-A664-99B5FDEB6BCD}" type="pres">
      <dgm:prSet presAssocID="{BD0085F9-5DB8-4130-8FB2-5576DA713E81}" presName="horzSpace2" presStyleCnt="0"/>
      <dgm:spPr/>
    </dgm:pt>
    <dgm:pt modelId="{B0C95778-3F12-4FB4-8658-B9E3F938AAD2}" type="pres">
      <dgm:prSet presAssocID="{BD0085F9-5DB8-4130-8FB2-5576DA713E81}" presName="tx2" presStyleLbl="revTx" presStyleIdx="1" presStyleCnt="9"/>
      <dgm:spPr/>
      <dgm:t>
        <a:bodyPr/>
        <a:lstStyle/>
        <a:p>
          <a:endParaRPr lang="en-US"/>
        </a:p>
      </dgm:t>
    </dgm:pt>
    <dgm:pt modelId="{97047C30-826C-48E7-9195-C055E44233AA}" type="pres">
      <dgm:prSet presAssocID="{BD0085F9-5DB8-4130-8FB2-5576DA713E81}" presName="vert2" presStyleCnt="0"/>
      <dgm:spPr/>
    </dgm:pt>
    <dgm:pt modelId="{FD37D65E-B6D8-4A36-8FF0-56AF3AD38CD4}" type="pres">
      <dgm:prSet presAssocID="{BD0085F9-5DB8-4130-8FB2-5576DA713E81}" presName="thinLine2b" presStyleLbl="callout" presStyleIdx="0" presStyleCnt="7"/>
      <dgm:spPr/>
    </dgm:pt>
    <dgm:pt modelId="{32C3812B-4408-4DC1-8CE1-678C79C6A742}" type="pres">
      <dgm:prSet presAssocID="{BD0085F9-5DB8-4130-8FB2-5576DA713E81}" presName="vertSpace2b" presStyleCnt="0"/>
      <dgm:spPr/>
    </dgm:pt>
    <dgm:pt modelId="{22C121F5-FCA3-48A9-AB12-18E847A4ACE3}" type="pres">
      <dgm:prSet presAssocID="{71FD92AF-98DF-4C49-A5D3-A4B303C60B92}" presName="horz2" presStyleCnt="0"/>
      <dgm:spPr/>
    </dgm:pt>
    <dgm:pt modelId="{CC260620-3FD6-4E60-9F23-3DF28D84966A}" type="pres">
      <dgm:prSet presAssocID="{71FD92AF-98DF-4C49-A5D3-A4B303C60B92}" presName="horzSpace2" presStyleCnt="0"/>
      <dgm:spPr/>
    </dgm:pt>
    <dgm:pt modelId="{AD1E486D-2DD1-4546-AC2F-988D00F97913}" type="pres">
      <dgm:prSet presAssocID="{71FD92AF-98DF-4C49-A5D3-A4B303C60B92}" presName="tx2" presStyleLbl="revTx" presStyleIdx="2" presStyleCnt="9"/>
      <dgm:spPr/>
      <dgm:t>
        <a:bodyPr/>
        <a:lstStyle/>
        <a:p>
          <a:endParaRPr lang="en-US"/>
        </a:p>
      </dgm:t>
    </dgm:pt>
    <dgm:pt modelId="{DB224874-34F8-4B53-AF13-B05F6BDBE813}" type="pres">
      <dgm:prSet presAssocID="{71FD92AF-98DF-4C49-A5D3-A4B303C60B92}" presName="vert2" presStyleCnt="0"/>
      <dgm:spPr/>
    </dgm:pt>
    <dgm:pt modelId="{4FDEB1A6-596F-454F-A29A-1CDAF38ABE54}" type="pres">
      <dgm:prSet presAssocID="{71B3868F-064A-4585-B1DA-BE975BFEC60E}" presName="horz3" presStyleCnt="0"/>
      <dgm:spPr/>
    </dgm:pt>
    <dgm:pt modelId="{7191F434-9EE3-4F69-8F26-815B4722CAE6}" type="pres">
      <dgm:prSet presAssocID="{71B3868F-064A-4585-B1DA-BE975BFEC60E}" presName="horzSpace3" presStyleCnt="0"/>
      <dgm:spPr/>
    </dgm:pt>
    <dgm:pt modelId="{1701CD04-ACEC-421A-9CC1-017067C97DF6}" type="pres">
      <dgm:prSet presAssocID="{71B3868F-064A-4585-B1DA-BE975BFEC60E}" presName="tx3" presStyleLbl="revTx" presStyleIdx="3" presStyleCnt="9" custLinFactNeighborX="-1010" custLinFactNeighborY="-38706"/>
      <dgm:spPr/>
      <dgm:t>
        <a:bodyPr/>
        <a:lstStyle/>
        <a:p>
          <a:endParaRPr lang="en-US"/>
        </a:p>
      </dgm:t>
    </dgm:pt>
    <dgm:pt modelId="{87EEE929-EB10-4D58-8AAE-3ABC86E9D7B1}" type="pres">
      <dgm:prSet presAssocID="{71B3868F-064A-4585-B1DA-BE975BFEC60E}" presName="vert3" presStyleCnt="0"/>
      <dgm:spPr/>
    </dgm:pt>
    <dgm:pt modelId="{ADFED284-CDA4-42F7-A566-D316E3B6F6CB}" type="pres">
      <dgm:prSet presAssocID="{E6FB5CDA-1ED0-4B5C-A8B8-AA6A9DD2F754}" presName="thinLine3" presStyleLbl="callout" presStyleIdx="1" presStyleCnt="7" custLinFactNeighborX="481" custLinFactNeighborY="-1651"/>
      <dgm:spPr>
        <a:ln>
          <a:noFill/>
        </a:ln>
      </dgm:spPr>
    </dgm:pt>
    <dgm:pt modelId="{8C80301C-834E-485F-AB27-E953E1F52447}" type="pres">
      <dgm:prSet presAssocID="{17ECA04C-5ED1-4594-BD19-B0F142BA5BA9}" presName="horz3" presStyleCnt="0"/>
      <dgm:spPr/>
    </dgm:pt>
    <dgm:pt modelId="{C4A32E1D-F8C5-499E-A738-2DA27DC3A005}" type="pres">
      <dgm:prSet presAssocID="{17ECA04C-5ED1-4594-BD19-B0F142BA5BA9}" presName="horzSpace3" presStyleCnt="0"/>
      <dgm:spPr/>
    </dgm:pt>
    <dgm:pt modelId="{A67C692C-E837-42DC-9056-A97BE871EAE7}" type="pres">
      <dgm:prSet presAssocID="{17ECA04C-5ED1-4594-BD19-B0F142BA5BA9}" presName="tx3" presStyleLbl="revTx" presStyleIdx="4" presStyleCnt="9" custLinFactNeighborX="-1010" custLinFactNeighborY="-1651"/>
      <dgm:spPr/>
      <dgm:t>
        <a:bodyPr/>
        <a:lstStyle/>
        <a:p>
          <a:endParaRPr lang="en-US"/>
        </a:p>
      </dgm:t>
    </dgm:pt>
    <dgm:pt modelId="{F4E138F1-8886-4948-B67B-8E55108244AB}" type="pres">
      <dgm:prSet presAssocID="{17ECA04C-5ED1-4594-BD19-B0F142BA5BA9}" presName="vert3" presStyleCnt="0"/>
      <dgm:spPr/>
    </dgm:pt>
    <dgm:pt modelId="{49EA963D-1A9A-4DB2-8537-E35BC8330954}" type="pres">
      <dgm:prSet presAssocID="{BB0B86F0-6316-4AFB-937B-E0746E25F6C6}" presName="thinLine3" presStyleLbl="callout" presStyleIdx="2" presStyleCnt="7" custLinFactNeighborX="481" custLinFactNeighborY="35404"/>
      <dgm:spPr>
        <a:ln>
          <a:noFill/>
        </a:ln>
      </dgm:spPr>
    </dgm:pt>
    <dgm:pt modelId="{B275F295-F35A-4479-B435-2025D495FF5A}" type="pres">
      <dgm:prSet presAssocID="{E703A19B-D35C-49C3-BFC6-B6C59C52EDB5}" presName="horz3" presStyleCnt="0"/>
      <dgm:spPr/>
    </dgm:pt>
    <dgm:pt modelId="{3CC8E206-9A7B-4C60-9858-B7F56C540B42}" type="pres">
      <dgm:prSet presAssocID="{E703A19B-D35C-49C3-BFC6-B6C59C52EDB5}" presName="horzSpace3" presStyleCnt="0"/>
      <dgm:spPr/>
    </dgm:pt>
    <dgm:pt modelId="{69E85149-FFC5-47EF-A14C-87D7DB5061DE}" type="pres">
      <dgm:prSet presAssocID="{E703A19B-D35C-49C3-BFC6-B6C59C52EDB5}" presName="tx3" presStyleLbl="revTx" presStyleIdx="5" presStyleCnt="9" custLinFactNeighborX="3800" custLinFactNeighborY="22314"/>
      <dgm:spPr/>
      <dgm:t>
        <a:bodyPr/>
        <a:lstStyle/>
        <a:p>
          <a:endParaRPr lang="en-US"/>
        </a:p>
      </dgm:t>
    </dgm:pt>
    <dgm:pt modelId="{F23FFD37-8D3F-42A2-87A2-65B55853288A}" type="pres">
      <dgm:prSet presAssocID="{E703A19B-D35C-49C3-BFC6-B6C59C52EDB5}" presName="vert3" presStyleCnt="0"/>
      <dgm:spPr/>
    </dgm:pt>
    <dgm:pt modelId="{F2810DC4-ED2B-4888-9F98-5B10DFDC5A32}" type="pres">
      <dgm:prSet presAssocID="{71FD92AF-98DF-4C49-A5D3-A4B303C60B92}" presName="thinLine2b" presStyleLbl="callout" presStyleIdx="3" presStyleCnt="7" custLinFactY="200000" custLinFactNeighborX="463" custLinFactNeighborY="214376"/>
      <dgm:spPr/>
    </dgm:pt>
    <dgm:pt modelId="{EAD01348-D091-43C6-B333-02BFB567E23B}" type="pres">
      <dgm:prSet presAssocID="{71FD92AF-98DF-4C49-A5D3-A4B303C60B92}" presName="vertSpace2b" presStyleCnt="0"/>
      <dgm:spPr/>
    </dgm:pt>
    <dgm:pt modelId="{632233AF-E9E2-4850-A817-83229F83A9BC}" type="pres">
      <dgm:prSet presAssocID="{4C65E193-1099-4E8F-9810-3F84C97B998B}" presName="horz2" presStyleCnt="0"/>
      <dgm:spPr/>
    </dgm:pt>
    <dgm:pt modelId="{12615DB7-3C90-48E4-B958-6308D21E6423}" type="pres">
      <dgm:prSet presAssocID="{4C65E193-1099-4E8F-9810-3F84C97B998B}" presName="horzSpace2" presStyleCnt="0"/>
      <dgm:spPr/>
    </dgm:pt>
    <dgm:pt modelId="{47842D4B-D81B-4D97-B9D2-D9359EEAEFE0}" type="pres">
      <dgm:prSet presAssocID="{4C65E193-1099-4E8F-9810-3F84C97B998B}" presName="tx2" presStyleLbl="revTx" presStyleIdx="6" presStyleCnt="9"/>
      <dgm:spPr/>
      <dgm:t>
        <a:bodyPr/>
        <a:lstStyle/>
        <a:p>
          <a:endParaRPr lang="en-US"/>
        </a:p>
      </dgm:t>
    </dgm:pt>
    <dgm:pt modelId="{C6F29BCA-6BEF-4110-AAE7-DFEA5933D3E6}" type="pres">
      <dgm:prSet presAssocID="{4C65E193-1099-4E8F-9810-3F84C97B998B}" presName="vert2" presStyleCnt="0"/>
      <dgm:spPr/>
    </dgm:pt>
    <dgm:pt modelId="{DD71F50D-5E19-4715-8AFC-1F711FF44807}" type="pres">
      <dgm:prSet presAssocID="{4C65E193-1099-4E8F-9810-3F84C97B998B}" presName="thinLine2b" presStyleLbl="callout" presStyleIdx="4" presStyleCnt="7"/>
      <dgm:spPr/>
    </dgm:pt>
    <dgm:pt modelId="{084DE7BE-4A9E-4639-AF6E-B7DD552A9653}" type="pres">
      <dgm:prSet presAssocID="{4C65E193-1099-4E8F-9810-3F84C97B998B}" presName="vertSpace2b" presStyleCnt="0"/>
      <dgm:spPr/>
    </dgm:pt>
    <dgm:pt modelId="{224DE33A-6C02-471B-8CD7-292FD0D0817E}" type="pres">
      <dgm:prSet presAssocID="{10BB7116-60E9-4B86-8648-65E33C70714C}" presName="horz2" presStyleCnt="0"/>
      <dgm:spPr/>
    </dgm:pt>
    <dgm:pt modelId="{17F72339-6C72-451A-9FA3-6794274BAB32}" type="pres">
      <dgm:prSet presAssocID="{10BB7116-60E9-4B86-8648-65E33C70714C}" presName="horzSpace2" presStyleCnt="0"/>
      <dgm:spPr/>
    </dgm:pt>
    <dgm:pt modelId="{AE537F27-0E68-4B6D-B658-DE9F6EDE545D}" type="pres">
      <dgm:prSet presAssocID="{10BB7116-60E9-4B86-8648-65E33C70714C}" presName="tx2" presStyleLbl="revTx" presStyleIdx="7" presStyleCnt="9" custScaleX="177922"/>
      <dgm:spPr/>
      <dgm:t>
        <a:bodyPr/>
        <a:lstStyle/>
        <a:p>
          <a:endParaRPr lang="en-US"/>
        </a:p>
      </dgm:t>
    </dgm:pt>
    <dgm:pt modelId="{E0B896D6-69E9-4BC5-B3E5-F7C457A3F680}" type="pres">
      <dgm:prSet presAssocID="{10BB7116-60E9-4B86-8648-65E33C70714C}" presName="vert2" presStyleCnt="0"/>
      <dgm:spPr/>
    </dgm:pt>
    <dgm:pt modelId="{F9C0EFA0-520F-439E-831D-D84DC3E88466}" type="pres">
      <dgm:prSet presAssocID="{10BB7116-60E9-4B86-8648-65E33C70714C}" presName="thinLine2b" presStyleLbl="callout" presStyleIdx="5" presStyleCnt="7"/>
      <dgm:spPr/>
    </dgm:pt>
    <dgm:pt modelId="{E087FD42-CFDA-408D-BF94-5ED1D3C47985}" type="pres">
      <dgm:prSet presAssocID="{10BB7116-60E9-4B86-8648-65E33C70714C}" presName="vertSpace2b" presStyleCnt="0"/>
      <dgm:spPr/>
    </dgm:pt>
    <dgm:pt modelId="{CBA40068-EB5C-44ED-A35D-3219BE8D7B30}" type="pres">
      <dgm:prSet presAssocID="{4DF54CB5-C9EE-42DD-926A-146A86746697}" presName="horz2" presStyleCnt="0"/>
      <dgm:spPr/>
    </dgm:pt>
    <dgm:pt modelId="{C9CAAB30-C7D8-4E1D-BD22-020C64370DFD}" type="pres">
      <dgm:prSet presAssocID="{4DF54CB5-C9EE-42DD-926A-146A86746697}" presName="horzSpace2" presStyleCnt="0"/>
      <dgm:spPr/>
    </dgm:pt>
    <dgm:pt modelId="{EF631E7E-DCED-4BCB-AC57-B03767C66D7A}" type="pres">
      <dgm:prSet presAssocID="{4DF54CB5-C9EE-42DD-926A-146A86746697}" presName="tx2" presStyleLbl="revTx" presStyleIdx="8" presStyleCnt="9"/>
      <dgm:spPr/>
      <dgm:t>
        <a:bodyPr/>
        <a:lstStyle/>
        <a:p>
          <a:endParaRPr lang="en-US"/>
        </a:p>
      </dgm:t>
    </dgm:pt>
    <dgm:pt modelId="{9752EED6-E321-4AB5-8B57-2C4A283FC963}" type="pres">
      <dgm:prSet presAssocID="{4DF54CB5-C9EE-42DD-926A-146A86746697}" presName="vert2" presStyleCnt="0"/>
      <dgm:spPr/>
    </dgm:pt>
    <dgm:pt modelId="{971C99BB-C6E6-4795-9320-63DC48854C3E}" type="pres">
      <dgm:prSet presAssocID="{4DF54CB5-C9EE-42DD-926A-146A86746697}" presName="thinLine2b" presStyleLbl="callout" presStyleIdx="6" presStyleCnt="7"/>
      <dgm:spPr/>
    </dgm:pt>
    <dgm:pt modelId="{F0E2C88A-3BBD-4E72-9CF9-C0FFE9D564FB}" type="pres">
      <dgm:prSet presAssocID="{4DF54CB5-C9EE-42DD-926A-146A86746697}" presName="vertSpace2b" presStyleCnt="0"/>
      <dgm:spPr/>
    </dgm:pt>
  </dgm:ptLst>
  <dgm:cxnLst>
    <dgm:cxn modelId="{0B387464-2EE1-44C7-8C13-7F0E68CEF6E4}" srcId="{43C9D655-BAFA-4BEA-A3FD-9ECBD62DEA89}" destId="{4DF54CB5-C9EE-42DD-926A-146A86746697}" srcOrd="4" destOrd="0" parTransId="{82ABEA44-CCF6-406D-80B7-E51B27351D4B}" sibTransId="{92DF7CEC-933C-4DA1-8241-4174DDD64A24}"/>
    <dgm:cxn modelId="{05047616-915E-4CA5-B322-EAB3469A6FAE}" srcId="{43C9D655-BAFA-4BEA-A3FD-9ECBD62DEA89}" destId="{10BB7116-60E9-4B86-8648-65E33C70714C}" srcOrd="3" destOrd="0" parTransId="{B4F1B0F6-B9CB-49F1-8572-D66D830FEFAA}" sibTransId="{4C77C984-7204-49DA-8AF0-32C9E42B8AC1}"/>
    <dgm:cxn modelId="{7A084E1E-3A96-4948-87AB-65556128307B}" type="presOf" srcId="{E703A19B-D35C-49C3-BFC6-B6C59C52EDB5}" destId="{69E85149-FFC5-47EF-A14C-87D7DB5061DE}" srcOrd="0" destOrd="0" presId="urn:microsoft.com/office/officeart/2008/layout/LinedList"/>
    <dgm:cxn modelId="{90D5FCC3-50E4-462C-B7ED-91E682CE57A8}" srcId="{43C9D655-BAFA-4BEA-A3FD-9ECBD62DEA89}" destId="{BD0085F9-5DB8-4130-8FB2-5576DA713E81}" srcOrd="0" destOrd="0" parTransId="{9AB93D54-E15D-495B-BDAD-97CFA9C5E8DA}" sibTransId="{6E76E9C8-1630-4DEE-9A9E-07038FC94996}"/>
    <dgm:cxn modelId="{4C36AD64-8D2C-4D58-8BCC-C683C5E2C603}" srcId="{71FD92AF-98DF-4C49-A5D3-A4B303C60B92}" destId="{E703A19B-D35C-49C3-BFC6-B6C59C52EDB5}" srcOrd="2" destOrd="0" parTransId="{88B1D0BE-D702-4DC9-A757-F33868D29833}" sibTransId="{5CB0A2A5-970B-4C46-A16F-FFBD2709EA73}"/>
    <dgm:cxn modelId="{8B0AC2BE-196A-4716-AC0A-1EC5869AA89D}" srcId="{71FD92AF-98DF-4C49-A5D3-A4B303C60B92}" destId="{17ECA04C-5ED1-4594-BD19-B0F142BA5BA9}" srcOrd="1" destOrd="0" parTransId="{D1D8370A-6679-4FDE-98F0-3170F039F2B8}" sibTransId="{BB0B86F0-6316-4AFB-937B-E0746E25F6C6}"/>
    <dgm:cxn modelId="{CC33C761-3B16-4410-BF43-AEA1A51136CF}" srcId="{D087A3FE-44A8-41EF-BD97-74EB12B0E3F8}" destId="{43C9D655-BAFA-4BEA-A3FD-9ECBD62DEA89}" srcOrd="0" destOrd="0" parTransId="{0CF302D5-9F46-4BDA-A0FE-C403E2B7402D}" sibTransId="{7F98C60C-DF8B-4053-9B6B-49A986FC3E7C}"/>
    <dgm:cxn modelId="{00FE2EE8-5FE9-4C77-BDA5-659752A939F0}" type="presOf" srcId="{71B3868F-064A-4585-B1DA-BE975BFEC60E}" destId="{1701CD04-ACEC-421A-9CC1-017067C97DF6}" srcOrd="0" destOrd="0" presId="urn:microsoft.com/office/officeart/2008/layout/LinedList"/>
    <dgm:cxn modelId="{15689006-099A-456C-B5F0-3366639C6682}" type="presOf" srcId="{10BB7116-60E9-4B86-8648-65E33C70714C}" destId="{AE537F27-0E68-4B6D-B658-DE9F6EDE545D}" srcOrd="0" destOrd="0" presId="urn:microsoft.com/office/officeart/2008/layout/LinedList"/>
    <dgm:cxn modelId="{218F33D9-E7D8-42B9-AC0E-A1FC6A724713}" type="presOf" srcId="{17ECA04C-5ED1-4594-BD19-B0F142BA5BA9}" destId="{A67C692C-E837-42DC-9056-A97BE871EAE7}" srcOrd="0" destOrd="0" presId="urn:microsoft.com/office/officeart/2008/layout/LinedList"/>
    <dgm:cxn modelId="{975B66D4-4485-48F9-B7C0-0F43DE566464}" type="presOf" srcId="{D087A3FE-44A8-41EF-BD97-74EB12B0E3F8}" destId="{C9289708-EA76-43F3-A6F4-40E83D1309A2}" srcOrd="0" destOrd="0" presId="urn:microsoft.com/office/officeart/2008/layout/LinedList"/>
    <dgm:cxn modelId="{31A07EBE-2EA9-41E7-A88C-7DBA5485CA05}" srcId="{43C9D655-BAFA-4BEA-A3FD-9ECBD62DEA89}" destId="{71FD92AF-98DF-4C49-A5D3-A4B303C60B92}" srcOrd="1" destOrd="0" parTransId="{0FD95134-C345-45B6-B5DB-A9B7CF75DEBD}" sibTransId="{E9363E49-3CA6-4987-ABF3-BDCD39D3B8CF}"/>
    <dgm:cxn modelId="{2EFACCF2-1C74-4974-87D1-905DD1A909A5}" type="presOf" srcId="{43C9D655-BAFA-4BEA-A3FD-9ECBD62DEA89}" destId="{18196C5B-FB22-40A7-A78F-004FC4137BC7}" srcOrd="0" destOrd="0" presId="urn:microsoft.com/office/officeart/2008/layout/LinedList"/>
    <dgm:cxn modelId="{FE271D78-5E5B-4B15-B1C7-57E5CAD70DDB}" type="presOf" srcId="{4C65E193-1099-4E8F-9810-3F84C97B998B}" destId="{47842D4B-D81B-4D97-B9D2-D9359EEAEFE0}" srcOrd="0" destOrd="0" presId="urn:microsoft.com/office/officeart/2008/layout/LinedList"/>
    <dgm:cxn modelId="{ADEDD442-D01A-455B-9E69-FA17FC963FC3}" type="presOf" srcId="{BD0085F9-5DB8-4130-8FB2-5576DA713E81}" destId="{B0C95778-3F12-4FB4-8658-B9E3F938AAD2}" srcOrd="0" destOrd="0" presId="urn:microsoft.com/office/officeart/2008/layout/LinedList"/>
    <dgm:cxn modelId="{887C2403-5844-4178-921D-58427800C4AA}" srcId="{71FD92AF-98DF-4C49-A5D3-A4B303C60B92}" destId="{71B3868F-064A-4585-B1DA-BE975BFEC60E}" srcOrd="0" destOrd="0" parTransId="{8C161DC6-8B76-4685-806B-AD42F7B79B88}" sibTransId="{E6FB5CDA-1ED0-4B5C-A8B8-AA6A9DD2F754}"/>
    <dgm:cxn modelId="{307AA20A-5994-4F51-89AE-163D116F70B3}" srcId="{43C9D655-BAFA-4BEA-A3FD-9ECBD62DEA89}" destId="{4C65E193-1099-4E8F-9810-3F84C97B998B}" srcOrd="2" destOrd="0" parTransId="{81170B8F-100C-4152-8E30-7EA72E919361}" sibTransId="{FCFC1F65-1665-46B8-A902-C088D29574B1}"/>
    <dgm:cxn modelId="{BA5E911A-789F-4E6C-A753-16C3C75B786D}" type="presOf" srcId="{71FD92AF-98DF-4C49-A5D3-A4B303C60B92}" destId="{AD1E486D-2DD1-4546-AC2F-988D00F97913}" srcOrd="0" destOrd="0" presId="urn:microsoft.com/office/officeart/2008/layout/LinedList"/>
    <dgm:cxn modelId="{064EA98B-2E22-4678-9535-6B002A9FED3E}" type="presOf" srcId="{4DF54CB5-C9EE-42DD-926A-146A86746697}" destId="{EF631E7E-DCED-4BCB-AC57-B03767C66D7A}" srcOrd="0" destOrd="0" presId="urn:microsoft.com/office/officeart/2008/layout/LinedList"/>
    <dgm:cxn modelId="{D4AE4EA5-0971-4BE4-8A82-73DB925921A3}" type="presParOf" srcId="{C9289708-EA76-43F3-A6F4-40E83D1309A2}" destId="{5E3B40B7-EC7C-48D5-8120-8CE2DAD8726E}" srcOrd="0" destOrd="0" presId="urn:microsoft.com/office/officeart/2008/layout/LinedList"/>
    <dgm:cxn modelId="{C810F5A6-7C0C-4BF8-A13A-F59FA71EDB5B}" type="presParOf" srcId="{C9289708-EA76-43F3-A6F4-40E83D1309A2}" destId="{318EA1C1-7CEC-46CD-A088-A4D054C27936}" srcOrd="1" destOrd="0" presId="urn:microsoft.com/office/officeart/2008/layout/LinedList"/>
    <dgm:cxn modelId="{54716A80-596B-43AC-B504-B629ABCE3FF6}" type="presParOf" srcId="{318EA1C1-7CEC-46CD-A088-A4D054C27936}" destId="{18196C5B-FB22-40A7-A78F-004FC4137BC7}" srcOrd="0" destOrd="0" presId="urn:microsoft.com/office/officeart/2008/layout/LinedList"/>
    <dgm:cxn modelId="{CA090FF0-E062-42DC-91B7-5A139428FAAE}" type="presParOf" srcId="{318EA1C1-7CEC-46CD-A088-A4D054C27936}" destId="{2FF93C22-3FF2-453F-B44E-6A25E089B6FA}" srcOrd="1" destOrd="0" presId="urn:microsoft.com/office/officeart/2008/layout/LinedList"/>
    <dgm:cxn modelId="{DF4A99ED-9CA8-4688-A36A-6EC14690EF9E}" type="presParOf" srcId="{2FF93C22-3FF2-453F-B44E-6A25E089B6FA}" destId="{3314DF56-D028-4E37-BAD3-CE3022C840F6}" srcOrd="0" destOrd="0" presId="urn:microsoft.com/office/officeart/2008/layout/LinedList"/>
    <dgm:cxn modelId="{38A5014F-C4CC-44E9-A6FC-53FC20AB7845}" type="presParOf" srcId="{2FF93C22-3FF2-453F-B44E-6A25E089B6FA}" destId="{ED0511A9-617A-43BA-952F-CB2AF953CC77}" srcOrd="1" destOrd="0" presId="urn:microsoft.com/office/officeart/2008/layout/LinedList"/>
    <dgm:cxn modelId="{957BF8EC-120E-4073-B727-877D1B13F69B}" type="presParOf" srcId="{ED0511A9-617A-43BA-952F-CB2AF953CC77}" destId="{D01D3B46-DE28-4053-A664-99B5FDEB6BCD}" srcOrd="0" destOrd="0" presId="urn:microsoft.com/office/officeart/2008/layout/LinedList"/>
    <dgm:cxn modelId="{796E03A4-6C29-4E7B-9A50-69A5CF1C3615}" type="presParOf" srcId="{ED0511A9-617A-43BA-952F-CB2AF953CC77}" destId="{B0C95778-3F12-4FB4-8658-B9E3F938AAD2}" srcOrd="1" destOrd="0" presId="urn:microsoft.com/office/officeart/2008/layout/LinedList"/>
    <dgm:cxn modelId="{75758E49-DA89-4D3D-A2EA-4342DD77EDE3}" type="presParOf" srcId="{ED0511A9-617A-43BA-952F-CB2AF953CC77}" destId="{97047C30-826C-48E7-9195-C055E44233AA}" srcOrd="2" destOrd="0" presId="urn:microsoft.com/office/officeart/2008/layout/LinedList"/>
    <dgm:cxn modelId="{9FC1B4BE-41BB-4410-B5EE-6F30E37A4C14}" type="presParOf" srcId="{2FF93C22-3FF2-453F-B44E-6A25E089B6FA}" destId="{FD37D65E-B6D8-4A36-8FF0-56AF3AD38CD4}" srcOrd="2" destOrd="0" presId="urn:microsoft.com/office/officeart/2008/layout/LinedList"/>
    <dgm:cxn modelId="{5A87CB90-5BA7-452A-B627-AA76DFD0FE89}" type="presParOf" srcId="{2FF93C22-3FF2-453F-B44E-6A25E089B6FA}" destId="{32C3812B-4408-4DC1-8CE1-678C79C6A742}" srcOrd="3" destOrd="0" presId="urn:microsoft.com/office/officeart/2008/layout/LinedList"/>
    <dgm:cxn modelId="{0902E23C-CA35-476B-8C2D-B7CBD41EB88C}" type="presParOf" srcId="{2FF93C22-3FF2-453F-B44E-6A25E089B6FA}" destId="{22C121F5-FCA3-48A9-AB12-18E847A4ACE3}" srcOrd="4" destOrd="0" presId="urn:microsoft.com/office/officeart/2008/layout/LinedList"/>
    <dgm:cxn modelId="{95E2FD8B-BE58-4772-97CE-DABDBE741F09}" type="presParOf" srcId="{22C121F5-FCA3-48A9-AB12-18E847A4ACE3}" destId="{CC260620-3FD6-4E60-9F23-3DF28D84966A}" srcOrd="0" destOrd="0" presId="urn:microsoft.com/office/officeart/2008/layout/LinedList"/>
    <dgm:cxn modelId="{E9E7E7C9-5E0B-4560-902D-E3B07C0AFD04}" type="presParOf" srcId="{22C121F5-FCA3-48A9-AB12-18E847A4ACE3}" destId="{AD1E486D-2DD1-4546-AC2F-988D00F97913}" srcOrd="1" destOrd="0" presId="urn:microsoft.com/office/officeart/2008/layout/LinedList"/>
    <dgm:cxn modelId="{DB064F78-DDC5-43F9-9F8D-2F8B08194D94}" type="presParOf" srcId="{22C121F5-FCA3-48A9-AB12-18E847A4ACE3}" destId="{DB224874-34F8-4B53-AF13-B05F6BDBE813}" srcOrd="2" destOrd="0" presId="urn:microsoft.com/office/officeart/2008/layout/LinedList"/>
    <dgm:cxn modelId="{8D73CBDF-7095-4232-96F4-26E77A942215}" type="presParOf" srcId="{DB224874-34F8-4B53-AF13-B05F6BDBE813}" destId="{4FDEB1A6-596F-454F-A29A-1CDAF38ABE54}" srcOrd="0" destOrd="0" presId="urn:microsoft.com/office/officeart/2008/layout/LinedList"/>
    <dgm:cxn modelId="{43DDEC52-8BF6-4B81-A58C-BF406778395C}" type="presParOf" srcId="{4FDEB1A6-596F-454F-A29A-1CDAF38ABE54}" destId="{7191F434-9EE3-4F69-8F26-815B4722CAE6}" srcOrd="0" destOrd="0" presId="urn:microsoft.com/office/officeart/2008/layout/LinedList"/>
    <dgm:cxn modelId="{9630A603-1C5C-4DC6-92EF-276FF390E5D5}" type="presParOf" srcId="{4FDEB1A6-596F-454F-A29A-1CDAF38ABE54}" destId="{1701CD04-ACEC-421A-9CC1-017067C97DF6}" srcOrd="1" destOrd="0" presId="urn:microsoft.com/office/officeart/2008/layout/LinedList"/>
    <dgm:cxn modelId="{FDFC2411-01C2-48E8-BC67-6053DCB1C062}" type="presParOf" srcId="{4FDEB1A6-596F-454F-A29A-1CDAF38ABE54}" destId="{87EEE929-EB10-4D58-8AAE-3ABC86E9D7B1}" srcOrd="2" destOrd="0" presId="urn:microsoft.com/office/officeart/2008/layout/LinedList"/>
    <dgm:cxn modelId="{51E42DCE-1758-4645-8724-CD288DE788AF}" type="presParOf" srcId="{DB224874-34F8-4B53-AF13-B05F6BDBE813}" destId="{ADFED284-CDA4-42F7-A566-D316E3B6F6CB}" srcOrd="1" destOrd="0" presId="urn:microsoft.com/office/officeart/2008/layout/LinedList"/>
    <dgm:cxn modelId="{BBF25DEF-1EA8-48B0-92AC-E6650AC0664B}" type="presParOf" srcId="{DB224874-34F8-4B53-AF13-B05F6BDBE813}" destId="{8C80301C-834E-485F-AB27-E953E1F52447}" srcOrd="2" destOrd="0" presId="urn:microsoft.com/office/officeart/2008/layout/LinedList"/>
    <dgm:cxn modelId="{789CF2C4-44E4-4526-AB0C-692302058C93}" type="presParOf" srcId="{8C80301C-834E-485F-AB27-E953E1F52447}" destId="{C4A32E1D-F8C5-499E-A738-2DA27DC3A005}" srcOrd="0" destOrd="0" presId="urn:microsoft.com/office/officeart/2008/layout/LinedList"/>
    <dgm:cxn modelId="{26EFC05B-0257-4073-A6D0-F2025C14C305}" type="presParOf" srcId="{8C80301C-834E-485F-AB27-E953E1F52447}" destId="{A67C692C-E837-42DC-9056-A97BE871EAE7}" srcOrd="1" destOrd="0" presId="urn:microsoft.com/office/officeart/2008/layout/LinedList"/>
    <dgm:cxn modelId="{8ABE66E2-AD16-4750-B3F0-B1BFAC43EB36}" type="presParOf" srcId="{8C80301C-834E-485F-AB27-E953E1F52447}" destId="{F4E138F1-8886-4948-B67B-8E55108244AB}" srcOrd="2" destOrd="0" presId="urn:microsoft.com/office/officeart/2008/layout/LinedList"/>
    <dgm:cxn modelId="{ED5651A7-12FB-406B-AC6E-22FF00A56CBF}" type="presParOf" srcId="{DB224874-34F8-4B53-AF13-B05F6BDBE813}" destId="{49EA963D-1A9A-4DB2-8537-E35BC8330954}" srcOrd="3" destOrd="0" presId="urn:microsoft.com/office/officeart/2008/layout/LinedList"/>
    <dgm:cxn modelId="{1C559961-DFFF-4028-9AC1-88C5C27FF447}" type="presParOf" srcId="{DB224874-34F8-4B53-AF13-B05F6BDBE813}" destId="{B275F295-F35A-4479-B435-2025D495FF5A}" srcOrd="4" destOrd="0" presId="urn:microsoft.com/office/officeart/2008/layout/LinedList"/>
    <dgm:cxn modelId="{FED39A8C-956A-4F6C-9DDA-2DB570905D2A}" type="presParOf" srcId="{B275F295-F35A-4479-B435-2025D495FF5A}" destId="{3CC8E206-9A7B-4C60-9858-B7F56C540B42}" srcOrd="0" destOrd="0" presId="urn:microsoft.com/office/officeart/2008/layout/LinedList"/>
    <dgm:cxn modelId="{F567390C-1FFE-4F79-9360-FFE0DA9104C4}" type="presParOf" srcId="{B275F295-F35A-4479-B435-2025D495FF5A}" destId="{69E85149-FFC5-47EF-A14C-87D7DB5061DE}" srcOrd="1" destOrd="0" presId="urn:microsoft.com/office/officeart/2008/layout/LinedList"/>
    <dgm:cxn modelId="{F5CBBD57-2EC4-41A3-B984-7ABBC68674AA}" type="presParOf" srcId="{B275F295-F35A-4479-B435-2025D495FF5A}" destId="{F23FFD37-8D3F-42A2-87A2-65B55853288A}" srcOrd="2" destOrd="0" presId="urn:microsoft.com/office/officeart/2008/layout/LinedList"/>
    <dgm:cxn modelId="{764C8A17-BB26-4D26-8E47-B80B98C79336}" type="presParOf" srcId="{2FF93C22-3FF2-453F-B44E-6A25E089B6FA}" destId="{F2810DC4-ED2B-4888-9F98-5B10DFDC5A32}" srcOrd="5" destOrd="0" presId="urn:microsoft.com/office/officeart/2008/layout/LinedList"/>
    <dgm:cxn modelId="{215D59F8-9C16-4EE2-BDCF-92A224E3B793}" type="presParOf" srcId="{2FF93C22-3FF2-453F-B44E-6A25E089B6FA}" destId="{EAD01348-D091-43C6-B333-02BFB567E23B}" srcOrd="6" destOrd="0" presId="urn:microsoft.com/office/officeart/2008/layout/LinedList"/>
    <dgm:cxn modelId="{903760BE-E3A1-4E17-A808-F7CBF1067D34}" type="presParOf" srcId="{2FF93C22-3FF2-453F-B44E-6A25E089B6FA}" destId="{632233AF-E9E2-4850-A817-83229F83A9BC}" srcOrd="7" destOrd="0" presId="urn:microsoft.com/office/officeart/2008/layout/LinedList"/>
    <dgm:cxn modelId="{267401C5-7335-48E6-9B2F-FB7ABA942BC8}" type="presParOf" srcId="{632233AF-E9E2-4850-A817-83229F83A9BC}" destId="{12615DB7-3C90-48E4-B958-6308D21E6423}" srcOrd="0" destOrd="0" presId="urn:microsoft.com/office/officeart/2008/layout/LinedList"/>
    <dgm:cxn modelId="{4049E7DF-F34F-48D6-864A-4D1DBFFE8DD1}" type="presParOf" srcId="{632233AF-E9E2-4850-A817-83229F83A9BC}" destId="{47842D4B-D81B-4D97-B9D2-D9359EEAEFE0}" srcOrd="1" destOrd="0" presId="urn:microsoft.com/office/officeart/2008/layout/LinedList"/>
    <dgm:cxn modelId="{E27CCA3F-D65B-4317-B5E9-CF0A78F9A3F0}" type="presParOf" srcId="{632233AF-E9E2-4850-A817-83229F83A9BC}" destId="{C6F29BCA-6BEF-4110-AAE7-DFEA5933D3E6}" srcOrd="2" destOrd="0" presId="urn:microsoft.com/office/officeart/2008/layout/LinedList"/>
    <dgm:cxn modelId="{398CB26E-05CD-4F8A-9F9E-9179947A82CD}" type="presParOf" srcId="{2FF93C22-3FF2-453F-B44E-6A25E089B6FA}" destId="{DD71F50D-5E19-4715-8AFC-1F711FF44807}" srcOrd="8" destOrd="0" presId="urn:microsoft.com/office/officeart/2008/layout/LinedList"/>
    <dgm:cxn modelId="{699CD2A7-CDD3-4011-B1B1-0288FEFA773A}" type="presParOf" srcId="{2FF93C22-3FF2-453F-B44E-6A25E089B6FA}" destId="{084DE7BE-4A9E-4639-AF6E-B7DD552A9653}" srcOrd="9" destOrd="0" presId="urn:microsoft.com/office/officeart/2008/layout/LinedList"/>
    <dgm:cxn modelId="{0243B342-E421-4908-8927-395283FCD4DE}" type="presParOf" srcId="{2FF93C22-3FF2-453F-B44E-6A25E089B6FA}" destId="{224DE33A-6C02-471B-8CD7-292FD0D0817E}" srcOrd="10" destOrd="0" presId="urn:microsoft.com/office/officeart/2008/layout/LinedList"/>
    <dgm:cxn modelId="{4F612E81-56E5-4CE0-BC66-7ED673ADB55C}" type="presParOf" srcId="{224DE33A-6C02-471B-8CD7-292FD0D0817E}" destId="{17F72339-6C72-451A-9FA3-6794274BAB32}" srcOrd="0" destOrd="0" presId="urn:microsoft.com/office/officeart/2008/layout/LinedList"/>
    <dgm:cxn modelId="{65C8C170-89C2-4FB7-98AD-24C1BD338EF8}" type="presParOf" srcId="{224DE33A-6C02-471B-8CD7-292FD0D0817E}" destId="{AE537F27-0E68-4B6D-B658-DE9F6EDE545D}" srcOrd="1" destOrd="0" presId="urn:microsoft.com/office/officeart/2008/layout/LinedList"/>
    <dgm:cxn modelId="{7F69C421-C520-4206-A67F-9314828EF4FF}" type="presParOf" srcId="{224DE33A-6C02-471B-8CD7-292FD0D0817E}" destId="{E0B896D6-69E9-4BC5-B3E5-F7C457A3F680}" srcOrd="2" destOrd="0" presId="urn:microsoft.com/office/officeart/2008/layout/LinedList"/>
    <dgm:cxn modelId="{7E2A26BC-A6B7-4D56-B18B-B0E46BD6B391}" type="presParOf" srcId="{2FF93C22-3FF2-453F-B44E-6A25E089B6FA}" destId="{F9C0EFA0-520F-439E-831D-D84DC3E88466}" srcOrd="11" destOrd="0" presId="urn:microsoft.com/office/officeart/2008/layout/LinedList"/>
    <dgm:cxn modelId="{22356E41-1CC7-43CF-B7E0-AF33E6F150F3}" type="presParOf" srcId="{2FF93C22-3FF2-453F-B44E-6A25E089B6FA}" destId="{E087FD42-CFDA-408D-BF94-5ED1D3C47985}" srcOrd="12" destOrd="0" presId="urn:microsoft.com/office/officeart/2008/layout/LinedList"/>
    <dgm:cxn modelId="{7ED74C55-B4D3-4423-88D3-7C480D5E5677}" type="presParOf" srcId="{2FF93C22-3FF2-453F-B44E-6A25E089B6FA}" destId="{CBA40068-EB5C-44ED-A35D-3219BE8D7B30}" srcOrd="13" destOrd="0" presId="urn:microsoft.com/office/officeart/2008/layout/LinedList"/>
    <dgm:cxn modelId="{BBC80DD0-B0EA-493E-86E4-A2FA51594DF5}" type="presParOf" srcId="{CBA40068-EB5C-44ED-A35D-3219BE8D7B30}" destId="{C9CAAB30-C7D8-4E1D-BD22-020C64370DFD}" srcOrd="0" destOrd="0" presId="urn:microsoft.com/office/officeart/2008/layout/LinedList"/>
    <dgm:cxn modelId="{465E0633-767F-41FF-B509-FD79BC3EE924}" type="presParOf" srcId="{CBA40068-EB5C-44ED-A35D-3219BE8D7B30}" destId="{EF631E7E-DCED-4BCB-AC57-B03767C66D7A}" srcOrd="1" destOrd="0" presId="urn:microsoft.com/office/officeart/2008/layout/LinedList"/>
    <dgm:cxn modelId="{025244E1-3C97-4040-8404-D5FD3F736F73}" type="presParOf" srcId="{CBA40068-EB5C-44ED-A35D-3219BE8D7B30}" destId="{9752EED6-E321-4AB5-8B57-2C4A283FC963}" srcOrd="2" destOrd="0" presId="urn:microsoft.com/office/officeart/2008/layout/LinedList"/>
    <dgm:cxn modelId="{8B170A4F-54D9-441B-9C96-A36BFB20198F}" type="presParOf" srcId="{2FF93C22-3FF2-453F-B44E-6A25E089B6FA}" destId="{971C99BB-C6E6-4795-9320-63DC48854C3E}" srcOrd="14" destOrd="0" presId="urn:microsoft.com/office/officeart/2008/layout/LinedList"/>
    <dgm:cxn modelId="{30869B28-E130-4696-AE3E-0884C13B2B5A}" type="presParOf" srcId="{2FF93C22-3FF2-453F-B44E-6A25E089B6FA}" destId="{F0E2C88A-3BBD-4E72-9CF9-C0FFE9D564FB}" srcOrd="15" destOrd="0" presId="urn:microsoft.com/office/officeart/2008/layout/LinedLis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5FBC54-87C4-4B56-AFA4-3BDAF286FE10}"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10E0E147-5FBF-4DD2-A232-4398CE524478}">
      <dgm:prSet phldrT="[Text]"/>
      <dgm:spPr/>
      <dgm:t>
        <a:bodyPr/>
        <a:lstStyle/>
        <a:p>
          <a:r>
            <a:rPr lang="en-US" dirty="0"/>
            <a:t>Know-Your-Customer (KYC) Service </a:t>
          </a:r>
        </a:p>
      </dgm:t>
    </dgm:pt>
    <dgm:pt modelId="{1371A908-F4D6-4F6B-8AA1-00DC09BFF981}" type="parTrans" cxnId="{E7DD8152-0AD7-4303-B0D4-671C9096F17C}">
      <dgm:prSet/>
      <dgm:spPr/>
      <dgm:t>
        <a:bodyPr/>
        <a:lstStyle/>
        <a:p>
          <a:endParaRPr lang="en-US"/>
        </a:p>
      </dgm:t>
    </dgm:pt>
    <dgm:pt modelId="{83F89E35-FB00-4C06-A6B2-254223A750F6}" type="sibTrans" cxnId="{E7DD8152-0AD7-4303-B0D4-671C9096F17C}">
      <dgm:prSet/>
      <dgm:spPr/>
      <dgm:t>
        <a:bodyPr/>
        <a:lstStyle/>
        <a:p>
          <a:endParaRPr lang="en-US"/>
        </a:p>
      </dgm:t>
    </dgm:pt>
    <dgm:pt modelId="{B88294D8-4563-43F0-AB5F-2CEAEEC222A5}">
      <dgm:prSet phldrT="[Text]" custT="1"/>
      <dgm:spPr/>
      <dgm:t>
        <a:bodyPr/>
        <a:lstStyle/>
        <a:p>
          <a:r>
            <a:rPr lang="en-US" sz="1800" kern="1200" dirty="0">
              <a:solidFill>
                <a:schemeClr val="tx1"/>
              </a:solidFill>
              <a:latin typeface="+mn-lt"/>
              <a:ea typeface="+mn-ea"/>
              <a:cs typeface="+mn-cs"/>
            </a:rPr>
            <a:t>Second level validation of customers (especially CSCS walk-in customers)</a:t>
          </a:r>
        </a:p>
      </dgm:t>
    </dgm:pt>
    <dgm:pt modelId="{B0E39706-78BE-4A2B-BB5D-CF8632DD1F86}" type="parTrans" cxnId="{36DFFA1F-472B-4A06-A78E-28F611BB68CC}">
      <dgm:prSet/>
      <dgm:spPr/>
      <dgm:t>
        <a:bodyPr/>
        <a:lstStyle/>
        <a:p>
          <a:endParaRPr lang="en-US"/>
        </a:p>
      </dgm:t>
    </dgm:pt>
    <dgm:pt modelId="{34809741-5157-4B36-8A17-1DC71275690C}" type="sibTrans" cxnId="{36DFFA1F-472B-4A06-A78E-28F611BB68CC}">
      <dgm:prSet/>
      <dgm:spPr/>
      <dgm:t>
        <a:bodyPr/>
        <a:lstStyle/>
        <a:p>
          <a:endParaRPr lang="en-US"/>
        </a:p>
      </dgm:t>
    </dgm:pt>
    <dgm:pt modelId="{8DBF652C-D250-49AF-A303-78024DE84B57}">
      <dgm:prSet phldrT="[Text]"/>
      <dgm:spPr/>
      <dgm:t>
        <a:bodyPr/>
        <a:lstStyle/>
        <a:p>
          <a:r>
            <a:rPr lang="en-US" dirty="0"/>
            <a:t>Confirmation Services </a:t>
          </a:r>
        </a:p>
      </dgm:t>
    </dgm:pt>
    <dgm:pt modelId="{7B352D5F-8F9C-41DD-831B-94D3F120759A}" type="parTrans" cxnId="{80840DA4-BAB1-4940-9205-40CFD8F950AF}">
      <dgm:prSet/>
      <dgm:spPr/>
      <dgm:t>
        <a:bodyPr/>
        <a:lstStyle/>
        <a:p>
          <a:endParaRPr lang="en-US"/>
        </a:p>
      </dgm:t>
    </dgm:pt>
    <dgm:pt modelId="{DD271CA2-03BE-47FC-8A80-75D35EDB0DAB}" type="sibTrans" cxnId="{80840DA4-BAB1-4940-9205-40CFD8F950AF}">
      <dgm:prSet/>
      <dgm:spPr/>
      <dgm:t>
        <a:bodyPr/>
        <a:lstStyle/>
        <a:p>
          <a:endParaRPr lang="en-US"/>
        </a:p>
      </dgm:t>
    </dgm:pt>
    <dgm:pt modelId="{B51BDB1E-E020-430D-A3D3-35D204D33B2D}">
      <dgm:prSet phldrT="[Text]" custT="1"/>
      <dgm:spPr/>
      <dgm:t>
        <a:bodyPr/>
        <a:lstStyle/>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Account number confirmation for Direct Cash Settlement (DCS)</a:t>
          </a:r>
        </a:p>
      </dgm:t>
    </dgm:pt>
    <dgm:pt modelId="{97DA7E74-5ED6-442D-90A4-1E49AF4A63DC}" type="parTrans" cxnId="{DA3587B7-5ADE-43F9-8E27-31A2F0DD046E}">
      <dgm:prSet/>
      <dgm:spPr/>
      <dgm:t>
        <a:bodyPr/>
        <a:lstStyle/>
        <a:p>
          <a:endParaRPr lang="en-US"/>
        </a:p>
      </dgm:t>
    </dgm:pt>
    <dgm:pt modelId="{6228A278-E9E0-4986-838E-C172ADBB63A1}" type="sibTrans" cxnId="{DA3587B7-5ADE-43F9-8E27-31A2F0DD046E}">
      <dgm:prSet/>
      <dgm:spPr/>
      <dgm:t>
        <a:bodyPr/>
        <a:lstStyle/>
        <a:p>
          <a:endParaRPr lang="en-US"/>
        </a:p>
      </dgm:t>
    </dgm:pt>
    <dgm:pt modelId="{C9616ABC-5D30-4708-B0A8-C04DAD813B51}">
      <dgm:prSet phldrT="[Text]"/>
      <dgm:spPr/>
      <dgm:t>
        <a:bodyPr/>
        <a:lstStyle/>
        <a:p>
          <a:r>
            <a:rPr lang="en-US" dirty="0"/>
            <a:t>Settlement Services </a:t>
          </a:r>
        </a:p>
      </dgm:t>
    </dgm:pt>
    <dgm:pt modelId="{9DAA8422-24EA-4A5F-BAA5-632834A7AECF}" type="parTrans" cxnId="{94E5CACE-2936-4002-88DB-43F79344BBD9}">
      <dgm:prSet/>
      <dgm:spPr/>
      <dgm:t>
        <a:bodyPr/>
        <a:lstStyle/>
        <a:p>
          <a:endParaRPr lang="en-US"/>
        </a:p>
      </dgm:t>
    </dgm:pt>
    <dgm:pt modelId="{81CDDBD7-1DE4-42F4-8069-69590630E04C}" type="sibTrans" cxnId="{94E5CACE-2936-4002-88DB-43F79344BBD9}">
      <dgm:prSet/>
      <dgm:spPr/>
      <dgm:t>
        <a:bodyPr/>
        <a:lstStyle/>
        <a:p>
          <a:endParaRPr lang="en-US"/>
        </a:p>
      </dgm:t>
    </dgm:pt>
    <dgm:pt modelId="{A3EBA073-9EE3-479F-90D7-DFDD0F013F03}">
      <dgm:prSet phldrT="[Text]" custT="1"/>
      <dgm:spPr/>
      <dgm:t>
        <a:bodyPr/>
        <a:lstStyle/>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Brokers bank balance verification</a:t>
          </a:r>
        </a:p>
      </dgm:t>
    </dgm:pt>
    <dgm:pt modelId="{DE3D44A4-4F54-43B0-8234-A9B8F5F8F90E}" type="parTrans" cxnId="{F49E887A-167C-4DEB-A647-F5D56CE485FF}">
      <dgm:prSet/>
      <dgm:spPr/>
      <dgm:t>
        <a:bodyPr/>
        <a:lstStyle/>
        <a:p>
          <a:endParaRPr lang="en-US"/>
        </a:p>
      </dgm:t>
    </dgm:pt>
    <dgm:pt modelId="{71344F6E-6A2F-41D4-9D8A-816EBFD6A159}" type="sibTrans" cxnId="{F49E887A-167C-4DEB-A647-F5D56CE485FF}">
      <dgm:prSet/>
      <dgm:spPr/>
      <dgm:t>
        <a:bodyPr/>
        <a:lstStyle/>
        <a:p>
          <a:endParaRPr lang="en-US"/>
        </a:p>
      </dgm:t>
    </dgm:pt>
    <dgm:pt modelId="{F1C0E642-3AB2-4CBC-B0CF-468CD83917B2}">
      <dgm:prSet phldrT="[Text]" custT="1"/>
      <dgm:spPr/>
      <dgm:t>
        <a:bodyPr/>
        <a:lstStyle/>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Cash Settlement Notifications</a:t>
          </a:r>
        </a:p>
      </dgm:t>
    </dgm:pt>
    <dgm:pt modelId="{3F1B5B15-D5CB-4E55-B61C-EBA708C0F672}" type="parTrans" cxnId="{5E0D7BC7-AA89-45CB-9CB4-5BE539E540A4}">
      <dgm:prSet/>
      <dgm:spPr/>
      <dgm:t>
        <a:bodyPr/>
        <a:lstStyle/>
        <a:p>
          <a:endParaRPr lang="en-US"/>
        </a:p>
      </dgm:t>
    </dgm:pt>
    <dgm:pt modelId="{B8A7A4AB-AE8C-4DE5-BEC9-5CA027E24516}" type="sibTrans" cxnId="{5E0D7BC7-AA89-45CB-9CB4-5BE539E540A4}">
      <dgm:prSet/>
      <dgm:spPr/>
      <dgm:t>
        <a:bodyPr/>
        <a:lstStyle/>
        <a:p>
          <a:endParaRPr lang="en-US"/>
        </a:p>
      </dgm:t>
    </dgm:pt>
    <dgm:pt modelId="{307BFAEF-63B1-40FA-AB6A-C742D2314B88}" type="pres">
      <dgm:prSet presAssocID="{795FBC54-87C4-4B56-AFA4-3BDAF286FE10}" presName="Name0" presStyleCnt="0">
        <dgm:presLayoutVars>
          <dgm:dir/>
          <dgm:animLvl val="lvl"/>
          <dgm:resizeHandles val="exact"/>
        </dgm:presLayoutVars>
      </dgm:prSet>
      <dgm:spPr/>
      <dgm:t>
        <a:bodyPr/>
        <a:lstStyle/>
        <a:p>
          <a:endParaRPr lang="en-US"/>
        </a:p>
      </dgm:t>
    </dgm:pt>
    <dgm:pt modelId="{49F61801-F080-4239-B0A5-C2E77B659FD4}" type="pres">
      <dgm:prSet presAssocID="{10E0E147-5FBF-4DD2-A232-4398CE524478}" presName="composite" presStyleCnt="0"/>
      <dgm:spPr/>
    </dgm:pt>
    <dgm:pt modelId="{23ABBFDD-585B-4349-8F02-17536A3F831F}" type="pres">
      <dgm:prSet presAssocID="{10E0E147-5FBF-4DD2-A232-4398CE524478}" presName="parTx" presStyleLbl="alignNode1" presStyleIdx="0" presStyleCnt="3">
        <dgm:presLayoutVars>
          <dgm:chMax val="0"/>
          <dgm:chPref val="0"/>
          <dgm:bulletEnabled val="1"/>
        </dgm:presLayoutVars>
      </dgm:prSet>
      <dgm:spPr/>
      <dgm:t>
        <a:bodyPr/>
        <a:lstStyle/>
        <a:p>
          <a:endParaRPr lang="en-US"/>
        </a:p>
      </dgm:t>
    </dgm:pt>
    <dgm:pt modelId="{7C42E75A-3D74-464E-99C8-FD65682932B0}" type="pres">
      <dgm:prSet presAssocID="{10E0E147-5FBF-4DD2-A232-4398CE524478}" presName="desTx" presStyleLbl="alignAccFollowNode1" presStyleIdx="0" presStyleCnt="3">
        <dgm:presLayoutVars>
          <dgm:bulletEnabled val="1"/>
        </dgm:presLayoutVars>
      </dgm:prSet>
      <dgm:spPr/>
      <dgm:t>
        <a:bodyPr/>
        <a:lstStyle/>
        <a:p>
          <a:endParaRPr lang="en-US"/>
        </a:p>
      </dgm:t>
    </dgm:pt>
    <dgm:pt modelId="{0F39A99E-7229-45A7-B09F-C45E15E5C5DF}" type="pres">
      <dgm:prSet presAssocID="{83F89E35-FB00-4C06-A6B2-254223A750F6}" presName="space" presStyleCnt="0"/>
      <dgm:spPr/>
    </dgm:pt>
    <dgm:pt modelId="{52BE098F-CD44-46BF-90D9-DEAF527857BD}" type="pres">
      <dgm:prSet presAssocID="{8DBF652C-D250-49AF-A303-78024DE84B57}" presName="composite" presStyleCnt="0"/>
      <dgm:spPr/>
    </dgm:pt>
    <dgm:pt modelId="{AFF15E0C-E477-49F6-8E91-BBC8FE56644B}" type="pres">
      <dgm:prSet presAssocID="{8DBF652C-D250-49AF-A303-78024DE84B57}" presName="parTx" presStyleLbl="alignNode1" presStyleIdx="1" presStyleCnt="3">
        <dgm:presLayoutVars>
          <dgm:chMax val="0"/>
          <dgm:chPref val="0"/>
          <dgm:bulletEnabled val="1"/>
        </dgm:presLayoutVars>
      </dgm:prSet>
      <dgm:spPr/>
      <dgm:t>
        <a:bodyPr/>
        <a:lstStyle/>
        <a:p>
          <a:endParaRPr lang="en-US"/>
        </a:p>
      </dgm:t>
    </dgm:pt>
    <dgm:pt modelId="{68357ED3-D4DD-42C2-90FF-6EE227970D3C}" type="pres">
      <dgm:prSet presAssocID="{8DBF652C-D250-49AF-A303-78024DE84B57}" presName="desTx" presStyleLbl="alignAccFollowNode1" presStyleIdx="1" presStyleCnt="3">
        <dgm:presLayoutVars>
          <dgm:bulletEnabled val="1"/>
        </dgm:presLayoutVars>
      </dgm:prSet>
      <dgm:spPr/>
      <dgm:t>
        <a:bodyPr/>
        <a:lstStyle/>
        <a:p>
          <a:endParaRPr lang="en-US"/>
        </a:p>
      </dgm:t>
    </dgm:pt>
    <dgm:pt modelId="{9EE12A8E-F0F8-4EAC-BAFB-A2E5E2EBCDED}" type="pres">
      <dgm:prSet presAssocID="{DD271CA2-03BE-47FC-8A80-75D35EDB0DAB}" presName="space" presStyleCnt="0"/>
      <dgm:spPr/>
    </dgm:pt>
    <dgm:pt modelId="{D446F555-EE1B-476C-BA14-D1440F9C08A8}" type="pres">
      <dgm:prSet presAssocID="{C9616ABC-5D30-4708-B0A8-C04DAD813B51}" presName="composite" presStyleCnt="0"/>
      <dgm:spPr/>
    </dgm:pt>
    <dgm:pt modelId="{55F6F903-0C53-466B-B3A2-E1857A5F425E}" type="pres">
      <dgm:prSet presAssocID="{C9616ABC-5D30-4708-B0A8-C04DAD813B51}" presName="parTx" presStyleLbl="alignNode1" presStyleIdx="2" presStyleCnt="3">
        <dgm:presLayoutVars>
          <dgm:chMax val="0"/>
          <dgm:chPref val="0"/>
          <dgm:bulletEnabled val="1"/>
        </dgm:presLayoutVars>
      </dgm:prSet>
      <dgm:spPr/>
      <dgm:t>
        <a:bodyPr/>
        <a:lstStyle/>
        <a:p>
          <a:endParaRPr lang="en-US"/>
        </a:p>
      </dgm:t>
    </dgm:pt>
    <dgm:pt modelId="{48D95455-2D6F-428D-8C55-D62198330818}" type="pres">
      <dgm:prSet presAssocID="{C9616ABC-5D30-4708-B0A8-C04DAD813B51}" presName="desTx" presStyleLbl="alignAccFollowNode1" presStyleIdx="2" presStyleCnt="3">
        <dgm:presLayoutVars>
          <dgm:bulletEnabled val="1"/>
        </dgm:presLayoutVars>
      </dgm:prSet>
      <dgm:spPr/>
      <dgm:t>
        <a:bodyPr/>
        <a:lstStyle/>
        <a:p>
          <a:endParaRPr lang="en-US"/>
        </a:p>
      </dgm:t>
    </dgm:pt>
  </dgm:ptLst>
  <dgm:cxnLst>
    <dgm:cxn modelId="{8BD58B6C-E32F-4BA9-9E0F-00EFF77894ED}" type="presOf" srcId="{A3EBA073-9EE3-479F-90D7-DFDD0F013F03}" destId="{48D95455-2D6F-428D-8C55-D62198330818}" srcOrd="0" destOrd="0" presId="urn:microsoft.com/office/officeart/2005/8/layout/hList1"/>
    <dgm:cxn modelId="{1C78040A-E330-4162-A67D-B65DFD24E30B}" type="presOf" srcId="{F1C0E642-3AB2-4CBC-B0CF-468CD83917B2}" destId="{48D95455-2D6F-428D-8C55-D62198330818}" srcOrd="0" destOrd="1" presId="urn:microsoft.com/office/officeart/2005/8/layout/hList1"/>
    <dgm:cxn modelId="{F26192FC-0FD1-4E99-8FCB-0B37B8E11E35}" type="presOf" srcId="{C9616ABC-5D30-4708-B0A8-C04DAD813B51}" destId="{55F6F903-0C53-466B-B3A2-E1857A5F425E}" srcOrd="0" destOrd="0" presId="urn:microsoft.com/office/officeart/2005/8/layout/hList1"/>
    <dgm:cxn modelId="{356B1D68-C5C5-41EB-AE11-0EF2A13004A7}" type="presOf" srcId="{8DBF652C-D250-49AF-A303-78024DE84B57}" destId="{AFF15E0C-E477-49F6-8E91-BBC8FE56644B}" srcOrd="0" destOrd="0" presId="urn:microsoft.com/office/officeart/2005/8/layout/hList1"/>
    <dgm:cxn modelId="{94E5CACE-2936-4002-88DB-43F79344BBD9}" srcId="{795FBC54-87C4-4B56-AFA4-3BDAF286FE10}" destId="{C9616ABC-5D30-4708-B0A8-C04DAD813B51}" srcOrd="2" destOrd="0" parTransId="{9DAA8422-24EA-4A5F-BAA5-632834A7AECF}" sibTransId="{81CDDBD7-1DE4-42F4-8069-69590630E04C}"/>
    <dgm:cxn modelId="{DA98737F-BB5D-488E-8659-048391091DCD}" type="presOf" srcId="{B51BDB1E-E020-430D-A3D3-35D204D33B2D}" destId="{68357ED3-D4DD-42C2-90FF-6EE227970D3C}" srcOrd="0" destOrd="0" presId="urn:microsoft.com/office/officeart/2005/8/layout/hList1"/>
    <dgm:cxn modelId="{230044D4-68DD-44EB-84EC-DAD7675C0C66}" type="presOf" srcId="{795FBC54-87C4-4B56-AFA4-3BDAF286FE10}" destId="{307BFAEF-63B1-40FA-AB6A-C742D2314B88}" srcOrd="0" destOrd="0" presId="urn:microsoft.com/office/officeart/2005/8/layout/hList1"/>
    <dgm:cxn modelId="{3F41AE02-9E03-4755-88F5-D580BFA47E76}" type="presOf" srcId="{B88294D8-4563-43F0-AB5F-2CEAEEC222A5}" destId="{7C42E75A-3D74-464E-99C8-FD65682932B0}" srcOrd="0" destOrd="0" presId="urn:microsoft.com/office/officeart/2005/8/layout/hList1"/>
    <dgm:cxn modelId="{DA3587B7-5ADE-43F9-8E27-31A2F0DD046E}" srcId="{8DBF652C-D250-49AF-A303-78024DE84B57}" destId="{B51BDB1E-E020-430D-A3D3-35D204D33B2D}" srcOrd="0" destOrd="0" parTransId="{97DA7E74-5ED6-442D-90A4-1E49AF4A63DC}" sibTransId="{6228A278-E9E0-4986-838E-C172ADBB63A1}"/>
    <dgm:cxn modelId="{E7DD8152-0AD7-4303-B0D4-671C9096F17C}" srcId="{795FBC54-87C4-4B56-AFA4-3BDAF286FE10}" destId="{10E0E147-5FBF-4DD2-A232-4398CE524478}" srcOrd="0" destOrd="0" parTransId="{1371A908-F4D6-4F6B-8AA1-00DC09BFF981}" sibTransId="{83F89E35-FB00-4C06-A6B2-254223A750F6}"/>
    <dgm:cxn modelId="{5E0D7BC7-AA89-45CB-9CB4-5BE539E540A4}" srcId="{C9616ABC-5D30-4708-B0A8-C04DAD813B51}" destId="{F1C0E642-3AB2-4CBC-B0CF-468CD83917B2}" srcOrd="1" destOrd="0" parTransId="{3F1B5B15-D5CB-4E55-B61C-EBA708C0F672}" sibTransId="{B8A7A4AB-AE8C-4DE5-BEC9-5CA027E24516}"/>
    <dgm:cxn modelId="{80840DA4-BAB1-4940-9205-40CFD8F950AF}" srcId="{795FBC54-87C4-4B56-AFA4-3BDAF286FE10}" destId="{8DBF652C-D250-49AF-A303-78024DE84B57}" srcOrd="1" destOrd="0" parTransId="{7B352D5F-8F9C-41DD-831B-94D3F120759A}" sibTransId="{DD271CA2-03BE-47FC-8A80-75D35EDB0DAB}"/>
    <dgm:cxn modelId="{36DFFA1F-472B-4A06-A78E-28F611BB68CC}" srcId="{10E0E147-5FBF-4DD2-A232-4398CE524478}" destId="{B88294D8-4563-43F0-AB5F-2CEAEEC222A5}" srcOrd="0" destOrd="0" parTransId="{B0E39706-78BE-4A2B-BB5D-CF8632DD1F86}" sibTransId="{34809741-5157-4B36-8A17-1DC71275690C}"/>
    <dgm:cxn modelId="{F49E887A-167C-4DEB-A647-F5D56CE485FF}" srcId="{C9616ABC-5D30-4708-B0A8-C04DAD813B51}" destId="{A3EBA073-9EE3-479F-90D7-DFDD0F013F03}" srcOrd="0" destOrd="0" parTransId="{DE3D44A4-4F54-43B0-8234-A9B8F5F8F90E}" sibTransId="{71344F6E-6A2F-41D4-9D8A-816EBFD6A159}"/>
    <dgm:cxn modelId="{FAE99117-F3D0-4A8C-B6FD-14D11C3034E5}" type="presOf" srcId="{10E0E147-5FBF-4DD2-A232-4398CE524478}" destId="{23ABBFDD-585B-4349-8F02-17536A3F831F}" srcOrd="0" destOrd="0" presId="urn:microsoft.com/office/officeart/2005/8/layout/hList1"/>
    <dgm:cxn modelId="{B490D89C-75E5-42C7-8D9A-6D19450A03D0}" type="presParOf" srcId="{307BFAEF-63B1-40FA-AB6A-C742D2314B88}" destId="{49F61801-F080-4239-B0A5-C2E77B659FD4}" srcOrd="0" destOrd="0" presId="urn:microsoft.com/office/officeart/2005/8/layout/hList1"/>
    <dgm:cxn modelId="{D714172E-195E-4953-9E08-075D237A3E08}" type="presParOf" srcId="{49F61801-F080-4239-B0A5-C2E77B659FD4}" destId="{23ABBFDD-585B-4349-8F02-17536A3F831F}" srcOrd="0" destOrd="0" presId="urn:microsoft.com/office/officeart/2005/8/layout/hList1"/>
    <dgm:cxn modelId="{94C6DA67-3203-42B1-9180-873769406E49}" type="presParOf" srcId="{49F61801-F080-4239-B0A5-C2E77B659FD4}" destId="{7C42E75A-3D74-464E-99C8-FD65682932B0}" srcOrd="1" destOrd="0" presId="urn:microsoft.com/office/officeart/2005/8/layout/hList1"/>
    <dgm:cxn modelId="{CDAC23E8-D5A1-4D8F-B24E-61F08D23EA1F}" type="presParOf" srcId="{307BFAEF-63B1-40FA-AB6A-C742D2314B88}" destId="{0F39A99E-7229-45A7-B09F-C45E15E5C5DF}" srcOrd="1" destOrd="0" presId="urn:microsoft.com/office/officeart/2005/8/layout/hList1"/>
    <dgm:cxn modelId="{6CDAB847-313A-48A2-A3C9-495D4E202B52}" type="presParOf" srcId="{307BFAEF-63B1-40FA-AB6A-C742D2314B88}" destId="{52BE098F-CD44-46BF-90D9-DEAF527857BD}" srcOrd="2" destOrd="0" presId="urn:microsoft.com/office/officeart/2005/8/layout/hList1"/>
    <dgm:cxn modelId="{CB9D5DE9-3D70-4D0A-A2C3-EAA0D3C2702E}" type="presParOf" srcId="{52BE098F-CD44-46BF-90D9-DEAF527857BD}" destId="{AFF15E0C-E477-49F6-8E91-BBC8FE56644B}" srcOrd="0" destOrd="0" presId="urn:microsoft.com/office/officeart/2005/8/layout/hList1"/>
    <dgm:cxn modelId="{BCCAD2B1-2697-42A9-B04D-29BC1272BCF7}" type="presParOf" srcId="{52BE098F-CD44-46BF-90D9-DEAF527857BD}" destId="{68357ED3-D4DD-42C2-90FF-6EE227970D3C}" srcOrd="1" destOrd="0" presId="urn:microsoft.com/office/officeart/2005/8/layout/hList1"/>
    <dgm:cxn modelId="{E8A32725-3552-4967-A2E0-E3589E0DB48C}" type="presParOf" srcId="{307BFAEF-63B1-40FA-AB6A-C742D2314B88}" destId="{9EE12A8E-F0F8-4EAC-BAFB-A2E5E2EBCDED}" srcOrd="3" destOrd="0" presId="urn:microsoft.com/office/officeart/2005/8/layout/hList1"/>
    <dgm:cxn modelId="{0413B692-809A-46AA-AC11-A7A2DB7726F7}" type="presParOf" srcId="{307BFAEF-63B1-40FA-AB6A-C742D2314B88}" destId="{D446F555-EE1B-476C-BA14-D1440F9C08A8}" srcOrd="4" destOrd="0" presId="urn:microsoft.com/office/officeart/2005/8/layout/hList1"/>
    <dgm:cxn modelId="{AE6B786D-BDFB-4F97-905A-5679759DB31C}" type="presParOf" srcId="{D446F555-EE1B-476C-BA14-D1440F9C08A8}" destId="{55F6F903-0C53-466B-B3A2-E1857A5F425E}" srcOrd="0" destOrd="0" presId="urn:microsoft.com/office/officeart/2005/8/layout/hList1"/>
    <dgm:cxn modelId="{EAEB78C9-237F-46B8-8CE7-AC2301015E97}" type="presParOf" srcId="{D446F555-EE1B-476C-BA14-D1440F9C08A8}" destId="{48D95455-2D6F-428D-8C55-D6219833081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96AE45-198B-4CAA-9E81-AA55EDA942C8}" type="doc">
      <dgm:prSet loTypeId="urn:microsoft.com/office/officeart/2005/8/layout/pList2" loCatId="list" qsTypeId="urn:microsoft.com/office/officeart/2005/8/quickstyle/simple1" qsCatId="simple" csTypeId="urn:microsoft.com/office/officeart/2005/8/colors/colorful4" csCatId="colorful" phldr="1"/>
      <dgm:spPr/>
    </dgm:pt>
    <dgm:pt modelId="{A2264809-F200-478B-90B8-332A7D4218C7}">
      <dgm:prSet phldrT="[Text]" custT="1"/>
      <dgm:spPr/>
      <dgm:t>
        <a:bodyPr/>
        <a:lstStyle/>
        <a:p>
          <a:pPr>
            <a:buFont typeface="Courier New" panose="02070309020205020404" pitchFamily="49" charset="0"/>
            <a:buChar char="o"/>
          </a:pPr>
          <a:r>
            <a:rPr lang="en-US" sz="1600" b="1" dirty="0">
              <a:latin typeface="Calibri" panose="020F0502020204030204" pitchFamily="34" charset="0"/>
              <a:ea typeface="Calibri" panose="020F0502020204030204" pitchFamily="34" charset="0"/>
              <a:cs typeface="Calibri" panose="020F0502020204030204" pitchFamily="34" charset="0"/>
            </a:rPr>
            <a:t>Stage 1: </a:t>
          </a:r>
        </a:p>
        <a:p>
          <a:pPr>
            <a:buFont typeface="Courier New" panose="02070309020205020404" pitchFamily="49" charset="0"/>
            <a:buChar char="o"/>
          </a:pPr>
          <a:r>
            <a:rPr lang="en-US" sz="1600" b="1" dirty="0">
              <a:latin typeface="Calibri" panose="020F0502020204030204" pitchFamily="34" charset="0"/>
              <a:ea typeface="Calibri" panose="020F0502020204030204" pitchFamily="34" charset="0"/>
              <a:cs typeface="Calibri" panose="020F0502020204030204" pitchFamily="34" charset="0"/>
            </a:rPr>
            <a:t>Physical Archiving</a:t>
          </a:r>
          <a:r>
            <a:rPr lang="en-US" sz="1600" dirty="0">
              <a:latin typeface="Calibri" panose="020F0502020204030204" pitchFamily="34" charset="0"/>
              <a:ea typeface="Calibri" panose="020F0502020204030204" pitchFamily="34" charset="0"/>
              <a:cs typeface="Calibri" panose="020F0502020204030204" pitchFamily="34" charset="0"/>
            </a:rPr>
            <a:t> – sorting, classification, </a:t>
          </a:r>
        </a:p>
        <a:p>
          <a:pPr>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boxing, referencing etc.</a:t>
          </a:r>
          <a:endParaRPr lang="en-US" sz="1600" dirty="0"/>
        </a:p>
      </dgm:t>
    </dgm:pt>
    <dgm:pt modelId="{FA817967-0F23-4629-8636-1157ABE3ED87}" type="parTrans" cxnId="{07CDA57F-6EBE-4F1B-B9F8-4F3033AEAE6F}">
      <dgm:prSet/>
      <dgm:spPr/>
      <dgm:t>
        <a:bodyPr/>
        <a:lstStyle/>
        <a:p>
          <a:endParaRPr lang="en-US"/>
        </a:p>
      </dgm:t>
    </dgm:pt>
    <dgm:pt modelId="{02FC52F6-4AC4-4E89-9A07-7CDA28C0BC74}" type="sibTrans" cxnId="{07CDA57F-6EBE-4F1B-B9F8-4F3033AEAE6F}">
      <dgm:prSet/>
      <dgm:spPr/>
      <dgm:t>
        <a:bodyPr/>
        <a:lstStyle/>
        <a:p>
          <a:endParaRPr lang="en-US"/>
        </a:p>
      </dgm:t>
    </dgm:pt>
    <dgm:pt modelId="{C78E5654-A2E5-4919-A693-46F34F05C65F}">
      <dgm:prSet custT="1"/>
      <dgm:spPr/>
      <dgm:t>
        <a:bodyPr/>
        <a:lstStyle/>
        <a:p>
          <a:r>
            <a:rPr lang="en-US" sz="1600" b="1" dirty="0">
              <a:latin typeface="Calibri" panose="020F0502020204030204" pitchFamily="34" charset="0"/>
              <a:ea typeface="Calibri" panose="020F0502020204030204" pitchFamily="34" charset="0"/>
              <a:cs typeface="Calibri" panose="020F0502020204030204" pitchFamily="34" charset="0"/>
            </a:rPr>
            <a:t>Stage 2: </a:t>
          </a:r>
        </a:p>
        <a:p>
          <a:r>
            <a:rPr lang="en-US" sz="1600" b="1" dirty="0">
              <a:latin typeface="Calibri" panose="020F0502020204030204" pitchFamily="34" charset="0"/>
              <a:ea typeface="Calibri" panose="020F0502020204030204" pitchFamily="34" charset="0"/>
              <a:cs typeface="Calibri" panose="020F0502020204030204" pitchFamily="34" charset="0"/>
            </a:rPr>
            <a:t>Digitization</a:t>
          </a:r>
          <a:r>
            <a:rPr lang="en-US" sz="1600" dirty="0">
              <a:latin typeface="Calibri" panose="020F0502020204030204" pitchFamily="34" charset="0"/>
              <a:ea typeface="Calibri" panose="020F0502020204030204" pitchFamily="34" charset="0"/>
              <a:cs typeface="Calibri" panose="020F0502020204030204" pitchFamily="34" charset="0"/>
            </a:rPr>
            <a:t> – classification sorting/indexing preparation – scanning – Digitalization</a:t>
          </a:r>
        </a:p>
      </dgm:t>
    </dgm:pt>
    <dgm:pt modelId="{A5773A91-00BB-467D-AE64-FE444D833CB0}" type="parTrans" cxnId="{E9F2ACC4-19FC-4738-BAAD-1D4B93691E87}">
      <dgm:prSet/>
      <dgm:spPr/>
      <dgm:t>
        <a:bodyPr/>
        <a:lstStyle/>
        <a:p>
          <a:endParaRPr lang="en-US"/>
        </a:p>
      </dgm:t>
    </dgm:pt>
    <dgm:pt modelId="{F4290057-3BCA-4D04-BCFF-BD4E2E4CDA21}" type="sibTrans" cxnId="{E9F2ACC4-19FC-4738-BAAD-1D4B93691E87}">
      <dgm:prSet/>
      <dgm:spPr/>
      <dgm:t>
        <a:bodyPr/>
        <a:lstStyle/>
        <a:p>
          <a:endParaRPr lang="en-US"/>
        </a:p>
      </dgm:t>
    </dgm:pt>
    <dgm:pt modelId="{399D7386-FDB8-4B5E-B207-45F9F99D75D9}">
      <dgm:prSet custT="1"/>
      <dgm:spPr/>
      <dgm:t>
        <a:bodyPr/>
        <a:lstStyle/>
        <a:p>
          <a:pPr>
            <a:spcAft>
              <a:spcPct val="35000"/>
            </a:spcAft>
          </a:pPr>
          <a:r>
            <a:rPr lang="en-US" sz="1600" b="1" dirty="0">
              <a:latin typeface="Calibri" panose="020F0502020204030204" pitchFamily="34" charset="0"/>
              <a:ea typeface="Calibri" panose="020F0502020204030204" pitchFamily="34" charset="0"/>
              <a:cs typeface="Calibri" panose="020F0502020204030204" pitchFamily="34" charset="0"/>
            </a:rPr>
            <a:t>Stage 3: </a:t>
          </a:r>
        </a:p>
        <a:p>
          <a:pPr>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Electronic </a:t>
          </a:r>
        </a:p>
        <a:p>
          <a:pPr>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Document </a:t>
          </a:r>
        </a:p>
        <a:p>
          <a:pPr>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Management &amp; Workflow Real-time</a:t>
          </a:r>
          <a:endParaRPr lang="en-US" sz="1600" dirty="0"/>
        </a:p>
      </dgm:t>
    </dgm:pt>
    <dgm:pt modelId="{62E4CD94-FFD5-4163-9583-9C9B2C79D9B6}" type="parTrans" cxnId="{76EDA195-40FE-4EA7-8987-24BBC9FCA172}">
      <dgm:prSet/>
      <dgm:spPr/>
      <dgm:t>
        <a:bodyPr/>
        <a:lstStyle/>
        <a:p>
          <a:endParaRPr lang="en-US"/>
        </a:p>
      </dgm:t>
    </dgm:pt>
    <dgm:pt modelId="{8114F6F4-4DD4-4969-BA2A-AC6A534D81C4}" type="sibTrans" cxnId="{76EDA195-40FE-4EA7-8987-24BBC9FCA172}">
      <dgm:prSet/>
      <dgm:spPr/>
      <dgm:t>
        <a:bodyPr/>
        <a:lstStyle/>
        <a:p>
          <a:endParaRPr lang="en-US"/>
        </a:p>
      </dgm:t>
    </dgm:pt>
    <dgm:pt modelId="{235F55DE-8B46-47EB-B808-B8F16E6BDC88}" type="pres">
      <dgm:prSet presAssocID="{D696AE45-198B-4CAA-9E81-AA55EDA942C8}" presName="Name0" presStyleCnt="0">
        <dgm:presLayoutVars>
          <dgm:dir/>
          <dgm:resizeHandles val="exact"/>
        </dgm:presLayoutVars>
      </dgm:prSet>
      <dgm:spPr/>
    </dgm:pt>
    <dgm:pt modelId="{66800F83-AC42-42EE-8610-9869A3AED89B}" type="pres">
      <dgm:prSet presAssocID="{D696AE45-198B-4CAA-9E81-AA55EDA942C8}" presName="bkgdShp" presStyleLbl="alignAccFollowNode1" presStyleIdx="0" presStyleCnt="1" custLinFactNeighborX="2620" custLinFactNeighborY="951"/>
      <dgm:spPr/>
    </dgm:pt>
    <dgm:pt modelId="{EA67D231-D8D8-4AE6-8D33-36D708B9E6B7}" type="pres">
      <dgm:prSet presAssocID="{D696AE45-198B-4CAA-9E81-AA55EDA942C8}" presName="linComp" presStyleCnt="0"/>
      <dgm:spPr/>
    </dgm:pt>
    <dgm:pt modelId="{51865FC7-F6B9-464D-9189-B762C7895500}" type="pres">
      <dgm:prSet presAssocID="{A2264809-F200-478B-90B8-332A7D4218C7}" presName="compNode" presStyleCnt="0"/>
      <dgm:spPr/>
    </dgm:pt>
    <dgm:pt modelId="{7D2A52E2-2725-479F-AE03-16A47D134D9B}" type="pres">
      <dgm:prSet presAssocID="{A2264809-F200-478B-90B8-332A7D4218C7}" presName="node" presStyleLbl="node1" presStyleIdx="0" presStyleCnt="3">
        <dgm:presLayoutVars>
          <dgm:bulletEnabled val="1"/>
        </dgm:presLayoutVars>
      </dgm:prSet>
      <dgm:spPr/>
      <dgm:t>
        <a:bodyPr/>
        <a:lstStyle/>
        <a:p>
          <a:endParaRPr lang="en-US"/>
        </a:p>
      </dgm:t>
    </dgm:pt>
    <dgm:pt modelId="{5A851AD0-9464-4796-B5E0-9EEF31070ED0}" type="pres">
      <dgm:prSet presAssocID="{A2264809-F200-478B-90B8-332A7D4218C7}" presName="invisiNode" presStyleLbl="node1" presStyleIdx="0" presStyleCnt="3"/>
      <dgm:spPr/>
    </dgm:pt>
    <dgm:pt modelId="{B93A1F1E-07F5-4F50-8641-348AB2026EBA}" type="pres">
      <dgm:prSet presAssocID="{A2264809-F200-478B-90B8-332A7D4218C7}"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F67AC44F-39EB-4891-B944-9B1DEE7848AB}" type="pres">
      <dgm:prSet presAssocID="{02FC52F6-4AC4-4E89-9A07-7CDA28C0BC74}" presName="sibTrans" presStyleLbl="sibTrans2D1" presStyleIdx="0" presStyleCnt="0"/>
      <dgm:spPr/>
      <dgm:t>
        <a:bodyPr/>
        <a:lstStyle/>
        <a:p>
          <a:endParaRPr lang="en-US"/>
        </a:p>
      </dgm:t>
    </dgm:pt>
    <dgm:pt modelId="{2DFFAFDC-281F-4DA9-89B2-45BDA5A71157}" type="pres">
      <dgm:prSet presAssocID="{C78E5654-A2E5-4919-A693-46F34F05C65F}" presName="compNode" presStyleCnt="0"/>
      <dgm:spPr/>
    </dgm:pt>
    <dgm:pt modelId="{0763075D-DED7-4F79-BF09-0F4706A3E666}" type="pres">
      <dgm:prSet presAssocID="{C78E5654-A2E5-4919-A693-46F34F05C65F}" presName="node" presStyleLbl="node1" presStyleIdx="1" presStyleCnt="3">
        <dgm:presLayoutVars>
          <dgm:bulletEnabled val="1"/>
        </dgm:presLayoutVars>
      </dgm:prSet>
      <dgm:spPr/>
      <dgm:t>
        <a:bodyPr/>
        <a:lstStyle/>
        <a:p>
          <a:endParaRPr lang="en-US"/>
        </a:p>
      </dgm:t>
    </dgm:pt>
    <dgm:pt modelId="{CC9D1D97-7129-496B-9EB4-CE5B871170E7}" type="pres">
      <dgm:prSet presAssocID="{C78E5654-A2E5-4919-A693-46F34F05C65F}" presName="invisiNode" presStyleLbl="node1" presStyleIdx="1" presStyleCnt="3"/>
      <dgm:spPr/>
    </dgm:pt>
    <dgm:pt modelId="{C8FF2007-5546-43DA-8F95-D6D23A76227D}" type="pres">
      <dgm:prSet presAssocID="{C78E5654-A2E5-4919-A693-46F34F05C65F}"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44000" r="-44000"/>
          </a:stretch>
        </a:blipFill>
      </dgm:spPr>
    </dgm:pt>
    <dgm:pt modelId="{538054A9-BDC1-4D47-A5F8-13CCDEB1687E}" type="pres">
      <dgm:prSet presAssocID="{F4290057-3BCA-4D04-BCFF-BD4E2E4CDA21}" presName="sibTrans" presStyleLbl="sibTrans2D1" presStyleIdx="0" presStyleCnt="0"/>
      <dgm:spPr/>
      <dgm:t>
        <a:bodyPr/>
        <a:lstStyle/>
        <a:p>
          <a:endParaRPr lang="en-US"/>
        </a:p>
      </dgm:t>
    </dgm:pt>
    <dgm:pt modelId="{E919E1C5-66F7-4472-9B1A-2F4CAEDF3EC1}" type="pres">
      <dgm:prSet presAssocID="{399D7386-FDB8-4B5E-B207-45F9F99D75D9}" presName="compNode" presStyleCnt="0"/>
      <dgm:spPr/>
    </dgm:pt>
    <dgm:pt modelId="{B3930E40-84A1-4FFE-902E-4A96BB0883A4}" type="pres">
      <dgm:prSet presAssocID="{399D7386-FDB8-4B5E-B207-45F9F99D75D9}" presName="node" presStyleLbl="node1" presStyleIdx="2" presStyleCnt="3">
        <dgm:presLayoutVars>
          <dgm:bulletEnabled val="1"/>
        </dgm:presLayoutVars>
      </dgm:prSet>
      <dgm:spPr/>
      <dgm:t>
        <a:bodyPr/>
        <a:lstStyle/>
        <a:p>
          <a:endParaRPr lang="en-US"/>
        </a:p>
      </dgm:t>
    </dgm:pt>
    <dgm:pt modelId="{D56201AD-DC7E-4C68-937A-3632E9B02F88}" type="pres">
      <dgm:prSet presAssocID="{399D7386-FDB8-4B5E-B207-45F9F99D75D9}" presName="invisiNode" presStyleLbl="node1" presStyleIdx="2" presStyleCnt="3"/>
      <dgm:spPr/>
    </dgm:pt>
    <dgm:pt modelId="{9A98B4C7-AFEF-428E-863C-4591E0ED4EF4}" type="pres">
      <dgm:prSet presAssocID="{399D7386-FDB8-4B5E-B207-45F9F99D75D9}" presName="imagNod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40000" r="-40000"/>
          </a:stretch>
        </a:blipFill>
      </dgm:spPr>
    </dgm:pt>
  </dgm:ptLst>
  <dgm:cxnLst>
    <dgm:cxn modelId="{4DDDBD1E-2030-4C93-A5FB-B377A08CD8A5}" type="presOf" srcId="{C78E5654-A2E5-4919-A693-46F34F05C65F}" destId="{0763075D-DED7-4F79-BF09-0F4706A3E666}" srcOrd="0" destOrd="0" presId="urn:microsoft.com/office/officeart/2005/8/layout/pList2"/>
    <dgm:cxn modelId="{07CDA57F-6EBE-4F1B-B9F8-4F3033AEAE6F}" srcId="{D696AE45-198B-4CAA-9E81-AA55EDA942C8}" destId="{A2264809-F200-478B-90B8-332A7D4218C7}" srcOrd="0" destOrd="0" parTransId="{FA817967-0F23-4629-8636-1157ABE3ED87}" sibTransId="{02FC52F6-4AC4-4E89-9A07-7CDA28C0BC74}"/>
    <dgm:cxn modelId="{E9F2ACC4-19FC-4738-BAAD-1D4B93691E87}" srcId="{D696AE45-198B-4CAA-9E81-AA55EDA942C8}" destId="{C78E5654-A2E5-4919-A693-46F34F05C65F}" srcOrd="1" destOrd="0" parTransId="{A5773A91-00BB-467D-AE64-FE444D833CB0}" sibTransId="{F4290057-3BCA-4D04-BCFF-BD4E2E4CDA21}"/>
    <dgm:cxn modelId="{F68D3096-5144-4C48-A817-D1A61E19DEDB}" type="presOf" srcId="{02FC52F6-4AC4-4E89-9A07-7CDA28C0BC74}" destId="{F67AC44F-39EB-4891-B944-9B1DEE7848AB}" srcOrd="0" destOrd="0" presId="urn:microsoft.com/office/officeart/2005/8/layout/pList2"/>
    <dgm:cxn modelId="{9CD9E764-98E0-4C21-B67E-63F21575710C}" type="presOf" srcId="{399D7386-FDB8-4B5E-B207-45F9F99D75D9}" destId="{B3930E40-84A1-4FFE-902E-4A96BB0883A4}" srcOrd="0" destOrd="0" presId="urn:microsoft.com/office/officeart/2005/8/layout/pList2"/>
    <dgm:cxn modelId="{277199E5-C93F-4C25-94EB-808EAEE6A827}" type="presOf" srcId="{A2264809-F200-478B-90B8-332A7D4218C7}" destId="{7D2A52E2-2725-479F-AE03-16A47D134D9B}" srcOrd="0" destOrd="0" presId="urn:microsoft.com/office/officeart/2005/8/layout/pList2"/>
    <dgm:cxn modelId="{76EDA195-40FE-4EA7-8987-24BBC9FCA172}" srcId="{D696AE45-198B-4CAA-9E81-AA55EDA942C8}" destId="{399D7386-FDB8-4B5E-B207-45F9F99D75D9}" srcOrd="2" destOrd="0" parTransId="{62E4CD94-FFD5-4163-9583-9C9B2C79D9B6}" sibTransId="{8114F6F4-4DD4-4969-BA2A-AC6A534D81C4}"/>
    <dgm:cxn modelId="{A2893E6D-E47A-4E9E-ACA4-8DC6842A5FCF}" type="presOf" srcId="{D696AE45-198B-4CAA-9E81-AA55EDA942C8}" destId="{235F55DE-8B46-47EB-B808-B8F16E6BDC88}" srcOrd="0" destOrd="0" presId="urn:microsoft.com/office/officeart/2005/8/layout/pList2"/>
    <dgm:cxn modelId="{520983DF-5857-45C9-B11B-A81D3FA71E7C}" type="presOf" srcId="{F4290057-3BCA-4D04-BCFF-BD4E2E4CDA21}" destId="{538054A9-BDC1-4D47-A5F8-13CCDEB1687E}" srcOrd="0" destOrd="0" presId="urn:microsoft.com/office/officeart/2005/8/layout/pList2"/>
    <dgm:cxn modelId="{D91A5558-7C25-4C9A-AF72-0F164D340CA9}" type="presParOf" srcId="{235F55DE-8B46-47EB-B808-B8F16E6BDC88}" destId="{66800F83-AC42-42EE-8610-9869A3AED89B}" srcOrd="0" destOrd="0" presId="urn:microsoft.com/office/officeart/2005/8/layout/pList2"/>
    <dgm:cxn modelId="{582B1A74-793E-4E88-8A73-0C0FB94E91FE}" type="presParOf" srcId="{235F55DE-8B46-47EB-B808-B8F16E6BDC88}" destId="{EA67D231-D8D8-4AE6-8D33-36D708B9E6B7}" srcOrd="1" destOrd="0" presId="urn:microsoft.com/office/officeart/2005/8/layout/pList2"/>
    <dgm:cxn modelId="{012AFD7B-548A-449E-A294-0D55050177AE}" type="presParOf" srcId="{EA67D231-D8D8-4AE6-8D33-36D708B9E6B7}" destId="{51865FC7-F6B9-464D-9189-B762C7895500}" srcOrd="0" destOrd="0" presId="urn:microsoft.com/office/officeart/2005/8/layout/pList2"/>
    <dgm:cxn modelId="{CA76C955-CA72-4EE9-B1AA-781D57EC932C}" type="presParOf" srcId="{51865FC7-F6B9-464D-9189-B762C7895500}" destId="{7D2A52E2-2725-479F-AE03-16A47D134D9B}" srcOrd="0" destOrd="0" presId="urn:microsoft.com/office/officeart/2005/8/layout/pList2"/>
    <dgm:cxn modelId="{247B1B31-9DCC-486B-9F91-70C0D1DE8E05}" type="presParOf" srcId="{51865FC7-F6B9-464D-9189-B762C7895500}" destId="{5A851AD0-9464-4796-B5E0-9EEF31070ED0}" srcOrd="1" destOrd="0" presId="urn:microsoft.com/office/officeart/2005/8/layout/pList2"/>
    <dgm:cxn modelId="{C4CCD3B4-BF75-48D5-BC15-BCB9E71429C0}" type="presParOf" srcId="{51865FC7-F6B9-464D-9189-B762C7895500}" destId="{B93A1F1E-07F5-4F50-8641-348AB2026EBA}" srcOrd="2" destOrd="0" presId="urn:microsoft.com/office/officeart/2005/8/layout/pList2"/>
    <dgm:cxn modelId="{891202D1-A4F2-4F8E-8CEB-6065D5BEAA93}" type="presParOf" srcId="{EA67D231-D8D8-4AE6-8D33-36D708B9E6B7}" destId="{F67AC44F-39EB-4891-B944-9B1DEE7848AB}" srcOrd="1" destOrd="0" presId="urn:microsoft.com/office/officeart/2005/8/layout/pList2"/>
    <dgm:cxn modelId="{DFDF762F-2429-49A5-A075-1F2EE2CFCA5E}" type="presParOf" srcId="{EA67D231-D8D8-4AE6-8D33-36D708B9E6B7}" destId="{2DFFAFDC-281F-4DA9-89B2-45BDA5A71157}" srcOrd="2" destOrd="0" presId="urn:microsoft.com/office/officeart/2005/8/layout/pList2"/>
    <dgm:cxn modelId="{51BEDD4A-2994-4EE2-8374-ED6CBA4583CB}" type="presParOf" srcId="{2DFFAFDC-281F-4DA9-89B2-45BDA5A71157}" destId="{0763075D-DED7-4F79-BF09-0F4706A3E666}" srcOrd="0" destOrd="0" presId="urn:microsoft.com/office/officeart/2005/8/layout/pList2"/>
    <dgm:cxn modelId="{6FD03D77-42B2-41C0-A8D9-E5ECE862C649}" type="presParOf" srcId="{2DFFAFDC-281F-4DA9-89B2-45BDA5A71157}" destId="{CC9D1D97-7129-496B-9EB4-CE5B871170E7}" srcOrd="1" destOrd="0" presId="urn:microsoft.com/office/officeart/2005/8/layout/pList2"/>
    <dgm:cxn modelId="{70B01CC3-0DC2-4317-A26A-7EDD01C0E4EC}" type="presParOf" srcId="{2DFFAFDC-281F-4DA9-89B2-45BDA5A71157}" destId="{C8FF2007-5546-43DA-8F95-D6D23A76227D}" srcOrd="2" destOrd="0" presId="urn:microsoft.com/office/officeart/2005/8/layout/pList2"/>
    <dgm:cxn modelId="{F86590C0-4336-48BC-BADE-DE7DF9DB28B9}" type="presParOf" srcId="{EA67D231-D8D8-4AE6-8D33-36D708B9E6B7}" destId="{538054A9-BDC1-4D47-A5F8-13CCDEB1687E}" srcOrd="3" destOrd="0" presId="urn:microsoft.com/office/officeart/2005/8/layout/pList2"/>
    <dgm:cxn modelId="{DA8F718A-49AA-4EB1-B712-AD847A754505}" type="presParOf" srcId="{EA67D231-D8D8-4AE6-8D33-36D708B9E6B7}" destId="{E919E1C5-66F7-4472-9B1A-2F4CAEDF3EC1}" srcOrd="4" destOrd="0" presId="urn:microsoft.com/office/officeart/2005/8/layout/pList2"/>
    <dgm:cxn modelId="{66C0593B-5880-40C9-871B-82CF03C0A1C3}" type="presParOf" srcId="{E919E1C5-66F7-4472-9B1A-2F4CAEDF3EC1}" destId="{B3930E40-84A1-4FFE-902E-4A96BB0883A4}" srcOrd="0" destOrd="0" presId="urn:microsoft.com/office/officeart/2005/8/layout/pList2"/>
    <dgm:cxn modelId="{2075FE2C-E07B-4339-8F9E-6652E882498E}" type="presParOf" srcId="{E919E1C5-66F7-4472-9B1A-2F4CAEDF3EC1}" destId="{D56201AD-DC7E-4C68-937A-3632E9B02F88}" srcOrd="1" destOrd="0" presId="urn:microsoft.com/office/officeart/2005/8/layout/pList2"/>
    <dgm:cxn modelId="{A42F1B3F-492E-4899-8FAA-D1B1AA648C7C}" type="presParOf" srcId="{E919E1C5-66F7-4472-9B1A-2F4CAEDF3EC1}" destId="{9A98B4C7-AFEF-428E-863C-4591E0ED4EF4}"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B40B7-EC7C-48D5-8120-8CE2DAD8726E}">
      <dsp:nvSpPr>
        <dsp:cNvPr id="0" name=""/>
        <dsp:cNvSpPr/>
      </dsp:nvSpPr>
      <dsp:spPr>
        <a:xfrm>
          <a:off x="0" y="2306"/>
          <a:ext cx="8229600" cy="0"/>
        </a:xfrm>
        <a:prstGeom prst="line">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96C5B-FB22-40A7-A78F-004FC4137BC7}">
      <dsp:nvSpPr>
        <dsp:cNvPr id="0" name=""/>
        <dsp:cNvSpPr/>
      </dsp:nvSpPr>
      <dsp:spPr>
        <a:xfrm>
          <a:off x="0" y="2306"/>
          <a:ext cx="1645920" cy="4719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GB" sz="2800" b="1" kern="1200" dirty="0">
              <a:solidFill>
                <a:srgbClr val="FF0000"/>
              </a:solidFill>
              <a:effectLst>
                <a:outerShdw blurRad="38100" dist="38100" dir="2700000" algn="tl">
                  <a:srgbClr val="000000">
                    <a:alpha val="43137"/>
                  </a:srgbClr>
                </a:outerShdw>
              </a:effectLst>
              <a:latin typeface="+mj-lt"/>
              <a:ea typeface="+mn-ea"/>
              <a:cs typeface="+mn-cs"/>
            </a:rPr>
            <a:t>Outline</a:t>
          </a:r>
        </a:p>
      </dsp:txBody>
      <dsp:txXfrm>
        <a:off x="0" y="2306"/>
        <a:ext cx="1645920" cy="4719786"/>
      </dsp:txXfrm>
    </dsp:sp>
    <dsp:sp modelId="{B0C95778-3F12-4FB4-8658-B9E3F938AAD2}">
      <dsp:nvSpPr>
        <dsp:cNvPr id="0" name=""/>
        <dsp:cNvSpPr/>
      </dsp:nvSpPr>
      <dsp:spPr>
        <a:xfrm>
          <a:off x="1769363" y="46785"/>
          <a:ext cx="3168396" cy="88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1" indent="0" algn="just" defTabSz="914400" rtl="0" eaLnBrk="1" latinLnBrk="0" hangingPunct="1">
            <a:lnSpc>
              <a:spcPct val="130000"/>
            </a:lnSpc>
            <a:spcBef>
              <a:spcPct val="0"/>
            </a:spcBef>
            <a:spcAft>
              <a:spcPct val="35000"/>
            </a:spcAft>
            <a:buFont typeface="Arial" pitchFamily="34" charset="0"/>
            <a:buNone/>
            <a:defRPr/>
          </a:pPr>
          <a:r>
            <a:rPr lang="en-GB" sz="2400" b="0" kern="1200" dirty="0">
              <a:solidFill>
                <a:schemeClr val="tx1"/>
              </a:solidFill>
              <a:effectLst>
                <a:outerShdw blurRad="38100" dist="38100" dir="2700000" algn="tl">
                  <a:srgbClr val="000000">
                    <a:alpha val="43137"/>
                  </a:srgbClr>
                </a:outerShdw>
              </a:effectLst>
              <a:latin typeface="+mj-lt"/>
              <a:ea typeface="+mn-ea"/>
              <a:cs typeface="Arial" pitchFamily="34" charset="0"/>
            </a:rPr>
            <a:t>CSCS Overview</a:t>
          </a:r>
        </a:p>
      </dsp:txBody>
      <dsp:txXfrm>
        <a:off x="1769363" y="46785"/>
        <a:ext cx="3168396" cy="889569"/>
      </dsp:txXfrm>
    </dsp:sp>
    <dsp:sp modelId="{FD37D65E-B6D8-4A36-8FF0-56AF3AD38CD4}">
      <dsp:nvSpPr>
        <dsp:cNvPr id="0" name=""/>
        <dsp:cNvSpPr/>
      </dsp:nvSpPr>
      <dsp:spPr>
        <a:xfrm>
          <a:off x="1645919" y="936354"/>
          <a:ext cx="658368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1E486D-2DD1-4546-AC2F-988D00F97913}">
      <dsp:nvSpPr>
        <dsp:cNvPr id="0" name=""/>
        <dsp:cNvSpPr/>
      </dsp:nvSpPr>
      <dsp:spPr>
        <a:xfrm>
          <a:off x="1769363" y="980832"/>
          <a:ext cx="3168396" cy="88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Market Updates</a:t>
          </a:r>
        </a:p>
      </dsp:txBody>
      <dsp:txXfrm>
        <a:off x="1769363" y="980832"/>
        <a:ext cx="3168396" cy="889569"/>
      </dsp:txXfrm>
    </dsp:sp>
    <dsp:sp modelId="{1701CD04-ACEC-421A-9CC1-017067C97DF6}">
      <dsp:nvSpPr>
        <dsp:cNvPr id="0" name=""/>
        <dsp:cNvSpPr/>
      </dsp:nvSpPr>
      <dsp:spPr>
        <a:xfrm>
          <a:off x="5029203" y="866172"/>
          <a:ext cx="3168396" cy="29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1400" b="1" kern="1200" dirty="0">
              <a:solidFill>
                <a:schemeClr val="bg1">
                  <a:lumMod val="50000"/>
                </a:schemeClr>
              </a:solidFill>
              <a:latin typeface="+mj-lt"/>
              <a:cs typeface="+mn-cs"/>
            </a:rPr>
            <a:t>Clearing &amp; Settlement Statistics</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sp:txBody>
      <dsp:txXfrm>
        <a:off x="5029203" y="866172"/>
        <a:ext cx="3168396" cy="296233"/>
      </dsp:txXfrm>
    </dsp:sp>
    <dsp:sp modelId="{ADFED284-CDA4-42F7-A566-D316E3B6F6CB}">
      <dsp:nvSpPr>
        <dsp:cNvPr id="0" name=""/>
        <dsp:cNvSpPr/>
      </dsp:nvSpPr>
      <dsp:spPr>
        <a:xfrm>
          <a:off x="4952999" y="1272175"/>
          <a:ext cx="3168396" cy="0"/>
        </a:xfrm>
        <a:prstGeom prst="line">
          <a:avLst/>
        </a:prstGeom>
        <a:solidFill>
          <a:schemeClr val="accent3">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A67C692C-E837-42DC-9056-A97BE871EAE7}">
      <dsp:nvSpPr>
        <dsp:cNvPr id="0" name=""/>
        <dsp:cNvSpPr/>
      </dsp:nvSpPr>
      <dsp:spPr>
        <a:xfrm>
          <a:off x="5029203" y="1272175"/>
          <a:ext cx="3168396" cy="29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US" sz="1400" b="1" kern="1200" dirty="0">
              <a:solidFill>
                <a:schemeClr val="bg1">
                  <a:lumMod val="50000"/>
                </a:schemeClr>
              </a:solidFill>
              <a:latin typeface="+mj-lt"/>
              <a:cs typeface="+mn-cs"/>
            </a:rPr>
            <a:t>Direct Cash Settlement (DCS)</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sp:txBody>
      <dsp:txXfrm>
        <a:off x="5029203" y="1272175"/>
        <a:ext cx="3168396" cy="296233"/>
      </dsp:txXfrm>
    </dsp:sp>
    <dsp:sp modelId="{49EA963D-1A9A-4DB2-8537-E35BC8330954}">
      <dsp:nvSpPr>
        <dsp:cNvPr id="0" name=""/>
        <dsp:cNvSpPr/>
      </dsp:nvSpPr>
      <dsp:spPr>
        <a:xfrm>
          <a:off x="4952999" y="1678178"/>
          <a:ext cx="3168396" cy="0"/>
        </a:xfrm>
        <a:prstGeom prst="line">
          <a:avLst/>
        </a:prstGeom>
        <a:solidFill>
          <a:schemeClr val="accent3">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69E85149-FFC5-47EF-A14C-87D7DB5061DE}">
      <dsp:nvSpPr>
        <dsp:cNvPr id="0" name=""/>
        <dsp:cNvSpPr/>
      </dsp:nvSpPr>
      <dsp:spPr>
        <a:xfrm>
          <a:off x="5061203" y="1639401"/>
          <a:ext cx="3168396" cy="29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US" sz="1400" b="1" kern="1200" dirty="0">
              <a:solidFill>
                <a:schemeClr val="bg1">
                  <a:lumMod val="50000"/>
                </a:schemeClr>
              </a:solidFill>
              <a:latin typeface="+mj-lt"/>
              <a:cs typeface="+mn-cs"/>
            </a:rPr>
            <a:t>Know-Your-Customer (KYC)</a:t>
          </a:r>
          <a:endParaRPr lang="en-GB" sz="1400" b="0" kern="1200" dirty="0">
            <a:solidFill>
              <a:schemeClr val="bg1">
                <a:lumMod val="50000"/>
              </a:schemeClr>
            </a:solidFill>
            <a:effectLst>
              <a:outerShdw blurRad="38100" dist="38100" dir="2700000" algn="tl">
                <a:srgbClr val="000000">
                  <a:alpha val="43137"/>
                </a:srgbClr>
              </a:outerShdw>
            </a:effectLst>
            <a:latin typeface="+mj-lt"/>
            <a:ea typeface="+mn-ea"/>
            <a:cs typeface="Arial" pitchFamily="34" charset="0"/>
          </a:endParaRPr>
        </a:p>
      </dsp:txBody>
      <dsp:txXfrm>
        <a:off x="5061203" y="1639401"/>
        <a:ext cx="3168396" cy="296233"/>
      </dsp:txXfrm>
    </dsp:sp>
    <dsp:sp modelId="{F2810DC4-ED2B-4888-9F98-5B10DFDC5A32}">
      <dsp:nvSpPr>
        <dsp:cNvPr id="0" name=""/>
        <dsp:cNvSpPr/>
      </dsp:nvSpPr>
      <dsp:spPr>
        <a:xfrm>
          <a:off x="1645920" y="2037753"/>
          <a:ext cx="658368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842D4B-D81B-4D97-B9D2-D9359EEAEFE0}">
      <dsp:nvSpPr>
        <dsp:cNvPr id="0" name=""/>
        <dsp:cNvSpPr/>
      </dsp:nvSpPr>
      <dsp:spPr>
        <a:xfrm>
          <a:off x="1769363" y="1914880"/>
          <a:ext cx="3168396" cy="88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l"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Technology Update</a:t>
          </a:r>
        </a:p>
      </dsp:txBody>
      <dsp:txXfrm>
        <a:off x="1769363" y="1914880"/>
        <a:ext cx="3168396" cy="889569"/>
      </dsp:txXfrm>
    </dsp:sp>
    <dsp:sp modelId="{DD71F50D-5E19-4715-8AFC-1F711FF44807}">
      <dsp:nvSpPr>
        <dsp:cNvPr id="0" name=""/>
        <dsp:cNvSpPr/>
      </dsp:nvSpPr>
      <dsp:spPr>
        <a:xfrm>
          <a:off x="1645919" y="2804449"/>
          <a:ext cx="658368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37F27-0E68-4B6D-B658-DE9F6EDE545D}">
      <dsp:nvSpPr>
        <dsp:cNvPr id="0" name=""/>
        <dsp:cNvSpPr/>
      </dsp:nvSpPr>
      <dsp:spPr>
        <a:xfrm>
          <a:off x="1769363" y="2848927"/>
          <a:ext cx="5637273" cy="88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l" defTabSz="914400" rtl="0" eaLnBrk="1" latinLnBrk="0" hangingPunct="1">
            <a:lnSpc>
              <a:spcPct val="130000"/>
            </a:lnSpc>
            <a:spcBef>
              <a:spcPct val="0"/>
            </a:spcBef>
            <a:spcAft>
              <a:spcPct val="35000"/>
            </a:spcAft>
            <a:buFont typeface="Arial" pitchFamily="34" charset="0"/>
            <a:buNone/>
            <a:defRPr/>
          </a:pPr>
          <a:r>
            <a:rPr lang="en-US" sz="2400" b="0" kern="1200">
              <a:solidFill>
                <a:prstClr val="black"/>
              </a:solidFill>
              <a:effectLst>
                <a:outerShdw blurRad="38100" dist="38100" dir="2700000" algn="tl">
                  <a:srgbClr val="000000">
                    <a:alpha val="43137"/>
                  </a:srgbClr>
                </a:outerShdw>
              </a:effectLst>
              <a:latin typeface="+mj-lt"/>
              <a:ea typeface="+mn-ea"/>
              <a:cs typeface="Arial" pitchFamily="34" charset="0"/>
            </a:rPr>
            <a:t>3 Years Strategic Pillars</a:t>
          </a:r>
          <a:endPar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endParaRPr>
        </a:p>
      </dsp:txBody>
      <dsp:txXfrm>
        <a:off x="1769363" y="2848927"/>
        <a:ext cx="5637273" cy="889569"/>
      </dsp:txXfrm>
    </dsp:sp>
    <dsp:sp modelId="{F9C0EFA0-520F-439E-831D-D84DC3E88466}">
      <dsp:nvSpPr>
        <dsp:cNvPr id="0" name=""/>
        <dsp:cNvSpPr/>
      </dsp:nvSpPr>
      <dsp:spPr>
        <a:xfrm>
          <a:off x="1645919" y="3738497"/>
          <a:ext cx="658368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631E7E-DCED-4BCB-AC57-B03767C66D7A}">
      <dsp:nvSpPr>
        <dsp:cNvPr id="0" name=""/>
        <dsp:cNvSpPr/>
      </dsp:nvSpPr>
      <dsp:spPr>
        <a:xfrm>
          <a:off x="1769363" y="3782975"/>
          <a:ext cx="3168396" cy="88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511175" lvl="1" indent="-511175" algn="just" defTabSz="914400" rtl="0" eaLnBrk="1" latinLnBrk="0" hangingPunct="1">
            <a:lnSpc>
              <a:spcPct val="130000"/>
            </a:lnSpc>
            <a:spcBef>
              <a:spcPct val="0"/>
            </a:spcBef>
            <a:spcAft>
              <a:spcPct val="35000"/>
            </a:spcAft>
            <a:buFont typeface="Arial" pitchFamily="34" charset="0"/>
            <a:buNone/>
            <a:defRPr/>
          </a:pPr>
          <a:r>
            <a:rPr lang="en-GB" sz="2400" b="0" kern="1200" dirty="0">
              <a:solidFill>
                <a:prstClr val="black"/>
              </a:solidFill>
              <a:effectLst>
                <a:outerShdw blurRad="38100" dist="38100" dir="2700000" algn="tl">
                  <a:srgbClr val="000000">
                    <a:alpha val="43137"/>
                  </a:srgbClr>
                </a:outerShdw>
              </a:effectLst>
              <a:latin typeface="+mj-lt"/>
              <a:ea typeface="+mn-ea"/>
              <a:cs typeface="Arial" pitchFamily="34" charset="0"/>
            </a:rPr>
            <a:t>Market issues</a:t>
          </a:r>
        </a:p>
      </dsp:txBody>
      <dsp:txXfrm>
        <a:off x="1769363" y="3782975"/>
        <a:ext cx="3168396" cy="889569"/>
      </dsp:txXfrm>
    </dsp:sp>
    <dsp:sp modelId="{971C99BB-C6E6-4795-9320-63DC48854C3E}">
      <dsp:nvSpPr>
        <dsp:cNvPr id="0" name=""/>
        <dsp:cNvSpPr/>
      </dsp:nvSpPr>
      <dsp:spPr>
        <a:xfrm>
          <a:off x="1645919" y="4672544"/>
          <a:ext cx="658368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BBFDD-585B-4349-8F02-17536A3F831F}">
      <dsp:nvSpPr>
        <dsp:cNvPr id="0" name=""/>
        <dsp:cNvSpPr/>
      </dsp:nvSpPr>
      <dsp:spPr>
        <a:xfrm>
          <a:off x="2667" y="160245"/>
          <a:ext cx="2600324" cy="72104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a:t>Know-Your-Customer (KYC) Service </a:t>
          </a:r>
        </a:p>
      </dsp:txBody>
      <dsp:txXfrm>
        <a:off x="2667" y="160245"/>
        <a:ext cx="2600324" cy="721040"/>
      </dsp:txXfrm>
    </dsp:sp>
    <dsp:sp modelId="{7C42E75A-3D74-464E-99C8-FD65682932B0}">
      <dsp:nvSpPr>
        <dsp:cNvPr id="0" name=""/>
        <dsp:cNvSpPr/>
      </dsp:nvSpPr>
      <dsp:spPr>
        <a:xfrm>
          <a:off x="2667" y="881285"/>
          <a:ext cx="2600324" cy="1302159"/>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latin typeface="+mn-lt"/>
              <a:ea typeface="+mn-ea"/>
              <a:cs typeface="+mn-cs"/>
            </a:rPr>
            <a:t>Second level validation of customers (especially CSCS walk-in customers)</a:t>
          </a:r>
        </a:p>
      </dsp:txBody>
      <dsp:txXfrm>
        <a:off x="2667" y="881285"/>
        <a:ext cx="2600324" cy="1302159"/>
      </dsp:txXfrm>
    </dsp:sp>
    <dsp:sp modelId="{AFF15E0C-E477-49F6-8E91-BBC8FE56644B}">
      <dsp:nvSpPr>
        <dsp:cNvPr id="0" name=""/>
        <dsp:cNvSpPr/>
      </dsp:nvSpPr>
      <dsp:spPr>
        <a:xfrm>
          <a:off x="2967037" y="160245"/>
          <a:ext cx="2600324" cy="721040"/>
        </a:xfrm>
        <a:prstGeom prst="rect">
          <a:avLst/>
        </a:prstGeom>
        <a:solidFill>
          <a:schemeClr val="accent3">
            <a:hueOff val="5625132"/>
            <a:satOff val="-8440"/>
            <a:lumOff val="-1373"/>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a:t>Confirmation Services </a:t>
          </a:r>
        </a:p>
      </dsp:txBody>
      <dsp:txXfrm>
        <a:off x="2967037" y="160245"/>
        <a:ext cx="2600324" cy="721040"/>
      </dsp:txXfrm>
    </dsp:sp>
    <dsp:sp modelId="{68357ED3-D4DD-42C2-90FF-6EE227970D3C}">
      <dsp:nvSpPr>
        <dsp:cNvPr id="0" name=""/>
        <dsp:cNvSpPr/>
      </dsp:nvSpPr>
      <dsp:spPr>
        <a:xfrm>
          <a:off x="2967037" y="881285"/>
          <a:ext cx="2600324" cy="1302159"/>
        </a:xfrm>
        <a:prstGeom prst="rect">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Account number confirmation for Direct Cash Settlement (DCS)</a:t>
          </a:r>
        </a:p>
      </dsp:txBody>
      <dsp:txXfrm>
        <a:off x="2967037" y="881285"/>
        <a:ext cx="2600324" cy="1302159"/>
      </dsp:txXfrm>
    </dsp:sp>
    <dsp:sp modelId="{55F6F903-0C53-466B-B3A2-E1857A5F425E}">
      <dsp:nvSpPr>
        <dsp:cNvPr id="0" name=""/>
        <dsp:cNvSpPr/>
      </dsp:nvSpPr>
      <dsp:spPr>
        <a:xfrm>
          <a:off x="5931407" y="160245"/>
          <a:ext cx="2600324" cy="721040"/>
        </a:xfrm>
        <a:prstGeom prst="rect">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a:t>Settlement Services </a:t>
          </a:r>
        </a:p>
      </dsp:txBody>
      <dsp:txXfrm>
        <a:off x="5931407" y="160245"/>
        <a:ext cx="2600324" cy="721040"/>
      </dsp:txXfrm>
    </dsp:sp>
    <dsp:sp modelId="{48D95455-2D6F-428D-8C55-D62198330818}">
      <dsp:nvSpPr>
        <dsp:cNvPr id="0" name=""/>
        <dsp:cNvSpPr/>
      </dsp:nvSpPr>
      <dsp:spPr>
        <a:xfrm>
          <a:off x="5931407" y="881285"/>
          <a:ext cx="2600324" cy="1302159"/>
        </a:xfrm>
        <a:prstGeom prst="rect">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Brokers bank balance verification</a:t>
          </a:r>
        </a:p>
        <a:p>
          <a:pPr marL="171450" lvl="1" indent="-171450" algn="l" defTabSz="711200">
            <a:lnSpc>
              <a:spcPct val="90000"/>
            </a:lnSpc>
            <a:spcBef>
              <a:spcPct val="0"/>
            </a:spcBef>
            <a:spcAft>
              <a:spcPct val="15000"/>
            </a:spcAft>
            <a:buChar char="••"/>
          </a:pPr>
          <a:r>
            <a:rPr lang="en-US" sz="1800" kern="1200" dirty="0">
              <a:solidFill>
                <a:prstClr val="black"/>
              </a:solidFill>
              <a:latin typeface="Calibri"/>
              <a:ea typeface="+mn-ea"/>
              <a:cs typeface="+mn-cs"/>
            </a:rPr>
            <a:t>Cash Settlement Notifications</a:t>
          </a:r>
        </a:p>
      </dsp:txBody>
      <dsp:txXfrm>
        <a:off x="5931407" y="881285"/>
        <a:ext cx="2600324" cy="1302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00F83-AC42-42EE-8610-9869A3AED89B}">
      <dsp:nvSpPr>
        <dsp:cNvPr id="0" name=""/>
        <dsp:cNvSpPr/>
      </dsp:nvSpPr>
      <dsp:spPr>
        <a:xfrm>
          <a:off x="0" y="14620"/>
          <a:ext cx="5715000" cy="1537344"/>
        </a:xfrm>
        <a:prstGeom prst="roundRect">
          <a:avLst>
            <a:gd name="adj" fmla="val 1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3A1F1E-07F5-4F50-8641-348AB2026EBA}">
      <dsp:nvSpPr>
        <dsp:cNvPr id="0" name=""/>
        <dsp:cNvSpPr/>
      </dsp:nvSpPr>
      <dsp:spPr>
        <a:xfrm>
          <a:off x="171449" y="204979"/>
          <a:ext cx="1678781" cy="1127385"/>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2A52E2-2725-479F-AE03-16A47D134D9B}">
      <dsp:nvSpPr>
        <dsp:cNvPr id="0" name=""/>
        <dsp:cNvSpPr/>
      </dsp:nvSpPr>
      <dsp:spPr>
        <a:xfrm rot="10800000">
          <a:off x="171449" y="1537343"/>
          <a:ext cx="1678781" cy="1878976"/>
        </a:xfrm>
        <a:prstGeom prst="round2SameRect">
          <a:avLst>
            <a:gd name="adj1" fmla="val 10500"/>
            <a:gd name="adj2" fmla="val 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buFont typeface="Courier New" panose="02070309020205020404" pitchFamily="49" charset="0"/>
            <a:buChar char="o"/>
          </a:pPr>
          <a:r>
            <a:rPr lang="en-US" sz="1600" b="1" kern="1200" dirty="0">
              <a:latin typeface="Calibri" panose="020F0502020204030204" pitchFamily="34" charset="0"/>
              <a:ea typeface="Calibri" panose="020F0502020204030204" pitchFamily="34" charset="0"/>
              <a:cs typeface="Calibri" panose="020F0502020204030204" pitchFamily="34" charset="0"/>
            </a:rPr>
            <a:t>Stage 1: </a:t>
          </a:r>
        </a:p>
        <a:p>
          <a:pPr lvl="0" algn="ctr" defTabSz="711200">
            <a:lnSpc>
              <a:spcPct val="90000"/>
            </a:lnSpc>
            <a:spcBef>
              <a:spcPct val="0"/>
            </a:spcBef>
            <a:spcAft>
              <a:spcPct val="35000"/>
            </a:spcAft>
            <a:buFont typeface="Courier New" panose="02070309020205020404" pitchFamily="49" charset="0"/>
            <a:buChar char="o"/>
          </a:pPr>
          <a:r>
            <a:rPr lang="en-US" sz="1600" b="1" kern="1200" dirty="0">
              <a:latin typeface="Calibri" panose="020F0502020204030204" pitchFamily="34" charset="0"/>
              <a:ea typeface="Calibri" panose="020F0502020204030204" pitchFamily="34" charset="0"/>
              <a:cs typeface="Calibri" panose="020F0502020204030204" pitchFamily="34" charset="0"/>
            </a:rPr>
            <a:t>Physical Archiving</a:t>
          </a:r>
          <a:r>
            <a:rPr lang="en-US" sz="1600" kern="1200" dirty="0">
              <a:latin typeface="Calibri" panose="020F0502020204030204" pitchFamily="34" charset="0"/>
              <a:ea typeface="Calibri" panose="020F0502020204030204" pitchFamily="34" charset="0"/>
              <a:cs typeface="Calibri" panose="020F0502020204030204" pitchFamily="34" charset="0"/>
            </a:rPr>
            <a:t> – sorting, classification, </a:t>
          </a:r>
        </a:p>
        <a:p>
          <a:pPr lvl="0" algn="ctr" defTabSz="711200">
            <a:lnSpc>
              <a:spcPct val="90000"/>
            </a:lnSpc>
            <a:spcBef>
              <a:spcPct val="0"/>
            </a:spcBef>
            <a:spcAft>
              <a:spcPct val="35000"/>
            </a:spcAft>
            <a:buFont typeface="Courier New" panose="02070309020205020404" pitchFamily="49" charset="0"/>
            <a:buChar char="o"/>
          </a:pPr>
          <a:r>
            <a:rPr lang="en-US" sz="1600" kern="1200" dirty="0">
              <a:latin typeface="Calibri" panose="020F0502020204030204" pitchFamily="34" charset="0"/>
              <a:ea typeface="Calibri" panose="020F0502020204030204" pitchFamily="34" charset="0"/>
              <a:cs typeface="Calibri" panose="020F0502020204030204" pitchFamily="34" charset="0"/>
            </a:rPr>
            <a:t>boxing, referencing etc.</a:t>
          </a:r>
          <a:endParaRPr lang="en-US" sz="1600" kern="1200" dirty="0"/>
        </a:p>
      </dsp:txBody>
      <dsp:txXfrm rot="10800000">
        <a:off x="223077" y="1537343"/>
        <a:ext cx="1575525" cy="1827348"/>
      </dsp:txXfrm>
    </dsp:sp>
    <dsp:sp modelId="{C8FF2007-5546-43DA-8F95-D6D23A76227D}">
      <dsp:nvSpPr>
        <dsp:cNvPr id="0" name=""/>
        <dsp:cNvSpPr/>
      </dsp:nvSpPr>
      <dsp:spPr>
        <a:xfrm>
          <a:off x="2018109" y="204979"/>
          <a:ext cx="1678781" cy="1127385"/>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4000" r="-4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63075D-DED7-4F79-BF09-0F4706A3E666}">
      <dsp:nvSpPr>
        <dsp:cNvPr id="0" name=""/>
        <dsp:cNvSpPr/>
      </dsp:nvSpPr>
      <dsp:spPr>
        <a:xfrm rot="10800000">
          <a:off x="2018109" y="1537343"/>
          <a:ext cx="1678781" cy="1878976"/>
        </a:xfrm>
        <a:prstGeom prst="round2SameRect">
          <a:avLst>
            <a:gd name="adj1" fmla="val 10500"/>
            <a:gd name="adj2" fmla="val 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a:latin typeface="Calibri" panose="020F0502020204030204" pitchFamily="34" charset="0"/>
              <a:ea typeface="Calibri" panose="020F0502020204030204" pitchFamily="34" charset="0"/>
              <a:cs typeface="Calibri" panose="020F0502020204030204" pitchFamily="34" charset="0"/>
            </a:rPr>
            <a:t>Stage 2: </a:t>
          </a:r>
        </a:p>
        <a:p>
          <a:pPr lvl="0" algn="ctr" defTabSz="711200">
            <a:lnSpc>
              <a:spcPct val="90000"/>
            </a:lnSpc>
            <a:spcBef>
              <a:spcPct val="0"/>
            </a:spcBef>
            <a:spcAft>
              <a:spcPct val="35000"/>
            </a:spcAft>
          </a:pPr>
          <a:r>
            <a:rPr lang="en-US" sz="1600" b="1" kern="1200" dirty="0">
              <a:latin typeface="Calibri" panose="020F0502020204030204" pitchFamily="34" charset="0"/>
              <a:ea typeface="Calibri" panose="020F0502020204030204" pitchFamily="34" charset="0"/>
              <a:cs typeface="Calibri" panose="020F0502020204030204" pitchFamily="34" charset="0"/>
            </a:rPr>
            <a:t>Digitization</a:t>
          </a:r>
          <a:r>
            <a:rPr lang="en-US" sz="1600" kern="1200" dirty="0">
              <a:latin typeface="Calibri" panose="020F0502020204030204" pitchFamily="34" charset="0"/>
              <a:ea typeface="Calibri" panose="020F0502020204030204" pitchFamily="34" charset="0"/>
              <a:cs typeface="Calibri" panose="020F0502020204030204" pitchFamily="34" charset="0"/>
            </a:rPr>
            <a:t> – classification sorting/indexing preparation – scanning – Digitalization</a:t>
          </a:r>
        </a:p>
      </dsp:txBody>
      <dsp:txXfrm rot="10800000">
        <a:off x="2069737" y="1537343"/>
        <a:ext cx="1575525" cy="1827348"/>
      </dsp:txXfrm>
    </dsp:sp>
    <dsp:sp modelId="{9A98B4C7-AFEF-428E-863C-4591E0ED4EF4}">
      <dsp:nvSpPr>
        <dsp:cNvPr id="0" name=""/>
        <dsp:cNvSpPr/>
      </dsp:nvSpPr>
      <dsp:spPr>
        <a:xfrm>
          <a:off x="3864768" y="204979"/>
          <a:ext cx="1678781" cy="1127385"/>
        </a:xfrm>
        <a:prstGeom prst="roundRect">
          <a:avLst>
            <a:gd name="adj" fmla="val 1000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40000" r="-4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930E40-84A1-4FFE-902E-4A96BB0883A4}">
      <dsp:nvSpPr>
        <dsp:cNvPr id="0" name=""/>
        <dsp:cNvSpPr/>
      </dsp:nvSpPr>
      <dsp:spPr>
        <a:xfrm rot="10800000">
          <a:off x="3864768" y="1537343"/>
          <a:ext cx="1678781" cy="1878976"/>
        </a:xfrm>
        <a:prstGeom prst="round2SameRect">
          <a:avLst>
            <a:gd name="adj1" fmla="val 10500"/>
            <a:gd name="adj2" fmla="val 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a:latin typeface="Calibri" panose="020F0502020204030204" pitchFamily="34" charset="0"/>
              <a:ea typeface="Calibri" panose="020F0502020204030204" pitchFamily="34" charset="0"/>
              <a:cs typeface="Calibri" panose="020F0502020204030204" pitchFamily="34" charset="0"/>
            </a:rPr>
            <a:t>Stage 3: </a:t>
          </a:r>
        </a:p>
        <a:p>
          <a:pPr lvl="0" algn="ctr" defTabSz="711200">
            <a:lnSpc>
              <a:spcPct val="90000"/>
            </a:lnSpc>
            <a:spcBef>
              <a:spcPct val="0"/>
            </a:spcBef>
            <a:spcAft>
              <a:spcPts val="0"/>
            </a:spcAft>
          </a:pPr>
          <a:r>
            <a:rPr lang="en-US" sz="1600" b="1" kern="1200" dirty="0">
              <a:latin typeface="Calibri" panose="020F0502020204030204" pitchFamily="34" charset="0"/>
              <a:ea typeface="Calibri" panose="020F0502020204030204" pitchFamily="34" charset="0"/>
              <a:cs typeface="Calibri" panose="020F0502020204030204" pitchFamily="34" charset="0"/>
            </a:rPr>
            <a:t>Electronic </a:t>
          </a:r>
        </a:p>
        <a:p>
          <a:pPr lvl="0" algn="ctr" defTabSz="711200">
            <a:lnSpc>
              <a:spcPct val="90000"/>
            </a:lnSpc>
            <a:spcBef>
              <a:spcPct val="0"/>
            </a:spcBef>
            <a:spcAft>
              <a:spcPts val="0"/>
            </a:spcAft>
          </a:pPr>
          <a:r>
            <a:rPr lang="en-US" sz="1600" b="1" kern="1200" dirty="0">
              <a:latin typeface="Calibri" panose="020F0502020204030204" pitchFamily="34" charset="0"/>
              <a:ea typeface="Calibri" panose="020F0502020204030204" pitchFamily="34" charset="0"/>
              <a:cs typeface="Calibri" panose="020F0502020204030204" pitchFamily="34" charset="0"/>
            </a:rPr>
            <a:t>Document </a:t>
          </a:r>
        </a:p>
        <a:p>
          <a:pPr lvl="0" algn="ctr" defTabSz="711200">
            <a:lnSpc>
              <a:spcPct val="90000"/>
            </a:lnSpc>
            <a:spcBef>
              <a:spcPct val="0"/>
            </a:spcBef>
            <a:spcAft>
              <a:spcPts val="0"/>
            </a:spcAft>
          </a:pPr>
          <a:r>
            <a:rPr lang="en-US" sz="1600" b="1" kern="1200" dirty="0">
              <a:latin typeface="Calibri" panose="020F0502020204030204" pitchFamily="34" charset="0"/>
              <a:ea typeface="Calibri" panose="020F0502020204030204" pitchFamily="34" charset="0"/>
              <a:cs typeface="Calibri" panose="020F0502020204030204" pitchFamily="34" charset="0"/>
            </a:rPr>
            <a:t>Management &amp; Workflow Real-time</a:t>
          </a:r>
          <a:endParaRPr lang="en-US" sz="1600" kern="1200" dirty="0"/>
        </a:p>
      </dsp:txBody>
      <dsp:txXfrm rot="10800000">
        <a:off x="3916396" y="1537343"/>
        <a:ext cx="1575525" cy="18273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5" y="1"/>
            <a:ext cx="2971800" cy="464820"/>
          </a:xfrm>
          <a:prstGeom prst="rect">
            <a:avLst/>
          </a:prstGeom>
        </p:spPr>
        <p:txBody>
          <a:bodyPr vert="horz" lIns="93177" tIns="46589" rIns="93177" bIns="46589" rtlCol="0"/>
          <a:lstStyle>
            <a:lvl1pPr algn="r">
              <a:defRPr sz="1200"/>
            </a:lvl1pPr>
          </a:lstStyle>
          <a:p>
            <a:fld id="{5E5ABDD5-1DD0-428A-912E-23934F57F65D}" type="datetimeFigureOut">
              <a:rPr lang="en-US" smtClean="0"/>
              <a:t>4/17/2018</a:t>
            </a:fld>
            <a:endParaRPr lang="en-US" dirty="0"/>
          </a:p>
        </p:txBody>
      </p:sp>
      <p:sp>
        <p:nvSpPr>
          <p:cNvPr id="4" name="Footer Placeholder 3"/>
          <p:cNvSpPr>
            <a:spLocks noGrp="1"/>
          </p:cNvSpPr>
          <p:nvPr>
            <p:ph type="ftr" sz="quarter" idx="2"/>
          </p:nvPr>
        </p:nvSpPr>
        <p:spPr>
          <a:xfrm>
            <a:off x="1"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5" y="8829967"/>
            <a:ext cx="2971800" cy="464820"/>
          </a:xfrm>
          <a:prstGeom prst="rect">
            <a:avLst/>
          </a:prstGeom>
        </p:spPr>
        <p:txBody>
          <a:bodyPr vert="horz" lIns="93177" tIns="46589" rIns="93177" bIns="46589" rtlCol="0" anchor="b"/>
          <a:lstStyle>
            <a:lvl1pPr algn="r">
              <a:defRPr sz="1200"/>
            </a:lvl1pPr>
          </a:lstStyle>
          <a:p>
            <a:fld id="{952DD83F-D286-43C6-89CF-3F8AB135F955}" type="slidenum">
              <a:rPr lang="en-US" smtClean="0"/>
              <a:t>‹#›</a:t>
            </a:fld>
            <a:endParaRPr lang="en-US" dirty="0"/>
          </a:p>
        </p:txBody>
      </p:sp>
    </p:spTree>
    <p:extLst>
      <p:ext uri="{BB962C8B-B14F-4D97-AF65-F5344CB8AC3E}">
        <p14:creationId xmlns:p14="http://schemas.microsoft.com/office/powerpoint/2010/main" val="1066554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5" y="1"/>
            <a:ext cx="2971800" cy="464820"/>
          </a:xfrm>
          <a:prstGeom prst="rect">
            <a:avLst/>
          </a:prstGeom>
        </p:spPr>
        <p:txBody>
          <a:bodyPr vert="horz" lIns="93177" tIns="46589" rIns="93177" bIns="46589" rtlCol="0"/>
          <a:lstStyle>
            <a:lvl1pPr algn="r">
              <a:defRPr sz="1200"/>
            </a:lvl1pPr>
          </a:lstStyle>
          <a:p>
            <a:fld id="{63235836-EEDF-4826-88C6-24D867ED7F3C}" type="datetimeFigureOut">
              <a:rPr lang="en-US" smtClean="0"/>
              <a:pPr/>
              <a:t>4/17/2018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1" y="4415790"/>
            <a:ext cx="548640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3177" tIns="46589" rIns="93177" bIns="46589" rtlCol="0" anchor="b"/>
          <a:lstStyle>
            <a:lvl1pPr algn="r">
              <a:defRPr sz="1200"/>
            </a:lvl1pPr>
          </a:lstStyle>
          <a:p>
            <a:fld id="{EF19DA59-DF62-4E87-BDB0-20DB6113B67D}" type="slidenum">
              <a:rPr lang="en-US" smtClean="0"/>
              <a:pPr/>
              <a:t>‹#›</a:t>
            </a:fld>
            <a:endParaRPr lang="en-US" dirty="0"/>
          </a:p>
        </p:txBody>
      </p:sp>
    </p:spTree>
    <p:extLst>
      <p:ext uri="{BB962C8B-B14F-4D97-AF65-F5344CB8AC3E}">
        <p14:creationId xmlns:p14="http://schemas.microsoft.com/office/powerpoint/2010/main" val="17303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1</a:t>
            </a:fld>
            <a:endParaRPr lang="en-US" dirty="0"/>
          </a:p>
        </p:txBody>
      </p:sp>
    </p:spTree>
    <p:extLst>
      <p:ext uri="{BB962C8B-B14F-4D97-AF65-F5344CB8AC3E}">
        <p14:creationId xmlns:p14="http://schemas.microsoft.com/office/powerpoint/2010/main" val="303177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19DA59-DF62-4E87-BDB0-20DB6113B67D}" type="slidenum">
              <a:rPr lang="en-US" smtClean="0"/>
              <a:pPr/>
              <a:t>3</a:t>
            </a:fld>
            <a:endParaRPr lang="en-US"/>
          </a:p>
        </p:txBody>
      </p:sp>
    </p:spTree>
    <p:extLst>
      <p:ext uri="{BB962C8B-B14F-4D97-AF65-F5344CB8AC3E}">
        <p14:creationId xmlns:p14="http://schemas.microsoft.com/office/powerpoint/2010/main" val="515460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5</a:t>
            </a:fld>
            <a:endParaRPr lang="en-US"/>
          </a:p>
        </p:txBody>
      </p:sp>
    </p:spTree>
    <p:extLst>
      <p:ext uri="{BB962C8B-B14F-4D97-AF65-F5344CB8AC3E}">
        <p14:creationId xmlns:p14="http://schemas.microsoft.com/office/powerpoint/2010/main" val="2033288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6</a:t>
            </a:fld>
            <a:endParaRPr lang="en-US"/>
          </a:p>
        </p:txBody>
      </p:sp>
    </p:spTree>
    <p:extLst>
      <p:ext uri="{BB962C8B-B14F-4D97-AF65-F5344CB8AC3E}">
        <p14:creationId xmlns:p14="http://schemas.microsoft.com/office/powerpoint/2010/main" val="332842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7</a:t>
            </a:fld>
            <a:endParaRPr lang="en-US"/>
          </a:p>
        </p:txBody>
      </p:sp>
    </p:spTree>
    <p:extLst>
      <p:ext uri="{BB962C8B-B14F-4D97-AF65-F5344CB8AC3E}">
        <p14:creationId xmlns:p14="http://schemas.microsoft.com/office/powerpoint/2010/main" val="1509907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8</a:t>
            </a:fld>
            <a:endParaRPr lang="en-US"/>
          </a:p>
        </p:txBody>
      </p:sp>
    </p:spTree>
    <p:extLst>
      <p:ext uri="{BB962C8B-B14F-4D97-AF65-F5344CB8AC3E}">
        <p14:creationId xmlns:p14="http://schemas.microsoft.com/office/powerpoint/2010/main" val="257963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9</a:t>
            </a:fld>
            <a:endParaRPr lang="en-US" dirty="0"/>
          </a:p>
        </p:txBody>
      </p:sp>
    </p:spTree>
    <p:extLst>
      <p:ext uri="{BB962C8B-B14F-4D97-AF65-F5344CB8AC3E}">
        <p14:creationId xmlns:p14="http://schemas.microsoft.com/office/powerpoint/2010/main" val="3430191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marR="0" indent="-285750">
              <a:lnSpc>
                <a:spcPct val="107000"/>
              </a:lnSpc>
              <a:spcBef>
                <a:spcPts val="0"/>
              </a:spcBef>
              <a:spcAft>
                <a:spcPts val="800"/>
              </a:spcAft>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EF19DA59-DF62-4E87-BDB0-20DB6113B67D}" type="slidenum">
              <a:rPr lang="en-US" smtClean="0"/>
              <a:pPr/>
              <a:t>10</a:t>
            </a:fld>
            <a:endParaRPr lang="en-US"/>
          </a:p>
        </p:txBody>
      </p:sp>
    </p:spTree>
    <p:extLst>
      <p:ext uri="{BB962C8B-B14F-4D97-AF65-F5344CB8AC3E}">
        <p14:creationId xmlns:p14="http://schemas.microsoft.com/office/powerpoint/2010/main" val="964919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19DA59-DF62-4E87-BDB0-20DB6113B67D}" type="slidenum">
              <a:rPr lang="en-US" smtClean="0"/>
              <a:pPr/>
              <a:t>13</a:t>
            </a:fld>
            <a:endParaRPr lang="en-US" dirty="0"/>
          </a:p>
        </p:txBody>
      </p:sp>
    </p:spTree>
    <p:extLst>
      <p:ext uri="{BB962C8B-B14F-4D97-AF65-F5344CB8AC3E}">
        <p14:creationId xmlns:p14="http://schemas.microsoft.com/office/powerpoint/2010/main" val="136449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05820DB-3675-4978-836D-FD1A8137AB15}" type="datetime1">
              <a:rPr lang="en-US" smtClean="0"/>
              <a:t>4/17/2018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
        <p:nvSpPr>
          <p:cNvPr id="7" name="Rectangle 6"/>
          <p:cNvSpPr/>
          <p:nvPr userDrawn="1"/>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57CD08-367B-49D5-B976-1A5CF570E3EB}" type="datetime1">
              <a:rPr lang="en-US" smtClean="0"/>
              <a:t>4/17/2018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74D874-EAAA-4DD8-BF3E-2C6889E7482C}" type="datetime1">
              <a:rPr lang="en-US" smtClean="0"/>
              <a:t>4/17/2018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C1873F-72FD-4D21-945B-898D732B31BC}" type="datetime1">
              <a:rPr lang="en-US" smtClean="0"/>
              <a:t>4/17/2018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31DA91-D92D-4A4F-89F7-A4742D07B7E2}" type="datetime1">
              <a:rPr lang="en-US" smtClean="0"/>
              <a:t>4/17/2018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ACFD5F8-4AC6-40BA-9B6B-B79D1D17098D}" type="datetime1">
              <a:rPr lang="en-US" smtClean="0"/>
              <a:t>4/17/2018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249041D-D491-49D4-8855-4E3790C78F2B}" type="datetime1">
              <a:rPr lang="en-US" smtClean="0"/>
              <a:t>4/17/2018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C8614AB-E059-41B4-9365-F25B199669F8}" type="datetime1">
              <a:rPr lang="en-US" smtClean="0"/>
              <a:t>4/17/2018</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A879E58-5471-426B-8A4A-590ECEEFD0AE}" type="datetime1">
              <a:rPr lang="en-US" smtClean="0"/>
              <a:t>4/17/2018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055147-CC82-4119-884D-B3EDBCC9A49B}" type="datetime1">
              <a:rPr lang="en-US" smtClean="0"/>
              <a:t>4/17/2018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4762CD5-62E0-4484-B78D-2AAE408F993F}" type="datetime1">
              <a:rPr lang="en-US" smtClean="0"/>
              <a:t>4/17/2018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cscs conner edge motif darker.png"/>
          <p:cNvPicPr>
            <a:picLocks noChangeAspect="1"/>
          </p:cNvPicPr>
          <p:nvPr userDrawn="1"/>
        </p:nvPicPr>
        <p:blipFill>
          <a:blip r:embed="rId13" cstate="print"/>
          <a:stretch>
            <a:fillRect/>
          </a:stretch>
        </p:blipFill>
        <p:spPr>
          <a:xfrm>
            <a:off x="6232340" y="0"/>
            <a:ext cx="2911659" cy="2362200"/>
          </a:xfrm>
          <a:prstGeom prst="rect">
            <a:avLst/>
          </a:prstGeom>
        </p:spPr>
      </p:pic>
      <p:pic>
        <p:nvPicPr>
          <p:cNvPr id="4" name="Picture 3" descr="cscs logo .png"/>
          <p:cNvPicPr>
            <a:picLocks noChangeAspect="1"/>
          </p:cNvPicPr>
          <p:nvPr userDrawn="1"/>
        </p:nvPicPr>
        <p:blipFill>
          <a:blip r:embed="rId14" cstate="print"/>
          <a:stretch>
            <a:fillRect/>
          </a:stretch>
        </p:blipFill>
        <p:spPr>
          <a:xfrm>
            <a:off x="228600" y="152400"/>
            <a:ext cx="1592943" cy="914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mailto:products@cscsnigeriaplc.com"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hyperlink" Target="tel:01%20903355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488668"/>
            <a:ext cx="9144000" cy="276999"/>
          </a:xfrm>
          <a:prstGeom prst="rect">
            <a:avLst/>
          </a:prstGeom>
          <a:noFill/>
        </p:spPr>
        <p:txBody>
          <a:bodyPr wrap="square" rtlCol="0">
            <a:spAutoFit/>
          </a:bodyPr>
          <a:lstStyle/>
          <a:p>
            <a:pPr algn="r"/>
            <a:r>
              <a:rPr lang="en-US" sz="1200" dirty="0">
                <a:solidFill>
                  <a:schemeClr val="bg1">
                    <a:lumMod val="65000"/>
                  </a:schemeClr>
                </a:solidFill>
              </a:rPr>
              <a:t>                                                                  ©2018 Copy right CSCS Plc. Al Rights Reserved               Confidentiality: </a:t>
            </a:r>
            <a:r>
              <a:rPr lang="en-US" sz="1200" dirty="0">
                <a:solidFill>
                  <a:srgbClr val="FF0000"/>
                </a:solidFill>
              </a:rPr>
              <a:t>RED</a:t>
            </a:r>
          </a:p>
        </p:txBody>
      </p:sp>
      <p:sp>
        <p:nvSpPr>
          <p:cNvPr id="6" name="Rectangle 2">
            <a:extLst>
              <a:ext uri="{FF2B5EF4-FFF2-40B4-BE49-F238E27FC236}">
                <a16:creationId xmlns:a16="http://schemas.microsoft.com/office/drawing/2014/main" id="{90449D4C-D6DF-42C4-A741-AD7586760DC2}"/>
              </a:ext>
            </a:extLst>
          </p:cNvPr>
          <p:cNvSpPr txBox="1">
            <a:spLocks noChangeArrowheads="1"/>
          </p:cNvSpPr>
          <p:nvPr/>
        </p:nvSpPr>
        <p:spPr>
          <a:xfrm>
            <a:off x="5086350" y="4800600"/>
            <a:ext cx="4057650" cy="914400"/>
          </a:xfrm>
          <a:prstGeom prst="rect">
            <a:avLst/>
          </a:prstGeom>
        </p:spPr>
        <p:txBody>
          <a:bodyPr anchor="b"/>
          <a:lstStyle>
            <a:lvl1pPr algn="ctr" defTabSz="914400" rtl="0" eaLnBrk="1" latinLnBrk="0" hangingPunct="1">
              <a:lnSpc>
                <a:spcPct val="90000"/>
              </a:lnSpc>
              <a:spcBef>
                <a:spcPct val="0"/>
              </a:spcBef>
              <a:buNone/>
              <a:defRPr sz="4800" kern="1200" cap="all" baseline="0">
                <a:solidFill>
                  <a:schemeClr val="tx1"/>
                </a:solidFill>
                <a:effectLst/>
                <a:latin typeface="+mj-lt"/>
                <a:ea typeface="+mj-ea"/>
                <a:cs typeface="+mj-cs"/>
              </a:defRPr>
            </a:lvl1pPr>
          </a:lstStyle>
          <a:p>
            <a:pPr algn="r">
              <a:defRPr/>
            </a:pPr>
            <a:r>
              <a:rPr lang="en-US" altLang="en-US" sz="2700" b="1" i="1" cap="none" dirty="0" err="1">
                <a:solidFill>
                  <a:schemeClr val="tx1">
                    <a:lumMod val="75000"/>
                    <a:lumOff val="25000"/>
                  </a:schemeClr>
                </a:solidFill>
                <a:cs typeface="Aharoni" panose="02010803020104030203" pitchFamily="2" charset="-79"/>
              </a:rPr>
              <a:t>Haruna</a:t>
            </a:r>
            <a:r>
              <a:rPr lang="en-US" altLang="en-US" sz="2700" b="1" i="1" cap="none" dirty="0">
                <a:solidFill>
                  <a:schemeClr val="tx1">
                    <a:lumMod val="75000"/>
                    <a:lumOff val="25000"/>
                  </a:schemeClr>
                </a:solidFill>
                <a:cs typeface="Aharoni" panose="02010803020104030203" pitchFamily="2" charset="-79"/>
              </a:rPr>
              <a:t> </a:t>
            </a:r>
            <a:r>
              <a:rPr lang="en-US" altLang="en-US" sz="2700" b="1" i="1" cap="none" dirty="0" err="1">
                <a:solidFill>
                  <a:schemeClr val="tx1">
                    <a:lumMod val="75000"/>
                    <a:lumOff val="25000"/>
                  </a:schemeClr>
                </a:solidFill>
                <a:cs typeface="Aharoni" panose="02010803020104030203" pitchFamily="2" charset="-79"/>
              </a:rPr>
              <a:t>Jalo-Waziri</a:t>
            </a:r>
            <a:endParaRPr lang="en-US" altLang="en-US" sz="2700" b="1" i="1" cap="none" dirty="0">
              <a:solidFill>
                <a:schemeClr val="tx1">
                  <a:lumMod val="75000"/>
                  <a:lumOff val="25000"/>
                </a:schemeClr>
              </a:solidFill>
              <a:cs typeface="Aharoni" panose="02010803020104030203" pitchFamily="2" charset="-79"/>
            </a:endParaRPr>
          </a:p>
          <a:p>
            <a:pPr algn="r">
              <a:lnSpc>
                <a:spcPct val="100000"/>
              </a:lnSpc>
              <a:defRPr/>
            </a:pPr>
            <a:r>
              <a:rPr lang="en-US" altLang="en-US" sz="1500" b="1" cap="none" dirty="0">
                <a:solidFill>
                  <a:schemeClr val="accent3">
                    <a:lumMod val="50000"/>
                  </a:schemeClr>
                </a:solidFill>
                <a:cs typeface="Aharoni" panose="02010803020104030203" pitchFamily="2" charset="-79"/>
              </a:rPr>
              <a:t>(MD/CEO)</a:t>
            </a:r>
          </a:p>
        </p:txBody>
      </p:sp>
      <p:sp>
        <p:nvSpPr>
          <p:cNvPr id="3" name="Rectangle 2">
            <a:extLst>
              <a:ext uri="{FF2B5EF4-FFF2-40B4-BE49-F238E27FC236}">
                <a16:creationId xmlns:a16="http://schemas.microsoft.com/office/drawing/2014/main" id="{F8F7C65D-FFA1-4D06-BE7F-474206020CC6}"/>
              </a:ext>
            </a:extLst>
          </p:cNvPr>
          <p:cNvSpPr/>
          <p:nvPr/>
        </p:nvSpPr>
        <p:spPr>
          <a:xfrm>
            <a:off x="7583106" y="6055929"/>
            <a:ext cx="1433406" cy="338554"/>
          </a:xfrm>
          <a:prstGeom prst="rect">
            <a:avLst/>
          </a:prstGeom>
        </p:spPr>
        <p:txBody>
          <a:bodyPr wrap="none">
            <a:spAutoFit/>
          </a:bodyPr>
          <a:lstStyle/>
          <a:p>
            <a:pPr algn="r">
              <a:lnSpc>
                <a:spcPct val="100000"/>
              </a:lnSpc>
              <a:defRPr/>
            </a:pPr>
            <a:r>
              <a:rPr lang="en-US" altLang="en-US" sz="1600" b="1" dirty="0">
                <a:cs typeface="Aharoni" panose="02010803020104030203" pitchFamily="2" charset="-79"/>
              </a:rPr>
              <a:t>19</a:t>
            </a:r>
            <a:r>
              <a:rPr lang="en-US" altLang="en-US" sz="1600" b="1" baseline="30000" dirty="0">
                <a:cs typeface="Aharoni" panose="02010803020104030203" pitchFamily="2" charset="-79"/>
              </a:rPr>
              <a:t>th</a:t>
            </a:r>
            <a:r>
              <a:rPr lang="en-US" altLang="en-US" sz="1600" b="1" dirty="0">
                <a:cs typeface="Aharoni" panose="02010803020104030203" pitchFamily="2" charset="-79"/>
              </a:rPr>
              <a:t> April 2018</a:t>
            </a:r>
          </a:p>
        </p:txBody>
      </p:sp>
      <p:sp>
        <p:nvSpPr>
          <p:cNvPr id="7" name="Rectangle 6"/>
          <p:cNvSpPr/>
          <p:nvPr/>
        </p:nvSpPr>
        <p:spPr>
          <a:xfrm>
            <a:off x="-304800" y="2438400"/>
            <a:ext cx="9677400" cy="1524000"/>
          </a:xfrm>
          <a:prstGeom prst="rect">
            <a:avLst/>
          </a:prstGeom>
          <a:noFill/>
          <a:ln w="25400" cap="flat" cmpd="sng" algn="ctr">
            <a:noFill/>
            <a:prstDash val="solid"/>
          </a:ln>
          <a:effectLst/>
        </p:spPr>
        <p:txBody>
          <a:bodyPr rtlCol="0" anchor="ctr"/>
          <a:lstStyle/>
          <a:p>
            <a:pPr algn="ctr">
              <a:defRPr/>
            </a:pPr>
            <a:r>
              <a:rPr lang="en-US" sz="3200" b="1" kern="0" dirty="0" smtClean="0">
                <a:solidFill>
                  <a:srgbClr val="336600"/>
                </a:solidFill>
                <a:cs typeface="Arial" panose="020B0604020202020204" pitchFamily="34" charset="0"/>
              </a:rPr>
              <a:t>Capital Market Committee (CMC) </a:t>
            </a:r>
          </a:p>
          <a:p>
            <a:pPr algn="ctr">
              <a:defRPr/>
            </a:pPr>
            <a:endParaRPr lang="en-US" sz="2800" b="1" kern="0" dirty="0" smtClean="0">
              <a:solidFill>
                <a:srgbClr val="336600"/>
              </a:solidFill>
              <a:cs typeface="Arial" panose="020B0604020202020204" pitchFamily="34" charset="0"/>
            </a:endParaRPr>
          </a:p>
          <a:p>
            <a:pPr algn="ctr">
              <a:defRPr/>
            </a:pPr>
            <a:r>
              <a:rPr lang="en-US" sz="3200" b="1" kern="0" dirty="0" smtClean="0">
                <a:solidFill>
                  <a:prstClr val="black"/>
                </a:solidFill>
                <a:cs typeface="Arial" panose="020B0604020202020204" pitchFamily="34" charset="0"/>
              </a:rPr>
              <a:t>Highlights of CSCS Activities – Quarter 1, 2018    </a:t>
            </a:r>
          </a:p>
          <a:p>
            <a:pPr algn="ctr">
              <a:defRPr/>
            </a:pPr>
            <a:endParaRPr lang="en-US" sz="2400" b="1" kern="0"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1068262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TextBox 40"/>
          <p:cNvSpPr txBox="1"/>
          <p:nvPr/>
        </p:nvSpPr>
        <p:spPr>
          <a:xfrm>
            <a:off x="1808491" y="246693"/>
            <a:ext cx="5802575" cy="461665"/>
          </a:xfrm>
          <a:prstGeom prst="rect">
            <a:avLst/>
          </a:prstGeom>
          <a:noFill/>
        </p:spPr>
        <p:txBody>
          <a:bodyPr wrap="square" rtlCol="0">
            <a:spAutoFit/>
          </a:bodyPr>
          <a:lstStyle>
            <a:defPPr>
              <a:defRPr lang="en-US"/>
            </a:defPPr>
            <a:lvl1pPr>
              <a:defRPr sz="2400" b="1">
                <a:solidFill>
                  <a:srgbClr val="C00000"/>
                </a:solidFill>
                <a:effectLst>
                  <a:outerShdw blurRad="38100" dist="38100" dir="2700000" algn="tl">
                    <a:srgbClr val="000000">
                      <a:alpha val="43137"/>
                    </a:srgbClr>
                  </a:outerShdw>
                </a:effectLst>
              </a:defRPr>
            </a:lvl1pPr>
          </a:lstStyle>
          <a:p>
            <a:r>
              <a:rPr lang="en-US" spc="-53" dirty="0">
                <a:solidFill>
                  <a:srgbClr val="FF0000"/>
                </a:solidFill>
                <a:latin typeface="Tw Cen MT" panose="020B0602020104020603" pitchFamily="34" charset="0"/>
                <a:ea typeface="+mj-ea"/>
              </a:rPr>
              <a:t>|Our 3 Years Strategic Pillars</a:t>
            </a:r>
            <a:endParaRPr lang="en-GB" spc="-53" dirty="0">
              <a:solidFill>
                <a:srgbClr val="FF0000"/>
              </a:solidFill>
              <a:latin typeface="Tw Cen MT" panose="020B0602020104020603" pitchFamily="34" charset="0"/>
              <a:ea typeface="+mj-ea"/>
            </a:endParaRPr>
          </a:p>
        </p:txBody>
      </p:sp>
      <p:grpSp>
        <p:nvGrpSpPr>
          <p:cNvPr id="81" name="Group 80">
            <a:extLst>
              <a:ext uri="{FF2B5EF4-FFF2-40B4-BE49-F238E27FC236}">
                <a16:creationId xmlns:a16="http://schemas.microsoft.com/office/drawing/2014/main" id="{991B4728-933D-4394-96A8-701F21A6FC5E}"/>
              </a:ext>
            </a:extLst>
          </p:cNvPr>
          <p:cNvGrpSpPr/>
          <p:nvPr/>
        </p:nvGrpSpPr>
        <p:grpSpPr>
          <a:xfrm>
            <a:off x="983437" y="1323296"/>
            <a:ext cx="7990457" cy="5309785"/>
            <a:chOff x="1364438" y="1374470"/>
            <a:chExt cx="7990457" cy="5309785"/>
          </a:xfrm>
        </p:grpSpPr>
        <p:grpSp>
          <p:nvGrpSpPr>
            <p:cNvPr id="82" name="Group 81">
              <a:extLst>
                <a:ext uri="{FF2B5EF4-FFF2-40B4-BE49-F238E27FC236}">
                  <a16:creationId xmlns:a16="http://schemas.microsoft.com/office/drawing/2014/main" id="{CCBC8C90-15A2-4AD5-9632-9AA0DEC8AB99}"/>
                </a:ext>
              </a:extLst>
            </p:cNvPr>
            <p:cNvGrpSpPr/>
            <p:nvPr/>
          </p:nvGrpSpPr>
          <p:grpSpPr>
            <a:xfrm>
              <a:off x="1364438" y="1374470"/>
              <a:ext cx="7990457" cy="5309785"/>
              <a:chOff x="539796" y="838771"/>
              <a:chExt cx="7898968" cy="5786341"/>
            </a:xfrm>
          </p:grpSpPr>
          <p:grpSp>
            <p:nvGrpSpPr>
              <p:cNvPr id="88" name="Group 87">
                <a:extLst>
                  <a:ext uri="{FF2B5EF4-FFF2-40B4-BE49-F238E27FC236}">
                    <a16:creationId xmlns:a16="http://schemas.microsoft.com/office/drawing/2014/main" id="{D22F8760-09F2-4899-96A4-B53B972F8C6B}"/>
                  </a:ext>
                </a:extLst>
              </p:cNvPr>
              <p:cNvGrpSpPr/>
              <p:nvPr/>
            </p:nvGrpSpPr>
            <p:grpSpPr>
              <a:xfrm>
                <a:off x="2209800" y="838771"/>
                <a:ext cx="5038532" cy="5786341"/>
                <a:chOff x="1981200" y="1219200"/>
                <a:chExt cx="5038532" cy="5786341"/>
              </a:xfrm>
            </p:grpSpPr>
            <p:sp>
              <p:nvSpPr>
                <p:cNvPr id="94" name="Bent Arrow 1">
                  <a:extLst>
                    <a:ext uri="{FF2B5EF4-FFF2-40B4-BE49-F238E27FC236}">
                      <a16:creationId xmlns:a16="http://schemas.microsoft.com/office/drawing/2014/main" id="{7745769C-0AE3-4887-9EBA-0339DCFB82D3}"/>
                    </a:ext>
                  </a:extLst>
                </p:cNvPr>
                <p:cNvSpPr/>
                <p:nvPr/>
              </p:nvSpPr>
              <p:spPr>
                <a:xfrm flipH="1">
                  <a:off x="2125649" y="4062082"/>
                  <a:ext cx="2047422" cy="1892124"/>
                </a:xfrm>
                <a:custGeom>
                  <a:avLst/>
                  <a:gdLst>
                    <a:gd name="connsiteX0" fmla="*/ 0 w 2284208"/>
                    <a:gd name="connsiteY0" fmla="*/ 4750012 h 4750012"/>
                    <a:gd name="connsiteX1" fmla="*/ 0 w 2284208"/>
                    <a:gd name="connsiteY1" fmla="*/ 1063870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43647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1480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28374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851329 w 2284208"/>
                    <a:gd name="connsiteY4" fmla="*/ 109056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43647 w 2284208"/>
                    <a:gd name="connsiteY9" fmla="*/ 608151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83988 w 2284208"/>
                    <a:gd name="connsiteY9" fmla="*/ 594703 h 4670810"/>
                    <a:gd name="connsiteX10" fmla="*/ 130200 w 2284208"/>
                    <a:gd name="connsiteY10" fmla="*/ 4670810 h 4670810"/>
                    <a:gd name="connsiteX11" fmla="*/ 0 w 2284208"/>
                    <a:gd name="connsiteY11" fmla="*/ 4670810 h 4670810"/>
                    <a:gd name="connsiteX0" fmla="*/ 0 w 2284208"/>
                    <a:gd name="connsiteY0" fmla="*/ 4670810 h 4697705"/>
                    <a:gd name="connsiteX1" fmla="*/ 13447 w 2284208"/>
                    <a:gd name="connsiteY1" fmla="*/ 567809 h 4697705"/>
                    <a:gd name="connsiteX2" fmla="*/ 1011562 w 2284208"/>
                    <a:gd name="connsiteY2" fmla="*/ 13447 h 4697705"/>
                    <a:gd name="connsiteX3" fmla="*/ 1716858 w 2284208"/>
                    <a:gd name="connsiteY3" fmla="*/ 0 h 4697705"/>
                    <a:gd name="connsiteX4" fmla="*/ 1851329 w 2284208"/>
                    <a:gd name="connsiteY4" fmla="*/ 82162 h 4697705"/>
                    <a:gd name="connsiteX5" fmla="*/ 2284208 w 2284208"/>
                    <a:gd name="connsiteY5" fmla="*/ 38206 h 4697705"/>
                    <a:gd name="connsiteX6" fmla="*/ 1676517 w 2284208"/>
                    <a:gd name="connsiteY6" fmla="*/ 155615 h 4697705"/>
                    <a:gd name="connsiteX7" fmla="*/ 1676517 w 2284208"/>
                    <a:gd name="connsiteY7" fmla="*/ 157094 h 4697705"/>
                    <a:gd name="connsiteX8" fmla="*/ 984668 w 2284208"/>
                    <a:gd name="connsiteY8" fmla="*/ 170541 h 4697705"/>
                    <a:gd name="connsiteX9" fmla="*/ 183988 w 2284208"/>
                    <a:gd name="connsiteY9" fmla="*/ 594703 h 4697705"/>
                    <a:gd name="connsiteX10" fmla="*/ 157094 w 2284208"/>
                    <a:gd name="connsiteY10" fmla="*/ 4697705 h 4697705"/>
                    <a:gd name="connsiteX11" fmla="*/ 0 w 2284208"/>
                    <a:gd name="connsiteY11" fmla="*/ 4670810 h 4697705"/>
                    <a:gd name="connsiteX0" fmla="*/ 0 w 2270761"/>
                    <a:gd name="connsiteY0" fmla="*/ 4670810 h 4697705"/>
                    <a:gd name="connsiteX1" fmla="*/ 0 w 2270761"/>
                    <a:gd name="connsiteY1" fmla="*/ 567809 h 4697705"/>
                    <a:gd name="connsiteX2" fmla="*/ 998115 w 2270761"/>
                    <a:gd name="connsiteY2" fmla="*/ 13447 h 4697705"/>
                    <a:gd name="connsiteX3" fmla="*/ 1703411 w 2270761"/>
                    <a:gd name="connsiteY3" fmla="*/ 0 h 4697705"/>
                    <a:gd name="connsiteX4" fmla="*/ 1837882 w 2270761"/>
                    <a:gd name="connsiteY4" fmla="*/ 82162 h 4697705"/>
                    <a:gd name="connsiteX5" fmla="*/ 2270761 w 2270761"/>
                    <a:gd name="connsiteY5" fmla="*/ 38206 h 4697705"/>
                    <a:gd name="connsiteX6" fmla="*/ 1663070 w 2270761"/>
                    <a:gd name="connsiteY6" fmla="*/ 155615 h 4697705"/>
                    <a:gd name="connsiteX7" fmla="*/ 1663070 w 2270761"/>
                    <a:gd name="connsiteY7" fmla="*/ 157094 h 4697705"/>
                    <a:gd name="connsiteX8" fmla="*/ 971221 w 2270761"/>
                    <a:gd name="connsiteY8" fmla="*/ 170541 h 4697705"/>
                    <a:gd name="connsiteX9" fmla="*/ 170541 w 2270761"/>
                    <a:gd name="connsiteY9" fmla="*/ 594703 h 4697705"/>
                    <a:gd name="connsiteX10" fmla="*/ 143647 w 2270761"/>
                    <a:gd name="connsiteY10" fmla="*/ 4697705 h 4697705"/>
                    <a:gd name="connsiteX11" fmla="*/ 0 w 2270761"/>
                    <a:gd name="connsiteY11" fmla="*/ 4670810 h 4697705"/>
                    <a:gd name="connsiteX0" fmla="*/ 0 w 2270761"/>
                    <a:gd name="connsiteY0" fmla="*/ 4670810 h 4684258"/>
                    <a:gd name="connsiteX1" fmla="*/ 0 w 2270761"/>
                    <a:gd name="connsiteY1" fmla="*/ 567809 h 4684258"/>
                    <a:gd name="connsiteX2" fmla="*/ 998115 w 2270761"/>
                    <a:gd name="connsiteY2" fmla="*/ 13447 h 4684258"/>
                    <a:gd name="connsiteX3" fmla="*/ 1703411 w 2270761"/>
                    <a:gd name="connsiteY3" fmla="*/ 0 h 4684258"/>
                    <a:gd name="connsiteX4" fmla="*/ 1837882 w 2270761"/>
                    <a:gd name="connsiteY4" fmla="*/ 82162 h 4684258"/>
                    <a:gd name="connsiteX5" fmla="*/ 2270761 w 2270761"/>
                    <a:gd name="connsiteY5" fmla="*/ 38206 h 4684258"/>
                    <a:gd name="connsiteX6" fmla="*/ 1663070 w 2270761"/>
                    <a:gd name="connsiteY6" fmla="*/ 155615 h 4684258"/>
                    <a:gd name="connsiteX7" fmla="*/ 1663070 w 2270761"/>
                    <a:gd name="connsiteY7" fmla="*/ 157094 h 4684258"/>
                    <a:gd name="connsiteX8" fmla="*/ 971221 w 2270761"/>
                    <a:gd name="connsiteY8" fmla="*/ 170541 h 4684258"/>
                    <a:gd name="connsiteX9" fmla="*/ 170541 w 2270761"/>
                    <a:gd name="connsiteY9" fmla="*/ 594703 h 4684258"/>
                    <a:gd name="connsiteX10" fmla="*/ 157094 w 2270761"/>
                    <a:gd name="connsiteY10" fmla="*/ 4684258 h 4684258"/>
                    <a:gd name="connsiteX11" fmla="*/ 0 w 2270761"/>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5709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57365 h 4670813"/>
                    <a:gd name="connsiteX1" fmla="*/ 0 w 2141958"/>
                    <a:gd name="connsiteY1" fmla="*/ 554364 h 4670813"/>
                    <a:gd name="connsiteX2" fmla="*/ 998115 w 2141958"/>
                    <a:gd name="connsiteY2" fmla="*/ 2 h 4670813"/>
                    <a:gd name="connsiteX3" fmla="*/ 1703411 w 2141958"/>
                    <a:gd name="connsiteY3" fmla="*/ 17914 h 4670813"/>
                    <a:gd name="connsiteX4" fmla="*/ 1837882 w 2141958"/>
                    <a:gd name="connsiteY4" fmla="*/ 68717 h 4670813"/>
                    <a:gd name="connsiteX5" fmla="*/ 2141958 w 2141958"/>
                    <a:gd name="connsiteY5" fmla="*/ 165877 h 4670813"/>
                    <a:gd name="connsiteX6" fmla="*/ 1663070 w 2141958"/>
                    <a:gd name="connsiteY6" fmla="*/ 142170 h 4670813"/>
                    <a:gd name="connsiteX7" fmla="*/ 1663070 w 2141958"/>
                    <a:gd name="connsiteY7" fmla="*/ 159329 h 4670813"/>
                    <a:gd name="connsiteX8" fmla="*/ 971221 w 2141958"/>
                    <a:gd name="connsiteY8" fmla="*/ 157096 h 4670813"/>
                    <a:gd name="connsiteX9" fmla="*/ 170541 w 2141958"/>
                    <a:gd name="connsiteY9" fmla="*/ 581258 h 4670813"/>
                    <a:gd name="connsiteX10" fmla="*/ 157094 w 2141958"/>
                    <a:gd name="connsiteY10" fmla="*/ 4670813 h 4670813"/>
                    <a:gd name="connsiteX11" fmla="*/ 0 w 2141958"/>
                    <a:gd name="connsiteY11" fmla="*/ 4657365 h 4670813"/>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863752"/>
                    <a:gd name="connsiteY0" fmla="*/ 4670810 h 4684258"/>
                    <a:gd name="connsiteX1" fmla="*/ 0 w 2863752"/>
                    <a:gd name="connsiteY1" fmla="*/ 567809 h 4684258"/>
                    <a:gd name="connsiteX2" fmla="*/ 998115 w 2863752"/>
                    <a:gd name="connsiteY2" fmla="*/ 13447 h 4684258"/>
                    <a:gd name="connsiteX3" fmla="*/ 1703411 w 2863752"/>
                    <a:gd name="connsiteY3" fmla="*/ 0 h 4684258"/>
                    <a:gd name="connsiteX4" fmla="*/ 1837882 w 2863752"/>
                    <a:gd name="connsiteY4" fmla="*/ 82162 h 4684258"/>
                    <a:gd name="connsiteX5" fmla="*/ 2141958 w 2863752"/>
                    <a:gd name="connsiteY5" fmla="*/ 179322 h 4684258"/>
                    <a:gd name="connsiteX6" fmla="*/ 1663070 w 2863752"/>
                    <a:gd name="connsiteY6" fmla="*/ 155615 h 4684258"/>
                    <a:gd name="connsiteX7" fmla="*/ 2863752 w 2863752"/>
                    <a:gd name="connsiteY7" fmla="*/ 158855 h 4684258"/>
                    <a:gd name="connsiteX8" fmla="*/ 971221 w 2863752"/>
                    <a:gd name="connsiteY8" fmla="*/ 170541 h 4684258"/>
                    <a:gd name="connsiteX9" fmla="*/ 170541 w 2863752"/>
                    <a:gd name="connsiteY9" fmla="*/ 594703 h 4684258"/>
                    <a:gd name="connsiteX10" fmla="*/ 157094 w 2863752"/>
                    <a:gd name="connsiteY10" fmla="*/ 4684258 h 4684258"/>
                    <a:gd name="connsiteX11" fmla="*/ 0 w 2863752"/>
                    <a:gd name="connsiteY11" fmla="*/ 4670810 h 4684258"/>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57094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94095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7542 w 2948564"/>
                    <a:gd name="connsiteY9" fmla="*/ 561635 h 4670812"/>
                    <a:gd name="connsiteX10" fmla="*/ 94095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7542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17851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082571 w 2948564"/>
                    <a:gd name="connsiteY7" fmla="*/ 125788 h 4670812"/>
                    <a:gd name="connsiteX8" fmla="*/ 971221 w 2948564"/>
                    <a:gd name="connsiteY8" fmla="*/ 117851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318579"/>
                    <a:gd name="connsiteY0" fmla="*/ 4657364 h 4670812"/>
                    <a:gd name="connsiteX1" fmla="*/ 0 w 2318579"/>
                    <a:gd name="connsiteY1" fmla="*/ 554363 h 4670812"/>
                    <a:gd name="connsiteX2" fmla="*/ 998115 w 2318579"/>
                    <a:gd name="connsiteY2" fmla="*/ 1 h 4670812"/>
                    <a:gd name="connsiteX3" fmla="*/ 2318579 w 2318579"/>
                    <a:gd name="connsiteY3" fmla="*/ 8691 h 4670812"/>
                    <a:gd name="connsiteX4" fmla="*/ 1837882 w 2318579"/>
                    <a:gd name="connsiteY4" fmla="*/ 68716 h 4670812"/>
                    <a:gd name="connsiteX5" fmla="*/ 2141958 w 2318579"/>
                    <a:gd name="connsiteY5" fmla="*/ 165876 h 4670812"/>
                    <a:gd name="connsiteX6" fmla="*/ 1663070 w 2318579"/>
                    <a:gd name="connsiteY6" fmla="*/ 142169 h 4670812"/>
                    <a:gd name="connsiteX7" fmla="*/ 2082571 w 2318579"/>
                    <a:gd name="connsiteY7" fmla="*/ 125788 h 4670812"/>
                    <a:gd name="connsiteX8" fmla="*/ 971221 w 2318579"/>
                    <a:gd name="connsiteY8" fmla="*/ 117851 h 4670812"/>
                    <a:gd name="connsiteX9" fmla="*/ 69743 w 2318579"/>
                    <a:gd name="connsiteY9" fmla="*/ 561635 h 4670812"/>
                    <a:gd name="connsiteX10" fmla="*/ 68896 w 2318579"/>
                    <a:gd name="connsiteY10" fmla="*/ 4670812 h 4670812"/>
                    <a:gd name="connsiteX11" fmla="*/ 0 w 2318579"/>
                    <a:gd name="connsiteY11" fmla="*/ 4657364 h 4670812"/>
                    <a:gd name="connsiteX0" fmla="*/ 0 w 2318579"/>
                    <a:gd name="connsiteY0" fmla="*/ 4657364 h 4670812"/>
                    <a:gd name="connsiteX1" fmla="*/ 0 w 2318579"/>
                    <a:gd name="connsiteY1" fmla="*/ 554363 h 4670812"/>
                    <a:gd name="connsiteX2" fmla="*/ 998115 w 2318579"/>
                    <a:gd name="connsiteY2" fmla="*/ 1 h 4670812"/>
                    <a:gd name="connsiteX3" fmla="*/ 2318579 w 2318579"/>
                    <a:gd name="connsiteY3" fmla="*/ 8691 h 4670812"/>
                    <a:gd name="connsiteX4" fmla="*/ 1837882 w 2318579"/>
                    <a:gd name="connsiteY4" fmla="*/ 68716 h 4670812"/>
                    <a:gd name="connsiteX5" fmla="*/ 2141958 w 2318579"/>
                    <a:gd name="connsiteY5" fmla="*/ 165876 h 4670812"/>
                    <a:gd name="connsiteX6" fmla="*/ 1663070 w 2318579"/>
                    <a:gd name="connsiteY6" fmla="*/ 142169 h 4670812"/>
                    <a:gd name="connsiteX7" fmla="*/ 2082571 w 2318579"/>
                    <a:gd name="connsiteY7" fmla="*/ 125788 h 4670812"/>
                    <a:gd name="connsiteX8" fmla="*/ 971221 w 2318579"/>
                    <a:gd name="connsiteY8" fmla="*/ 117851 h 4670812"/>
                    <a:gd name="connsiteX9" fmla="*/ 69743 w 2318579"/>
                    <a:gd name="connsiteY9" fmla="*/ 561635 h 4670812"/>
                    <a:gd name="connsiteX10" fmla="*/ 68896 w 2318579"/>
                    <a:gd name="connsiteY10" fmla="*/ 4670812 h 4670812"/>
                    <a:gd name="connsiteX11" fmla="*/ 0 w 2318579"/>
                    <a:gd name="connsiteY11" fmla="*/ 4657364 h 4670812"/>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17851 h 4710055"/>
                    <a:gd name="connsiteX9" fmla="*/ 69743 w 2318579"/>
                    <a:gd name="connsiteY9" fmla="*/ 561635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17851 h 4710055"/>
                    <a:gd name="connsiteX9" fmla="*/ 82342 w 2318579"/>
                    <a:gd name="connsiteY9" fmla="*/ 542013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37473 h 4710055"/>
                    <a:gd name="connsiteX9" fmla="*/ 82342 w 2318579"/>
                    <a:gd name="connsiteY9" fmla="*/ 542013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37473 h 4710055"/>
                    <a:gd name="connsiteX9" fmla="*/ 94942 w 2318579"/>
                    <a:gd name="connsiteY9" fmla="*/ 522391 h 4710055"/>
                    <a:gd name="connsiteX10" fmla="*/ 81495 w 2318579"/>
                    <a:gd name="connsiteY10" fmla="*/ 4710055 h 4710055"/>
                    <a:gd name="connsiteX11" fmla="*/ 0 w 2318579"/>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9712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690433"/>
                    <a:gd name="connsiteX1" fmla="*/ 0 w 2167382"/>
                    <a:gd name="connsiteY1" fmla="*/ 554363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137473 h 4690433"/>
                    <a:gd name="connsiteX9" fmla="*/ 107542 w 2167382"/>
                    <a:gd name="connsiteY9" fmla="*/ 561635 h 4690433"/>
                    <a:gd name="connsiteX10" fmla="*/ 81495 w 2167382"/>
                    <a:gd name="connsiteY10" fmla="*/ 4690433 h 4690433"/>
                    <a:gd name="connsiteX11" fmla="*/ 0 w 2167382"/>
                    <a:gd name="connsiteY11" fmla="*/ 4657364 h 4690433"/>
                    <a:gd name="connsiteX0" fmla="*/ 0 w 2167382"/>
                    <a:gd name="connsiteY0" fmla="*/ 4657364 h 4690433"/>
                    <a:gd name="connsiteX1" fmla="*/ 0 w 2167382"/>
                    <a:gd name="connsiteY1" fmla="*/ 554363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286014 h 4690433"/>
                    <a:gd name="connsiteX9" fmla="*/ 107542 w 2167382"/>
                    <a:gd name="connsiteY9" fmla="*/ 561635 h 4690433"/>
                    <a:gd name="connsiteX10" fmla="*/ 81495 w 2167382"/>
                    <a:gd name="connsiteY10" fmla="*/ 4690433 h 4690433"/>
                    <a:gd name="connsiteX11" fmla="*/ 0 w 2167382"/>
                    <a:gd name="connsiteY11" fmla="*/ 4657364 h 4690433"/>
                    <a:gd name="connsiteX0" fmla="*/ 0 w 2167382"/>
                    <a:gd name="connsiteY0" fmla="*/ 4657364 h 4690433"/>
                    <a:gd name="connsiteX1" fmla="*/ 0 w 2167382"/>
                    <a:gd name="connsiteY1" fmla="*/ 851444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286014 h 4690433"/>
                    <a:gd name="connsiteX9" fmla="*/ 107542 w 2167382"/>
                    <a:gd name="connsiteY9" fmla="*/ 561635 h 4690433"/>
                    <a:gd name="connsiteX10" fmla="*/ 81495 w 2167382"/>
                    <a:gd name="connsiteY10" fmla="*/ 4690433 h 4690433"/>
                    <a:gd name="connsiteX11" fmla="*/ 0 w 2167382"/>
                    <a:gd name="connsiteY11" fmla="*/ 4657364 h 4690433"/>
                    <a:gd name="connsiteX0" fmla="*/ 0 w 2167382"/>
                    <a:gd name="connsiteY0" fmla="*/ 4657364 h 4690433"/>
                    <a:gd name="connsiteX1" fmla="*/ 0 w 2167382"/>
                    <a:gd name="connsiteY1" fmla="*/ 851444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286014 h 4690433"/>
                    <a:gd name="connsiteX9" fmla="*/ 107542 w 2167382"/>
                    <a:gd name="connsiteY9" fmla="*/ 1155803 h 4690433"/>
                    <a:gd name="connsiteX10" fmla="*/ 81495 w 2167382"/>
                    <a:gd name="connsiteY10" fmla="*/ 4690433 h 4690433"/>
                    <a:gd name="connsiteX11" fmla="*/ 0 w 2167382"/>
                    <a:gd name="connsiteY11" fmla="*/ 4657364 h 4690433"/>
                    <a:gd name="connsiteX0" fmla="*/ 0 w 2167382"/>
                    <a:gd name="connsiteY0" fmla="*/ 4657364 h 4690433"/>
                    <a:gd name="connsiteX1" fmla="*/ 0 w 2167382"/>
                    <a:gd name="connsiteY1" fmla="*/ 851444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286014 h 4690433"/>
                    <a:gd name="connsiteX9" fmla="*/ 94828 w 2167382"/>
                    <a:gd name="connsiteY9" fmla="*/ 1056775 h 4690433"/>
                    <a:gd name="connsiteX10" fmla="*/ 81495 w 2167382"/>
                    <a:gd name="connsiteY10" fmla="*/ 4690433 h 4690433"/>
                    <a:gd name="connsiteX11" fmla="*/ 0 w 2167382"/>
                    <a:gd name="connsiteY11" fmla="*/ 4657364 h 4690433"/>
                    <a:gd name="connsiteX0" fmla="*/ 0 w 2167382"/>
                    <a:gd name="connsiteY0" fmla="*/ 4657364 h 4690433"/>
                    <a:gd name="connsiteX1" fmla="*/ 0 w 2167382"/>
                    <a:gd name="connsiteY1" fmla="*/ 851444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996307 w 2167382"/>
                    <a:gd name="connsiteY8" fmla="*/ 434556 h 4690433"/>
                    <a:gd name="connsiteX9" fmla="*/ 94828 w 2167382"/>
                    <a:gd name="connsiteY9" fmla="*/ 1056775 h 4690433"/>
                    <a:gd name="connsiteX10" fmla="*/ 81495 w 2167382"/>
                    <a:gd name="connsiteY10" fmla="*/ 4690433 h 4690433"/>
                    <a:gd name="connsiteX11" fmla="*/ 0 w 2167382"/>
                    <a:gd name="connsiteY11" fmla="*/ 4657364 h 4690433"/>
                    <a:gd name="connsiteX0" fmla="*/ 0 w 2167382"/>
                    <a:gd name="connsiteY0" fmla="*/ 4648674 h 4681743"/>
                    <a:gd name="connsiteX1" fmla="*/ 0 w 2167382"/>
                    <a:gd name="connsiteY1" fmla="*/ 842754 h 4681743"/>
                    <a:gd name="connsiteX2" fmla="*/ 1048970 w 2167382"/>
                    <a:gd name="connsiteY2" fmla="*/ 90341 h 4681743"/>
                    <a:gd name="connsiteX3" fmla="*/ 2167382 w 2167382"/>
                    <a:gd name="connsiteY3" fmla="*/ 1 h 4681743"/>
                    <a:gd name="connsiteX4" fmla="*/ 1837882 w 2167382"/>
                    <a:gd name="connsiteY4" fmla="*/ 60026 h 4681743"/>
                    <a:gd name="connsiteX5" fmla="*/ 2141958 w 2167382"/>
                    <a:gd name="connsiteY5" fmla="*/ 157186 h 4681743"/>
                    <a:gd name="connsiteX6" fmla="*/ 1663070 w 2167382"/>
                    <a:gd name="connsiteY6" fmla="*/ 133479 h 4681743"/>
                    <a:gd name="connsiteX7" fmla="*/ 2082571 w 2167382"/>
                    <a:gd name="connsiteY7" fmla="*/ 117098 h 4681743"/>
                    <a:gd name="connsiteX8" fmla="*/ 996307 w 2167382"/>
                    <a:gd name="connsiteY8" fmla="*/ 425866 h 4681743"/>
                    <a:gd name="connsiteX9" fmla="*/ 94828 w 2167382"/>
                    <a:gd name="connsiteY9" fmla="*/ 1048085 h 4681743"/>
                    <a:gd name="connsiteX10" fmla="*/ 81495 w 2167382"/>
                    <a:gd name="connsiteY10" fmla="*/ 4681743 h 4681743"/>
                    <a:gd name="connsiteX11" fmla="*/ 0 w 2167382"/>
                    <a:gd name="connsiteY11" fmla="*/ 4648674 h 4681743"/>
                    <a:gd name="connsiteX0" fmla="*/ 0 w 2167382"/>
                    <a:gd name="connsiteY0" fmla="*/ 4648674 h 4681743"/>
                    <a:gd name="connsiteX1" fmla="*/ 0 w 2167382"/>
                    <a:gd name="connsiteY1" fmla="*/ 842754 h 4681743"/>
                    <a:gd name="connsiteX2" fmla="*/ 1048970 w 2167382"/>
                    <a:gd name="connsiteY2" fmla="*/ 90341 h 4681743"/>
                    <a:gd name="connsiteX3" fmla="*/ 2167382 w 2167382"/>
                    <a:gd name="connsiteY3" fmla="*/ 1 h 4681743"/>
                    <a:gd name="connsiteX4" fmla="*/ 1837882 w 2167382"/>
                    <a:gd name="connsiteY4" fmla="*/ 60026 h 4681743"/>
                    <a:gd name="connsiteX5" fmla="*/ 2141958 w 2167382"/>
                    <a:gd name="connsiteY5" fmla="*/ 157186 h 4681743"/>
                    <a:gd name="connsiteX6" fmla="*/ 1663070 w 2167382"/>
                    <a:gd name="connsiteY6" fmla="*/ 133479 h 4681743"/>
                    <a:gd name="connsiteX7" fmla="*/ 1968147 w 2167382"/>
                    <a:gd name="connsiteY7" fmla="*/ 315155 h 4681743"/>
                    <a:gd name="connsiteX8" fmla="*/ 996307 w 2167382"/>
                    <a:gd name="connsiteY8" fmla="*/ 425866 h 4681743"/>
                    <a:gd name="connsiteX9" fmla="*/ 94828 w 2167382"/>
                    <a:gd name="connsiteY9" fmla="*/ 1048085 h 4681743"/>
                    <a:gd name="connsiteX10" fmla="*/ 81495 w 2167382"/>
                    <a:gd name="connsiteY10" fmla="*/ 4681743 h 4681743"/>
                    <a:gd name="connsiteX11" fmla="*/ 0 w 2167382"/>
                    <a:gd name="connsiteY11" fmla="*/ 4648674 h 4681743"/>
                    <a:gd name="connsiteX0" fmla="*/ 0 w 2167382"/>
                    <a:gd name="connsiteY0" fmla="*/ 4648674 h 4681743"/>
                    <a:gd name="connsiteX1" fmla="*/ 0 w 2167382"/>
                    <a:gd name="connsiteY1" fmla="*/ 842754 h 4681743"/>
                    <a:gd name="connsiteX2" fmla="*/ 1048970 w 2167382"/>
                    <a:gd name="connsiteY2" fmla="*/ 90341 h 4681743"/>
                    <a:gd name="connsiteX3" fmla="*/ 2167382 w 2167382"/>
                    <a:gd name="connsiteY3" fmla="*/ 1 h 4681743"/>
                    <a:gd name="connsiteX4" fmla="*/ 1837882 w 2167382"/>
                    <a:gd name="connsiteY4" fmla="*/ 60026 h 4681743"/>
                    <a:gd name="connsiteX5" fmla="*/ 2040248 w 2167382"/>
                    <a:gd name="connsiteY5" fmla="*/ 206701 h 4681743"/>
                    <a:gd name="connsiteX6" fmla="*/ 1663070 w 2167382"/>
                    <a:gd name="connsiteY6" fmla="*/ 133479 h 4681743"/>
                    <a:gd name="connsiteX7" fmla="*/ 1968147 w 2167382"/>
                    <a:gd name="connsiteY7" fmla="*/ 315155 h 4681743"/>
                    <a:gd name="connsiteX8" fmla="*/ 996307 w 2167382"/>
                    <a:gd name="connsiteY8" fmla="*/ 425866 h 4681743"/>
                    <a:gd name="connsiteX9" fmla="*/ 94828 w 2167382"/>
                    <a:gd name="connsiteY9" fmla="*/ 1048085 h 4681743"/>
                    <a:gd name="connsiteX10" fmla="*/ 81495 w 2167382"/>
                    <a:gd name="connsiteY10" fmla="*/ 4681743 h 4681743"/>
                    <a:gd name="connsiteX11" fmla="*/ 0 w 2167382"/>
                    <a:gd name="connsiteY11" fmla="*/ 4648674 h 4681743"/>
                    <a:gd name="connsiteX0" fmla="*/ 0 w 2040248"/>
                    <a:gd name="connsiteY0" fmla="*/ 4599160 h 4632229"/>
                    <a:gd name="connsiteX1" fmla="*/ 0 w 2040248"/>
                    <a:gd name="connsiteY1" fmla="*/ 793240 h 4632229"/>
                    <a:gd name="connsiteX2" fmla="*/ 1048970 w 2040248"/>
                    <a:gd name="connsiteY2" fmla="*/ 40827 h 4632229"/>
                    <a:gd name="connsiteX3" fmla="*/ 1976674 w 2040248"/>
                    <a:gd name="connsiteY3" fmla="*/ 0 h 4632229"/>
                    <a:gd name="connsiteX4" fmla="*/ 1837882 w 2040248"/>
                    <a:gd name="connsiteY4" fmla="*/ 10512 h 4632229"/>
                    <a:gd name="connsiteX5" fmla="*/ 2040248 w 2040248"/>
                    <a:gd name="connsiteY5" fmla="*/ 157187 h 4632229"/>
                    <a:gd name="connsiteX6" fmla="*/ 1663070 w 2040248"/>
                    <a:gd name="connsiteY6" fmla="*/ 83965 h 4632229"/>
                    <a:gd name="connsiteX7" fmla="*/ 1968147 w 2040248"/>
                    <a:gd name="connsiteY7" fmla="*/ 265641 h 4632229"/>
                    <a:gd name="connsiteX8" fmla="*/ 996307 w 2040248"/>
                    <a:gd name="connsiteY8" fmla="*/ 376352 h 4632229"/>
                    <a:gd name="connsiteX9" fmla="*/ 94828 w 2040248"/>
                    <a:gd name="connsiteY9" fmla="*/ 998571 h 4632229"/>
                    <a:gd name="connsiteX10" fmla="*/ 81495 w 2040248"/>
                    <a:gd name="connsiteY10" fmla="*/ 4632229 h 4632229"/>
                    <a:gd name="connsiteX11" fmla="*/ 0 w 2040248"/>
                    <a:gd name="connsiteY11" fmla="*/ 4599160 h 4632229"/>
                    <a:gd name="connsiteX0" fmla="*/ 0 w 2040248"/>
                    <a:gd name="connsiteY0" fmla="*/ 4599160 h 4632229"/>
                    <a:gd name="connsiteX1" fmla="*/ 0 w 2040248"/>
                    <a:gd name="connsiteY1" fmla="*/ 793240 h 4632229"/>
                    <a:gd name="connsiteX2" fmla="*/ 1048970 w 2040248"/>
                    <a:gd name="connsiteY2" fmla="*/ 40827 h 4632229"/>
                    <a:gd name="connsiteX3" fmla="*/ 1976674 w 2040248"/>
                    <a:gd name="connsiteY3" fmla="*/ 0 h 4632229"/>
                    <a:gd name="connsiteX4" fmla="*/ 1837882 w 2040248"/>
                    <a:gd name="connsiteY4" fmla="*/ 10512 h 4632229"/>
                    <a:gd name="connsiteX5" fmla="*/ 2040248 w 2040248"/>
                    <a:gd name="connsiteY5" fmla="*/ 157187 h 4632229"/>
                    <a:gd name="connsiteX6" fmla="*/ 1663070 w 2040248"/>
                    <a:gd name="connsiteY6" fmla="*/ 83965 h 4632229"/>
                    <a:gd name="connsiteX7" fmla="*/ 1879150 w 2040248"/>
                    <a:gd name="connsiteY7" fmla="*/ 364668 h 4632229"/>
                    <a:gd name="connsiteX8" fmla="*/ 996307 w 2040248"/>
                    <a:gd name="connsiteY8" fmla="*/ 376352 h 4632229"/>
                    <a:gd name="connsiteX9" fmla="*/ 94828 w 2040248"/>
                    <a:gd name="connsiteY9" fmla="*/ 998571 h 4632229"/>
                    <a:gd name="connsiteX10" fmla="*/ 81495 w 2040248"/>
                    <a:gd name="connsiteY10" fmla="*/ 4632229 h 4632229"/>
                    <a:gd name="connsiteX11" fmla="*/ 0 w 2040248"/>
                    <a:gd name="connsiteY11" fmla="*/ 4599160 h 4632229"/>
                    <a:gd name="connsiteX0" fmla="*/ 0 w 1976674"/>
                    <a:gd name="connsiteY0" fmla="*/ 4599160 h 4632229"/>
                    <a:gd name="connsiteX1" fmla="*/ 0 w 1976674"/>
                    <a:gd name="connsiteY1" fmla="*/ 793240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83965 h 4632229"/>
                    <a:gd name="connsiteX7" fmla="*/ 1879150 w 1976674"/>
                    <a:gd name="connsiteY7" fmla="*/ 364668 h 4632229"/>
                    <a:gd name="connsiteX8" fmla="*/ 996307 w 1976674"/>
                    <a:gd name="connsiteY8" fmla="*/ 376352 h 4632229"/>
                    <a:gd name="connsiteX9" fmla="*/ 94828 w 1976674"/>
                    <a:gd name="connsiteY9" fmla="*/ 998571 h 4632229"/>
                    <a:gd name="connsiteX10" fmla="*/ 81495 w 1976674"/>
                    <a:gd name="connsiteY10" fmla="*/ 4632229 h 4632229"/>
                    <a:gd name="connsiteX11" fmla="*/ 0 w 1976674"/>
                    <a:gd name="connsiteY11" fmla="*/ 4599160 h 4632229"/>
                    <a:gd name="connsiteX0" fmla="*/ 0 w 1976674"/>
                    <a:gd name="connsiteY0" fmla="*/ 4599160 h 4632229"/>
                    <a:gd name="connsiteX1" fmla="*/ 0 w 1976674"/>
                    <a:gd name="connsiteY1" fmla="*/ 595185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83965 h 4632229"/>
                    <a:gd name="connsiteX7" fmla="*/ 1879150 w 1976674"/>
                    <a:gd name="connsiteY7" fmla="*/ 364668 h 4632229"/>
                    <a:gd name="connsiteX8" fmla="*/ 996307 w 1976674"/>
                    <a:gd name="connsiteY8" fmla="*/ 376352 h 4632229"/>
                    <a:gd name="connsiteX9" fmla="*/ 94828 w 1976674"/>
                    <a:gd name="connsiteY9" fmla="*/ 998571 h 4632229"/>
                    <a:gd name="connsiteX10" fmla="*/ 81495 w 1976674"/>
                    <a:gd name="connsiteY10" fmla="*/ 4632229 h 4632229"/>
                    <a:gd name="connsiteX11" fmla="*/ 0 w 1976674"/>
                    <a:gd name="connsiteY11" fmla="*/ 4599160 h 4632229"/>
                    <a:gd name="connsiteX0" fmla="*/ 0 w 1976674"/>
                    <a:gd name="connsiteY0" fmla="*/ 4599160 h 4632229"/>
                    <a:gd name="connsiteX1" fmla="*/ 0 w 1976674"/>
                    <a:gd name="connsiteY1" fmla="*/ 595185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83965 h 4632229"/>
                    <a:gd name="connsiteX7" fmla="*/ 1879150 w 1976674"/>
                    <a:gd name="connsiteY7" fmla="*/ 364668 h 4632229"/>
                    <a:gd name="connsiteX8" fmla="*/ 996307 w 1976674"/>
                    <a:gd name="connsiteY8" fmla="*/ 376352 h 4632229"/>
                    <a:gd name="connsiteX9" fmla="*/ 82114 w 1976674"/>
                    <a:gd name="connsiteY9" fmla="*/ 899544 h 4632229"/>
                    <a:gd name="connsiteX10" fmla="*/ 81495 w 1976674"/>
                    <a:gd name="connsiteY10" fmla="*/ 4632229 h 4632229"/>
                    <a:gd name="connsiteX11" fmla="*/ 0 w 1976674"/>
                    <a:gd name="connsiteY11" fmla="*/ 4599160 h 4632229"/>
                    <a:gd name="connsiteX0" fmla="*/ 0 w 1976674"/>
                    <a:gd name="connsiteY0" fmla="*/ 4599160 h 4632229"/>
                    <a:gd name="connsiteX1" fmla="*/ 0 w 1976674"/>
                    <a:gd name="connsiteY1" fmla="*/ 595185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83965 h 4632229"/>
                    <a:gd name="connsiteX7" fmla="*/ 1879150 w 1976674"/>
                    <a:gd name="connsiteY7" fmla="*/ 364668 h 4632229"/>
                    <a:gd name="connsiteX8" fmla="*/ 1009289 w 1976674"/>
                    <a:gd name="connsiteY8" fmla="*/ 310976 h 4632229"/>
                    <a:gd name="connsiteX9" fmla="*/ 82114 w 1976674"/>
                    <a:gd name="connsiteY9" fmla="*/ 899544 h 4632229"/>
                    <a:gd name="connsiteX10" fmla="*/ 81495 w 1976674"/>
                    <a:gd name="connsiteY10" fmla="*/ 4632229 h 4632229"/>
                    <a:gd name="connsiteX11" fmla="*/ 0 w 1976674"/>
                    <a:gd name="connsiteY11" fmla="*/ 4599160 h 4632229"/>
                    <a:gd name="connsiteX0" fmla="*/ 0 w 1976674"/>
                    <a:gd name="connsiteY0" fmla="*/ 4599160 h 4632229"/>
                    <a:gd name="connsiteX1" fmla="*/ 0 w 1976674"/>
                    <a:gd name="connsiteY1" fmla="*/ 595185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182030 h 4632229"/>
                    <a:gd name="connsiteX7" fmla="*/ 1879150 w 1976674"/>
                    <a:gd name="connsiteY7" fmla="*/ 364668 h 4632229"/>
                    <a:gd name="connsiteX8" fmla="*/ 1009289 w 1976674"/>
                    <a:gd name="connsiteY8" fmla="*/ 310976 h 4632229"/>
                    <a:gd name="connsiteX9" fmla="*/ 82114 w 1976674"/>
                    <a:gd name="connsiteY9" fmla="*/ 899544 h 4632229"/>
                    <a:gd name="connsiteX10" fmla="*/ 81495 w 1976674"/>
                    <a:gd name="connsiteY10" fmla="*/ 4632229 h 4632229"/>
                    <a:gd name="connsiteX11" fmla="*/ 0 w 1976674"/>
                    <a:gd name="connsiteY11" fmla="*/ 4599160 h 4632229"/>
                    <a:gd name="connsiteX0" fmla="*/ 0 w 1976674"/>
                    <a:gd name="connsiteY0" fmla="*/ 4599160 h 4632229"/>
                    <a:gd name="connsiteX1" fmla="*/ 0 w 1976674"/>
                    <a:gd name="connsiteY1" fmla="*/ 595185 h 4632229"/>
                    <a:gd name="connsiteX2" fmla="*/ 1048970 w 1976674"/>
                    <a:gd name="connsiteY2" fmla="*/ 40827 h 4632229"/>
                    <a:gd name="connsiteX3" fmla="*/ 1976674 w 1976674"/>
                    <a:gd name="connsiteY3" fmla="*/ 0 h 4632229"/>
                    <a:gd name="connsiteX4" fmla="*/ 1837882 w 1976674"/>
                    <a:gd name="connsiteY4" fmla="*/ 10512 h 4632229"/>
                    <a:gd name="connsiteX5" fmla="*/ 1963965 w 1976674"/>
                    <a:gd name="connsiteY5" fmla="*/ 157187 h 4632229"/>
                    <a:gd name="connsiteX6" fmla="*/ 1663070 w 1976674"/>
                    <a:gd name="connsiteY6" fmla="*/ 182030 h 4632229"/>
                    <a:gd name="connsiteX7" fmla="*/ 1879150 w 1976674"/>
                    <a:gd name="connsiteY7" fmla="*/ 364668 h 4632229"/>
                    <a:gd name="connsiteX8" fmla="*/ 1009289 w 1976674"/>
                    <a:gd name="connsiteY8" fmla="*/ 310976 h 4632229"/>
                    <a:gd name="connsiteX9" fmla="*/ 95096 w 1976674"/>
                    <a:gd name="connsiteY9" fmla="*/ 801481 h 4632229"/>
                    <a:gd name="connsiteX10" fmla="*/ 81495 w 1976674"/>
                    <a:gd name="connsiteY10" fmla="*/ 4632229 h 4632229"/>
                    <a:gd name="connsiteX11" fmla="*/ 0 w 1976674"/>
                    <a:gd name="connsiteY11" fmla="*/ 4599160 h 4632229"/>
                    <a:gd name="connsiteX0" fmla="*/ 0 w 1976674"/>
                    <a:gd name="connsiteY0" fmla="*/ 4599160 h 4599541"/>
                    <a:gd name="connsiteX1" fmla="*/ 0 w 1976674"/>
                    <a:gd name="connsiteY1" fmla="*/ 595185 h 4599541"/>
                    <a:gd name="connsiteX2" fmla="*/ 1048970 w 1976674"/>
                    <a:gd name="connsiteY2" fmla="*/ 40827 h 4599541"/>
                    <a:gd name="connsiteX3" fmla="*/ 1976674 w 1976674"/>
                    <a:gd name="connsiteY3" fmla="*/ 0 h 4599541"/>
                    <a:gd name="connsiteX4" fmla="*/ 1837882 w 1976674"/>
                    <a:gd name="connsiteY4" fmla="*/ 10512 h 4599541"/>
                    <a:gd name="connsiteX5" fmla="*/ 1963965 w 1976674"/>
                    <a:gd name="connsiteY5" fmla="*/ 157187 h 4599541"/>
                    <a:gd name="connsiteX6" fmla="*/ 1663070 w 1976674"/>
                    <a:gd name="connsiteY6" fmla="*/ 182030 h 4599541"/>
                    <a:gd name="connsiteX7" fmla="*/ 1879150 w 1976674"/>
                    <a:gd name="connsiteY7" fmla="*/ 364668 h 4599541"/>
                    <a:gd name="connsiteX8" fmla="*/ 1009289 w 1976674"/>
                    <a:gd name="connsiteY8" fmla="*/ 310976 h 4599541"/>
                    <a:gd name="connsiteX9" fmla="*/ 95096 w 1976674"/>
                    <a:gd name="connsiteY9" fmla="*/ 801481 h 4599541"/>
                    <a:gd name="connsiteX10" fmla="*/ 94478 w 1976674"/>
                    <a:gd name="connsiteY10" fmla="*/ 4599541 h 4599541"/>
                    <a:gd name="connsiteX11" fmla="*/ 0 w 1976674"/>
                    <a:gd name="connsiteY11" fmla="*/ 4599160 h 4599541"/>
                    <a:gd name="connsiteX0" fmla="*/ 0 w 1976674"/>
                    <a:gd name="connsiteY0" fmla="*/ 4599160 h 4599541"/>
                    <a:gd name="connsiteX1" fmla="*/ 0 w 1976674"/>
                    <a:gd name="connsiteY1" fmla="*/ 595185 h 4599541"/>
                    <a:gd name="connsiteX2" fmla="*/ 1048970 w 1976674"/>
                    <a:gd name="connsiteY2" fmla="*/ 40827 h 4599541"/>
                    <a:gd name="connsiteX3" fmla="*/ 1976674 w 1976674"/>
                    <a:gd name="connsiteY3" fmla="*/ 0 h 4599541"/>
                    <a:gd name="connsiteX4" fmla="*/ 1837882 w 1976674"/>
                    <a:gd name="connsiteY4" fmla="*/ 10512 h 4599541"/>
                    <a:gd name="connsiteX5" fmla="*/ 1963965 w 1976674"/>
                    <a:gd name="connsiteY5" fmla="*/ 157187 h 4599541"/>
                    <a:gd name="connsiteX6" fmla="*/ 1663070 w 1976674"/>
                    <a:gd name="connsiteY6" fmla="*/ 182030 h 4599541"/>
                    <a:gd name="connsiteX7" fmla="*/ 1879150 w 1976674"/>
                    <a:gd name="connsiteY7" fmla="*/ 364668 h 4599541"/>
                    <a:gd name="connsiteX8" fmla="*/ 983323 w 1976674"/>
                    <a:gd name="connsiteY8" fmla="*/ 278288 h 4599541"/>
                    <a:gd name="connsiteX9" fmla="*/ 95096 w 1976674"/>
                    <a:gd name="connsiteY9" fmla="*/ 801481 h 4599541"/>
                    <a:gd name="connsiteX10" fmla="*/ 94478 w 1976674"/>
                    <a:gd name="connsiteY10" fmla="*/ 4599541 h 4599541"/>
                    <a:gd name="connsiteX11" fmla="*/ 0 w 1976674"/>
                    <a:gd name="connsiteY11" fmla="*/ 4599160 h 459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76674" h="4599541">
                      <a:moveTo>
                        <a:pt x="0" y="4599160"/>
                      </a:moveTo>
                      <a:lnTo>
                        <a:pt x="0" y="595185"/>
                      </a:lnTo>
                      <a:cubicBezTo>
                        <a:pt x="0" y="36515"/>
                        <a:pt x="490300" y="40827"/>
                        <a:pt x="1048970" y="40827"/>
                      </a:cubicBezTo>
                      <a:lnTo>
                        <a:pt x="1976674" y="0"/>
                      </a:lnTo>
                      <a:lnTo>
                        <a:pt x="1837882" y="10512"/>
                      </a:lnTo>
                      <a:lnTo>
                        <a:pt x="1963965" y="157187"/>
                      </a:lnTo>
                      <a:lnTo>
                        <a:pt x="1663070" y="182030"/>
                      </a:lnTo>
                      <a:lnTo>
                        <a:pt x="1879150" y="364668"/>
                      </a:lnTo>
                      <a:lnTo>
                        <a:pt x="983323" y="278288"/>
                      </a:lnTo>
                      <a:cubicBezTo>
                        <a:pt x="469666" y="305183"/>
                        <a:pt x="95096" y="314718"/>
                        <a:pt x="95096" y="801481"/>
                      </a:cubicBezTo>
                      <a:cubicBezTo>
                        <a:pt x="78014" y="2190461"/>
                        <a:pt x="98960" y="3249804"/>
                        <a:pt x="94478" y="4599541"/>
                      </a:cubicBezTo>
                      <a:lnTo>
                        <a:pt x="0" y="4599160"/>
                      </a:lnTo>
                      <a:close/>
                    </a:path>
                  </a:pathLst>
                </a:cu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black"/>
                    </a:solidFill>
                    <a:latin typeface="Calibri"/>
                  </a:endParaRPr>
                </a:p>
              </p:txBody>
            </p:sp>
            <p:sp>
              <p:nvSpPr>
                <p:cNvPr id="95" name="Rectangle 94">
                  <a:extLst>
                    <a:ext uri="{FF2B5EF4-FFF2-40B4-BE49-F238E27FC236}">
                      <a16:creationId xmlns:a16="http://schemas.microsoft.com/office/drawing/2014/main" id="{A55DB1C6-E38A-441D-B99C-696EF2360DC2}"/>
                    </a:ext>
                  </a:extLst>
                </p:cNvPr>
                <p:cNvSpPr/>
                <p:nvPr/>
              </p:nvSpPr>
              <p:spPr>
                <a:xfrm>
                  <a:off x="3640302" y="6413769"/>
                  <a:ext cx="1713445" cy="118169"/>
                </a:xfrm>
                <a:prstGeom prst="rect">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dirty="0">
                    <a:solidFill>
                      <a:prstClr val="white"/>
                    </a:solidFill>
                    <a:latin typeface="Calibri"/>
                  </a:endParaRPr>
                </a:p>
              </p:txBody>
            </p:sp>
            <p:sp>
              <p:nvSpPr>
                <p:cNvPr id="96" name="Bent Arrow 1">
                  <a:extLst>
                    <a:ext uri="{FF2B5EF4-FFF2-40B4-BE49-F238E27FC236}">
                      <a16:creationId xmlns:a16="http://schemas.microsoft.com/office/drawing/2014/main" id="{9F057023-2232-49EF-9B3C-3B4B6D187B1B}"/>
                    </a:ext>
                  </a:extLst>
                </p:cNvPr>
                <p:cNvSpPr/>
                <p:nvPr/>
              </p:nvSpPr>
              <p:spPr>
                <a:xfrm flipH="1">
                  <a:off x="2057401" y="1455245"/>
                  <a:ext cx="2482462" cy="4526310"/>
                </a:xfrm>
                <a:custGeom>
                  <a:avLst/>
                  <a:gdLst>
                    <a:gd name="connsiteX0" fmla="*/ 0 w 2284208"/>
                    <a:gd name="connsiteY0" fmla="*/ 4750012 h 4750012"/>
                    <a:gd name="connsiteX1" fmla="*/ 0 w 2284208"/>
                    <a:gd name="connsiteY1" fmla="*/ 1063870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43647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1480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28374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851329 w 2284208"/>
                    <a:gd name="connsiteY4" fmla="*/ 109056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43647 w 2284208"/>
                    <a:gd name="connsiteY9" fmla="*/ 608151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83988 w 2284208"/>
                    <a:gd name="connsiteY9" fmla="*/ 594703 h 4670810"/>
                    <a:gd name="connsiteX10" fmla="*/ 130200 w 2284208"/>
                    <a:gd name="connsiteY10" fmla="*/ 4670810 h 4670810"/>
                    <a:gd name="connsiteX11" fmla="*/ 0 w 2284208"/>
                    <a:gd name="connsiteY11" fmla="*/ 4670810 h 4670810"/>
                    <a:gd name="connsiteX0" fmla="*/ 0 w 2284208"/>
                    <a:gd name="connsiteY0" fmla="*/ 4670810 h 4697705"/>
                    <a:gd name="connsiteX1" fmla="*/ 13447 w 2284208"/>
                    <a:gd name="connsiteY1" fmla="*/ 567809 h 4697705"/>
                    <a:gd name="connsiteX2" fmla="*/ 1011562 w 2284208"/>
                    <a:gd name="connsiteY2" fmla="*/ 13447 h 4697705"/>
                    <a:gd name="connsiteX3" fmla="*/ 1716858 w 2284208"/>
                    <a:gd name="connsiteY3" fmla="*/ 0 h 4697705"/>
                    <a:gd name="connsiteX4" fmla="*/ 1851329 w 2284208"/>
                    <a:gd name="connsiteY4" fmla="*/ 82162 h 4697705"/>
                    <a:gd name="connsiteX5" fmla="*/ 2284208 w 2284208"/>
                    <a:gd name="connsiteY5" fmla="*/ 38206 h 4697705"/>
                    <a:gd name="connsiteX6" fmla="*/ 1676517 w 2284208"/>
                    <a:gd name="connsiteY6" fmla="*/ 155615 h 4697705"/>
                    <a:gd name="connsiteX7" fmla="*/ 1676517 w 2284208"/>
                    <a:gd name="connsiteY7" fmla="*/ 157094 h 4697705"/>
                    <a:gd name="connsiteX8" fmla="*/ 984668 w 2284208"/>
                    <a:gd name="connsiteY8" fmla="*/ 170541 h 4697705"/>
                    <a:gd name="connsiteX9" fmla="*/ 183988 w 2284208"/>
                    <a:gd name="connsiteY9" fmla="*/ 594703 h 4697705"/>
                    <a:gd name="connsiteX10" fmla="*/ 157094 w 2284208"/>
                    <a:gd name="connsiteY10" fmla="*/ 4697705 h 4697705"/>
                    <a:gd name="connsiteX11" fmla="*/ 0 w 2284208"/>
                    <a:gd name="connsiteY11" fmla="*/ 4670810 h 4697705"/>
                    <a:gd name="connsiteX0" fmla="*/ 0 w 2270761"/>
                    <a:gd name="connsiteY0" fmla="*/ 4670810 h 4697705"/>
                    <a:gd name="connsiteX1" fmla="*/ 0 w 2270761"/>
                    <a:gd name="connsiteY1" fmla="*/ 567809 h 4697705"/>
                    <a:gd name="connsiteX2" fmla="*/ 998115 w 2270761"/>
                    <a:gd name="connsiteY2" fmla="*/ 13447 h 4697705"/>
                    <a:gd name="connsiteX3" fmla="*/ 1703411 w 2270761"/>
                    <a:gd name="connsiteY3" fmla="*/ 0 h 4697705"/>
                    <a:gd name="connsiteX4" fmla="*/ 1837882 w 2270761"/>
                    <a:gd name="connsiteY4" fmla="*/ 82162 h 4697705"/>
                    <a:gd name="connsiteX5" fmla="*/ 2270761 w 2270761"/>
                    <a:gd name="connsiteY5" fmla="*/ 38206 h 4697705"/>
                    <a:gd name="connsiteX6" fmla="*/ 1663070 w 2270761"/>
                    <a:gd name="connsiteY6" fmla="*/ 155615 h 4697705"/>
                    <a:gd name="connsiteX7" fmla="*/ 1663070 w 2270761"/>
                    <a:gd name="connsiteY7" fmla="*/ 157094 h 4697705"/>
                    <a:gd name="connsiteX8" fmla="*/ 971221 w 2270761"/>
                    <a:gd name="connsiteY8" fmla="*/ 170541 h 4697705"/>
                    <a:gd name="connsiteX9" fmla="*/ 170541 w 2270761"/>
                    <a:gd name="connsiteY9" fmla="*/ 594703 h 4697705"/>
                    <a:gd name="connsiteX10" fmla="*/ 143647 w 2270761"/>
                    <a:gd name="connsiteY10" fmla="*/ 4697705 h 4697705"/>
                    <a:gd name="connsiteX11" fmla="*/ 0 w 2270761"/>
                    <a:gd name="connsiteY11" fmla="*/ 4670810 h 4697705"/>
                    <a:gd name="connsiteX0" fmla="*/ 0 w 2270761"/>
                    <a:gd name="connsiteY0" fmla="*/ 4670810 h 4684258"/>
                    <a:gd name="connsiteX1" fmla="*/ 0 w 2270761"/>
                    <a:gd name="connsiteY1" fmla="*/ 567809 h 4684258"/>
                    <a:gd name="connsiteX2" fmla="*/ 998115 w 2270761"/>
                    <a:gd name="connsiteY2" fmla="*/ 13447 h 4684258"/>
                    <a:gd name="connsiteX3" fmla="*/ 1703411 w 2270761"/>
                    <a:gd name="connsiteY3" fmla="*/ 0 h 4684258"/>
                    <a:gd name="connsiteX4" fmla="*/ 1837882 w 2270761"/>
                    <a:gd name="connsiteY4" fmla="*/ 82162 h 4684258"/>
                    <a:gd name="connsiteX5" fmla="*/ 2270761 w 2270761"/>
                    <a:gd name="connsiteY5" fmla="*/ 38206 h 4684258"/>
                    <a:gd name="connsiteX6" fmla="*/ 1663070 w 2270761"/>
                    <a:gd name="connsiteY6" fmla="*/ 155615 h 4684258"/>
                    <a:gd name="connsiteX7" fmla="*/ 1663070 w 2270761"/>
                    <a:gd name="connsiteY7" fmla="*/ 157094 h 4684258"/>
                    <a:gd name="connsiteX8" fmla="*/ 971221 w 2270761"/>
                    <a:gd name="connsiteY8" fmla="*/ 170541 h 4684258"/>
                    <a:gd name="connsiteX9" fmla="*/ 170541 w 2270761"/>
                    <a:gd name="connsiteY9" fmla="*/ 594703 h 4684258"/>
                    <a:gd name="connsiteX10" fmla="*/ 157094 w 2270761"/>
                    <a:gd name="connsiteY10" fmla="*/ 4684258 h 4684258"/>
                    <a:gd name="connsiteX11" fmla="*/ 0 w 2270761"/>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5709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57365 h 4670813"/>
                    <a:gd name="connsiteX1" fmla="*/ 0 w 2141958"/>
                    <a:gd name="connsiteY1" fmla="*/ 554364 h 4670813"/>
                    <a:gd name="connsiteX2" fmla="*/ 998115 w 2141958"/>
                    <a:gd name="connsiteY2" fmla="*/ 2 h 4670813"/>
                    <a:gd name="connsiteX3" fmla="*/ 1703411 w 2141958"/>
                    <a:gd name="connsiteY3" fmla="*/ 17914 h 4670813"/>
                    <a:gd name="connsiteX4" fmla="*/ 1837882 w 2141958"/>
                    <a:gd name="connsiteY4" fmla="*/ 68717 h 4670813"/>
                    <a:gd name="connsiteX5" fmla="*/ 2141958 w 2141958"/>
                    <a:gd name="connsiteY5" fmla="*/ 165877 h 4670813"/>
                    <a:gd name="connsiteX6" fmla="*/ 1663070 w 2141958"/>
                    <a:gd name="connsiteY6" fmla="*/ 142170 h 4670813"/>
                    <a:gd name="connsiteX7" fmla="*/ 1663070 w 2141958"/>
                    <a:gd name="connsiteY7" fmla="*/ 159329 h 4670813"/>
                    <a:gd name="connsiteX8" fmla="*/ 971221 w 2141958"/>
                    <a:gd name="connsiteY8" fmla="*/ 157096 h 4670813"/>
                    <a:gd name="connsiteX9" fmla="*/ 170541 w 2141958"/>
                    <a:gd name="connsiteY9" fmla="*/ 581258 h 4670813"/>
                    <a:gd name="connsiteX10" fmla="*/ 157094 w 2141958"/>
                    <a:gd name="connsiteY10" fmla="*/ 4670813 h 4670813"/>
                    <a:gd name="connsiteX11" fmla="*/ 0 w 2141958"/>
                    <a:gd name="connsiteY11" fmla="*/ 4657365 h 4670813"/>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863752"/>
                    <a:gd name="connsiteY0" fmla="*/ 4670810 h 4684258"/>
                    <a:gd name="connsiteX1" fmla="*/ 0 w 2863752"/>
                    <a:gd name="connsiteY1" fmla="*/ 567809 h 4684258"/>
                    <a:gd name="connsiteX2" fmla="*/ 998115 w 2863752"/>
                    <a:gd name="connsiteY2" fmla="*/ 13447 h 4684258"/>
                    <a:gd name="connsiteX3" fmla="*/ 1703411 w 2863752"/>
                    <a:gd name="connsiteY3" fmla="*/ 0 h 4684258"/>
                    <a:gd name="connsiteX4" fmla="*/ 1837882 w 2863752"/>
                    <a:gd name="connsiteY4" fmla="*/ 82162 h 4684258"/>
                    <a:gd name="connsiteX5" fmla="*/ 2141958 w 2863752"/>
                    <a:gd name="connsiteY5" fmla="*/ 179322 h 4684258"/>
                    <a:gd name="connsiteX6" fmla="*/ 1663070 w 2863752"/>
                    <a:gd name="connsiteY6" fmla="*/ 155615 h 4684258"/>
                    <a:gd name="connsiteX7" fmla="*/ 2863752 w 2863752"/>
                    <a:gd name="connsiteY7" fmla="*/ 158855 h 4684258"/>
                    <a:gd name="connsiteX8" fmla="*/ 971221 w 2863752"/>
                    <a:gd name="connsiteY8" fmla="*/ 170541 h 4684258"/>
                    <a:gd name="connsiteX9" fmla="*/ 170541 w 2863752"/>
                    <a:gd name="connsiteY9" fmla="*/ 594703 h 4684258"/>
                    <a:gd name="connsiteX10" fmla="*/ 157094 w 2863752"/>
                    <a:gd name="connsiteY10" fmla="*/ 4684258 h 4684258"/>
                    <a:gd name="connsiteX11" fmla="*/ 0 w 2863752"/>
                    <a:gd name="connsiteY11" fmla="*/ 4670810 h 4684258"/>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57094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86782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0228 w 2948564"/>
                    <a:gd name="connsiteY9" fmla="*/ 581258 h 4670812"/>
                    <a:gd name="connsiteX10" fmla="*/ 86782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0228 w 2948564"/>
                    <a:gd name="connsiteY9" fmla="*/ 581258 h 4670812"/>
                    <a:gd name="connsiteX10" fmla="*/ 86782 w 2948564"/>
                    <a:gd name="connsiteY10" fmla="*/ 4670812 h 4670812"/>
                    <a:gd name="connsiteX11" fmla="*/ 0 w 2948564"/>
                    <a:gd name="connsiteY11" fmla="*/ 4657364 h 4670812"/>
                    <a:gd name="connsiteX0" fmla="*/ 0 w 2948564"/>
                    <a:gd name="connsiteY0" fmla="*/ 4643445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0228 w 2948564"/>
                    <a:gd name="connsiteY9" fmla="*/ 581258 h 4670812"/>
                    <a:gd name="connsiteX10" fmla="*/ 86782 w 2948564"/>
                    <a:gd name="connsiteY10" fmla="*/ 4670812 h 4670812"/>
                    <a:gd name="connsiteX11" fmla="*/ 0 w 2948564"/>
                    <a:gd name="connsiteY11" fmla="*/ 4643445 h 4670812"/>
                    <a:gd name="connsiteX0" fmla="*/ 0 w 2948564"/>
                    <a:gd name="connsiteY0" fmla="*/ 4643445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0228 w 2948564"/>
                    <a:gd name="connsiteY9" fmla="*/ 581258 h 4670812"/>
                    <a:gd name="connsiteX10" fmla="*/ 63344 w 2948564"/>
                    <a:gd name="connsiteY10" fmla="*/ 4670812 h 4670812"/>
                    <a:gd name="connsiteX11" fmla="*/ 0 w 2948564"/>
                    <a:gd name="connsiteY11" fmla="*/ 4643445 h 4670812"/>
                    <a:gd name="connsiteX0" fmla="*/ 0 w 2948564"/>
                    <a:gd name="connsiteY0" fmla="*/ 4643445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82939 w 2948564"/>
                    <a:gd name="connsiteY8" fmla="*/ 101418 h 4670812"/>
                    <a:gd name="connsiteX9" fmla="*/ 100228 w 2948564"/>
                    <a:gd name="connsiteY9" fmla="*/ 581258 h 4670812"/>
                    <a:gd name="connsiteX10" fmla="*/ 63344 w 2948564"/>
                    <a:gd name="connsiteY10" fmla="*/ 4670812 h 4670812"/>
                    <a:gd name="connsiteX11" fmla="*/ 0 w 2948564"/>
                    <a:gd name="connsiteY11" fmla="*/ 4643445 h 4670812"/>
                    <a:gd name="connsiteX0" fmla="*/ 0 w 2948564"/>
                    <a:gd name="connsiteY0" fmla="*/ 4685202 h 4685202"/>
                    <a:gd name="connsiteX1" fmla="*/ 0 w 2948564"/>
                    <a:gd name="connsiteY1" fmla="*/ 554363 h 4685202"/>
                    <a:gd name="connsiteX2" fmla="*/ 998115 w 2948564"/>
                    <a:gd name="connsiteY2" fmla="*/ 1 h 4685202"/>
                    <a:gd name="connsiteX3" fmla="*/ 2948564 w 2948564"/>
                    <a:gd name="connsiteY3" fmla="*/ 28312 h 4685202"/>
                    <a:gd name="connsiteX4" fmla="*/ 1837882 w 2948564"/>
                    <a:gd name="connsiteY4" fmla="*/ 68716 h 4685202"/>
                    <a:gd name="connsiteX5" fmla="*/ 2141958 w 2948564"/>
                    <a:gd name="connsiteY5" fmla="*/ 165876 h 4685202"/>
                    <a:gd name="connsiteX6" fmla="*/ 1663070 w 2948564"/>
                    <a:gd name="connsiteY6" fmla="*/ 142169 h 4685202"/>
                    <a:gd name="connsiteX7" fmla="*/ 2863752 w 2948564"/>
                    <a:gd name="connsiteY7" fmla="*/ 145409 h 4685202"/>
                    <a:gd name="connsiteX8" fmla="*/ 982939 w 2948564"/>
                    <a:gd name="connsiteY8" fmla="*/ 101418 h 4685202"/>
                    <a:gd name="connsiteX9" fmla="*/ 100228 w 2948564"/>
                    <a:gd name="connsiteY9" fmla="*/ 581258 h 4685202"/>
                    <a:gd name="connsiteX10" fmla="*/ 63344 w 2948564"/>
                    <a:gd name="connsiteY10" fmla="*/ 4670812 h 4685202"/>
                    <a:gd name="connsiteX11" fmla="*/ 0 w 2948564"/>
                    <a:gd name="connsiteY11" fmla="*/ 4685202 h 4685202"/>
                    <a:gd name="connsiteX0" fmla="*/ 0 w 2972002"/>
                    <a:gd name="connsiteY0" fmla="*/ 4699121 h 4699121"/>
                    <a:gd name="connsiteX1" fmla="*/ 23438 w 2972002"/>
                    <a:gd name="connsiteY1" fmla="*/ 554363 h 4699121"/>
                    <a:gd name="connsiteX2" fmla="*/ 1021553 w 2972002"/>
                    <a:gd name="connsiteY2" fmla="*/ 1 h 4699121"/>
                    <a:gd name="connsiteX3" fmla="*/ 2972002 w 2972002"/>
                    <a:gd name="connsiteY3" fmla="*/ 28312 h 4699121"/>
                    <a:gd name="connsiteX4" fmla="*/ 1861320 w 2972002"/>
                    <a:gd name="connsiteY4" fmla="*/ 68716 h 4699121"/>
                    <a:gd name="connsiteX5" fmla="*/ 2165396 w 2972002"/>
                    <a:gd name="connsiteY5" fmla="*/ 165876 h 4699121"/>
                    <a:gd name="connsiteX6" fmla="*/ 1686508 w 2972002"/>
                    <a:gd name="connsiteY6" fmla="*/ 142169 h 4699121"/>
                    <a:gd name="connsiteX7" fmla="*/ 2887190 w 2972002"/>
                    <a:gd name="connsiteY7" fmla="*/ 145409 h 4699121"/>
                    <a:gd name="connsiteX8" fmla="*/ 1006377 w 2972002"/>
                    <a:gd name="connsiteY8" fmla="*/ 101418 h 4699121"/>
                    <a:gd name="connsiteX9" fmla="*/ 123666 w 2972002"/>
                    <a:gd name="connsiteY9" fmla="*/ 581258 h 4699121"/>
                    <a:gd name="connsiteX10" fmla="*/ 86782 w 2972002"/>
                    <a:gd name="connsiteY10" fmla="*/ 4670812 h 4699121"/>
                    <a:gd name="connsiteX11" fmla="*/ 0 w 2972002"/>
                    <a:gd name="connsiteY11" fmla="*/ 4699121 h 4699121"/>
                    <a:gd name="connsiteX0" fmla="*/ 0 w 2972002"/>
                    <a:gd name="connsiteY0" fmla="*/ 4699121 h 4699121"/>
                    <a:gd name="connsiteX1" fmla="*/ 23438 w 2972002"/>
                    <a:gd name="connsiteY1" fmla="*/ 554363 h 4699121"/>
                    <a:gd name="connsiteX2" fmla="*/ 1021553 w 2972002"/>
                    <a:gd name="connsiteY2" fmla="*/ 1 h 4699121"/>
                    <a:gd name="connsiteX3" fmla="*/ 2972002 w 2972002"/>
                    <a:gd name="connsiteY3" fmla="*/ 28312 h 4699121"/>
                    <a:gd name="connsiteX4" fmla="*/ 1861320 w 2972002"/>
                    <a:gd name="connsiteY4" fmla="*/ 68716 h 4699121"/>
                    <a:gd name="connsiteX5" fmla="*/ 2165396 w 2972002"/>
                    <a:gd name="connsiteY5" fmla="*/ 165876 h 4699121"/>
                    <a:gd name="connsiteX6" fmla="*/ 1686508 w 2972002"/>
                    <a:gd name="connsiteY6" fmla="*/ 142169 h 4699121"/>
                    <a:gd name="connsiteX7" fmla="*/ 2887190 w 2972002"/>
                    <a:gd name="connsiteY7" fmla="*/ 145409 h 4699121"/>
                    <a:gd name="connsiteX8" fmla="*/ 1006377 w 2972002"/>
                    <a:gd name="connsiteY8" fmla="*/ 101418 h 4699121"/>
                    <a:gd name="connsiteX9" fmla="*/ 123666 w 2972002"/>
                    <a:gd name="connsiteY9" fmla="*/ 581258 h 4699121"/>
                    <a:gd name="connsiteX10" fmla="*/ 86782 w 2972002"/>
                    <a:gd name="connsiteY10" fmla="*/ 4670812 h 4699121"/>
                    <a:gd name="connsiteX11" fmla="*/ 0 w 2972002"/>
                    <a:gd name="connsiteY11" fmla="*/ 4699121 h 4699121"/>
                    <a:gd name="connsiteX0" fmla="*/ 0 w 2960283"/>
                    <a:gd name="connsiteY0" fmla="*/ 4685202 h 4685202"/>
                    <a:gd name="connsiteX1" fmla="*/ 11719 w 2960283"/>
                    <a:gd name="connsiteY1" fmla="*/ 554363 h 4685202"/>
                    <a:gd name="connsiteX2" fmla="*/ 1009834 w 2960283"/>
                    <a:gd name="connsiteY2" fmla="*/ 1 h 4685202"/>
                    <a:gd name="connsiteX3" fmla="*/ 2960283 w 2960283"/>
                    <a:gd name="connsiteY3" fmla="*/ 28312 h 4685202"/>
                    <a:gd name="connsiteX4" fmla="*/ 1849601 w 2960283"/>
                    <a:gd name="connsiteY4" fmla="*/ 68716 h 4685202"/>
                    <a:gd name="connsiteX5" fmla="*/ 2153677 w 2960283"/>
                    <a:gd name="connsiteY5" fmla="*/ 165876 h 4685202"/>
                    <a:gd name="connsiteX6" fmla="*/ 1674789 w 2960283"/>
                    <a:gd name="connsiteY6" fmla="*/ 142169 h 4685202"/>
                    <a:gd name="connsiteX7" fmla="*/ 2875471 w 2960283"/>
                    <a:gd name="connsiteY7" fmla="*/ 145409 h 4685202"/>
                    <a:gd name="connsiteX8" fmla="*/ 994658 w 2960283"/>
                    <a:gd name="connsiteY8" fmla="*/ 101418 h 4685202"/>
                    <a:gd name="connsiteX9" fmla="*/ 111947 w 2960283"/>
                    <a:gd name="connsiteY9" fmla="*/ 581258 h 4685202"/>
                    <a:gd name="connsiteX10" fmla="*/ 75063 w 2960283"/>
                    <a:gd name="connsiteY10" fmla="*/ 4670812 h 4685202"/>
                    <a:gd name="connsiteX11" fmla="*/ 0 w 2960283"/>
                    <a:gd name="connsiteY11" fmla="*/ 4685202 h 4685202"/>
                    <a:gd name="connsiteX0" fmla="*/ 0 w 2875471"/>
                    <a:gd name="connsiteY0" fmla="*/ 4685202 h 4685202"/>
                    <a:gd name="connsiteX1" fmla="*/ 11719 w 2875471"/>
                    <a:gd name="connsiteY1" fmla="*/ 554363 h 4685202"/>
                    <a:gd name="connsiteX2" fmla="*/ 1009834 w 2875471"/>
                    <a:gd name="connsiteY2" fmla="*/ 1 h 4685202"/>
                    <a:gd name="connsiteX3" fmla="*/ 2221999 w 2875471"/>
                    <a:gd name="connsiteY3" fmla="*/ 14393 h 4685202"/>
                    <a:gd name="connsiteX4" fmla="*/ 1849601 w 2875471"/>
                    <a:gd name="connsiteY4" fmla="*/ 68716 h 4685202"/>
                    <a:gd name="connsiteX5" fmla="*/ 2153677 w 2875471"/>
                    <a:gd name="connsiteY5" fmla="*/ 165876 h 4685202"/>
                    <a:gd name="connsiteX6" fmla="*/ 1674789 w 2875471"/>
                    <a:gd name="connsiteY6" fmla="*/ 142169 h 4685202"/>
                    <a:gd name="connsiteX7" fmla="*/ 2875471 w 2875471"/>
                    <a:gd name="connsiteY7" fmla="*/ 145409 h 4685202"/>
                    <a:gd name="connsiteX8" fmla="*/ 994658 w 2875471"/>
                    <a:gd name="connsiteY8" fmla="*/ 101418 h 4685202"/>
                    <a:gd name="connsiteX9" fmla="*/ 111947 w 2875471"/>
                    <a:gd name="connsiteY9" fmla="*/ 581258 h 4685202"/>
                    <a:gd name="connsiteX10" fmla="*/ 75063 w 2875471"/>
                    <a:gd name="connsiteY10" fmla="*/ 4670812 h 4685202"/>
                    <a:gd name="connsiteX11" fmla="*/ 0 w 2875471"/>
                    <a:gd name="connsiteY11" fmla="*/ 4685202 h 4685202"/>
                    <a:gd name="connsiteX0" fmla="*/ 0 w 2221999"/>
                    <a:gd name="connsiteY0" fmla="*/ 4685202 h 4685202"/>
                    <a:gd name="connsiteX1" fmla="*/ 11719 w 2221999"/>
                    <a:gd name="connsiteY1" fmla="*/ 554363 h 4685202"/>
                    <a:gd name="connsiteX2" fmla="*/ 1009834 w 2221999"/>
                    <a:gd name="connsiteY2" fmla="*/ 1 h 4685202"/>
                    <a:gd name="connsiteX3" fmla="*/ 2221999 w 2221999"/>
                    <a:gd name="connsiteY3" fmla="*/ 14393 h 4685202"/>
                    <a:gd name="connsiteX4" fmla="*/ 1849601 w 2221999"/>
                    <a:gd name="connsiteY4" fmla="*/ 68716 h 4685202"/>
                    <a:gd name="connsiteX5" fmla="*/ 2153677 w 2221999"/>
                    <a:gd name="connsiteY5" fmla="*/ 165876 h 4685202"/>
                    <a:gd name="connsiteX6" fmla="*/ 1674789 w 2221999"/>
                    <a:gd name="connsiteY6" fmla="*/ 142169 h 4685202"/>
                    <a:gd name="connsiteX7" fmla="*/ 2137187 w 2221999"/>
                    <a:gd name="connsiteY7" fmla="*/ 89733 h 4685202"/>
                    <a:gd name="connsiteX8" fmla="*/ 994658 w 2221999"/>
                    <a:gd name="connsiteY8" fmla="*/ 101418 h 4685202"/>
                    <a:gd name="connsiteX9" fmla="*/ 111947 w 2221999"/>
                    <a:gd name="connsiteY9" fmla="*/ 581258 h 4685202"/>
                    <a:gd name="connsiteX10" fmla="*/ 75063 w 2221999"/>
                    <a:gd name="connsiteY10" fmla="*/ 4670812 h 4685202"/>
                    <a:gd name="connsiteX11" fmla="*/ 0 w 2221999"/>
                    <a:gd name="connsiteY11" fmla="*/ 4685202 h 4685202"/>
                    <a:gd name="connsiteX0" fmla="*/ 0 w 2221999"/>
                    <a:gd name="connsiteY0" fmla="*/ 4685202 h 4685202"/>
                    <a:gd name="connsiteX1" fmla="*/ 11719 w 2221999"/>
                    <a:gd name="connsiteY1" fmla="*/ 554363 h 4685202"/>
                    <a:gd name="connsiteX2" fmla="*/ 1009834 w 2221999"/>
                    <a:gd name="connsiteY2" fmla="*/ 1 h 4685202"/>
                    <a:gd name="connsiteX3" fmla="*/ 2221999 w 2221999"/>
                    <a:gd name="connsiteY3" fmla="*/ 14393 h 4685202"/>
                    <a:gd name="connsiteX4" fmla="*/ 1849601 w 2221999"/>
                    <a:gd name="connsiteY4" fmla="*/ 68716 h 4685202"/>
                    <a:gd name="connsiteX5" fmla="*/ 2153677 w 2221999"/>
                    <a:gd name="connsiteY5" fmla="*/ 165876 h 4685202"/>
                    <a:gd name="connsiteX6" fmla="*/ 1674789 w 2221999"/>
                    <a:gd name="connsiteY6" fmla="*/ 142169 h 4685202"/>
                    <a:gd name="connsiteX7" fmla="*/ 2078593 w 2221999"/>
                    <a:gd name="connsiteY7" fmla="*/ 89733 h 4685202"/>
                    <a:gd name="connsiteX8" fmla="*/ 994658 w 2221999"/>
                    <a:gd name="connsiteY8" fmla="*/ 101418 h 4685202"/>
                    <a:gd name="connsiteX9" fmla="*/ 111947 w 2221999"/>
                    <a:gd name="connsiteY9" fmla="*/ 581258 h 4685202"/>
                    <a:gd name="connsiteX10" fmla="*/ 75063 w 2221999"/>
                    <a:gd name="connsiteY10" fmla="*/ 4670812 h 4685202"/>
                    <a:gd name="connsiteX11" fmla="*/ 0 w 2221999"/>
                    <a:gd name="connsiteY11" fmla="*/ 4685202 h 4685202"/>
                    <a:gd name="connsiteX0" fmla="*/ 0 w 2163405"/>
                    <a:gd name="connsiteY0" fmla="*/ 4685202 h 4685202"/>
                    <a:gd name="connsiteX1" fmla="*/ 11719 w 2163405"/>
                    <a:gd name="connsiteY1" fmla="*/ 554363 h 4685202"/>
                    <a:gd name="connsiteX2" fmla="*/ 1009834 w 2163405"/>
                    <a:gd name="connsiteY2" fmla="*/ 1 h 4685202"/>
                    <a:gd name="connsiteX3" fmla="*/ 2163405 w 2163405"/>
                    <a:gd name="connsiteY3" fmla="*/ 474 h 4685202"/>
                    <a:gd name="connsiteX4" fmla="*/ 1849601 w 2163405"/>
                    <a:gd name="connsiteY4" fmla="*/ 68716 h 4685202"/>
                    <a:gd name="connsiteX5" fmla="*/ 2153677 w 2163405"/>
                    <a:gd name="connsiteY5" fmla="*/ 165876 h 4685202"/>
                    <a:gd name="connsiteX6" fmla="*/ 1674789 w 2163405"/>
                    <a:gd name="connsiteY6" fmla="*/ 142169 h 4685202"/>
                    <a:gd name="connsiteX7" fmla="*/ 2078593 w 2163405"/>
                    <a:gd name="connsiteY7" fmla="*/ 89733 h 4685202"/>
                    <a:gd name="connsiteX8" fmla="*/ 994658 w 2163405"/>
                    <a:gd name="connsiteY8" fmla="*/ 101418 h 4685202"/>
                    <a:gd name="connsiteX9" fmla="*/ 111947 w 2163405"/>
                    <a:gd name="connsiteY9" fmla="*/ 581258 h 4685202"/>
                    <a:gd name="connsiteX10" fmla="*/ 75063 w 2163405"/>
                    <a:gd name="connsiteY10" fmla="*/ 4670812 h 4685202"/>
                    <a:gd name="connsiteX11" fmla="*/ 0 w 2163405"/>
                    <a:gd name="connsiteY11" fmla="*/ 4685202 h 4685202"/>
                    <a:gd name="connsiteX0" fmla="*/ 0 w 2163405"/>
                    <a:gd name="connsiteY0" fmla="*/ 4685202 h 4685202"/>
                    <a:gd name="connsiteX1" fmla="*/ 11719 w 2163405"/>
                    <a:gd name="connsiteY1" fmla="*/ 554363 h 4685202"/>
                    <a:gd name="connsiteX2" fmla="*/ 1009834 w 2163405"/>
                    <a:gd name="connsiteY2" fmla="*/ 1 h 4685202"/>
                    <a:gd name="connsiteX3" fmla="*/ 2163405 w 2163405"/>
                    <a:gd name="connsiteY3" fmla="*/ 14393 h 4685202"/>
                    <a:gd name="connsiteX4" fmla="*/ 1849601 w 2163405"/>
                    <a:gd name="connsiteY4" fmla="*/ 68716 h 4685202"/>
                    <a:gd name="connsiteX5" fmla="*/ 2153677 w 2163405"/>
                    <a:gd name="connsiteY5" fmla="*/ 165876 h 4685202"/>
                    <a:gd name="connsiteX6" fmla="*/ 1674789 w 2163405"/>
                    <a:gd name="connsiteY6" fmla="*/ 142169 h 4685202"/>
                    <a:gd name="connsiteX7" fmla="*/ 2078593 w 2163405"/>
                    <a:gd name="connsiteY7" fmla="*/ 89733 h 4685202"/>
                    <a:gd name="connsiteX8" fmla="*/ 994658 w 2163405"/>
                    <a:gd name="connsiteY8" fmla="*/ 101418 h 4685202"/>
                    <a:gd name="connsiteX9" fmla="*/ 111947 w 2163405"/>
                    <a:gd name="connsiteY9" fmla="*/ 581258 h 4685202"/>
                    <a:gd name="connsiteX10" fmla="*/ 75063 w 2163405"/>
                    <a:gd name="connsiteY10" fmla="*/ 4670812 h 4685202"/>
                    <a:gd name="connsiteX11" fmla="*/ 0 w 2163405"/>
                    <a:gd name="connsiteY11" fmla="*/ 4685202 h 4685202"/>
                    <a:gd name="connsiteX0" fmla="*/ 0 w 2163405"/>
                    <a:gd name="connsiteY0" fmla="*/ 4685202 h 4685202"/>
                    <a:gd name="connsiteX1" fmla="*/ 11719 w 2163405"/>
                    <a:gd name="connsiteY1" fmla="*/ 554363 h 4685202"/>
                    <a:gd name="connsiteX2" fmla="*/ 1009834 w 2163405"/>
                    <a:gd name="connsiteY2" fmla="*/ 1 h 4685202"/>
                    <a:gd name="connsiteX3" fmla="*/ 2163405 w 2163405"/>
                    <a:gd name="connsiteY3" fmla="*/ 14393 h 4685202"/>
                    <a:gd name="connsiteX4" fmla="*/ 1849601 w 2163405"/>
                    <a:gd name="connsiteY4" fmla="*/ 68716 h 4685202"/>
                    <a:gd name="connsiteX5" fmla="*/ 2153677 w 2163405"/>
                    <a:gd name="connsiteY5" fmla="*/ 165876 h 4685202"/>
                    <a:gd name="connsiteX6" fmla="*/ 1674789 w 2163405"/>
                    <a:gd name="connsiteY6" fmla="*/ 142169 h 4685202"/>
                    <a:gd name="connsiteX7" fmla="*/ 2031718 w 2163405"/>
                    <a:gd name="connsiteY7" fmla="*/ 89733 h 4685202"/>
                    <a:gd name="connsiteX8" fmla="*/ 994658 w 2163405"/>
                    <a:gd name="connsiteY8" fmla="*/ 101418 h 4685202"/>
                    <a:gd name="connsiteX9" fmla="*/ 111947 w 2163405"/>
                    <a:gd name="connsiteY9" fmla="*/ 581258 h 4685202"/>
                    <a:gd name="connsiteX10" fmla="*/ 75063 w 2163405"/>
                    <a:gd name="connsiteY10" fmla="*/ 4670812 h 4685202"/>
                    <a:gd name="connsiteX11" fmla="*/ 0 w 2163405"/>
                    <a:gd name="connsiteY11" fmla="*/ 4685202 h 4685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3405" h="4685202">
                      <a:moveTo>
                        <a:pt x="0" y="4685202"/>
                      </a:moveTo>
                      <a:cubicBezTo>
                        <a:pt x="3906" y="3308256"/>
                        <a:pt x="7813" y="1931309"/>
                        <a:pt x="11719" y="554363"/>
                      </a:cubicBezTo>
                      <a:cubicBezTo>
                        <a:pt x="11719" y="-4307"/>
                        <a:pt x="451164" y="1"/>
                        <a:pt x="1009834" y="1"/>
                      </a:cubicBezTo>
                      <a:lnTo>
                        <a:pt x="2163405" y="14393"/>
                      </a:lnTo>
                      <a:lnTo>
                        <a:pt x="1849601" y="68716"/>
                      </a:lnTo>
                      <a:lnTo>
                        <a:pt x="2153677" y="165876"/>
                      </a:lnTo>
                      <a:lnTo>
                        <a:pt x="1674789" y="142169"/>
                      </a:lnTo>
                      <a:lnTo>
                        <a:pt x="2031718" y="89733"/>
                      </a:lnTo>
                      <a:lnTo>
                        <a:pt x="994658" y="101418"/>
                      </a:lnTo>
                      <a:cubicBezTo>
                        <a:pt x="481001" y="128313"/>
                        <a:pt x="111947" y="94495"/>
                        <a:pt x="111947" y="581258"/>
                      </a:cubicBezTo>
                      <a:cubicBezTo>
                        <a:pt x="95746" y="1944915"/>
                        <a:pt x="79545" y="3321075"/>
                        <a:pt x="75063" y="4670812"/>
                      </a:cubicBezTo>
                      <a:lnTo>
                        <a:pt x="0" y="4685202"/>
                      </a:lnTo>
                      <a:close/>
                    </a:path>
                  </a:pathLst>
                </a:cu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black"/>
                    </a:solidFill>
                    <a:latin typeface="Calibri"/>
                  </a:endParaRPr>
                </a:p>
              </p:txBody>
            </p:sp>
            <p:grpSp>
              <p:nvGrpSpPr>
                <p:cNvPr id="97" name="Group 96">
                  <a:extLst>
                    <a:ext uri="{FF2B5EF4-FFF2-40B4-BE49-F238E27FC236}">
                      <a16:creationId xmlns:a16="http://schemas.microsoft.com/office/drawing/2014/main" id="{CC242382-5DB6-4963-B3CC-EB751ABE37ED}"/>
                    </a:ext>
                  </a:extLst>
                </p:cNvPr>
                <p:cNvGrpSpPr/>
                <p:nvPr/>
              </p:nvGrpSpPr>
              <p:grpSpPr>
                <a:xfrm>
                  <a:off x="1981200" y="1219200"/>
                  <a:ext cx="640080" cy="640080"/>
                  <a:chOff x="2438400" y="1350815"/>
                  <a:chExt cx="640080" cy="640080"/>
                </a:xfrm>
              </p:grpSpPr>
              <p:sp>
                <p:nvSpPr>
                  <p:cNvPr id="114" name="Flowchart: Connector 113">
                    <a:extLst>
                      <a:ext uri="{FF2B5EF4-FFF2-40B4-BE49-F238E27FC236}">
                        <a16:creationId xmlns:a16="http://schemas.microsoft.com/office/drawing/2014/main" id="{C54FB6B7-0AF6-4A61-9713-74E637CD698F}"/>
                      </a:ext>
                    </a:extLst>
                  </p:cNvPr>
                  <p:cNvSpPr/>
                  <p:nvPr/>
                </p:nvSpPr>
                <p:spPr>
                  <a:xfrm>
                    <a:off x="2438400" y="1350815"/>
                    <a:ext cx="640080" cy="640080"/>
                  </a:xfrm>
                  <a:prstGeom prst="flowChartConnector">
                    <a:avLst/>
                  </a:pr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white"/>
                      </a:solidFill>
                      <a:latin typeface="Calibri"/>
                    </a:endParaRPr>
                  </a:p>
                </p:txBody>
              </p:sp>
              <p:sp>
                <p:nvSpPr>
                  <p:cNvPr id="115" name="Flowchart: Connector 114">
                    <a:extLst>
                      <a:ext uri="{FF2B5EF4-FFF2-40B4-BE49-F238E27FC236}">
                        <a16:creationId xmlns:a16="http://schemas.microsoft.com/office/drawing/2014/main" id="{E7E0C540-4D2E-4D18-A037-DC5EB2CA01AA}"/>
                      </a:ext>
                    </a:extLst>
                  </p:cNvPr>
                  <p:cNvSpPr/>
                  <p:nvPr/>
                </p:nvSpPr>
                <p:spPr>
                  <a:xfrm>
                    <a:off x="2529840" y="1442255"/>
                    <a:ext cx="457200" cy="457200"/>
                  </a:xfrm>
                  <a:prstGeom prst="flowChartConnector">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sz="2400" b="1" kern="0" dirty="0">
                        <a:solidFill>
                          <a:srgbClr val="018342"/>
                        </a:solidFill>
                        <a:latin typeface="Leelawadee" panose="020B0502040204020203" pitchFamily="34" charset="-34"/>
                        <a:cs typeface="Leelawadee" panose="020B0502040204020203" pitchFamily="34" charset="-34"/>
                      </a:rPr>
                      <a:t>1</a:t>
                    </a:r>
                  </a:p>
                </p:txBody>
              </p:sp>
            </p:grpSp>
            <p:sp>
              <p:nvSpPr>
                <p:cNvPr id="98" name="Bent Arrow 1">
                  <a:extLst>
                    <a:ext uri="{FF2B5EF4-FFF2-40B4-BE49-F238E27FC236}">
                      <a16:creationId xmlns:a16="http://schemas.microsoft.com/office/drawing/2014/main" id="{D438FEB5-5D2D-481D-8AC5-CBC2514A4CDD}"/>
                    </a:ext>
                  </a:extLst>
                </p:cNvPr>
                <p:cNvSpPr/>
                <p:nvPr/>
              </p:nvSpPr>
              <p:spPr>
                <a:xfrm flipH="1">
                  <a:off x="2052919" y="2766682"/>
                  <a:ext cx="2313144" cy="3214418"/>
                </a:xfrm>
                <a:custGeom>
                  <a:avLst/>
                  <a:gdLst>
                    <a:gd name="connsiteX0" fmla="*/ 0 w 2284208"/>
                    <a:gd name="connsiteY0" fmla="*/ 4750012 h 4750012"/>
                    <a:gd name="connsiteX1" fmla="*/ 0 w 2284208"/>
                    <a:gd name="connsiteY1" fmla="*/ 1063870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43647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1480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28374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851329 w 2284208"/>
                    <a:gd name="connsiteY4" fmla="*/ 109056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43647 w 2284208"/>
                    <a:gd name="connsiteY9" fmla="*/ 608151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83988 w 2284208"/>
                    <a:gd name="connsiteY9" fmla="*/ 594703 h 4670810"/>
                    <a:gd name="connsiteX10" fmla="*/ 130200 w 2284208"/>
                    <a:gd name="connsiteY10" fmla="*/ 4670810 h 4670810"/>
                    <a:gd name="connsiteX11" fmla="*/ 0 w 2284208"/>
                    <a:gd name="connsiteY11" fmla="*/ 4670810 h 4670810"/>
                    <a:gd name="connsiteX0" fmla="*/ 0 w 2284208"/>
                    <a:gd name="connsiteY0" fmla="*/ 4670810 h 4697705"/>
                    <a:gd name="connsiteX1" fmla="*/ 13447 w 2284208"/>
                    <a:gd name="connsiteY1" fmla="*/ 567809 h 4697705"/>
                    <a:gd name="connsiteX2" fmla="*/ 1011562 w 2284208"/>
                    <a:gd name="connsiteY2" fmla="*/ 13447 h 4697705"/>
                    <a:gd name="connsiteX3" fmla="*/ 1716858 w 2284208"/>
                    <a:gd name="connsiteY3" fmla="*/ 0 h 4697705"/>
                    <a:gd name="connsiteX4" fmla="*/ 1851329 w 2284208"/>
                    <a:gd name="connsiteY4" fmla="*/ 82162 h 4697705"/>
                    <a:gd name="connsiteX5" fmla="*/ 2284208 w 2284208"/>
                    <a:gd name="connsiteY5" fmla="*/ 38206 h 4697705"/>
                    <a:gd name="connsiteX6" fmla="*/ 1676517 w 2284208"/>
                    <a:gd name="connsiteY6" fmla="*/ 155615 h 4697705"/>
                    <a:gd name="connsiteX7" fmla="*/ 1676517 w 2284208"/>
                    <a:gd name="connsiteY7" fmla="*/ 157094 h 4697705"/>
                    <a:gd name="connsiteX8" fmla="*/ 984668 w 2284208"/>
                    <a:gd name="connsiteY8" fmla="*/ 170541 h 4697705"/>
                    <a:gd name="connsiteX9" fmla="*/ 183988 w 2284208"/>
                    <a:gd name="connsiteY9" fmla="*/ 594703 h 4697705"/>
                    <a:gd name="connsiteX10" fmla="*/ 157094 w 2284208"/>
                    <a:gd name="connsiteY10" fmla="*/ 4697705 h 4697705"/>
                    <a:gd name="connsiteX11" fmla="*/ 0 w 2284208"/>
                    <a:gd name="connsiteY11" fmla="*/ 4670810 h 4697705"/>
                    <a:gd name="connsiteX0" fmla="*/ 0 w 2270761"/>
                    <a:gd name="connsiteY0" fmla="*/ 4670810 h 4697705"/>
                    <a:gd name="connsiteX1" fmla="*/ 0 w 2270761"/>
                    <a:gd name="connsiteY1" fmla="*/ 567809 h 4697705"/>
                    <a:gd name="connsiteX2" fmla="*/ 998115 w 2270761"/>
                    <a:gd name="connsiteY2" fmla="*/ 13447 h 4697705"/>
                    <a:gd name="connsiteX3" fmla="*/ 1703411 w 2270761"/>
                    <a:gd name="connsiteY3" fmla="*/ 0 h 4697705"/>
                    <a:gd name="connsiteX4" fmla="*/ 1837882 w 2270761"/>
                    <a:gd name="connsiteY4" fmla="*/ 82162 h 4697705"/>
                    <a:gd name="connsiteX5" fmla="*/ 2270761 w 2270761"/>
                    <a:gd name="connsiteY5" fmla="*/ 38206 h 4697705"/>
                    <a:gd name="connsiteX6" fmla="*/ 1663070 w 2270761"/>
                    <a:gd name="connsiteY6" fmla="*/ 155615 h 4697705"/>
                    <a:gd name="connsiteX7" fmla="*/ 1663070 w 2270761"/>
                    <a:gd name="connsiteY7" fmla="*/ 157094 h 4697705"/>
                    <a:gd name="connsiteX8" fmla="*/ 971221 w 2270761"/>
                    <a:gd name="connsiteY8" fmla="*/ 170541 h 4697705"/>
                    <a:gd name="connsiteX9" fmla="*/ 170541 w 2270761"/>
                    <a:gd name="connsiteY9" fmla="*/ 594703 h 4697705"/>
                    <a:gd name="connsiteX10" fmla="*/ 143647 w 2270761"/>
                    <a:gd name="connsiteY10" fmla="*/ 4697705 h 4697705"/>
                    <a:gd name="connsiteX11" fmla="*/ 0 w 2270761"/>
                    <a:gd name="connsiteY11" fmla="*/ 4670810 h 4697705"/>
                    <a:gd name="connsiteX0" fmla="*/ 0 w 2270761"/>
                    <a:gd name="connsiteY0" fmla="*/ 4670810 h 4684258"/>
                    <a:gd name="connsiteX1" fmla="*/ 0 w 2270761"/>
                    <a:gd name="connsiteY1" fmla="*/ 567809 h 4684258"/>
                    <a:gd name="connsiteX2" fmla="*/ 998115 w 2270761"/>
                    <a:gd name="connsiteY2" fmla="*/ 13447 h 4684258"/>
                    <a:gd name="connsiteX3" fmla="*/ 1703411 w 2270761"/>
                    <a:gd name="connsiteY3" fmla="*/ 0 h 4684258"/>
                    <a:gd name="connsiteX4" fmla="*/ 1837882 w 2270761"/>
                    <a:gd name="connsiteY4" fmla="*/ 82162 h 4684258"/>
                    <a:gd name="connsiteX5" fmla="*/ 2270761 w 2270761"/>
                    <a:gd name="connsiteY5" fmla="*/ 38206 h 4684258"/>
                    <a:gd name="connsiteX6" fmla="*/ 1663070 w 2270761"/>
                    <a:gd name="connsiteY6" fmla="*/ 155615 h 4684258"/>
                    <a:gd name="connsiteX7" fmla="*/ 1663070 w 2270761"/>
                    <a:gd name="connsiteY7" fmla="*/ 157094 h 4684258"/>
                    <a:gd name="connsiteX8" fmla="*/ 971221 w 2270761"/>
                    <a:gd name="connsiteY8" fmla="*/ 170541 h 4684258"/>
                    <a:gd name="connsiteX9" fmla="*/ 170541 w 2270761"/>
                    <a:gd name="connsiteY9" fmla="*/ 594703 h 4684258"/>
                    <a:gd name="connsiteX10" fmla="*/ 157094 w 2270761"/>
                    <a:gd name="connsiteY10" fmla="*/ 4684258 h 4684258"/>
                    <a:gd name="connsiteX11" fmla="*/ 0 w 2270761"/>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5709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57365 h 4670813"/>
                    <a:gd name="connsiteX1" fmla="*/ 0 w 2141958"/>
                    <a:gd name="connsiteY1" fmla="*/ 554364 h 4670813"/>
                    <a:gd name="connsiteX2" fmla="*/ 998115 w 2141958"/>
                    <a:gd name="connsiteY2" fmla="*/ 2 h 4670813"/>
                    <a:gd name="connsiteX3" fmla="*/ 1703411 w 2141958"/>
                    <a:gd name="connsiteY3" fmla="*/ 17914 h 4670813"/>
                    <a:gd name="connsiteX4" fmla="*/ 1837882 w 2141958"/>
                    <a:gd name="connsiteY4" fmla="*/ 68717 h 4670813"/>
                    <a:gd name="connsiteX5" fmla="*/ 2141958 w 2141958"/>
                    <a:gd name="connsiteY5" fmla="*/ 165877 h 4670813"/>
                    <a:gd name="connsiteX6" fmla="*/ 1663070 w 2141958"/>
                    <a:gd name="connsiteY6" fmla="*/ 142170 h 4670813"/>
                    <a:gd name="connsiteX7" fmla="*/ 1663070 w 2141958"/>
                    <a:gd name="connsiteY7" fmla="*/ 159329 h 4670813"/>
                    <a:gd name="connsiteX8" fmla="*/ 971221 w 2141958"/>
                    <a:gd name="connsiteY8" fmla="*/ 157096 h 4670813"/>
                    <a:gd name="connsiteX9" fmla="*/ 170541 w 2141958"/>
                    <a:gd name="connsiteY9" fmla="*/ 581258 h 4670813"/>
                    <a:gd name="connsiteX10" fmla="*/ 157094 w 2141958"/>
                    <a:gd name="connsiteY10" fmla="*/ 4670813 h 4670813"/>
                    <a:gd name="connsiteX11" fmla="*/ 0 w 2141958"/>
                    <a:gd name="connsiteY11" fmla="*/ 4657365 h 4670813"/>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863752"/>
                    <a:gd name="connsiteY0" fmla="*/ 4670810 h 4684258"/>
                    <a:gd name="connsiteX1" fmla="*/ 0 w 2863752"/>
                    <a:gd name="connsiteY1" fmla="*/ 567809 h 4684258"/>
                    <a:gd name="connsiteX2" fmla="*/ 998115 w 2863752"/>
                    <a:gd name="connsiteY2" fmla="*/ 13447 h 4684258"/>
                    <a:gd name="connsiteX3" fmla="*/ 1703411 w 2863752"/>
                    <a:gd name="connsiteY3" fmla="*/ 0 h 4684258"/>
                    <a:gd name="connsiteX4" fmla="*/ 1837882 w 2863752"/>
                    <a:gd name="connsiteY4" fmla="*/ 82162 h 4684258"/>
                    <a:gd name="connsiteX5" fmla="*/ 2141958 w 2863752"/>
                    <a:gd name="connsiteY5" fmla="*/ 179322 h 4684258"/>
                    <a:gd name="connsiteX6" fmla="*/ 1663070 w 2863752"/>
                    <a:gd name="connsiteY6" fmla="*/ 155615 h 4684258"/>
                    <a:gd name="connsiteX7" fmla="*/ 2863752 w 2863752"/>
                    <a:gd name="connsiteY7" fmla="*/ 158855 h 4684258"/>
                    <a:gd name="connsiteX8" fmla="*/ 971221 w 2863752"/>
                    <a:gd name="connsiteY8" fmla="*/ 170541 h 4684258"/>
                    <a:gd name="connsiteX9" fmla="*/ 170541 w 2863752"/>
                    <a:gd name="connsiteY9" fmla="*/ 594703 h 4684258"/>
                    <a:gd name="connsiteX10" fmla="*/ 157094 w 2863752"/>
                    <a:gd name="connsiteY10" fmla="*/ 4684258 h 4684258"/>
                    <a:gd name="connsiteX11" fmla="*/ 0 w 2863752"/>
                    <a:gd name="connsiteY11" fmla="*/ 4670810 h 4684258"/>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57094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94095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7542 w 2948564"/>
                    <a:gd name="connsiteY9" fmla="*/ 561635 h 4670812"/>
                    <a:gd name="connsiteX10" fmla="*/ 94095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7542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17851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082571 w 2948564"/>
                    <a:gd name="connsiteY7" fmla="*/ 125788 h 4670812"/>
                    <a:gd name="connsiteX8" fmla="*/ 971221 w 2948564"/>
                    <a:gd name="connsiteY8" fmla="*/ 117851 h 4670812"/>
                    <a:gd name="connsiteX9" fmla="*/ 69743 w 2948564"/>
                    <a:gd name="connsiteY9" fmla="*/ 561635 h 4670812"/>
                    <a:gd name="connsiteX10" fmla="*/ 68896 w 2948564"/>
                    <a:gd name="connsiteY10" fmla="*/ 4670812 h 4670812"/>
                    <a:gd name="connsiteX11" fmla="*/ 0 w 2948564"/>
                    <a:gd name="connsiteY11" fmla="*/ 4657364 h 4670812"/>
                    <a:gd name="connsiteX0" fmla="*/ 0 w 2318579"/>
                    <a:gd name="connsiteY0" fmla="*/ 4657364 h 4670812"/>
                    <a:gd name="connsiteX1" fmla="*/ 0 w 2318579"/>
                    <a:gd name="connsiteY1" fmla="*/ 554363 h 4670812"/>
                    <a:gd name="connsiteX2" fmla="*/ 998115 w 2318579"/>
                    <a:gd name="connsiteY2" fmla="*/ 1 h 4670812"/>
                    <a:gd name="connsiteX3" fmla="*/ 2318579 w 2318579"/>
                    <a:gd name="connsiteY3" fmla="*/ 8691 h 4670812"/>
                    <a:gd name="connsiteX4" fmla="*/ 1837882 w 2318579"/>
                    <a:gd name="connsiteY4" fmla="*/ 68716 h 4670812"/>
                    <a:gd name="connsiteX5" fmla="*/ 2141958 w 2318579"/>
                    <a:gd name="connsiteY5" fmla="*/ 165876 h 4670812"/>
                    <a:gd name="connsiteX6" fmla="*/ 1663070 w 2318579"/>
                    <a:gd name="connsiteY6" fmla="*/ 142169 h 4670812"/>
                    <a:gd name="connsiteX7" fmla="*/ 2082571 w 2318579"/>
                    <a:gd name="connsiteY7" fmla="*/ 125788 h 4670812"/>
                    <a:gd name="connsiteX8" fmla="*/ 971221 w 2318579"/>
                    <a:gd name="connsiteY8" fmla="*/ 117851 h 4670812"/>
                    <a:gd name="connsiteX9" fmla="*/ 69743 w 2318579"/>
                    <a:gd name="connsiteY9" fmla="*/ 561635 h 4670812"/>
                    <a:gd name="connsiteX10" fmla="*/ 68896 w 2318579"/>
                    <a:gd name="connsiteY10" fmla="*/ 4670812 h 4670812"/>
                    <a:gd name="connsiteX11" fmla="*/ 0 w 2318579"/>
                    <a:gd name="connsiteY11" fmla="*/ 4657364 h 4670812"/>
                    <a:gd name="connsiteX0" fmla="*/ 0 w 2318579"/>
                    <a:gd name="connsiteY0" fmla="*/ 4657364 h 4670812"/>
                    <a:gd name="connsiteX1" fmla="*/ 0 w 2318579"/>
                    <a:gd name="connsiteY1" fmla="*/ 554363 h 4670812"/>
                    <a:gd name="connsiteX2" fmla="*/ 998115 w 2318579"/>
                    <a:gd name="connsiteY2" fmla="*/ 1 h 4670812"/>
                    <a:gd name="connsiteX3" fmla="*/ 2318579 w 2318579"/>
                    <a:gd name="connsiteY3" fmla="*/ 8691 h 4670812"/>
                    <a:gd name="connsiteX4" fmla="*/ 1837882 w 2318579"/>
                    <a:gd name="connsiteY4" fmla="*/ 68716 h 4670812"/>
                    <a:gd name="connsiteX5" fmla="*/ 2141958 w 2318579"/>
                    <a:gd name="connsiteY5" fmla="*/ 165876 h 4670812"/>
                    <a:gd name="connsiteX6" fmla="*/ 1663070 w 2318579"/>
                    <a:gd name="connsiteY6" fmla="*/ 142169 h 4670812"/>
                    <a:gd name="connsiteX7" fmla="*/ 2082571 w 2318579"/>
                    <a:gd name="connsiteY7" fmla="*/ 125788 h 4670812"/>
                    <a:gd name="connsiteX8" fmla="*/ 971221 w 2318579"/>
                    <a:gd name="connsiteY8" fmla="*/ 117851 h 4670812"/>
                    <a:gd name="connsiteX9" fmla="*/ 69743 w 2318579"/>
                    <a:gd name="connsiteY9" fmla="*/ 561635 h 4670812"/>
                    <a:gd name="connsiteX10" fmla="*/ 68896 w 2318579"/>
                    <a:gd name="connsiteY10" fmla="*/ 4670812 h 4670812"/>
                    <a:gd name="connsiteX11" fmla="*/ 0 w 2318579"/>
                    <a:gd name="connsiteY11" fmla="*/ 4657364 h 4670812"/>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17851 h 4710055"/>
                    <a:gd name="connsiteX9" fmla="*/ 69743 w 2318579"/>
                    <a:gd name="connsiteY9" fmla="*/ 561635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17851 h 4710055"/>
                    <a:gd name="connsiteX9" fmla="*/ 82342 w 2318579"/>
                    <a:gd name="connsiteY9" fmla="*/ 542013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37473 h 4710055"/>
                    <a:gd name="connsiteX9" fmla="*/ 82342 w 2318579"/>
                    <a:gd name="connsiteY9" fmla="*/ 542013 h 4710055"/>
                    <a:gd name="connsiteX10" fmla="*/ 81495 w 2318579"/>
                    <a:gd name="connsiteY10" fmla="*/ 4710055 h 4710055"/>
                    <a:gd name="connsiteX11" fmla="*/ 0 w 2318579"/>
                    <a:gd name="connsiteY11" fmla="*/ 4657364 h 4710055"/>
                    <a:gd name="connsiteX0" fmla="*/ 0 w 2318579"/>
                    <a:gd name="connsiteY0" fmla="*/ 4657364 h 4710055"/>
                    <a:gd name="connsiteX1" fmla="*/ 0 w 2318579"/>
                    <a:gd name="connsiteY1" fmla="*/ 554363 h 4710055"/>
                    <a:gd name="connsiteX2" fmla="*/ 998115 w 2318579"/>
                    <a:gd name="connsiteY2" fmla="*/ 1 h 4710055"/>
                    <a:gd name="connsiteX3" fmla="*/ 2318579 w 2318579"/>
                    <a:gd name="connsiteY3" fmla="*/ 8691 h 4710055"/>
                    <a:gd name="connsiteX4" fmla="*/ 1837882 w 2318579"/>
                    <a:gd name="connsiteY4" fmla="*/ 68716 h 4710055"/>
                    <a:gd name="connsiteX5" fmla="*/ 2141958 w 2318579"/>
                    <a:gd name="connsiteY5" fmla="*/ 165876 h 4710055"/>
                    <a:gd name="connsiteX6" fmla="*/ 1663070 w 2318579"/>
                    <a:gd name="connsiteY6" fmla="*/ 142169 h 4710055"/>
                    <a:gd name="connsiteX7" fmla="*/ 2082571 w 2318579"/>
                    <a:gd name="connsiteY7" fmla="*/ 125788 h 4710055"/>
                    <a:gd name="connsiteX8" fmla="*/ 971221 w 2318579"/>
                    <a:gd name="connsiteY8" fmla="*/ 137473 h 4710055"/>
                    <a:gd name="connsiteX9" fmla="*/ 94942 w 2318579"/>
                    <a:gd name="connsiteY9" fmla="*/ 522391 h 4710055"/>
                    <a:gd name="connsiteX10" fmla="*/ 81495 w 2318579"/>
                    <a:gd name="connsiteY10" fmla="*/ 4710055 h 4710055"/>
                    <a:gd name="connsiteX11" fmla="*/ 0 w 2318579"/>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9712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94942 w 2167382"/>
                    <a:gd name="connsiteY9" fmla="*/ 522391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710055"/>
                    <a:gd name="connsiteX1" fmla="*/ 0 w 2167382"/>
                    <a:gd name="connsiteY1" fmla="*/ 554363 h 4710055"/>
                    <a:gd name="connsiteX2" fmla="*/ 998115 w 2167382"/>
                    <a:gd name="connsiteY2" fmla="*/ 1 h 4710055"/>
                    <a:gd name="connsiteX3" fmla="*/ 2167382 w 2167382"/>
                    <a:gd name="connsiteY3" fmla="*/ 8691 h 4710055"/>
                    <a:gd name="connsiteX4" fmla="*/ 1837882 w 2167382"/>
                    <a:gd name="connsiteY4" fmla="*/ 68716 h 4710055"/>
                    <a:gd name="connsiteX5" fmla="*/ 2141958 w 2167382"/>
                    <a:gd name="connsiteY5" fmla="*/ 165876 h 4710055"/>
                    <a:gd name="connsiteX6" fmla="*/ 1663070 w 2167382"/>
                    <a:gd name="connsiteY6" fmla="*/ 142169 h 4710055"/>
                    <a:gd name="connsiteX7" fmla="*/ 2082571 w 2167382"/>
                    <a:gd name="connsiteY7" fmla="*/ 125788 h 4710055"/>
                    <a:gd name="connsiteX8" fmla="*/ 1009021 w 2167382"/>
                    <a:gd name="connsiteY8" fmla="*/ 137473 h 4710055"/>
                    <a:gd name="connsiteX9" fmla="*/ 107542 w 2167382"/>
                    <a:gd name="connsiteY9" fmla="*/ 561635 h 4710055"/>
                    <a:gd name="connsiteX10" fmla="*/ 81495 w 2167382"/>
                    <a:gd name="connsiteY10" fmla="*/ 4710055 h 4710055"/>
                    <a:gd name="connsiteX11" fmla="*/ 0 w 2167382"/>
                    <a:gd name="connsiteY11" fmla="*/ 4657364 h 4710055"/>
                    <a:gd name="connsiteX0" fmla="*/ 0 w 2167382"/>
                    <a:gd name="connsiteY0" fmla="*/ 4657364 h 4690433"/>
                    <a:gd name="connsiteX1" fmla="*/ 0 w 2167382"/>
                    <a:gd name="connsiteY1" fmla="*/ 554363 h 4690433"/>
                    <a:gd name="connsiteX2" fmla="*/ 998115 w 2167382"/>
                    <a:gd name="connsiteY2" fmla="*/ 1 h 4690433"/>
                    <a:gd name="connsiteX3" fmla="*/ 2167382 w 2167382"/>
                    <a:gd name="connsiteY3" fmla="*/ 8691 h 4690433"/>
                    <a:gd name="connsiteX4" fmla="*/ 1837882 w 2167382"/>
                    <a:gd name="connsiteY4" fmla="*/ 68716 h 4690433"/>
                    <a:gd name="connsiteX5" fmla="*/ 2141958 w 2167382"/>
                    <a:gd name="connsiteY5" fmla="*/ 165876 h 4690433"/>
                    <a:gd name="connsiteX6" fmla="*/ 1663070 w 2167382"/>
                    <a:gd name="connsiteY6" fmla="*/ 142169 h 4690433"/>
                    <a:gd name="connsiteX7" fmla="*/ 2082571 w 2167382"/>
                    <a:gd name="connsiteY7" fmla="*/ 125788 h 4690433"/>
                    <a:gd name="connsiteX8" fmla="*/ 1009021 w 2167382"/>
                    <a:gd name="connsiteY8" fmla="*/ 137473 h 4690433"/>
                    <a:gd name="connsiteX9" fmla="*/ 107542 w 2167382"/>
                    <a:gd name="connsiteY9" fmla="*/ 561635 h 4690433"/>
                    <a:gd name="connsiteX10" fmla="*/ 81495 w 2167382"/>
                    <a:gd name="connsiteY10" fmla="*/ 4690433 h 4690433"/>
                    <a:gd name="connsiteX11" fmla="*/ 0 w 2167382"/>
                    <a:gd name="connsiteY11" fmla="*/ 4657364 h 4690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7382" h="4690433">
                      <a:moveTo>
                        <a:pt x="0" y="4657364"/>
                      </a:moveTo>
                      <a:lnTo>
                        <a:pt x="0" y="554363"/>
                      </a:lnTo>
                      <a:cubicBezTo>
                        <a:pt x="0" y="-4307"/>
                        <a:pt x="439445" y="1"/>
                        <a:pt x="998115" y="1"/>
                      </a:cubicBezTo>
                      <a:lnTo>
                        <a:pt x="2167382" y="8691"/>
                      </a:lnTo>
                      <a:lnTo>
                        <a:pt x="1837882" y="68716"/>
                      </a:lnTo>
                      <a:lnTo>
                        <a:pt x="2141958" y="165876"/>
                      </a:lnTo>
                      <a:lnTo>
                        <a:pt x="1663070" y="142169"/>
                      </a:lnTo>
                      <a:lnTo>
                        <a:pt x="2082571" y="125788"/>
                      </a:lnTo>
                      <a:lnTo>
                        <a:pt x="1009021" y="137473"/>
                      </a:lnTo>
                      <a:cubicBezTo>
                        <a:pt x="495364" y="164368"/>
                        <a:pt x="107542" y="74872"/>
                        <a:pt x="107542" y="561635"/>
                      </a:cubicBezTo>
                      <a:cubicBezTo>
                        <a:pt x="90460" y="1950615"/>
                        <a:pt x="85977" y="3340696"/>
                        <a:pt x="81495" y="4690433"/>
                      </a:cubicBezTo>
                      <a:lnTo>
                        <a:pt x="0" y="4657364"/>
                      </a:lnTo>
                      <a:close/>
                    </a:path>
                  </a:pathLst>
                </a:cu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black"/>
                    </a:solidFill>
                    <a:latin typeface="Calibri"/>
                  </a:endParaRPr>
                </a:p>
              </p:txBody>
            </p:sp>
            <p:sp>
              <p:nvSpPr>
                <p:cNvPr id="99" name="Bent Arrow 1">
                  <a:extLst>
                    <a:ext uri="{FF2B5EF4-FFF2-40B4-BE49-F238E27FC236}">
                      <a16:creationId xmlns:a16="http://schemas.microsoft.com/office/drawing/2014/main" id="{AA031E44-C3EF-47CB-88B3-2B6FFEF9A69B}"/>
                    </a:ext>
                  </a:extLst>
                </p:cNvPr>
                <p:cNvSpPr/>
                <p:nvPr/>
              </p:nvSpPr>
              <p:spPr>
                <a:xfrm>
                  <a:off x="4585445" y="2772638"/>
                  <a:ext cx="2259779" cy="3195015"/>
                </a:xfrm>
                <a:custGeom>
                  <a:avLst/>
                  <a:gdLst>
                    <a:gd name="connsiteX0" fmla="*/ 0 w 2284208"/>
                    <a:gd name="connsiteY0" fmla="*/ 4750012 h 4750012"/>
                    <a:gd name="connsiteX1" fmla="*/ 0 w 2284208"/>
                    <a:gd name="connsiteY1" fmla="*/ 1063870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43647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1480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28374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851329 w 2284208"/>
                    <a:gd name="connsiteY4" fmla="*/ 109056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43647 w 2284208"/>
                    <a:gd name="connsiteY9" fmla="*/ 608151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83988 w 2284208"/>
                    <a:gd name="connsiteY9" fmla="*/ 594703 h 4670810"/>
                    <a:gd name="connsiteX10" fmla="*/ 130200 w 2284208"/>
                    <a:gd name="connsiteY10" fmla="*/ 4670810 h 4670810"/>
                    <a:gd name="connsiteX11" fmla="*/ 0 w 2284208"/>
                    <a:gd name="connsiteY11" fmla="*/ 4670810 h 4670810"/>
                    <a:gd name="connsiteX0" fmla="*/ 0 w 2284208"/>
                    <a:gd name="connsiteY0" fmla="*/ 4670810 h 4697705"/>
                    <a:gd name="connsiteX1" fmla="*/ 13447 w 2284208"/>
                    <a:gd name="connsiteY1" fmla="*/ 567809 h 4697705"/>
                    <a:gd name="connsiteX2" fmla="*/ 1011562 w 2284208"/>
                    <a:gd name="connsiteY2" fmla="*/ 13447 h 4697705"/>
                    <a:gd name="connsiteX3" fmla="*/ 1716858 w 2284208"/>
                    <a:gd name="connsiteY3" fmla="*/ 0 h 4697705"/>
                    <a:gd name="connsiteX4" fmla="*/ 1851329 w 2284208"/>
                    <a:gd name="connsiteY4" fmla="*/ 82162 h 4697705"/>
                    <a:gd name="connsiteX5" fmla="*/ 2284208 w 2284208"/>
                    <a:gd name="connsiteY5" fmla="*/ 38206 h 4697705"/>
                    <a:gd name="connsiteX6" fmla="*/ 1676517 w 2284208"/>
                    <a:gd name="connsiteY6" fmla="*/ 155615 h 4697705"/>
                    <a:gd name="connsiteX7" fmla="*/ 1676517 w 2284208"/>
                    <a:gd name="connsiteY7" fmla="*/ 157094 h 4697705"/>
                    <a:gd name="connsiteX8" fmla="*/ 984668 w 2284208"/>
                    <a:gd name="connsiteY8" fmla="*/ 170541 h 4697705"/>
                    <a:gd name="connsiteX9" fmla="*/ 183988 w 2284208"/>
                    <a:gd name="connsiteY9" fmla="*/ 594703 h 4697705"/>
                    <a:gd name="connsiteX10" fmla="*/ 157094 w 2284208"/>
                    <a:gd name="connsiteY10" fmla="*/ 4697705 h 4697705"/>
                    <a:gd name="connsiteX11" fmla="*/ 0 w 2284208"/>
                    <a:gd name="connsiteY11" fmla="*/ 4670810 h 4697705"/>
                    <a:gd name="connsiteX0" fmla="*/ 0 w 2270761"/>
                    <a:gd name="connsiteY0" fmla="*/ 4670810 h 4697705"/>
                    <a:gd name="connsiteX1" fmla="*/ 0 w 2270761"/>
                    <a:gd name="connsiteY1" fmla="*/ 567809 h 4697705"/>
                    <a:gd name="connsiteX2" fmla="*/ 998115 w 2270761"/>
                    <a:gd name="connsiteY2" fmla="*/ 13447 h 4697705"/>
                    <a:gd name="connsiteX3" fmla="*/ 1703411 w 2270761"/>
                    <a:gd name="connsiteY3" fmla="*/ 0 h 4697705"/>
                    <a:gd name="connsiteX4" fmla="*/ 1837882 w 2270761"/>
                    <a:gd name="connsiteY4" fmla="*/ 82162 h 4697705"/>
                    <a:gd name="connsiteX5" fmla="*/ 2270761 w 2270761"/>
                    <a:gd name="connsiteY5" fmla="*/ 38206 h 4697705"/>
                    <a:gd name="connsiteX6" fmla="*/ 1663070 w 2270761"/>
                    <a:gd name="connsiteY6" fmla="*/ 155615 h 4697705"/>
                    <a:gd name="connsiteX7" fmla="*/ 1663070 w 2270761"/>
                    <a:gd name="connsiteY7" fmla="*/ 157094 h 4697705"/>
                    <a:gd name="connsiteX8" fmla="*/ 971221 w 2270761"/>
                    <a:gd name="connsiteY8" fmla="*/ 170541 h 4697705"/>
                    <a:gd name="connsiteX9" fmla="*/ 170541 w 2270761"/>
                    <a:gd name="connsiteY9" fmla="*/ 594703 h 4697705"/>
                    <a:gd name="connsiteX10" fmla="*/ 143647 w 2270761"/>
                    <a:gd name="connsiteY10" fmla="*/ 4697705 h 4697705"/>
                    <a:gd name="connsiteX11" fmla="*/ 0 w 2270761"/>
                    <a:gd name="connsiteY11" fmla="*/ 4670810 h 4697705"/>
                    <a:gd name="connsiteX0" fmla="*/ 0 w 2270761"/>
                    <a:gd name="connsiteY0" fmla="*/ 4670810 h 4684258"/>
                    <a:gd name="connsiteX1" fmla="*/ 0 w 2270761"/>
                    <a:gd name="connsiteY1" fmla="*/ 567809 h 4684258"/>
                    <a:gd name="connsiteX2" fmla="*/ 998115 w 2270761"/>
                    <a:gd name="connsiteY2" fmla="*/ 13447 h 4684258"/>
                    <a:gd name="connsiteX3" fmla="*/ 1703411 w 2270761"/>
                    <a:gd name="connsiteY3" fmla="*/ 0 h 4684258"/>
                    <a:gd name="connsiteX4" fmla="*/ 1837882 w 2270761"/>
                    <a:gd name="connsiteY4" fmla="*/ 82162 h 4684258"/>
                    <a:gd name="connsiteX5" fmla="*/ 2270761 w 2270761"/>
                    <a:gd name="connsiteY5" fmla="*/ 38206 h 4684258"/>
                    <a:gd name="connsiteX6" fmla="*/ 1663070 w 2270761"/>
                    <a:gd name="connsiteY6" fmla="*/ 155615 h 4684258"/>
                    <a:gd name="connsiteX7" fmla="*/ 1663070 w 2270761"/>
                    <a:gd name="connsiteY7" fmla="*/ 157094 h 4684258"/>
                    <a:gd name="connsiteX8" fmla="*/ 971221 w 2270761"/>
                    <a:gd name="connsiteY8" fmla="*/ 170541 h 4684258"/>
                    <a:gd name="connsiteX9" fmla="*/ 170541 w 2270761"/>
                    <a:gd name="connsiteY9" fmla="*/ 594703 h 4684258"/>
                    <a:gd name="connsiteX10" fmla="*/ 157094 w 2270761"/>
                    <a:gd name="connsiteY10" fmla="*/ 4684258 h 4684258"/>
                    <a:gd name="connsiteX11" fmla="*/ 0 w 2270761"/>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5709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57365 h 4670813"/>
                    <a:gd name="connsiteX1" fmla="*/ 0 w 2141958"/>
                    <a:gd name="connsiteY1" fmla="*/ 554364 h 4670813"/>
                    <a:gd name="connsiteX2" fmla="*/ 998115 w 2141958"/>
                    <a:gd name="connsiteY2" fmla="*/ 2 h 4670813"/>
                    <a:gd name="connsiteX3" fmla="*/ 1703411 w 2141958"/>
                    <a:gd name="connsiteY3" fmla="*/ 17914 h 4670813"/>
                    <a:gd name="connsiteX4" fmla="*/ 1837882 w 2141958"/>
                    <a:gd name="connsiteY4" fmla="*/ 68717 h 4670813"/>
                    <a:gd name="connsiteX5" fmla="*/ 2141958 w 2141958"/>
                    <a:gd name="connsiteY5" fmla="*/ 165877 h 4670813"/>
                    <a:gd name="connsiteX6" fmla="*/ 1663070 w 2141958"/>
                    <a:gd name="connsiteY6" fmla="*/ 142170 h 4670813"/>
                    <a:gd name="connsiteX7" fmla="*/ 1663070 w 2141958"/>
                    <a:gd name="connsiteY7" fmla="*/ 159329 h 4670813"/>
                    <a:gd name="connsiteX8" fmla="*/ 971221 w 2141958"/>
                    <a:gd name="connsiteY8" fmla="*/ 157096 h 4670813"/>
                    <a:gd name="connsiteX9" fmla="*/ 170541 w 2141958"/>
                    <a:gd name="connsiteY9" fmla="*/ 581258 h 4670813"/>
                    <a:gd name="connsiteX10" fmla="*/ 157094 w 2141958"/>
                    <a:gd name="connsiteY10" fmla="*/ 4670813 h 4670813"/>
                    <a:gd name="connsiteX11" fmla="*/ 0 w 2141958"/>
                    <a:gd name="connsiteY11" fmla="*/ 4657365 h 4670813"/>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863752"/>
                    <a:gd name="connsiteY0" fmla="*/ 4670810 h 4684258"/>
                    <a:gd name="connsiteX1" fmla="*/ 0 w 2863752"/>
                    <a:gd name="connsiteY1" fmla="*/ 567809 h 4684258"/>
                    <a:gd name="connsiteX2" fmla="*/ 998115 w 2863752"/>
                    <a:gd name="connsiteY2" fmla="*/ 13447 h 4684258"/>
                    <a:gd name="connsiteX3" fmla="*/ 1703411 w 2863752"/>
                    <a:gd name="connsiteY3" fmla="*/ 0 h 4684258"/>
                    <a:gd name="connsiteX4" fmla="*/ 1837882 w 2863752"/>
                    <a:gd name="connsiteY4" fmla="*/ 82162 h 4684258"/>
                    <a:gd name="connsiteX5" fmla="*/ 2141958 w 2863752"/>
                    <a:gd name="connsiteY5" fmla="*/ 179322 h 4684258"/>
                    <a:gd name="connsiteX6" fmla="*/ 1663070 w 2863752"/>
                    <a:gd name="connsiteY6" fmla="*/ 155615 h 4684258"/>
                    <a:gd name="connsiteX7" fmla="*/ 2863752 w 2863752"/>
                    <a:gd name="connsiteY7" fmla="*/ 158855 h 4684258"/>
                    <a:gd name="connsiteX8" fmla="*/ 971221 w 2863752"/>
                    <a:gd name="connsiteY8" fmla="*/ 170541 h 4684258"/>
                    <a:gd name="connsiteX9" fmla="*/ 170541 w 2863752"/>
                    <a:gd name="connsiteY9" fmla="*/ 594703 h 4684258"/>
                    <a:gd name="connsiteX10" fmla="*/ 157094 w 2863752"/>
                    <a:gd name="connsiteY10" fmla="*/ 4684258 h 4684258"/>
                    <a:gd name="connsiteX11" fmla="*/ 0 w 2863752"/>
                    <a:gd name="connsiteY11" fmla="*/ 4670810 h 4684258"/>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57094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80618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06812 w 2948564"/>
                    <a:gd name="connsiteY9" fmla="*/ 561635 h 4670812"/>
                    <a:gd name="connsiteX10" fmla="*/ 80618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098996 w 2948564"/>
                    <a:gd name="connsiteY7" fmla="*/ 125786 h 4670812"/>
                    <a:gd name="connsiteX8" fmla="*/ 971221 w 2948564"/>
                    <a:gd name="connsiteY8" fmla="*/ 157095 h 4670812"/>
                    <a:gd name="connsiteX9" fmla="*/ 106812 w 2948564"/>
                    <a:gd name="connsiteY9" fmla="*/ 561635 h 4670812"/>
                    <a:gd name="connsiteX10" fmla="*/ 80618 w 2948564"/>
                    <a:gd name="connsiteY10" fmla="*/ 4670812 h 4670812"/>
                    <a:gd name="connsiteX11" fmla="*/ 0 w 2948564"/>
                    <a:gd name="connsiteY11" fmla="*/ 4657364 h 4670812"/>
                    <a:gd name="connsiteX0" fmla="*/ 0 w 2141958"/>
                    <a:gd name="connsiteY0" fmla="*/ 4657364 h 4670812"/>
                    <a:gd name="connsiteX1" fmla="*/ 0 w 2141958"/>
                    <a:gd name="connsiteY1" fmla="*/ 554363 h 4670812"/>
                    <a:gd name="connsiteX2" fmla="*/ 998115 w 2141958"/>
                    <a:gd name="connsiteY2" fmla="*/ 1 h 4670812"/>
                    <a:gd name="connsiteX3" fmla="*/ 2107331 w 2141958"/>
                    <a:gd name="connsiteY3" fmla="*/ 8691 h 4670812"/>
                    <a:gd name="connsiteX4" fmla="*/ 1837882 w 2141958"/>
                    <a:gd name="connsiteY4" fmla="*/ 68716 h 4670812"/>
                    <a:gd name="connsiteX5" fmla="*/ 2141958 w 2141958"/>
                    <a:gd name="connsiteY5" fmla="*/ 165876 h 4670812"/>
                    <a:gd name="connsiteX6" fmla="*/ 1663070 w 2141958"/>
                    <a:gd name="connsiteY6" fmla="*/ 142169 h 4670812"/>
                    <a:gd name="connsiteX7" fmla="*/ 2098996 w 2141958"/>
                    <a:gd name="connsiteY7" fmla="*/ 125786 h 4670812"/>
                    <a:gd name="connsiteX8" fmla="*/ 971221 w 2141958"/>
                    <a:gd name="connsiteY8" fmla="*/ 157095 h 4670812"/>
                    <a:gd name="connsiteX9" fmla="*/ 106812 w 2141958"/>
                    <a:gd name="connsiteY9" fmla="*/ 561635 h 4670812"/>
                    <a:gd name="connsiteX10" fmla="*/ 80618 w 2141958"/>
                    <a:gd name="connsiteY10" fmla="*/ 4670812 h 4670812"/>
                    <a:gd name="connsiteX11" fmla="*/ 0 w 2141958"/>
                    <a:gd name="connsiteY11" fmla="*/ 4657364 h 4670812"/>
                    <a:gd name="connsiteX0" fmla="*/ 0 w 2141958"/>
                    <a:gd name="connsiteY0" fmla="*/ 4648673 h 4662121"/>
                    <a:gd name="connsiteX1" fmla="*/ 0 w 2141958"/>
                    <a:gd name="connsiteY1" fmla="*/ 545672 h 4662121"/>
                    <a:gd name="connsiteX2" fmla="*/ 1010861 w 2141958"/>
                    <a:gd name="connsiteY2" fmla="*/ 30554 h 4662121"/>
                    <a:gd name="connsiteX3" fmla="*/ 2107331 w 2141958"/>
                    <a:gd name="connsiteY3" fmla="*/ 0 h 4662121"/>
                    <a:gd name="connsiteX4" fmla="*/ 1837882 w 2141958"/>
                    <a:gd name="connsiteY4" fmla="*/ 60025 h 4662121"/>
                    <a:gd name="connsiteX5" fmla="*/ 2141958 w 2141958"/>
                    <a:gd name="connsiteY5" fmla="*/ 157185 h 4662121"/>
                    <a:gd name="connsiteX6" fmla="*/ 1663070 w 2141958"/>
                    <a:gd name="connsiteY6" fmla="*/ 133478 h 4662121"/>
                    <a:gd name="connsiteX7" fmla="*/ 2098996 w 2141958"/>
                    <a:gd name="connsiteY7" fmla="*/ 117095 h 4662121"/>
                    <a:gd name="connsiteX8" fmla="*/ 971221 w 2141958"/>
                    <a:gd name="connsiteY8" fmla="*/ 148404 h 4662121"/>
                    <a:gd name="connsiteX9" fmla="*/ 106812 w 2141958"/>
                    <a:gd name="connsiteY9" fmla="*/ 552944 h 4662121"/>
                    <a:gd name="connsiteX10" fmla="*/ 80618 w 2141958"/>
                    <a:gd name="connsiteY10" fmla="*/ 4662121 h 4662121"/>
                    <a:gd name="connsiteX11" fmla="*/ 0 w 2141958"/>
                    <a:gd name="connsiteY11" fmla="*/ 4648673 h 4662121"/>
                    <a:gd name="connsiteX0" fmla="*/ 0 w 2141958"/>
                    <a:gd name="connsiteY0" fmla="*/ 4648673 h 4662121"/>
                    <a:gd name="connsiteX1" fmla="*/ 0 w 2141958"/>
                    <a:gd name="connsiteY1" fmla="*/ 545672 h 4662121"/>
                    <a:gd name="connsiteX2" fmla="*/ 1010861 w 2141958"/>
                    <a:gd name="connsiteY2" fmla="*/ 30554 h 4662121"/>
                    <a:gd name="connsiteX3" fmla="*/ 2107331 w 2141958"/>
                    <a:gd name="connsiteY3" fmla="*/ 0 h 4662121"/>
                    <a:gd name="connsiteX4" fmla="*/ 1837882 w 2141958"/>
                    <a:gd name="connsiteY4" fmla="*/ 60025 h 4662121"/>
                    <a:gd name="connsiteX5" fmla="*/ 2141958 w 2141958"/>
                    <a:gd name="connsiteY5" fmla="*/ 157185 h 4662121"/>
                    <a:gd name="connsiteX6" fmla="*/ 1663070 w 2141958"/>
                    <a:gd name="connsiteY6" fmla="*/ 133478 h 4662121"/>
                    <a:gd name="connsiteX7" fmla="*/ 2098996 w 2141958"/>
                    <a:gd name="connsiteY7" fmla="*/ 117095 h 4662121"/>
                    <a:gd name="connsiteX8" fmla="*/ 971221 w 2141958"/>
                    <a:gd name="connsiteY8" fmla="*/ 168025 h 4662121"/>
                    <a:gd name="connsiteX9" fmla="*/ 106812 w 2141958"/>
                    <a:gd name="connsiteY9" fmla="*/ 552944 h 4662121"/>
                    <a:gd name="connsiteX10" fmla="*/ 80618 w 2141958"/>
                    <a:gd name="connsiteY10" fmla="*/ 4662121 h 4662121"/>
                    <a:gd name="connsiteX11" fmla="*/ 0 w 2141958"/>
                    <a:gd name="connsiteY11" fmla="*/ 4648673 h 4662121"/>
                    <a:gd name="connsiteX0" fmla="*/ 0 w 2141958"/>
                    <a:gd name="connsiteY0" fmla="*/ 4648673 h 4662121"/>
                    <a:gd name="connsiteX1" fmla="*/ 0 w 2141958"/>
                    <a:gd name="connsiteY1" fmla="*/ 545672 h 4662121"/>
                    <a:gd name="connsiteX2" fmla="*/ 1010861 w 2141958"/>
                    <a:gd name="connsiteY2" fmla="*/ 30554 h 4662121"/>
                    <a:gd name="connsiteX3" fmla="*/ 2107331 w 2141958"/>
                    <a:gd name="connsiteY3" fmla="*/ 0 h 4662121"/>
                    <a:gd name="connsiteX4" fmla="*/ 1837882 w 2141958"/>
                    <a:gd name="connsiteY4" fmla="*/ 60025 h 4662121"/>
                    <a:gd name="connsiteX5" fmla="*/ 2141958 w 2141958"/>
                    <a:gd name="connsiteY5" fmla="*/ 157185 h 4662121"/>
                    <a:gd name="connsiteX6" fmla="*/ 1675816 w 2141958"/>
                    <a:gd name="connsiteY6" fmla="*/ 231586 h 4662121"/>
                    <a:gd name="connsiteX7" fmla="*/ 2098996 w 2141958"/>
                    <a:gd name="connsiteY7" fmla="*/ 117095 h 4662121"/>
                    <a:gd name="connsiteX8" fmla="*/ 971221 w 2141958"/>
                    <a:gd name="connsiteY8" fmla="*/ 168025 h 4662121"/>
                    <a:gd name="connsiteX9" fmla="*/ 106812 w 2141958"/>
                    <a:gd name="connsiteY9" fmla="*/ 552944 h 4662121"/>
                    <a:gd name="connsiteX10" fmla="*/ 80618 w 2141958"/>
                    <a:gd name="connsiteY10" fmla="*/ 4662121 h 4662121"/>
                    <a:gd name="connsiteX11" fmla="*/ 0 w 2141958"/>
                    <a:gd name="connsiteY11" fmla="*/ 4648673 h 4662121"/>
                    <a:gd name="connsiteX0" fmla="*/ 0 w 2141958"/>
                    <a:gd name="connsiteY0" fmla="*/ 4648673 h 4662121"/>
                    <a:gd name="connsiteX1" fmla="*/ 0 w 2141958"/>
                    <a:gd name="connsiteY1" fmla="*/ 545672 h 4662121"/>
                    <a:gd name="connsiteX2" fmla="*/ 1010861 w 2141958"/>
                    <a:gd name="connsiteY2" fmla="*/ 30554 h 4662121"/>
                    <a:gd name="connsiteX3" fmla="*/ 2107331 w 2141958"/>
                    <a:gd name="connsiteY3" fmla="*/ 0 h 4662121"/>
                    <a:gd name="connsiteX4" fmla="*/ 1837882 w 2141958"/>
                    <a:gd name="connsiteY4" fmla="*/ 60025 h 4662121"/>
                    <a:gd name="connsiteX5" fmla="*/ 2141958 w 2141958"/>
                    <a:gd name="connsiteY5" fmla="*/ 157185 h 4662121"/>
                    <a:gd name="connsiteX6" fmla="*/ 1675816 w 2141958"/>
                    <a:gd name="connsiteY6" fmla="*/ 231586 h 4662121"/>
                    <a:gd name="connsiteX7" fmla="*/ 2098996 w 2141958"/>
                    <a:gd name="connsiteY7" fmla="*/ 117095 h 4662121"/>
                    <a:gd name="connsiteX8" fmla="*/ 1328107 w 2141958"/>
                    <a:gd name="connsiteY8" fmla="*/ 207269 h 4662121"/>
                    <a:gd name="connsiteX9" fmla="*/ 106812 w 2141958"/>
                    <a:gd name="connsiteY9" fmla="*/ 552944 h 4662121"/>
                    <a:gd name="connsiteX10" fmla="*/ 80618 w 2141958"/>
                    <a:gd name="connsiteY10" fmla="*/ 4662121 h 4662121"/>
                    <a:gd name="connsiteX11" fmla="*/ 0 w 2141958"/>
                    <a:gd name="connsiteY11" fmla="*/ 4648673 h 4662121"/>
                    <a:gd name="connsiteX0" fmla="*/ 0 w 2141958"/>
                    <a:gd name="connsiteY0" fmla="*/ 4648673 h 4662121"/>
                    <a:gd name="connsiteX1" fmla="*/ 0 w 2141958"/>
                    <a:gd name="connsiteY1" fmla="*/ 545672 h 4662121"/>
                    <a:gd name="connsiteX2" fmla="*/ 1023607 w 2141958"/>
                    <a:gd name="connsiteY2" fmla="*/ 50176 h 4662121"/>
                    <a:gd name="connsiteX3" fmla="*/ 2107331 w 2141958"/>
                    <a:gd name="connsiteY3" fmla="*/ 0 h 4662121"/>
                    <a:gd name="connsiteX4" fmla="*/ 1837882 w 2141958"/>
                    <a:gd name="connsiteY4" fmla="*/ 60025 h 4662121"/>
                    <a:gd name="connsiteX5" fmla="*/ 2141958 w 2141958"/>
                    <a:gd name="connsiteY5" fmla="*/ 157185 h 4662121"/>
                    <a:gd name="connsiteX6" fmla="*/ 1675816 w 2141958"/>
                    <a:gd name="connsiteY6" fmla="*/ 231586 h 4662121"/>
                    <a:gd name="connsiteX7" fmla="*/ 2098996 w 2141958"/>
                    <a:gd name="connsiteY7" fmla="*/ 117095 h 4662121"/>
                    <a:gd name="connsiteX8" fmla="*/ 1328107 w 2141958"/>
                    <a:gd name="connsiteY8" fmla="*/ 207269 h 4662121"/>
                    <a:gd name="connsiteX9" fmla="*/ 106812 w 2141958"/>
                    <a:gd name="connsiteY9" fmla="*/ 552944 h 4662121"/>
                    <a:gd name="connsiteX10" fmla="*/ 80618 w 2141958"/>
                    <a:gd name="connsiteY10" fmla="*/ 4662121 h 4662121"/>
                    <a:gd name="connsiteX11" fmla="*/ 0 w 2141958"/>
                    <a:gd name="connsiteY11" fmla="*/ 4648673 h 466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41958" h="4662121">
                      <a:moveTo>
                        <a:pt x="0" y="4648673"/>
                      </a:moveTo>
                      <a:lnTo>
                        <a:pt x="0" y="545672"/>
                      </a:lnTo>
                      <a:cubicBezTo>
                        <a:pt x="0" y="-12998"/>
                        <a:pt x="464937" y="50176"/>
                        <a:pt x="1023607" y="50176"/>
                      </a:cubicBezTo>
                      <a:lnTo>
                        <a:pt x="2107331" y="0"/>
                      </a:lnTo>
                      <a:lnTo>
                        <a:pt x="1837882" y="60025"/>
                      </a:lnTo>
                      <a:lnTo>
                        <a:pt x="2141958" y="157185"/>
                      </a:lnTo>
                      <a:lnTo>
                        <a:pt x="1675816" y="231586"/>
                      </a:lnTo>
                      <a:lnTo>
                        <a:pt x="2098996" y="117095"/>
                      </a:lnTo>
                      <a:lnTo>
                        <a:pt x="1328107" y="207269"/>
                      </a:lnTo>
                      <a:cubicBezTo>
                        <a:pt x="814450" y="234164"/>
                        <a:pt x="106812" y="66181"/>
                        <a:pt x="106812" y="552944"/>
                      </a:cubicBezTo>
                      <a:cubicBezTo>
                        <a:pt x="102330" y="1902681"/>
                        <a:pt x="85100" y="3312384"/>
                        <a:pt x="80618" y="4662121"/>
                      </a:cubicBezTo>
                      <a:lnTo>
                        <a:pt x="0" y="4648673"/>
                      </a:lnTo>
                      <a:close/>
                    </a:path>
                  </a:pathLst>
                </a:cu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black"/>
                    </a:solidFill>
                    <a:latin typeface="Calibri"/>
                  </a:endParaRPr>
                </a:p>
              </p:txBody>
            </p:sp>
            <p:sp>
              <p:nvSpPr>
                <p:cNvPr id="100" name="Bent Arrow 1">
                  <a:extLst>
                    <a:ext uri="{FF2B5EF4-FFF2-40B4-BE49-F238E27FC236}">
                      <a16:creationId xmlns:a16="http://schemas.microsoft.com/office/drawing/2014/main" id="{C435D397-329D-4FD6-A30A-3C2D04266F4C}"/>
                    </a:ext>
                  </a:extLst>
                </p:cNvPr>
                <p:cNvSpPr/>
                <p:nvPr/>
              </p:nvSpPr>
              <p:spPr>
                <a:xfrm>
                  <a:off x="4737846" y="4401609"/>
                  <a:ext cx="2281886" cy="1566043"/>
                </a:xfrm>
                <a:custGeom>
                  <a:avLst/>
                  <a:gdLst>
                    <a:gd name="connsiteX0" fmla="*/ 0 w 2284208"/>
                    <a:gd name="connsiteY0" fmla="*/ 4750012 h 4750012"/>
                    <a:gd name="connsiteX1" fmla="*/ 0 w 2284208"/>
                    <a:gd name="connsiteY1" fmla="*/ 1063870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30200 w 2284208"/>
                    <a:gd name="connsiteY9" fmla="*/ 106387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43647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1011562 w 2284208"/>
                    <a:gd name="connsiteY8" fmla="*/ 182508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52308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98115 w 2284208"/>
                    <a:gd name="connsiteY8" fmla="*/ 195955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182508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22849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750012 h 4750012"/>
                    <a:gd name="connsiteX1" fmla="*/ 13447 w 2284208"/>
                    <a:gd name="connsiteY1" fmla="*/ 714247 h 4750012"/>
                    <a:gd name="connsiteX2" fmla="*/ 1011562 w 2284208"/>
                    <a:gd name="connsiteY2" fmla="*/ 79202 h 4750012"/>
                    <a:gd name="connsiteX3" fmla="*/ 1676517 w 2284208"/>
                    <a:gd name="connsiteY3" fmla="*/ 52308 h 4750012"/>
                    <a:gd name="connsiteX4" fmla="*/ 1676517 w 2284208"/>
                    <a:gd name="connsiteY4" fmla="*/ 0 h 4750012"/>
                    <a:gd name="connsiteX5" fmla="*/ 2284208 w 2284208"/>
                    <a:gd name="connsiteY5" fmla="*/ 117408 h 4750012"/>
                    <a:gd name="connsiteX6" fmla="*/ 1676517 w 2284208"/>
                    <a:gd name="connsiteY6" fmla="*/ 234817 h 4750012"/>
                    <a:gd name="connsiteX7" fmla="*/ 1676517 w 2284208"/>
                    <a:gd name="connsiteY7" fmla="*/ 236296 h 4750012"/>
                    <a:gd name="connsiteX8" fmla="*/ 984668 w 2284208"/>
                    <a:gd name="connsiteY8" fmla="*/ 249743 h 4750012"/>
                    <a:gd name="connsiteX9" fmla="*/ 157094 w 2284208"/>
                    <a:gd name="connsiteY9" fmla="*/ 700800 h 4750012"/>
                    <a:gd name="connsiteX10" fmla="*/ 130200 w 2284208"/>
                    <a:gd name="connsiteY10" fmla="*/ 4750012 h 4750012"/>
                    <a:gd name="connsiteX11" fmla="*/ 0 w 2284208"/>
                    <a:gd name="connsiteY11" fmla="*/ 4750012 h 4750012"/>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1480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676517 w 2284208"/>
                    <a:gd name="connsiteY4" fmla="*/ 28374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97704 h 4697704"/>
                    <a:gd name="connsiteX1" fmla="*/ 13447 w 2284208"/>
                    <a:gd name="connsiteY1" fmla="*/ 661939 h 4697704"/>
                    <a:gd name="connsiteX2" fmla="*/ 1011562 w 2284208"/>
                    <a:gd name="connsiteY2" fmla="*/ 26894 h 4697704"/>
                    <a:gd name="connsiteX3" fmla="*/ 1676517 w 2284208"/>
                    <a:gd name="connsiteY3" fmla="*/ 0 h 4697704"/>
                    <a:gd name="connsiteX4" fmla="*/ 1851329 w 2284208"/>
                    <a:gd name="connsiteY4" fmla="*/ 109056 h 4697704"/>
                    <a:gd name="connsiteX5" fmla="*/ 2284208 w 2284208"/>
                    <a:gd name="connsiteY5" fmla="*/ 65100 h 4697704"/>
                    <a:gd name="connsiteX6" fmla="*/ 1676517 w 2284208"/>
                    <a:gd name="connsiteY6" fmla="*/ 182509 h 4697704"/>
                    <a:gd name="connsiteX7" fmla="*/ 1676517 w 2284208"/>
                    <a:gd name="connsiteY7" fmla="*/ 183988 h 4697704"/>
                    <a:gd name="connsiteX8" fmla="*/ 984668 w 2284208"/>
                    <a:gd name="connsiteY8" fmla="*/ 197435 h 4697704"/>
                    <a:gd name="connsiteX9" fmla="*/ 157094 w 2284208"/>
                    <a:gd name="connsiteY9" fmla="*/ 648492 h 4697704"/>
                    <a:gd name="connsiteX10" fmla="*/ 130200 w 2284208"/>
                    <a:gd name="connsiteY10" fmla="*/ 4697704 h 4697704"/>
                    <a:gd name="connsiteX11" fmla="*/ 0 w 2284208"/>
                    <a:gd name="connsiteY11" fmla="*/ 4697704 h 4697704"/>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689964 w 2284208"/>
                    <a:gd name="connsiteY3" fmla="*/ 26894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0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635045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57094 w 2284208"/>
                    <a:gd name="connsiteY9" fmla="*/ 621598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43647 w 2284208"/>
                    <a:gd name="connsiteY9" fmla="*/ 608151 h 4670810"/>
                    <a:gd name="connsiteX10" fmla="*/ 130200 w 2284208"/>
                    <a:gd name="connsiteY10" fmla="*/ 4670810 h 4670810"/>
                    <a:gd name="connsiteX11" fmla="*/ 0 w 2284208"/>
                    <a:gd name="connsiteY11" fmla="*/ 4670810 h 4670810"/>
                    <a:gd name="connsiteX0" fmla="*/ 0 w 2284208"/>
                    <a:gd name="connsiteY0" fmla="*/ 4670810 h 4670810"/>
                    <a:gd name="connsiteX1" fmla="*/ 13447 w 2284208"/>
                    <a:gd name="connsiteY1" fmla="*/ 567809 h 4670810"/>
                    <a:gd name="connsiteX2" fmla="*/ 1011562 w 2284208"/>
                    <a:gd name="connsiteY2" fmla="*/ 13447 h 4670810"/>
                    <a:gd name="connsiteX3" fmla="*/ 1716858 w 2284208"/>
                    <a:gd name="connsiteY3" fmla="*/ 0 h 4670810"/>
                    <a:gd name="connsiteX4" fmla="*/ 1851329 w 2284208"/>
                    <a:gd name="connsiteY4" fmla="*/ 82162 h 4670810"/>
                    <a:gd name="connsiteX5" fmla="*/ 2284208 w 2284208"/>
                    <a:gd name="connsiteY5" fmla="*/ 38206 h 4670810"/>
                    <a:gd name="connsiteX6" fmla="*/ 1676517 w 2284208"/>
                    <a:gd name="connsiteY6" fmla="*/ 155615 h 4670810"/>
                    <a:gd name="connsiteX7" fmla="*/ 1676517 w 2284208"/>
                    <a:gd name="connsiteY7" fmla="*/ 157094 h 4670810"/>
                    <a:gd name="connsiteX8" fmla="*/ 984668 w 2284208"/>
                    <a:gd name="connsiteY8" fmla="*/ 170541 h 4670810"/>
                    <a:gd name="connsiteX9" fmla="*/ 183988 w 2284208"/>
                    <a:gd name="connsiteY9" fmla="*/ 594703 h 4670810"/>
                    <a:gd name="connsiteX10" fmla="*/ 130200 w 2284208"/>
                    <a:gd name="connsiteY10" fmla="*/ 4670810 h 4670810"/>
                    <a:gd name="connsiteX11" fmla="*/ 0 w 2284208"/>
                    <a:gd name="connsiteY11" fmla="*/ 4670810 h 4670810"/>
                    <a:gd name="connsiteX0" fmla="*/ 0 w 2284208"/>
                    <a:gd name="connsiteY0" fmla="*/ 4670810 h 4697705"/>
                    <a:gd name="connsiteX1" fmla="*/ 13447 w 2284208"/>
                    <a:gd name="connsiteY1" fmla="*/ 567809 h 4697705"/>
                    <a:gd name="connsiteX2" fmla="*/ 1011562 w 2284208"/>
                    <a:gd name="connsiteY2" fmla="*/ 13447 h 4697705"/>
                    <a:gd name="connsiteX3" fmla="*/ 1716858 w 2284208"/>
                    <a:gd name="connsiteY3" fmla="*/ 0 h 4697705"/>
                    <a:gd name="connsiteX4" fmla="*/ 1851329 w 2284208"/>
                    <a:gd name="connsiteY4" fmla="*/ 82162 h 4697705"/>
                    <a:gd name="connsiteX5" fmla="*/ 2284208 w 2284208"/>
                    <a:gd name="connsiteY5" fmla="*/ 38206 h 4697705"/>
                    <a:gd name="connsiteX6" fmla="*/ 1676517 w 2284208"/>
                    <a:gd name="connsiteY6" fmla="*/ 155615 h 4697705"/>
                    <a:gd name="connsiteX7" fmla="*/ 1676517 w 2284208"/>
                    <a:gd name="connsiteY7" fmla="*/ 157094 h 4697705"/>
                    <a:gd name="connsiteX8" fmla="*/ 984668 w 2284208"/>
                    <a:gd name="connsiteY8" fmla="*/ 170541 h 4697705"/>
                    <a:gd name="connsiteX9" fmla="*/ 183988 w 2284208"/>
                    <a:gd name="connsiteY9" fmla="*/ 594703 h 4697705"/>
                    <a:gd name="connsiteX10" fmla="*/ 157094 w 2284208"/>
                    <a:gd name="connsiteY10" fmla="*/ 4697705 h 4697705"/>
                    <a:gd name="connsiteX11" fmla="*/ 0 w 2284208"/>
                    <a:gd name="connsiteY11" fmla="*/ 4670810 h 4697705"/>
                    <a:gd name="connsiteX0" fmla="*/ 0 w 2270761"/>
                    <a:gd name="connsiteY0" fmla="*/ 4670810 h 4697705"/>
                    <a:gd name="connsiteX1" fmla="*/ 0 w 2270761"/>
                    <a:gd name="connsiteY1" fmla="*/ 567809 h 4697705"/>
                    <a:gd name="connsiteX2" fmla="*/ 998115 w 2270761"/>
                    <a:gd name="connsiteY2" fmla="*/ 13447 h 4697705"/>
                    <a:gd name="connsiteX3" fmla="*/ 1703411 w 2270761"/>
                    <a:gd name="connsiteY3" fmla="*/ 0 h 4697705"/>
                    <a:gd name="connsiteX4" fmla="*/ 1837882 w 2270761"/>
                    <a:gd name="connsiteY4" fmla="*/ 82162 h 4697705"/>
                    <a:gd name="connsiteX5" fmla="*/ 2270761 w 2270761"/>
                    <a:gd name="connsiteY5" fmla="*/ 38206 h 4697705"/>
                    <a:gd name="connsiteX6" fmla="*/ 1663070 w 2270761"/>
                    <a:gd name="connsiteY6" fmla="*/ 155615 h 4697705"/>
                    <a:gd name="connsiteX7" fmla="*/ 1663070 w 2270761"/>
                    <a:gd name="connsiteY7" fmla="*/ 157094 h 4697705"/>
                    <a:gd name="connsiteX8" fmla="*/ 971221 w 2270761"/>
                    <a:gd name="connsiteY8" fmla="*/ 170541 h 4697705"/>
                    <a:gd name="connsiteX9" fmla="*/ 170541 w 2270761"/>
                    <a:gd name="connsiteY9" fmla="*/ 594703 h 4697705"/>
                    <a:gd name="connsiteX10" fmla="*/ 143647 w 2270761"/>
                    <a:gd name="connsiteY10" fmla="*/ 4697705 h 4697705"/>
                    <a:gd name="connsiteX11" fmla="*/ 0 w 2270761"/>
                    <a:gd name="connsiteY11" fmla="*/ 4670810 h 4697705"/>
                    <a:gd name="connsiteX0" fmla="*/ 0 w 2270761"/>
                    <a:gd name="connsiteY0" fmla="*/ 4670810 h 4684258"/>
                    <a:gd name="connsiteX1" fmla="*/ 0 w 2270761"/>
                    <a:gd name="connsiteY1" fmla="*/ 567809 h 4684258"/>
                    <a:gd name="connsiteX2" fmla="*/ 998115 w 2270761"/>
                    <a:gd name="connsiteY2" fmla="*/ 13447 h 4684258"/>
                    <a:gd name="connsiteX3" fmla="*/ 1703411 w 2270761"/>
                    <a:gd name="connsiteY3" fmla="*/ 0 h 4684258"/>
                    <a:gd name="connsiteX4" fmla="*/ 1837882 w 2270761"/>
                    <a:gd name="connsiteY4" fmla="*/ 82162 h 4684258"/>
                    <a:gd name="connsiteX5" fmla="*/ 2270761 w 2270761"/>
                    <a:gd name="connsiteY5" fmla="*/ 38206 h 4684258"/>
                    <a:gd name="connsiteX6" fmla="*/ 1663070 w 2270761"/>
                    <a:gd name="connsiteY6" fmla="*/ 155615 h 4684258"/>
                    <a:gd name="connsiteX7" fmla="*/ 1663070 w 2270761"/>
                    <a:gd name="connsiteY7" fmla="*/ 157094 h 4684258"/>
                    <a:gd name="connsiteX8" fmla="*/ 971221 w 2270761"/>
                    <a:gd name="connsiteY8" fmla="*/ 170541 h 4684258"/>
                    <a:gd name="connsiteX9" fmla="*/ 170541 w 2270761"/>
                    <a:gd name="connsiteY9" fmla="*/ 594703 h 4684258"/>
                    <a:gd name="connsiteX10" fmla="*/ 157094 w 2270761"/>
                    <a:gd name="connsiteY10" fmla="*/ 4684258 h 4684258"/>
                    <a:gd name="connsiteX11" fmla="*/ 0 w 2270761"/>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5709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141958"/>
                    <a:gd name="connsiteY0" fmla="*/ 4657365 h 4670813"/>
                    <a:gd name="connsiteX1" fmla="*/ 0 w 2141958"/>
                    <a:gd name="connsiteY1" fmla="*/ 554364 h 4670813"/>
                    <a:gd name="connsiteX2" fmla="*/ 998115 w 2141958"/>
                    <a:gd name="connsiteY2" fmla="*/ 2 h 4670813"/>
                    <a:gd name="connsiteX3" fmla="*/ 1703411 w 2141958"/>
                    <a:gd name="connsiteY3" fmla="*/ 17914 h 4670813"/>
                    <a:gd name="connsiteX4" fmla="*/ 1837882 w 2141958"/>
                    <a:gd name="connsiteY4" fmla="*/ 68717 h 4670813"/>
                    <a:gd name="connsiteX5" fmla="*/ 2141958 w 2141958"/>
                    <a:gd name="connsiteY5" fmla="*/ 165877 h 4670813"/>
                    <a:gd name="connsiteX6" fmla="*/ 1663070 w 2141958"/>
                    <a:gd name="connsiteY6" fmla="*/ 142170 h 4670813"/>
                    <a:gd name="connsiteX7" fmla="*/ 1663070 w 2141958"/>
                    <a:gd name="connsiteY7" fmla="*/ 159329 h 4670813"/>
                    <a:gd name="connsiteX8" fmla="*/ 971221 w 2141958"/>
                    <a:gd name="connsiteY8" fmla="*/ 157096 h 4670813"/>
                    <a:gd name="connsiteX9" fmla="*/ 170541 w 2141958"/>
                    <a:gd name="connsiteY9" fmla="*/ 581258 h 4670813"/>
                    <a:gd name="connsiteX10" fmla="*/ 157094 w 2141958"/>
                    <a:gd name="connsiteY10" fmla="*/ 4670813 h 4670813"/>
                    <a:gd name="connsiteX11" fmla="*/ 0 w 2141958"/>
                    <a:gd name="connsiteY11" fmla="*/ 4657365 h 4670813"/>
                    <a:gd name="connsiteX0" fmla="*/ 0 w 2141958"/>
                    <a:gd name="connsiteY0" fmla="*/ 4670810 h 4684258"/>
                    <a:gd name="connsiteX1" fmla="*/ 0 w 2141958"/>
                    <a:gd name="connsiteY1" fmla="*/ 567809 h 4684258"/>
                    <a:gd name="connsiteX2" fmla="*/ 998115 w 2141958"/>
                    <a:gd name="connsiteY2" fmla="*/ 13447 h 4684258"/>
                    <a:gd name="connsiteX3" fmla="*/ 1703411 w 2141958"/>
                    <a:gd name="connsiteY3" fmla="*/ 0 h 4684258"/>
                    <a:gd name="connsiteX4" fmla="*/ 1837882 w 2141958"/>
                    <a:gd name="connsiteY4" fmla="*/ 82162 h 4684258"/>
                    <a:gd name="connsiteX5" fmla="*/ 2141958 w 2141958"/>
                    <a:gd name="connsiteY5" fmla="*/ 179322 h 4684258"/>
                    <a:gd name="connsiteX6" fmla="*/ 1663070 w 2141958"/>
                    <a:gd name="connsiteY6" fmla="*/ 155615 h 4684258"/>
                    <a:gd name="connsiteX7" fmla="*/ 1663070 w 2141958"/>
                    <a:gd name="connsiteY7" fmla="*/ 172774 h 4684258"/>
                    <a:gd name="connsiteX8" fmla="*/ 971221 w 2141958"/>
                    <a:gd name="connsiteY8" fmla="*/ 170541 h 4684258"/>
                    <a:gd name="connsiteX9" fmla="*/ 170541 w 2141958"/>
                    <a:gd name="connsiteY9" fmla="*/ 594703 h 4684258"/>
                    <a:gd name="connsiteX10" fmla="*/ 157094 w 2141958"/>
                    <a:gd name="connsiteY10" fmla="*/ 4684258 h 4684258"/>
                    <a:gd name="connsiteX11" fmla="*/ 0 w 2141958"/>
                    <a:gd name="connsiteY11" fmla="*/ 4670810 h 4684258"/>
                    <a:gd name="connsiteX0" fmla="*/ 0 w 2863752"/>
                    <a:gd name="connsiteY0" fmla="*/ 4670810 h 4684258"/>
                    <a:gd name="connsiteX1" fmla="*/ 0 w 2863752"/>
                    <a:gd name="connsiteY1" fmla="*/ 567809 h 4684258"/>
                    <a:gd name="connsiteX2" fmla="*/ 998115 w 2863752"/>
                    <a:gd name="connsiteY2" fmla="*/ 13447 h 4684258"/>
                    <a:gd name="connsiteX3" fmla="*/ 1703411 w 2863752"/>
                    <a:gd name="connsiteY3" fmla="*/ 0 h 4684258"/>
                    <a:gd name="connsiteX4" fmla="*/ 1837882 w 2863752"/>
                    <a:gd name="connsiteY4" fmla="*/ 82162 h 4684258"/>
                    <a:gd name="connsiteX5" fmla="*/ 2141958 w 2863752"/>
                    <a:gd name="connsiteY5" fmla="*/ 179322 h 4684258"/>
                    <a:gd name="connsiteX6" fmla="*/ 1663070 w 2863752"/>
                    <a:gd name="connsiteY6" fmla="*/ 155615 h 4684258"/>
                    <a:gd name="connsiteX7" fmla="*/ 2863752 w 2863752"/>
                    <a:gd name="connsiteY7" fmla="*/ 158855 h 4684258"/>
                    <a:gd name="connsiteX8" fmla="*/ 971221 w 2863752"/>
                    <a:gd name="connsiteY8" fmla="*/ 170541 h 4684258"/>
                    <a:gd name="connsiteX9" fmla="*/ 170541 w 2863752"/>
                    <a:gd name="connsiteY9" fmla="*/ 594703 h 4684258"/>
                    <a:gd name="connsiteX10" fmla="*/ 157094 w 2863752"/>
                    <a:gd name="connsiteY10" fmla="*/ 4684258 h 4684258"/>
                    <a:gd name="connsiteX11" fmla="*/ 0 w 2863752"/>
                    <a:gd name="connsiteY11" fmla="*/ 4670810 h 4684258"/>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57094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70541 w 2948564"/>
                    <a:gd name="connsiteY9" fmla="*/ 581257 h 4670812"/>
                    <a:gd name="connsiteX10" fmla="*/ 110659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12499 w 2948564"/>
                    <a:gd name="connsiteY9" fmla="*/ 540141 h 4670812"/>
                    <a:gd name="connsiteX10" fmla="*/ 110659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112499 w 2948564"/>
                    <a:gd name="connsiteY9" fmla="*/ 540141 h 4670812"/>
                    <a:gd name="connsiteX10" fmla="*/ 87442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157095 h 4670812"/>
                    <a:gd name="connsiteX9" fmla="*/ 89282 w 2948564"/>
                    <a:gd name="connsiteY9" fmla="*/ 540141 h 4670812"/>
                    <a:gd name="connsiteX10" fmla="*/ 87442 w 2948564"/>
                    <a:gd name="connsiteY10" fmla="*/ 4670812 h 4670812"/>
                    <a:gd name="connsiteX11" fmla="*/ 0 w 2948564"/>
                    <a:gd name="connsiteY11" fmla="*/ 4657364 h 4670812"/>
                    <a:gd name="connsiteX0" fmla="*/ 0 w 2948564"/>
                    <a:gd name="connsiteY0" fmla="*/ 4657364 h 4670812"/>
                    <a:gd name="connsiteX1" fmla="*/ 0 w 2948564"/>
                    <a:gd name="connsiteY1" fmla="*/ 554363 h 4670812"/>
                    <a:gd name="connsiteX2" fmla="*/ 998115 w 2948564"/>
                    <a:gd name="connsiteY2" fmla="*/ 1 h 4670812"/>
                    <a:gd name="connsiteX3" fmla="*/ 2948564 w 2948564"/>
                    <a:gd name="connsiteY3" fmla="*/ 28312 h 4670812"/>
                    <a:gd name="connsiteX4" fmla="*/ 1837882 w 2948564"/>
                    <a:gd name="connsiteY4" fmla="*/ 68716 h 4670812"/>
                    <a:gd name="connsiteX5" fmla="*/ 2141958 w 2948564"/>
                    <a:gd name="connsiteY5" fmla="*/ 165876 h 4670812"/>
                    <a:gd name="connsiteX6" fmla="*/ 1663070 w 2948564"/>
                    <a:gd name="connsiteY6" fmla="*/ 142169 h 4670812"/>
                    <a:gd name="connsiteX7" fmla="*/ 2863752 w 2948564"/>
                    <a:gd name="connsiteY7" fmla="*/ 145409 h 4670812"/>
                    <a:gd name="connsiteX8" fmla="*/ 971221 w 2948564"/>
                    <a:gd name="connsiteY8" fmla="*/ 321554 h 4670812"/>
                    <a:gd name="connsiteX9" fmla="*/ 89282 w 2948564"/>
                    <a:gd name="connsiteY9" fmla="*/ 540141 h 4670812"/>
                    <a:gd name="connsiteX10" fmla="*/ 87442 w 2948564"/>
                    <a:gd name="connsiteY10" fmla="*/ 4670812 h 4670812"/>
                    <a:gd name="connsiteX11" fmla="*/ 0 w 2948564"/>
                    <a:gd name="connsiteY11" fmla="*/ 4657364 h 4670812"/>
                    <a:gd name="connsiteX0" fmla="*/ 0 w 2948564"/>
                    <a:gd name="connsiteY0" fmla="*/ 4695993 h 4709441"/>
                    <a:gd name="connsiteX1" fmla="*/ 0 w 2948564"/>
                    <a:gd name="connsiteY1" fmla="*/ 387416 h 4709441"/>
                    <a:gd name="connsiteX2" fmla="*/ 998115 w 2948564"/>
                    <a:gd name="connsiteY2" fmla="*/ 38630 h 4709441"/>
                    <a:gd name="connsiteX3" fmla="*/ 2948564 w 2948564"/>
                    <a:gd name="connsiteY3" fmla="*/ 66941 h 4709441"/>
                    <a:gd name="connsiteX4" fmla="*/ 1837882 w 2948564"/>
                    <a:gd name="connsiteY4" fmla="*/ 107345 h 4709441"/>
                    <a:gd name="connsiteX5" fmla="*/ 2141958 w 2948564"/>
                    <a:gd name="connsiteY5" fmla="*/ 204505 h 4709441"/>
                    <a:gd name="connsiteX6" fmla="*/ 1663070 w 2948564"/>
                    <a:gd name="connsiteY6" fmla="*/ 180798 h 4709441"/>
                    <a:gd name="connsiteX7" fmla="*/ 2863752 w 2948564"/>
                    <a:gd name="connsiteY7" fmla="*/ 184038 h 4709441"/>
                    <a:gd name="connsiteX8" fmla="*/ 971221 w 2948564"/>
                    <a:gd name="connsiteY8" fmla="*/ 360183 h 4709441"/>
                    <a:gd name="connsiteX9" fmla="*/ 89282 w 2948564"/>
                    <a:gd name="connsiteY9" fmla="*/ 578770 h 4709441"/>
                    <a:gd name="connsiteX10" fmla="*/ 87442 w 2948564"/>
                    <a:gd name="connsiteY10" fmla="*/ 4709441 h 4709441"/>
                    <a:gd name="connsiteX11" fmla="*/ 0 w 2948564"/>
                    <a:gd name="connsiteY11" fmla="*/ 4695993 h 4709441"/>
                    <a:gd name="connsiteX0" fmla="*/ 0 w 2948564"/>
                    <a:gd name="connsiteY0" fmla="*/ 4695993 h 4709441"/>
                    <a:gd name="connsiteX1" fmla="*/ 0 w 2948564"/>
                    <a:gd name="connsiteY1" fmla="*/ 387416 h 4709441"/>
                    <a:gd name="connsiteX2" fmla="*/ 998115 w 2948564"/>
                    <a:gd name="connsiteY2" fmla="*/ 38630 h 4709441"/>
                    <a:gd name="connsiteX3" fmla="*/ 2948564 w 2948564"/>
                    <a:gd name="connsiteY3" fmla="*/ 66941 h 4709441"/>
                    <a:gd name="connsiteX4" fmla="*/ 1837882 w 2948564"/>
                    <a:gd name="connsiteY4" fmla="*/ 107345 h 4709441"/>
                    <a:gd name="connsiteX5" fmla="*/ 1840136 w 2948564"/>
                    <a:gd name="connsiteY5" fmla="*/ 574539 h 4709441"/>
                    <a:gd name="connsiteX6" fmla="*/ 1663070 w 2948564"/>
                    <a:gd name="connsiteY6" fmla="*/ 180798 h 4709441"/>
                    <a:gd name="connsiteX7" fmla="*/ 2863752 w 2948564"/>
                    <a:gd name="connsiteY7" fmla="*/ 184038 h 4709441"/>
                    <a:gd name="connsiteX8" fmla="*/ 971221 w 2948564"/>
                    <a:gd name="connsiteY8" fmla="*/ 360183 h 4709441"/>
                    <a:gd name="connsiteX9" fmla="*/ 89282 w 2948564"/>
                    <a:gd name="connsiteY9" fmla="*/ 578770 h 4709441"/>
                    <a:gd name="connsiteX10" fmla="*/ 87442 w 2948564"/>
                    <a:gd name="connsiteY10" fmla="*/ 4709441 h 4709441"/>
                    <a:gd name="connsiteX11" fmla="*/ 0 w 2948564"/>
                    <a:gd name="connsiteY11" fmla="*/ 4695993 h 4709441"/>
                    <a:gd name="connsiteX0" fmla="*/ 0 w 2948564"/>
                    <a:gd name="connsiteY0" fmla="*/ 4695993 h 4709441"/>
                    <a:gd name="connsiteX1" fmla="*/ 0 w 2948564"/>
                    <a:gd name="connsiteY1" fmla="*/ 387416 h 4709441"/>
                    <a:gd name="connsiteX2" fmla="*/ 998115 w 2948564"/>
                    <a:gd name="connsiteY2" fmla="*/ 38630 h 4709441"/>
                    <a:gd name="connsiteX3" fmla="*/ 2948564 w 2948564"/>
                    <a:gd name="connsiteY3" fmla="*/ 66941 h 4709441"/>
                    <a:gd name="connsiteX4" fmla="*/ 1837882 w 2948564"/>
                    <a:gd name="connsiteY4" fmla="*/ 107345 h 4709441"/>
                    <a:gd name="connsiteX5" fmla="*/ 1840136 w 2948564"/>
                    <a:gd name="connsiteY5" fmla="*/ 574539 h 4709441"/>
                    <a:gd name="connsiteX6" fmla="*/ 1663070 w 2948564"/>
                    <a:gd name="connsiteY6" fmla="*/ 180798 h 4709441"/>
                    <a:gd name="connsiteX7" fmla="*/ 1969897 w 2948564"/>
                    <a:gd name="connsiteY7" fmla="*/ 430727 h 4709441"/>
                    <a:gd name="connsiteX8" fmla="*/ 971221 w 2948564"/>
                    <a:gd name="connsiteY8" fmla="*/ 360183 h 4709441"/>
                    <a:gd name="connsiteX9" fmla="*/ 89282 w 2948564"/>
                    <a:gd name="connsiteY9" fmla="*/ 578770 h 4709441"/>
                    <a:gd name="connsiteX10" fmla="*/ 87442 w 2948564"/>
                    <a:gd name="connsiteY10" fmla="*/ 4709441 h 4709441"/>
                    <a:gd name="connsiteX11" fmla="*/ 0 w 2948564"/>
                    <a:gd name="connsiteY11" fmla="*/ 4695993 h 4709441"/>
                    <a:gd name="connsiteX0" fmla="*/ 0 w 1969897"/>
                    <a:gd name="connsiteY0" fmla="*/ 4695993 h 4709441"/>
                    <a:gd name="connsiteX1" fmla="*/ 0 w 1969897"/>
                    <a:gd name="connsiteY1" fmla="*/ 387416 h 4709441"/>
                    <a:gd name="connsiteX2" fmla="*/ 998115 w 1969897"/>
                    <a:gd name="connsiteY2" fmla="*/ 38630 h 4709441"/>
                    <a:gd name="connsiteX3" fmla="*/ 1961840 w 1969897"/>
                    <a:gd name="connsiteY3" fmla="*/ 190290 h 4709441"/>
                    <a:gd name="connsiteX4" fmla="*/ 1837882 w 1969897"/>
                    <a:gd name="connsiteY4" fmla="*/ 107345 h 4709441"/>
                    <a:gd name="connsiteX5" fmla="*/ 1840136 w 1969897"/>
                    <a:gd name="connsiteY5" fmla="*/ 574539 h 4709441"/>
                    <a:gd name="connsiteX6" fmla="*/ 1663070 w 1969897"/>
                    <a:gd name="connsiteY6" fmla="*/ 180798 h 4709441"/>
                    <a:gd name="connsiteX7" fmla="*/ 1969897 w 1969897"/>
                    <a:gd name="connsiteY7" fmla="*/ 430727 h 4709441"/>
                    <a:gd name="connsiteX8" fmla="*/ 971221 w 1969897"/>
                    <a:gd name="connsiteY8" fmla="*/ 360183 h 4709441"/>
                    <a:gd name="connsiteX9" fmla="*/ 89282 w 1969897"/>
                    <a:gd name="connsiteY9" fmla="*/ 578770 h 4709441"/>
                    <a:gd name="connsiteX10" fmla="*/ 87442 w 1969897"/>
                    <a:gd name="connsiteY10" fmla="*/ 4709441 h 4709441"/>
                    <a:gd name="connsiteX11" fmla="*/ 0 w 1969897"/>
                    <a:gd name="connsiteY11" fmla="*/ 4695993 h 4709441"/>
                    <a:gd name="connsiteX0" fmla="*/ 0 w 1969897"/>
                    <a:gd name="connsiteY0" fmla="*/ 4695993 h 4709441"/>
                    <a:gd name="connsiteX1" fmla="*/ 0 w 1969897"/>
                    <a:gd name="connsiteY1" fmla="*/ 387416 h 4709441"/>
                    <a:gd name="connsiteX2" fmla="*/ 998115 w 1969897"/>
                    <a:gd name="connsiteY2" fmla="*/ 38630 h 4709441"/>
                    <a:gd name="connsiteX3" fmla="*/ 1961840 w 1969897"/>
                    <a:gd name="connsiteY3" fmla="*/ 190290 h 4709441"/>
                    <a:gd name="connsiteX4" fmla="*/ 1837882 w 1969897"/>
                    <a:gd name="connsiteY4" fmla="*/ 107345 h 4709441"/>
                    <a:gd name="connsiteX5" fmla="*/ 1840136 w 1969897"/>
                    <a:gd name="connsiteY5" fmla="*/ 574539 h 4709441"/>
                    <a:gd name="connsiteX6" fmla="*/ 1663070 w 1969897"/>
                    <a:gd name="connsiteY6" fmla="*/ 180798 h 4709441"/>
                    <a:gd name="connsiteX7" fmla="*/ 1969897 w 1969897"/>
                    <a:gd name="connsiteY7" fmla="*/ 430727 h 4709441"/>
                    <a:gd name="connsiteX8" fmla="*/ 1226608 w 1969897"/>
                    <a:gd name="connsiteY8" fmla="*/ 277953 h 4709441"/>
                    <a:gd name="connsiteX9" fmla="*/ 89282 w 1969897"/>
                    <a:gd name="connsiteY9" fmla="*/ 578770 h 4709441"/>
                    <a:gd name="connsiteX10" fmla="*/ 87442 w 1969897"/>
                    <a:gd name="connsiteY10" fmla="*/ 4709441 h 4709441"/>
                    <a:gd name="connsiteX11" fmla="*/ 0 w 1969897"/>
                    <a:gd name="connsiteY11" fmla="*/ 4695993 h 4709441"/>
                    <a:gd name="connsiteX0" fmla="*/ 0 w 1969897"/>
                    <a:gd name="connsiteY0" fmla="*/ 4752151 h 4765599"/>
                    <a:gd name="connsiteX1" fmla="*/ 0 w 1969897"/>
                    <a:gd name="connsiteY1" fmla="*/ 443574 h 4765599"/>
                    <a:gd name="connsiteX2" fmla="*/ 1009724 w 1969897"/>
                    <a:gd name="connsiteY2" fmla="*/ 12557 h 4765599"/>
                    <a:gd name="connsiteX3" fmla="*/ 1961840 w 1969897"/>
                    <a:gd name="connsiteY3" fmla="*/ 246448 h 4765599"/>
                    <a:gd name="connsiteX4" fmla="*/ 1837882 w 1969897"/>
                    <a:gd name="connsiteY4" fmla="*/ 163503 h 4765599"/>
                    <a:gd name="connsiteX5" fmla="*/ 1840136 w 1969897"/>
                    <a:gd name="connsiteY5" fmla="*/ 630697 h 4765599"/>
                    <a:gd name="connsiteX6" fmla="*/ 1663070 w 1969897"/>
                    <a:gd name="connsiteY6" fmla="*/ 236956 h 4765599"/>
                    <a:gd name="connsiteX7" fmla="*/ 1969897 w 1969897"/>
                    <a:gd name="connsiteY7" fmla="*/ 486885 h 4765599"/>
                    <a:gd name="connsiteX8" fmla="*/ 1226608 w 1969897"/>
                    <a:gd name="connsiteY8" fmla="*/ 334111 h 4765599"/>
                    <a:gd name="connsiteX9" fmla="*/ 89282 w 1969897"/>
                    <a:gd name="connsiteY9" fmla="*/ 634928 h 4765599"/>
                    <a:gd name="connsiteX10" fmla="*/ 87442 w 1969897"/>
                    <a:gd name="connsiteY10" fmla="*/ 4765599 h 4765599"/>
                    <a:gd name="connsiteX11" fmla="*/ 0 w 1969897"/>
                    <a:gd name="connsiteY11" fmla="*/ 4752151 h 4765599"/>
                    <a:gd name="connsiteX0" fmla="*/ 0 w 1969897"/>
                    <a:gd name="connsiteY0" fmla="*/ 4795816 h 4809264"/>
                    <a:gd name="connsiteX1" fmla="*/ 11608 w 1969897"/>
                    <a:gd name="connsiteY1" fmla="*/ 363895 h 4809264"/>
                    <a:gd name="connsiteX2" fmla="*/ 1009724 w 1969897"/>
                    <a:gd name="connsiteY2" fmla="*/ 56222 h 4809264"/>
                    <a:gd name="connsiteX3" fmla="*/ 1961840 w 1969897"/>
                    <a:gd name="connsiteY3" fmla="*/ 290113 h 4809264"/>
                    <a:gd name="connsiteX4" fmla="*/ 1837882 w 1969897"/>
                    <a:gd name="connsiteY4" fmla="*/ 207168 h 4809264"/>
                    <a:gd name="connsiteX5" fmla="*/ 1840136 w 1969897"/>
                    <a:gd name="connsiteY5" fmla="*/ 674362 h 4809264"/>
                    <a:gd name="connsiteX6" fmla="*/ 1663070 w 1969897"/>
                    <a:gd name="connsiteY6" fmla="*/ 280621 h 4809264"/>
                    <a:gd name="connsiteX7" fmla="*/ 1969897 w 1969897"/>
                    <a:gd name="connsiteY7" fmla="*/ 530550 h 4809264"/>
                    <a:gd name="connsiteX8" fmla="*/ 1226608 w 1969897"/>
                    <a:gd name="connsiteY8" fmla="*/ 377776 h 4809264"/>
                    <a:gd name="connsiteX9" fmla="*/ 89282 w 1969897"/>
                    <a:gd name="connsiteY9" fmla="*/ 678593 h 4809264"/>
                    <a:gd name="connsiteX10" fmla="*/ 87442 w 1969897"/>
                    <a:gd name="connsiteY10" fmla="*/ 4809264 h 4809264"/>
                    <a:gd name="connsiteX11" fmla="*/ 0 w 1969897"/>
                    <a:gd name="connsiteY11" fmla="*/ 4795816 h 4809264"/>
                    <a:gd name="connsiteX0" fmla="*/ 0 w 1969897"/>
                    <a:gd name="connsiteY0" fmla="*/ 4875496 h 4888944"/>
                    <a:gd name="connsiteX1" fmla="*/ 11608 w 1969897"/>
                    <a:gd name="connsiteY1" fmla="*/ 443575 h 4888944"/>
                    <a:gd name="connsiteX2" fmla="*/ 1114201 w 1969897"/>
                    <a:gd name="connsiteY2" fmla="*/ 12558 h 4888944"/>
                    <a:gd name="connsiteX3" fmla="*/ 1961840 w 1969897"/>
                    <a:gd name="connsiteY3" fmla="*/ 369793 h 4888944"/>
                    <a:gd name="connsiteX4" fmla="*/ 1837882 w 1969897"/>
                    <a:gd name="connsiteY4" fmla="*/ 286848 h 4888944"/>
                    <a:gd name="connsiteX5" fmla="*/ 1840136 w 1969897"/>
                    <a:gd name="connsiteY5" fmla="*/ 754042 h 4888944"/>
                    <a:gd name="connsiteX6" fmla="*/ 1663070 w 1969897"/>
                    <a:gd name="connsiteY6" fmla="*/ 360301 h 4888944"/>
                    <a:gd name="connsiteX7" fmla="*/ 1969897 w 1969897"/>
                    <a:gd name="connsiteY7" fmla="*/ 610230 h 4888944"/>
                    <a:gd name="connsiteX8" fmla="*/ 1226608 w 1969897"/>
                    <a:gd name="connsiteY8" fmla="*/ 457456 h 4888944"/>
                    <a:gd name="connsiteX9" fmla="*/ 89282 w 1969897"/>
                    <a:gd name="connsiteY9" fmla="*/ 758273 h 4888944"/>
                    <a:gd name="connsiteX10" fmla="*/ 87442 w 1969897"/>
                    <a:gd name="connsiteY10" fmla="*/ 4888944 h 4888944"/>
                    <a:gd name="connsiteX11" fmla="*/ 0 w 1969897"/>
                    <a:gd name="connsiteY11" fmla="*/ 4875496 h 4888944"/>
                    <a:gd name="connsiteX0" fmla="*/ 0 w 1969897"/>
                    <a:gd name="connsiteY0" fmla="*/ 4875496 h 4888944"/>
                    <a:gd name="connsiteX1" fmla="*/ 11608 w 1969897"/>
                    <a:gd name="connsiteY1" fmla="*/ 443575 h 4888944"/>
                    <a:gd name="connsiteX2" fmla="*/ 1114201 w 1969897"/>
                    <a:gd name="connsiteY2" fmla="*/ 12558 h 4888944"/>
                    <a:gd name="connsiteX3" fmla="*/ 1961840 w 1969897"/>
                    <a:gd name="connsiteY3" fmla="*/ 369793 h 4888944"/>
                    <a:gd name="connsiteX4" fmla="*/ 1837882 w 1969897"/>
                    <a:gd name="connsiteY4" fmla="*/ 286848 h 4888944"/>
                    <a:gd name="connsiteX5" fmla="*/ 1840136 w 1969897"/>
                    <a:gd name="connsiteY5" fmla="*/ 754042 h 4888944"/>
                    <a:gd name="connsiteX6" fmla="*/ 1663070 w 1969897"/>
                    <a:gd name="connsiteY6" fmla="*/ 360301 h 4888944"/>
                    <a:gd name="connsiteX7" fmla="*/ 1969897 w 1969897"/>
                    <a:gd name="connsiteY7" fmla="*/ 610230 h 4888944"/>
                    <a:gd name="connsiteX8" fmla="*/ 1226608 w 1969897"/>
                    <a:gd name="connsiteY8" fmla="*/ 457456 h 4888944"/>
                    <a:gd name="connsiteX9" fmla="*/ 124107 w 1969897"/>
                    <a:gd name="connsiteY9" fmla="*/ 717158 h 4888944"/>
                    <a:gd name="connsiteX10" fmla="*/ 87442 w 1969897"/>
                    <a:gd name="connsiteY10" fmla="*/ 4888944 h 4888944"/>
                    <a:gd name="connsiteX11" fmla="*/ 0 w 1969897"/>
                    <a:gd name="connsiteY11" fmla="*/ 4875496 h 4888944"/>
                    <a:gd name="connsiteX0" fmla="*/ 0 w 1969897"/>
                    <a:gd name="connsiteY0" fmla="*/ 4875496 h 4888944"/>
                    <a:gd name="connsiteX1" fmla="*/ 11608 w 1969897"/>
                    <a:gd name="connsiteY1" fmla="*/ 443575 h 4888944"/>
                    <a:gd name="connsiteX2" fmla="*/ 1114201 w 1969897"/>
                    <a:gd name="connsiteY2" fmla="*/ 12558 h 4888944"/>
                    <a:gd name="connsiteX3" fmla="*/ 1961840 w 1969897"/>
                    <a:gd name="connsiteY3" fmla="*/ 369793 h 4888944"/>
                    <a:gd name="connsiteX4" fmla="*/ 1837882 w 1969897"/>
                    <a:gd name="connsiteY4" fmla="*/ 286848 h 4888944"/>
                    <a:gd name="connsiteX5" fmla="*/ 1840136 w 1969897"/>
                    <a:gd name="connsiteY5" fmla="*/ 754042 h 4888944"/>
                    <a:gd name="connsiteX6" fmla="*/ 1663070 w 1969897"/>
                    <a:gd name="connsiteY6" fmla="*/ 360301 h 4888944"/>
                    <a:gd name="connsiteX7" fmla="*/ 1969897 w 1969897"/>
                    <a:gd name="connsiteY7" fmla="*/ 610230 h 4888944"/>
                    <a:gd name="connsiteX8" fmla="*/ 1238216 w 1969897"/>
                    <a:gd name="connsiteY8" fmla="*/ 375226 h 4888944"/>
                    <a:gd name="connsiteX9" fmla="*/ 124107 w 1969897"/>
                    <a:gd name="connsiteY9" fmla="*/ 717158 h 4888944"/>
                    <a:gd name="connsiteX10" fmla="*/ 87442 w 1969897"/>
                    <a:gd name="connsiteY10" fmla="*/ 4888944 h 4888944"/>
                    <a:gd name="connsiteX11" fmla="*/ 0 w 1969897"/>
                    <a:gd name="connsiteY11" fmla="*/ 4875496 h 4888944"/>
                    <a:gd name="connsiteX0" fmla="*/ 0 w 1969897"/>
                    <a:gd name="connsiteY0" fmla="*/ 4845764 h 4859212"/>
                    <a:gd name="connsiteX1" fmla="*/ 11608 w 1969897"/>
                    <a:gd name="connsiteY1" fmla="*/ 413843 h 4859212"/>
                    <a:gd name="connsiteX2" fmla="*/ 1578542 w 1969897"/>
                    <a:gd name="connsiteY2" fmla="*/ 23940 h 4859212"/>
                    <a:gd name="connsiteX3" fmla="*/ 1961840 w 1969897"/>
                    <a:gd name="connsiteY3" fmla="*/ 340061 h 4859212"/>
                    <a:gd name="connsiteX4" fmla="*/ 1837882 w 1969897"/>
                    <a:gd name="connsiteY4" fmla="*/ 257116 h 4859212"/>
                    <a:gd name="connsiteX5" fmla="*/ 1840136 w 1969897"/>
                    <a:gd name="connsiteY5" fmla="*/ 724310 h 4859212"/>
                    <a:gd name="connsiteX6" fmla="*/ 1663070 w 1969897"/>
                    <a:gd name="connsiteY6" fmla="*/ 330569 h 4859212"/>
                    <a:gd name="connsiteX7" fmla="*/ 1969897 w 1969897"/>
                    <a:gd name="connsiteY7" fmla="*/ 580498 h 4859212"/>
                    <a:gd name="connsiteX8" fmla="*/ 1238216 w 1969897"/>
                    <a:gd name="connsiteY8" fmla="*/ 345494 h 4859212"/>
                    <a:gd name="connsiteX9" fmla="*/ 124107 w 1969897"/>
                    <a:gd name="connsiteY9" fmla="*/ 687426 h 4859212"/>
                    <a:gd name="connsiteX10" fmla="*/ 87442 w 1969897"/>
                    <a:gd name="connsiteY10" fmla="*/ 4859212 h 4859212"/>
                    <a:gd name="connsiteX11" fmla="*/ 0 w 1969897"/>
                    <a:gd name="connsiteY11" fmla="*/ 4845764 h 4859212"/>
                    <a:gd name="connsiteX0" fmla="*/ 0 w 1969897"/>
                    <a:gd name="connsiteY0" fmla="*/ 4845764 h 4859212"/>
                    <a:gd name="connsiteX1" fmla="*/ 11608 w 1969897"/>
                    <a:gd name="connsiteY1" fmla="*/ 413843 h 4859212"/>
                    <a:gd name="connsiteX2" fmla="*/ 1578542 w 1969897"/>
                    <a:gd name="connsiteY2" fmla="*/ 23940 h 4859212"/>
                    <a:gd name="connsiteX3" fmla="*/ 1961840 w 1969897"/>
                    <a:gd name="connsiteY3" fmla="*/ 340061 h 4859212"/>
                    <a:gd name="connsiteX4" fmla="*/ 1837882 w 1969897"/>
                    <a:gd name="connsiteY4" fmla="*/ 257116 h 4859212"/>
                    <a:gd name="connsiteX5" fmla="*/ 1840136 w 1969897"/>
                    <a:gd name="connsiteY5" fmla="*/ 724310 h 4859212"/>
                    <a:gd name="connsiteX6" fmla="*/ 1663070 w 1969897"/>
                    <a:gd name="connsiteY6" fmla="*/ 330569 h 4859212"/>
                    <a:gd name="connsiteX7" fmla="*/ 1969897 w 1969897"/>
                    <a:gd name="connsiteY7" fmla="*/ 580498 h 4859212"/>
                    <a:gd name="connsiteX8" fmla="*/ 1249825 w 1969897"/>
                    <a:gd name="connsiteY8" fmla="*/ 386609 h 4859212"/>
                    <a:gd name="connsiteX9" fmla="*/ 124107 w 1969897"/>
                    <a:gd name="connsiteY9" fmla="*/ 687426 h 4859212"/>
                    <a:gd name="connsiteX10" fmla="*/ 87442 w 1969897"/>
                    <a:gd name="connsiteY10" fmla="*/ 4859212 h 4859212"/>
                    <a:gd name="connsiteX11" fmla="*/ 0 w 1969897"/>
                    <a:gd name="connsiteY11" fmla="*/ 4845764 h 4859212"/>
                    <a:gd name="connsiteX0" fmla="*/ 0 w 1969897"/>
                    <a:gd name="connsiteY0" fmla="*/ 4845764 h 4859212"/>
                    <a:gd name="connsiteX1" fmla="*/ 11608 w 1969897"/>
                    <a:gd name="connsiteY1" fmla="*/ 413843 h 4859212"/>
                    <a:gd name="connsiteX2" fmla="*/ 1578542 w 1969897"/>
                    <a:gd name="connsiteY2" fmla="*/ 23940 h 4859212"/>
                    <a:gd name="connsiteX3" fmla="*/ 1961840 w 1969897"/>
                    <a:gd name="connsiteY3" fmla="*/ 340061 h 4859212"/>
                    <a:gd name="connsiteX4" fmla="*/ 1837882 w 1969897"/>
                    <a:gd name="connsiteY4" fmla="*/ 257116 h 4859212"/>
                    <a:gd name="connsiteX5" fmla="*/ 1840136 w 1969897"/>
                    <a:gd name="connsiteY5" fmla="*/ 724310 h 4859212"/>
                    <a:gd name="connsiteX6" fmla="*/ 1663070 w 1969897"/>
                    <a:gd name="connsiteY6" fmla="*/ 412800 h 4859212"/>
                    <a:gd name="connsiteX7" fmla="*/ 1969897 w 1969897"/>
                    <a:gd name="connsiteY7" fmla="*/ 580498 h 4859212"/>
                    <a:gd name="connsiteX8" fmla="*/ 1249825 w 1969897"/>
                    <a:gd name="connsiteY8" fmla="*/ 386609 h 4859212"/>
                    <a:gd name="connsiteX9" fmla="*/ 124107 w 1969897"/>
                    <a:gd name="connsiteY9" fmla="*/ 687426 h 4859212"/>
                    <a:gd name="connsiteX10" fmla="*/ 87442 w 1969897"/>
                    <a:gd name="connsiteY10" fmla="*/ 4859212 h 4859212"/>
                    <a:gd name="connsiteX11" fmla="*/ 0 w 1969897"/>
                    <a:gd name="connsiteY11" fmla="*/ 4845764 h 4859212"/>
                    <a:gd name="connsiteX0" fmla="*/ 0 w 1969897"/>
                    <a:gd name="connsiteY0" fmla="*/ 4774810 h 4788258"/>
                    <a:gd name="connsiteX1" fmla="*/ 11608 w 1969897"/>
                    <a:gd name="connsiteY1" fmla="*/ 342889 h 4788258"/>
                    <a:gd name="connsiteX2" fmla="*/ 1578542 w 1969897"/>
                    <a:gd name="connsiteY2" fmla="*/ 76331 h 4788258"/>
                    <a:gd name="connsiteX3" fmla="*/ 1961840 w 1969897"/>
                    <a:gd name="connsiteY3" fmla="*/ 269107 h 4788258"/>
                    <a:gd name="connsiteX4" fmla="*/ 1837882 w 1969897"/>
                    <a:gd name="connsiteY4" fmla="*/ 186162 h 4788258"/>
                    <a:gd name="connsiteX5" fmla="*/ 1840136 w 1969897"/>
                    <a:gd name="connsiteY5" fmla="*/ 653356 h 4788258"/>
                    <a:gd name="connsiteX6" fmla="*/ 1663070 w 1969897"/>
                    <a:gd name="connsiteY6" fmla="*/ 341846 h 4788258"/>
                    <a:gd name="connsiteX7" fmla="*/ 1969897 w 1969897"/>
                    <a:gd name="connsiteY7" fmla="*/ 509544 h 4788258"/>
                    <a:gd name="connsiteX8" fmla="*/ 1249825 w 1969897"/>
                    <a:gd name="connsiteY8" fmla="*/ 315655 h 4788258"/>
                    <a:gd name="connsiteX9" fmla="*/ 124107 w 1969897"/>
                    <a:gd name="connsiteY9" fmla="*/ 616472 h 4788258"/>
                    <a:gd name="connsiteX10" fmla="*/ 87442 w 1969897"/>
                    <a:gd name="connsiteY10" fmla="*/ 4788258 h 4788258"/>
                    <a:gd name="connsiteX11" fmla="*/ 0 w 1969897"/>
                    <a:gd name="connsiteY11" fmla="*/ 4774810 h 4788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69897" h="4788258">
                      <a:moveTo>
                        <a:pt x="0" y="4774810"/>
                      </a:moveTo>
                      <a:cubicBezTo>
                        <a:pt x="3869" y="3297503"/>
                        <a:pt x="7739" y="1820196"/>
                        <a:pt x="11608" y="342889"/>
                      </a:cubicBezTo>
                      <a:cubicBezTo>
                        <a:pt x="11608" y="-215781"/>
                        <a:pt x="1019872" y="76331"/>
                        <a:pt x="1578542" y="76331"/>
                      </a:cubicBezTo>
                      <a:lnTo>
                        <a:pt x="1961840" y="269107"/>
                      </a:lnTo>
                      <a:lnTo>
                        <a:pt x="1837882" y="186162"/>
                      </a:lnTo>
                      <a:cubicBezTo>
                        <a:pt x="1838633" y="341893"/>
                        <a:pt x="1839385" y="497625"/>
                        <a:pt x="1840136" y="653356"/>
                      </a:cubicBezTo>
                      <a:lnTo>
                        <a:pt x="1663070" y="341846"/>
                      </a:lnTo>
                      <a:lnTo>
                        <a:pt x="1969897" y="509544"/>
                      </a:lnTo>
                      <a:lnTo>
                        <a:pt x="1249825" y="315655"/>
                      </a:lnTo>
                      <a:cubicBezTo>
                        <a:pt x="736168" y="342550"/>
                        <a:pt x="124107" y="129709"/>
                        <a:pt x="124107" y="616472"/>
                      </a:cubicBezTo>
                      <a:cubicBezTo>
                        <a:pt x="119625" y="1966209"/>
                        <a:pt x="91924" y="3438521"/>
                        <a:pt x="87442" y="4788258"/>
                      </a:cubicBezTo>
                      <a:lnTo>
                        <a:pt x="0" y="4774810"/>
                      </a:lnTo>
                      <a:close/>
                    </a:path>
                  </a:pathLst>
                </a:cu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black"/>
                    </a:solidFill>
                    <a:latin typeface="Calibri"/>
                  </a:endParaRPr>
                </a:p>
              </p:txBody>
            </p:sp>
            <p:grpSp>
              <p:nvGrpSpPr>
                <p:cNvPr id="101" name="Group 100">
                  <a:extLst>
                    <a:ext uri="{FF2B5EF4-FFF2-40B4-BE49-F238E27FC236}">
                      <a16:creationId xmlns:a16="http://schemas.microsoft.com/office/drawing/2014/main" id="{6F6B5A82-A430-4BF3-AB1B-69DD90488089}"/>
                    </a:ext>
                  </a:extLst>
                </p:cNvPr>
                <p:cNvGrpSpPr/>
                <p:nvPr/>
              </p:nvGrpSpPr>
              <p:grpSpPr>
                <a:xfrm>
                  <a:off x="1981200" y="2514600"/>
                  <a:ext cx="640080" cy="640080"/>
                  <a:chOff x="2438400" y="1350815"/>
                  <a:chExt cx="640080" cy="640080"/>
                </a:xfrm>
              </p:grpSpPr>
              <p:sp>
                <p:nvSpPr>
                  <p:cNvPr id="112" name="Flowchart: Connector 111">
                    <a:extLst>
                      <a:ext uri="{FF2B5EF4-FFF2-40B4-BE49-F238E27FC236}">
                        <a16:creationId xmlns:a16="http://schemas.microsoft.com/office/drawing/2014/main" id="{3BC3B9F0-533A-47CD-80B0-51C08220CF0E}"/>
                      </a:ext>
                    </a:extLst>
                  </p:cNvPr>
                  <p:cNvSpPr/>
                  <p:nvPr/>
                </p:nvSpPr>
                <p:spPr>
                  <a:xfrm>
                    <a:off x="2438400" y="1350815"/>
                    <a:ext cx="640080" cy="640080"/>
                  </a:xfrm>
                  <a:prstGeom prst="flowChartConnector">
                    <a:avLst/>
                  </a:pr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white"/>
                      </a:solidFill>
                      <a:latin typeface="Calibri"/>
                    </a:endParaRPr>
                  </a:p>
                </p:txBody>
              </p:sp>
              <p:sp>
                <p:nvSpPr>
                  <p:cNvPr id="113" name="Flowchart: Connector 112">
                    <a:extLst>
                      <a:ext uri="{FF2B5EF4-FFF2-40B4-BE49-F238E27FC236}">
                        <a16:creationId xmlns:a16="http://schemas.microsoft.com/office/drawing/2014/main" id="{DB570521-3BF5-4AF5-80AC-8BA6008D5878}"/>
                      </a:ext>
                    </a:extLst>
                  </p:cNvPr>
                  <p:cNvSpPr/>
                  <p:nvPr/>
                </p:nvSpPr>
                <p:spPr>
                  <a:xfrm>
                    <a:off x="2529840" y="1442255"/>
                    <a:ext cx="457200" cy="457200"/>
                  </a:xfrm>
                  <a:prstGeom prst="flowChartConnector">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sz="2400" b="1" kern="0" dirty="0">
                        <a:solidFill>
                          <a:srgbClr val="018342"/>
                        </a:solidFill>
                        <a:latin typeface="Leelawadee" panose="020B0502040204020203" pitchFamily="34" charset="-34"/>
                        <a:cs typeface="Leelawadee" panose="020B0502040204020203" pitchFamily="34" charset="-34"/>
                      </a:rPr>
                      <a:t>2</a:t>
                    </a:r>
                  </a:p>
                </p:txBody>
              </p:sp>
            </p:grpSp>
            <p:grpSp>
              <p:nvGrpSpPr>
                <p:cNvPr id="102" name="Group 101">
                  <a:extLst>
                    <a:ext uri="{FF2B5EF4-FFF2-40B4-BE49-F238E27FC236}">
                      <a16:creationId xmlns:a16="http://schemas.microsoft.com/office/drawing/2014/main" id="{6D017285-C20A-42DF-AEE7-1D7325BBA918}"/>
                    </a:ext>
                  </a:extLst>
                </p:cNvPr>
                <p:cNvGrpSpPr/>
                <p:nvPr/>
              </p:nvGrpSpPr>
              <p:grpSpPr>
                <a:xfrm>
                  <a:off x="1981200" y="3872455"/>
                  <a:ext cx="640080" cy="640080"/>
                  <a:chOff x="2436606" y="1350815"/>
                  <a:chExt cx="640080" cy="640080"/>
                </a:xfrm>
              </p:grpSpPr>
              <p:sp>
                <p:nvSpPr>
                  <p:cNvPr id="110" name="Flowchart: Connector 109">
                    <a:extLst>
                      <a:ext uri="{FF2B5EF4-FFF2-40B4-BE49-F238E27FC236}">
                        <a16:creationId xmlns:a16="http://schemas.microsoft.com/office/drawing/2014/main" id="{028C4FE2-9C43-4EF6-9DA5-77DC0812B222}"/>
                      </a:ext>
                    </a:extLst>
                  </p:cNvPr>
                  <p:cNvSpPr/>
                  <p:nvPr/>
                </p:nvSpPr>
                <p:spPr>
                  <a:xfrm>
                    <a:off x="2436606" y="1350815"/>
                    <a:ext cx="640080" cy="640080"/>
                  </a:xfrm>
                  <a:prstGeom prst="flowChartConnector">
                    <a:avLst/>
                  </a:pr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white"/>
                      </a:solidFill>
                      <a:latin typeface="Calibri"/>
                    </a:endParaRPr>
                  </a:p>
                </p:txBody>
              </p:sp>
              <p:sp>
                <p:nvSpPr>
                  <p:cNvPr id="111" name="Flowchart: Connector 110">
                    <a:extLst>
                      <a:ext uri="{FF2B5EF4-FFF2-40B4-BE49-F238E27FC236}">
                        <a16:creationId xmlns:a16="http://schemas.microsoft.com/office/drawing/2014/main" id="{45E09FC2-C9D6-4D90-ABA6-6F3996AF558B}"/>
                      </a:ext>
                    </a:extLst>
                  </p:cNvPr>
                  <p:cNvSpPr/>
                  <p:nvPr/>
                </p:nvSpPr>
                <p:spPr>
                  <a:xfrm>
                    <a:off x="2529840" y="1442255"/>
                    <a:ext cx="457200" cy="457200"/>
                  </a:xfrm>
                  <a:prstGeom prst="flowChartConnector">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sz="2400" b="1" kern="0" dirty="0">
                        <a:solidFill>
                          <a:srgbClr val="018342"/>
                        </a:solidFill>
                        <a:latin typeface="Leelawadee" panose="020B0502040204020203" pitchFamily="34" charset="-34"/>
                        <a:cs typeface="Leelawadee" panose="020B0502040204020203" pitchFamily="34" charset="-34"/>
                      </a:rPr>
                      <a:t>3</a:t>
                    </a:r>
                  </a:p>
                </p:txBody>
              </p:sp>
            </p:grpSp>
            <p:grpSp>
              <p:nvGrpSpPr>
                <p:cNvPr id="103" name="Group 102">
                  <a:extLst>
                    <a:ext uri="{FF2B5EF4-FFF2-40B4-BE49-F238E27FC236}">
                      <a16:creationId xmlns:a16="http://schemas.microsoft.com/office/drawing/2014/main" id="{6164EA03-C940-411E-B559-E34B9979CEFD}"/>
                    </a:ext>
                  </a:extLst>
                </p:cNvPr>
                <p:cNvGrpSpPr/>
                <p:nvPr/>
              </p:nvGrpSpPr>
              <p:grpSpPr>
                <a:xfrm>
                  <a:off x="6354317" y="2475935"/>
                  <a:ext cx="640080" cy="640080"/>
                  <a:chOff x="2438400" y="1350815"/>
                  <a:chExt cx="640080" cy="640080"/>
                </a:xfrm>
              </p:grpSpPr>
              <p:sp>
                <p:nvSpPr>
                  <p:cNvPr id="108" name="Flowchart: Connector 107">
                    <a:extLst>
                      <a:ext uri="{FF2B5EF4-FFF2-40B4-BE49-F238E27FC236}">
                        <a16:creationId xmlns:a16="http://schemas.microsoft.com/office/drawing/2014/main" id="{D4EDE4F6-2D29-42C0-AC6D-D157F8206D6E}"/>
                      </a:ext>
                    </a:extLst>
                  </p:cNvPr>
                  <p:cNvSpPr/>
                  <p:nvPr/>
                </p:nvSpPr>
                <p:spPr>
                  <a:xfrm>
                    <a:off x="2438400" y="1350815"/>
                    <a:ext cx="640080" cy="640080"/>
                  </a:xfrm>
                  <a:prstGeom prst="flowChartConnector">
                    <a:avLst/>
                  </a:pr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white"/>
                      </a:solidFill>
                      <a:latin typeface="Calibri"/>
                    </a:endParaRPr>
                  </a:p>
                </p:txBody>
              </p:sp>
              <p:sp>
                <p:nvSpPr>
                  <p:cNvPr id="109" name="Flowchart: Connector 108">
                    <a:extLst>
                      <a:ext uri="{FF2B5EF4-FFF2-40B4-BE49-F238E27FC236}">
                        <a16:creationId xmlns:a16="http://schemas.microsoft.com/office/drawing/2014/main" id="{70E7D674-6887-4F06-8997-D242A4F8C2C2}"/>
                      </a:ext>
                    </a:extLst>
                  </p:cNvPr>
                  <p:cNvSpPr/>
                  <p:nvPr/>
                </p:nvSpPr>
                <p:spPr>
                  <a:xfrm>
                    <a:off x="2529840" y="1442255"/>
                    <a:ext cx="457200" cy="457200"/>
                  </a:xfrm>
                  <a:prstGeom prst="flowChartConnector">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sz="2400" b="1" kern="0" dirty="0">
                        <a:solidFill>
                          <a:srgbClr val="018342"/>
                        </a:solidFill>
                        <a:latin typeface="Leelawadee" panose="020B0502040204020203" pitchFamily="34" charset="-34"/>
                        <a:cs typeface="Leelawadee" panose="020B0502040204020203" pitchFamily="34" charset="-34"/>
                      </a:rPr>
                      <a:t>4</a:t>
                    </a:r>
                  </a:p>
                </p:txBody>
              </p:sp>
            </p:grpSp>
            <p:grpSp>
              <p:nvGrpSpPr>
                <p:cNvPr id="104" name="Group 103">
                  <a:extLst>
                    <a:ext uri="{FF2B5EF4-FFF2-40B4-BE49-F238E27FC236}">
                      <a16:creationId xmlns:a16="http://schemas.microsoft.com/office/drawing/2014/main" id="{E6A2FDE7-19FA-4AC7-B557-334CC8C60546}"/>
                    </a:ext>
                  </a:extLst>
                </p:cNvPr>
                <p:cNvGrpSpPr/>
                <p:nvPr/>
              </p:nvGrpSpPr>
              <p:grpSpPr>
                <a:xfrm>
                  <a:off x="6354317" y="4192495"/>
                  <a:ext cx="640080" cy="640080"/>
                  <a:chOff x="2346960" y="1350815"/>
                  <a:chExt cx="640080" cy="640080"/>
                </a:xfrm>
              </p:grpSpPr>
              <p:sp>
                <p:nvSpPr>
                  <p:cNvPr id="106" name="Flowchart: Connector 105">
                    <a:extLst>
                      <a:ext uri="{FF2B5EF4-FFF2-40B4-BE49-F238E27FC236}">
                        <a16:creationId xmlns:a16="http://schemas.microsoft.com/office/drawing/2014/main" id="{9A456C5A-1FA7-415A-9FD0-AE8D56684253}"/>
                      </a:ext>
                    </a:extLst>
                  </p:cNvPr>
                  <p:cNvSpPr/>
                  <p:nvPr/>
                </p:nvSpPr>
                <p:spPr>
                  <a:xfrm>
                    <a:off x="2346960" y="1350815"/>
                    <a:ext cx="640080" cy="640080"/>
                  </a:xfrm>
                  <a:prstGeom prst="flowChartConnector">
                    <a:avLst/>
                  </a:prstGeom>
                  <a:solidFill>
                    <a:srgbClr val="D6E795"/>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endParaRPr lang="en-US" kern="0">
                      <a:solidFill>
                        <a:prstClr val="white"/>
                      </a:solidFill>
                      <a:latin typeface="Calibri"/>
                    </a:endParaRPr>
                  </a:p>
                </p:txBody>
              </p:sp>
              <p:sp>
                <p:nvSpPr>
                  <p:cNvPr id="107" name="Flowchart: Connector 106">
                    <a:extLst>
                      <a:ext uri="{FF2B5EF4-FFF2-40B4-BE49-F238E27FC236}">
                        <a16:creationId xmlns:a16="http://schemas.microsoft.com/office/drawing/2014/main" id="{51F1C817-BAFB-4C69-9EC5-026EEC8EFD35}"/>
                      </a:ext>
                    </a:extLst>
                  </p:cNvPr>
                  <p:cNvSpPr/>
                  <p:nvPr/>
                </p:nvSpPr>
                <p:spPr>
                  <a:xfrm>
                    <a:off x="2438400" y="1442255"/>
                    <a:ext cx="457200" cy="457200"/>
                  </a:xfrm>
                  <a:prstGeom prst="flowChartConnector">
                    <a:avLst/>
                  </a:prstGeom>
                  <a:solidFill>
                    <a:sysClr val="window" lastClr="FFFFFF"/>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sz="2400" b="1" kern="0" dirty="0">
                        <a:solidFill>
                          <a:srgbClr val="018342"/>
                        </a:solidFill>
                        <a:latin typeface="Leelawadee" panose="020B0502040204020203" pitchFamily="34" charset="-34"/>
                        <a:cs typeface="Leelawadee" panose="020B0502040204020203" pitchFamily="34" charset="-34"/>
                      </a:rPr>
                      <a:t>5</a:t>
                    </a:r>
                  </a:p>
                </p:txBody>
              </p:sp>
            </p:grpSp>
            <p:sp>
              <p:nvSpPr>
                <p:cNvPr id="105" name="Rounded Rectangle 99">
                  <a:extLst>
                    <a:ext uri="{FF2B5EF4-FFF2-40B4-BE49-F238E27FC236}">
                      <a16:creationId xmlns:a16="http://schemas.microsoft.com/office/drawing/2014/main" id="{EADB3C05-D43D-4756-B04A-CD97481C7144}"/>
                    </a:ext>
                  </a:extLst>
                </p:cNvPr>
                <p:cNvSpPr/>
                <p:nvPr/>
              </p:nvSpPr>
              <p:spPr>
                <a:xfrm>
                  <a:off x="3696176" y="5451061"/>
                  <a:ext cx="1554480" cy="1554480"/>
                </a:xfrm>
                <a:prstGeom prst="roundRect">
                  <a:avLst/>
                </a:prstGeom>
                <a:solidFill>
                  <a:srgbClr val="018342"/>
                </a:solidFill>
                <a:ln w="12700" cap="flat" cmpd="sng" algn="ctr">
                  <a:noFill/>
                  <a:prstDash val="solid"/>
                  <a:miter lim="800000"/>
                </a:ln>
                <a:effectLst/>
              </p:spPr>
              <p:txBody>
                <a:bodyPr rtlCol="0" anchor="ctr"/>
                <a:lstStyle/>
                <a:p>
                  <a:pPr algn="ctr" defTabSz="914400" eaLnBrk="0" fontAlgn="base" hangingPunct="0">
                    <a:spcBef>
                      <a:spcPct val="0"/>
                    </a:spcBef>
                    <a:spcAft>
                      <a:spcPct val="0"/>
                    </a:spcAft>
                    <a:defRPr/>
                  </a:pPr>
                  <a:r>
                    <a:rPr lang="en-US" b="1" kern="0" dirty="0">
                      <a:solidFill>
                        <a:prstClr val="white"/>
                      </a:solidFill>
                      <a:latin typeface="Leelawadee" panose="020B0502040204020203" pitchFamily="34" charset="-34"/>
                      <a:cs typeface="Leelawadee" panose="020B0502040204020203" pitchFamily="34" charset="-34"/>
                    </a:rPr>
                    <a:t>Strategic pillars for the next phase of growth</a:t>
                  </a:r>
                </a:p>
              </p:txBody>
            </p:sp>
          </p:grpSp>
          <p:sp>
            <p:nvSpPr>
              <p:cNvPr id="89" name="TextBox 88">
                <a:extLst>
                  <a:ext uri="{FF2B5EF4-FFF2-40B4-BE49-F238E27FC236}">
                    <a16:creationId xmlns:a16="http://schemas.microsoft.com/office/drawing/2014/main" id="{782AAB97-C1D8-4D56-BC5E-4A361DDB9D7A}"/>
                  </a:ext>
                </a:extLst>
              </p:cNvPr>
              <p:cNvSpPr txBox="1"/>
              <p:nvPr/>
            </p:nvSpPr>
            <p:spPr>
              <a:xfrm>
                <a:off x="5883395" y="4454180"/>
                <a:ext cx="2555369" cy="358643"/>
              </a:xfrm>
              <a:prstGeom prst="rect">
                <a:avLst/>
              </a:prstGeom>
              <a:noFill/>
            </p:spPr>
            <p:txBody>
              <a:bodyPr wrap="square" rtlCol="0">
                <a:spAutoFit/>
              </a:bodyPr>
              <a:lstStyle/>
              <a:p>
                <a:pPr algn="r" defTabSz="914400" eaLnBrk="0" fontAlgn="base" hangingPunct="0">
                  <a:spcBef>
                    <a:spcPct val="0"/>
                  </a:spcBef>
                  <a:spcAft>
                    <a:spcPct val="0"/>
                  </a:spcAft>
                  <a:defRPr/>
                </a:pPr>
                <a:r>
                  <a:rPr lang="en-US" sz="1600" b="1" kern="0" dirty="0">
                    <a:solidFill>
                      <a:srgbClr val="018342"/>
                    </a:solidFill>
                    <a:latin typeface="Leelawadee" panose="020B0502040204020203" pitchFamily="34" charset="-34"/>
                    <a:cs typeface="Leelawadee" panose="020B0502040204020203" pitchFamily="34" charset="-34"/>
                  </a:rPr>
                  <a:t>Revenue growth</a:t>
                </a:r>
              </a:p>
            </p:txBody>
          </p:sp>
          <p:sp>
            <p:nvSpPr>
              <p:cNvPr id="90" name="TextBox 89">
                <a:extLst>
                  <a:ext uri="{FF2B5EF4-FFF2-40B4-BE49-F238E27FC236}">
                    <a16:creationId xmlns:a16="http://schemas.microsoft.com/office/drawing/2014/main" id="{54FC2025-1CC2-4F73-AACF-CDE40B085072}"/>
                  </a:ext>
                </a:extLst>
              </p:cNvPr>
              <p:cNvSpPr txBox="1"/>
              <p:nvPr/>
            </p:nvSpPr>
            <p:spPr>
              <a:xfrm>
                <a:off x="1401793" y="2670720"/>
                <a:ext cx="2058293" cy="637259"/>
              </a:xfrm>
              <a:prstGeom prst="rect">
                <a:avLst/>
              </a:prstGeom>
              <a:noFill/>
            </p:spPr>
            <p:txBody>
              <a:bodyPr wrap="square" rtlCol="0">
                <a:spAutoFit/>
              </a:bodyPr>
              <a:lstStyle/>
              <a:p>
                <a:pPr defTabSz="914400" eaLnBrk="0" fontAlgn="base" hangingPunct="0">
                  <a:spcBef>
                    <a:spcPct val="0"/>
                  </a:spcBef>
                  <a:spcAft>
                    <a:spcPct val="0"/>
                  </a:spcAft>
                  <a:defRPr/>
                </a:pPr>
                <a:r>
                  <a:rPr lang="en-US" sz="1600" b="1" kern="0" dirty="0">
                    <a:solidFill>
                      <a:srgbClr val="018342"/>
                    </a:solidFill>
                    <a:latin typeface="Leelawadee" panose="020B0502040204020203" pitchFamily="34" charset="-34"/>
                    <a:cs typeface="Leelawadee" panose="020B0502040204020203" pitchFamily="34" charset="-34"/>
                  </a:rPr>
                  <a:t>Customer satisfaction</a:t>
                </a:r>
              </a:p>
            </p:txBody>
          </p:sp>
          <p:sp>
            <p:nvSpPr>
              <p:cNvPr id="91" name="TextBox 90">
                <a:extLst>
                  <a:ext uri="{FF2B5EF4-FFF2-40B4-BE49-F238E27FC236}">
                    <a16:creationId xmlns:a16="http://schemas.microsoft.com/office/drawing/2014/main" id="{BF9F081D-1AAF-44B2-86A3-E39A0C36E484}"/>
                  </a:ext>
                </a:extLst>
              </p:cNvPr>
              <p:cNvSpPr txBox="1"/>
              <p:nvPr/>
            </p:nvSpPr>
            <p:spPr>
              <a:xfrm>
                <a:off x="539796" y="4144904"/>
                <a:ext cx="2488600" cy="637259"/>
              </a:xfrm>
              <a:prstGeom prst="rect">
                <a:avLst/>
              </a:prstGeom>
              <a:noFill/>
            </p:spPr>
            <p:txBody>
              <a:bodyPr wrap="square" rtlCol="0">
                <a:spAutoFit/>
              </a:bodyPr>
              <a:lstStyle/>
              <a:p>
                <a:pPr algn="r" defTabSz="914400" eaLnBrk="0" fontAlgn="base" hangingPunct="0">
                  <a:spcBef>
                    <a:spcPct val="0"/>
                  </a:spcBef>
                  <a:spcAft>
                    <a:spcPct val="0"/>
                  </a:spcAft>
                  <a:defRPr/>
                </a:pPr>
                <a:r>
                  <a:rPr lang="en-US" sz="1600" b="1" kern="0" dirty="0">
                    <a:solidFill>
                      <a:srgbClr val="018342"/>
                    </a:solidFill>
                    <a:latin typeface="Leelawadee" panose="020B0502040204020203" pitchFamily="34" charset="-34"/>
                    <a:cs typeface="Leelawadee" panose="020B0502040204020203" pitchFamily="34" charset="-34"/>
                  </a:rPr>
                  <a:t>Improve technology to deliver corporate goal</a:t>
                </a:r>
              </a:p>
            </p:txBody>
          </p:sp>
          <p:sp>
            <p:nvSpPr>
              <p:cNvPr id="92" name="TextBox 91">
                <a:extLst>
                  <a:ext uri="{FF2B5EF4-FFF2-40B4-BE49-F238E27FC236}">
                    <a16:creationId xmlns:a16="http://schemas.microsoft.com/office/drawing/2014/main" id="{73FAAFBE-12B7-4B78-A303-B87689C50169}"/>
                  </a:ext>
                </a:extLst>
              </p:cNvPr>
              <p:cNvSpPr txBox="1"/>
              <p:nvPr/>
            </p:nvSpPr>
            <p:spPr>
              <a:xfrm>
                <a:off x="1463569" y="1220244"/>
                <a:ext cx="1862883" cy="637259"/>
              </a:xfrm>
              <a:prstGeom prst="rect">
                <a:avLst/>
              </a:prstGeom>
              <a:noFill/>
            </p:spPr>
            <p:txBody>
              <a:bodyPr wrap="square" rtlCol="0">
                <a:spAutoFit/>
              </a:bodyPr>
              <a:lstStyle/>
              <a:p>
                <a:pPr defTabSz="914400" eaLnBrk="0" fontAlgn="base" hangingPunct="0">
                  <a:spcBef>
                    <a:spcPct val="0"/>
                  </a:spcBef>
                  <a:spcAft>
                    <a:spcPct val="0"/>
                  </a:spcAft>
                  <a:defRPr/>
                </a:pPr>
                <a:r>
                  <a:rPr lang="en-US" sz="1600" b="1" kern="0" dirty="0">
                    <a:solidFill>
                      <a:srgbClr val="018342"/>
                    </a:solidFill>
                    <a:latin typeface="Leelawadee" panose="020B0502040204020203" pitchFamily="34" charset="-34"/>
                    <a:cs typeface="Leelawadee" panose="020B0502040204020203" pitchFamily="34" charset="-34"/>
                  </a:rPr>
                  <a:t>Process optimization </a:t>
                </a:r>
              </a:p>
            </p:txBody>
          </p:sp>
          <p:sp>
            <p:nvSpPr>
              <p:cNvPr id="93" name="TextBox 92">
                <a:extLst>
                  <a:ext uri="{FF2B5EF4-FFF2-40B4-BE49-F238E27FC236}">
                    <a16:creationId xmlns:a16="http://schemas.microsoft.com/office/drawing/2014/main" id="{568ED446-475A-4C88-B80E-FAFF32141F8F}"/>
                  </a:ext>
                </a:extLst>
              </p:cNvPr>
              <p:cNvSpPr txBox="1"/>
              <p:nvPr/>
            </p:nvSpPr>
            <p:spPr>
              <a:xfrm>
                <a:off x="5325882" y="1207140"/>
                <a:ext cx="3091247" cy="905579"/>
              </a:xfrm>
              <a:prstGeom prst="rect">
                <a:avLst/>
              </a:prstGeom>
              <a:noFill/>
            </p:spPr>
            <p:txBody>
              <a:bodyPr wrap="square" rtlCol="0">
                <a:spAutoFit/>
              </a:bodyPr>
              <a:lstStyle/>
              <a:p>
                <a:pPr defTabSz="914400" eaLnBrk="0" fontAlgn="base" hangingPunct="0">
                  <a:spcBef>
                    <a:spcPct val="0"/>
                  </a:spcBef>
                  <a:spcAft>
                    <a:spcPct val="0"/>
                  </a:spcAft>
                  <a:defRPr/>
                </a:pPr>
                <a:r>
                  <a:rPr lang="en-US" sz="1600" b="1" kern="0" dirty="0">
                    <a:solidFill>
                      <a:srgbClr val="018342"/>
                    </a:solidFill>
                    <a:latin typeface="Leelawadee" panose="020B0502040204020203" pitchFamily="34" charset="-34"/>
                    <a:cs typeface="Leelawadee" panose="020B0502040204020203" pitchFamily="34" charset="-34"/>
                  </a:rPr>
                  <a:t>Partnership through strategic alliances across businesses and stakeholders</a:t>
                </a:r>
              </a:p>
            </p:txBody>
          </p:sp>
        </p:grpSp>
        <p:pic>
          <p:nvPicPr>
            <p:cNvPr id="83" name="Picture 82">
              <a:extLst>
                <a:ext uri="{FF2B5EF4-FFF2-40B4-BE49-F238E27FC236}">
                  <a16:creationId xmlns:a16="http://schemas.microsoft.com/office/drawing/2014/main" id="{8EE41466-4DD3-491B-BB13-AA4922219504}"/>
                </a:ext>
              </a:extLst>
            </p:cNvPr>
            <p:cNvPicPr>
              <a:picLocks noChangeAspect="1"/>
            </p:cNvPicPr>
            <p:nvPr/>
          </p:nvPicPr>
          <p:blipFill>
            <a:blip r:embed="rId3"/>
            <a:stretch>
              <a:fillRect/>
            </a:stretch>
          </p:blipFill>
          <p:spPr>
            <a:xfrm>
              <a:off x="6096000" y="4550655"/>
              <a:ext cx="1117698" cy="708327"/>
            </a:xfrm>
            <a:prstGeom prst="rect">
              <a:avLst/>
            </a:prstGeom>
          </p:spPr>
        </p:pic>
        <p:pic>
          <p:nvPicPr>
            <p:cNvPr id="84" name="Picture 83">
              <a:extLst>
                <a:ext uri="{FF2B5EF4-FFF2-40B4-BE49-F238E27FC236}">
                  <a16:creationId xmlns:a16="http://schemas.microsoft.com/office/drawing/2014/main" id="{AA077019-57CF-4DCF-AE3E-05195890472B}"/>
                </a:ext>
              </a:extLst>
            </p:cNvPr>
            <p:cNvPicPr>
              <a:picLocks noChangeAspect="1"/>
            </p:cNvPicPr>
            <p:nvPr/>
          </p:nvPicPr>
          <p:blipFill>
            <a:blip r:embed="rId4"/>
            <a:stretch>
              <a:fillRect/>
            </a:stretch>
          </p:blipFill>
          <p:spPr>
            <a:xfrm>
              <a:off x="3612033" y="3066637"/>
              <a:ext cx="752628" cy="607900"/>
            </a:xfrm>
            <a:prstGeom prst="rect">
              <a:avLst/>
            </a:prstGeom>
          </p:spPr>
        </p:pic>
        <p:pic>
          <p:nvPicPr>
            <p:cNvPr id="85" name="Picture 84">
              <a:extLst>
                <a:ext uri="{FF2B5EF4-FFF2-40B4-BE49-F238E27FC236}">
                  <a16:creationId xmlns:a16="http://schemas.microsoft.com/office/drawing/2014/main" id="{42CA1DB9-1A6D-44E9-80FF-2E7F89AD5D34}"/>
                </a:ext>
              </a:extLst>
            </p:cNvPr>
            <p:cNvPicPr>
              <a:picLocks noChangeAspect="1"/>
            </p:cNvPicPr>
            <p:nvPr/>
          </p:nvPicPr>
          <p:blipFill>
            <a:blip r:embed="rId5"/>
            <a:stretch>
              <a:fillRect/>
            </a:stretch>
          </p:blipFill>
          <p:spPr>
            <a:xfrm>
              <a:off x="3871912" y="4388609"/>
              <a:ext cx="1218868" cy="847214"/>
            </a:xfrm>
            <a:prstGeom prst="rect">
              <a:avLst/>
            </a:prstGeom>
          </p:spPr>
        </p:pic>
        <p:pic>
          <p:nvPicPr>
            <p:cNvPr id="86" name="Picture 85">
              <a:extLst>
                <a:ext uri="{FF2B5EF4-FFF2-40B4-BE49-F238E27FC236}">
                  <a16:creationId xmlns:a16="http://schemas.microsoft.com/office/drawing/2014/main" id="{61E59DA9-4768-4454-9626-66501DD61456}"/>
                </a:ext>
              </a:extLst>
            </p:cNvPr>
            <p:cNvPicPr>
              <a:picLocks noChangeAspect="1"/>
            </p:cNvPicPr>
            <p:nvPr/>
          </p:nvPicPr>
          <p:blipFill>
            <a:blip r:embed="rId6"/>
            <a:stretch>
              <a:fillRect/>
            </a:stretch>
          </p:blipFill>
          <p:spPr>
            <a:xfrm>
              <a:off x="3809274" y="1676744"/>
              <a:ext cx="603263" cy="584775"/>
            </a:xfrm>
            <a:prstGeom prst="rect">
              <a:avLst/>
            </a:prstGeom>
          </p:spPr>
        </p:pic>
        <p:pic>
          <p:nvPicPr>
            <p:cNvPr id="87" name="Picture 86">
              <a:extLst>
                <a:ext uri="{FF2B5EF4-FFF2-40B4-BE49-F238E27FC236}">
                  <a16:creationId xmlns:a16="http://schemas.microsoft.com/office/drawing/2014/main" id="{F9A024FA-4AC7-41EC-8D18-A521CD4D4DD8}"/>
                </a:ext>
              </a:extLst>
            </p:cNvPr>
            <p:cNvPicPr>
              <a:picLocks noChangeAspect="1"/>
            </p:cNvPicPr>
            <p:nvPr/>
          </p:nvPicPr>
          <p:blipFill>
            <a:blip r:embed="rId7"/>
            <a:stretch>
              <a:fillRect/>
            </a:stretch>
          </p:blipFill>
          <p:spPr>
            <a:xfrm>
              <a:off x="6408762" y="3018526"/>
              <a:ext cx="1175509" cy="930547"/>
            </a:xfrm>
            <a:prstGeom prst="rect">
              <a:avLst/>
            </a:prstGeom>
          </p:spPr>
        </p:pic>
      </p:grpSp>
      <p:sp>
        <p:nvSpPr>
          <p:cNvPr id="6" name="AutoShape 2" descr="Related image">
            <a:extLst>
              <a:ext uri="{FF2B5EF4-FFF2-40B4-BE49-F238E27FC236}">
                <a16:creationId xmlns:a16="http://schemas.microsoft.com/office/drawing/2014/main" id="{F1BB02F3-AF5E-4308-91C7-48CC5E185F22}"/>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TextBox 115">
            <a:extLst>
              <a:ext uri="{FF2B5EF4-FFF2-40B4-BE49-F238E27FC236}">
                <a16:creationId xmlns:a16="http://schemas.microsoft.com/office/drawing/2014/main" id="{6CBF1CA5-A86F-4046-B9E4-7EB1929E73FA}"/>
              </a:ext>
            </a:extLst>
          </p:cNvPr>
          <p:cNvSpPr txBox="1"/>
          <p:nvPr/>
        </p:nvSpPr>
        <p:spPr>
          <a:xfrm>
            <a:off x="0" y="6488668"/>
            <a:ext cx="9144000" cy="276999"/>
          </a:xfrm>
          <a:prstGeom prst="rect">
            <a:avLst/>
          </a:prstGeom>
          <a:noFill/>
        </p:spPr>
        <p:txBody>
          <a:bodyPr wrap="square" rtlCol="0">
            <a:spAutoFit/>
          </a:bodyPr>
          <a:lstStyle/>
          <a:p>
            <a:pPr lvl="0" algn="r" eaLnBrk="0" fontAlgn="base" hangingPunct="0">
              <a:spcBef>
                <a:spcPct val="0"/>
              </a:spcBef>
              <a:spcAft>
                <a:spcPct val="0"/>
              </a:spcAft>
              <a:tabLst>
                <a:tab pos="2865438" algn="ctr"/>
                <a:tab pos="5730875" algn="r"/>
              </a:tabLst>
            </a:pPr>
            <a:r>
              <a:rPr lang="en-US" sz="1200" dirty="0">
                <a:solidFill>
                  <a:schemeClr val="bg1">
                    <a:lumMod val="65000"/>
                  </a:schemeClr>
                </a:solidFill>
              </a:rPr>
              <a:t>	 </a:t>
            </a:r>
            <a:r>
              <a:rPr lang="en-GB" sz="1200" b="1" dirty="0">
                <a:latin typeface="Calibri" panose="020F0502020204030204" pitchFamily="34" charset="0"/>
                <a:cs typeface="Times New Roman" panose="02020603050405020304" pitchFamily="18" charset="0"/>
              </a:rPr>
              <a:t>4</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2512463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0" y="1636294"/>
            <a:ext cx="9127958" cy="52217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7121198" y="3510808"/>
            <a:ext cx="614026" cy="537384"/>
          </a:xfrm>
          <a:prstGeom prst="ellipse">
            <a:avLst/>
          </a:prstGeom>
          <a:solidFill>
            <a:schemeClr val="tx1">
              <a:lumMod val="95000"/>
              <a:lumOff val="5000"/>
            </a:schemeClr>
          </a:solidFill>
          <a:ln w="38100">
            <a:solidFill>
              <a:srgbClr val="BFCC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cxnSp>
        <p:nvCxnSpPr>
          <p:cNvPr id="2" name="Straight Connector 1"/>
          <p:cNvCxnSpPr/>
          <p:nvPr/>
        </p:nvCxnSpPr>
        <p:spPr>
          <a:xfrm>
            <a:off x="-16042" y="1636294"/>
            <a:ext cx="9144000" cy="0"/>
          </a:xfrm>
          <a:prstGeom prst="line">
            <a:avLst/>
          </a:prstGeom>
          <a:ln>
            <a:solidFill>
              <a:schemeClr val="accent3">
                <a:lumMod val="75000"/>
              </a:schemeClr>
            </a:solidFill>
          </a:ln>
        </p:spPr>
        <p:style>
          <a:lnRef idx="3">
            <a:schemeClr val="accent3"/>
          </a:lnRef>
          <a:fillRef idx="0">
            <a:schemeClr val="accent3"/>
          </a:fillRef>
          <a:effectRef idx="2">
            <a:schemeClr val="accent3"/>
          </a:effectRef>
          <a:fontRef idx="minor">
            <a:schemeClr val="tx1"/>
          </a:fontRef>
        </p:style>
      </p:cxnSp>
      <p:sp>
        <p:nvSpPr>
          <p:cNvPr id="4" name="Title 3"/>
          <p:cNvSpPr txBox="1">
            <a:spLocks/>
          </p:cNvSpPr>
          <p:nvPr/>
        </p:nvSpPr>
        <p:spPr>
          <a:xfrm>
            <a:off x="1743171" y="309095"/>
            <a:ext cx="6363206" cy="458498"/>
          </a:xfrm>
          <a:prstGeom prst="rect">
            <a:avLst/>
          </a:prstGeom>
          <a:ln>
            <a:noFill/>
          </a:ln>
        </p:spPr>
        <p:txBody>
          <a:bodyPr/>
          <a:lstStyle>
            <a:lvl1pPr algn="ctr" defTabSz="914377" rtl="0" eaLnBrk="1" latinLnBrk="0" hangingPunct="1">
              <a:spcBef>
                <a:spcPct val="0"/>
              </a:spcBef>
              <a:buNone/>
              <a:defRPr sz="4400" kern="1200">
                <a:solidFill>
                  <a:schemeClr val="tx1"/>
                </a:solidFill>
                <a:latin typeface="+mj-lt"/>
                <a:ea typeface="+mj-ea"/>
                <a:cs typeface="+mj-cs"/>
              </a:defRPr>
            </a:lvl1pPr>
          </a:lstStyle>
          <a:p>
            <a:pPr algn="l"/>
            <a:r>
              <a:rPr lang="en-US" sz="2400" b="1" spc="-53" dirty="0">
                <a:solidFill>
                  <a:srgbClr val="C00000"/>
                </a:solidFill>
                <a:latin typeface="Tw Cen MT" panose="020B0602020104020603" pitchFamily="34" charset="0"/>
                <a:cs typeface="+mn-cs"/>
              </a:rPr>
              <a:t>I Our major milestones &amp; Future Outlook...1/2  </a:t>
            </a:r>
          </a:p>
        </p:txBody>
      </p:sp>
      <p:grpSp>
        <p:nvGrpSpPr>
          <p:cNvPr id="5" name="Group 4"/>
          <p:cNvGrpSpPr/>
          <p:nvPr/>
        </p:nvGrpSpPr>
        <p:grpSpPr>
          <a:xfrm>
            <a:off x="400049" y="1661995"/>
            <a:ext cx="8343902" cy="4053006"/>
            <a:chOff x="1631113" y="1314202"/>
            <a:chExt cx="11268498" cy="5404008"/>
          </a:xfrm>
        </p:grpSpPr>
        <p:sp>
          <p:nvSpPr>
            <p:cNvPr id="6" name="Rectangle 5"/>
            <p:cNvSpPr/>
            <p:nvPr/>
          </p:nvSpPr>
          <p:spPr>
            <a:xfrm>
              <a:off x="9194899" y="3084031"/>
              <a:ext cx="0" cy="100584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7" name="Rectangle 6"/>
            <p:cNvSpPr/>
            <p:nvPr/>
          </p:nvSpPr>
          <p:spPr>
            <a:xfrm>
              <a:off x="2229881" y="3647621"/>
              <a:ext cx="0" cy="4572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8" name="Pentagon 7"/>
            <p:cNvSpPr/>
            <p:nvPr/>
          </p:nvSpPr>
          <p:spPr>
            <a:xfrm>
              <a:off x="8191538" y="1339573"/>
              <a:ext cx="3810411" cy="389541"/>
            </a:xfrm>
            <a:prstGeom prst="homePlat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p>
          </p:txBody>
        </p:sp>
        <p:sp>
          <p:nvSpPr>
            <p:cNvPr id="9" name="Pentagon 8"/>
            <p:cNvSpPr/>
            <p:nvPr/>
          </p:nvSpPr>
          <p:spPr>
            <a:xfrm>
              <a:off x="1631113" y="1314202"/>
              <a:ext cx="6560424" cy="398855"/>
            </a:xfrm>
            <a:prstGeom prst="homePlat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2" name="Rectangle 11"/>
            <p:cNvSpPr/>
            <p:nvPr/>
          </p:nvSpPr>
          <p:spPr>
            <a:xfrm>
              <a:off x="3483470" y="1323096"/>
              <a:ext cx="1792224" cy="4295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spc="225" dirty="0">
                  <a:solidFill>
                    <a:schemeClr val="tx1"/>
                  </a:solidFill>
                </a:rPr>
                <a:t>2016</a:t>
              </a:r>
            </a:p>
          </p:txBody>
        </p:sp>
        <p:cxnSp>
          <p:nvCxnSpPr>
            <p:cNvPr id="14" name="Straight Connector 13"/>
            <p:cNvCxnSpPr/>
            <p:nvPr/>
          </p:nvCxnSpPr>
          <p:spPr>
            <a:xfrm flipV="1">
              <a:off x="1981200" y="4085087"/>
              <a:ext cx="10896600" cy="29713"/>
            </a:xfrm>
            <a:prstGeom prst="line">
              <a:avLst/>
            </a:prstGeom>
            <a:ln w="34925">
              <a:solidFill>
                <a:schemeClr val="tx1">
                  <a:lumMod val="85000"/>
                  <a:lumOff val="15000"/>
                  <a:alpha val="52000"/>
                </a:schemeClr>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2179320"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17" name="Oval 16"/>
            <p:cNvSpPr/>
            <p:nvPr/>
          </p:nvSpPr>
          <p:spPr>
            <a:xfrm>
              <a:off x="7559830" y="4072548"/>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18" name="Rectangle 17"/>
            <p:cNvSpPr/>
            <p:nvPr/>
          </p:nvSpPr>
          <p:spPr>
            <a:xfrm flipV="1">
              <a:off x="8888376" y="4085087"/>
              <a:ext cx="9144" cy="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19" name="Chevron 18"/>
            <p:cNvSpPr/>
            <p:nvPr/>
          </p:nvSpPr>
          <p:spPr>
            <a:xfrm>
              <a:off x="12289194" y="3967661"/>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0" name="Chevron 19"/>
            <p:cNvSpPr/>
            <p:nvPr/>
          </p:nvSpPr>
          <p:spPr>
            <a:xfrm>
              <a:off x="12556303" y="3967661"/>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1" name="Chevron 20"/>
            <p:cNvSpPr/>
            <p:nvPr/>
          </p:nvSpPr>
          <p:spPr>
            <a:xfrm>
              <a:off x="12022903" y="3967661"/>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4" name="Oval 23"/>
            <p:cNvSpPr/>
            <p:nvPr/>
          </p:nvSpPr>
          <p:spPr>
            <a:xfrm>
              <a:off x="2501019"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5" name="Oval 24"/>
            <p:cNvSpPr/>
            <p:nvPr/>
          </p:nvSpPr>
          <p:spPr>
            <a:xfrm>
              <a:off x="4797383"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6" name="Oval 25"/>
            <p:cNvSpPr/>
            <p:nvPr/>
          </p:nvSpPr>
          <p:spPr>
            <a:xfrm>
              <a:off x="3915608"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7" name="Oval 26"/>
            <p:cNvSpPr/>
            <p:nvPr/>
          </p:nvSpPr>
          <p:spPr>
            <a:xfrm>
              <a:off x="3342256"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75" dirty="0">
                  <a:solidFill>
                    <a:schemeClr val="tx1"/>
                  </a:solidFill>
                </a:rPr>
                <a:t>                     </a:t>
              </a:r>
            </a:p>
          </p:txBody>
        </p:sp>
        <p:sp>
          <p:nvSpPr>
            <p:cNvPr id="28" name="Oval 27"/>
            <p:cNvSpPr/>
            <p:nvPr/>
          </p:nvSpPr>
          <p:spPr>
            <a:xfrm>
              <a:off x="5974292"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29" name="Oval 28"/>
            <p:cNvSpPr/>
            <p:nvPr/>
          </p:nvSpPr>
          <p:spPr>
            <a:xfrm>
              <a:off x="8191540"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31" name="TextBox 30"/>
            <p:cNvSpPr txBox="1"/>
            <p:nvPr/>
          </p:nvSpPr>
          <p:spPr>
            <a:xfrm>
              <a:off x="1647625" y="2743200"/>
              <a:ext cx="1171776" cy="923329"/>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Jan 2016</a:t>
              </a:r>
            </a:p>
            <a:p>
              <a:pPr algn="ctr"/>
              <a:r>
                <a:rPr lang="en-US" sz="975" dirty="0">
                  <a:latin typeface="Calibri"/>
                  <a:ea typeface="Microsoft JhengHei" panose="020B0604030504040204" pitchFamily="34" charset="-120"/>
                </a:rPr>
                <a:t>Signed MOU with </a:t>
              </a:r>
              <a:r>
                <a:rPr lang="en-US" sz="975" dirty="0" err="1">
                  <a:latin typeface="Calibri"/>
                  <a:ea typeface="Microsoft JhengHei" panose="020B0604030504040204" pitchFamily="34" charset="-120"/>
                </a:rPr>
                <a:t>Strate</a:t>
              </a:r>
              <a:r>
                <a:rPr lang="en-US" sz="975" dirty="0">
                  <a:latin typeface="Calibri"/>
                  <a:ea typeface="Microsoft JhengHei" panose="020B0604030504040204" pitchFamily="34" charset="-120"/>
                </a:rPr>
                <a:t> &amp; Kenya CSDs</a:t>
              </a:r>
            </a:p>
          </p:txBody>
        </p:sp>
        <p:sp>
          <p:nvSpPr>
            <p:cNvPr id="32" name="Rectangle 31"/>
            <p:cNvSpPr/>
            <p:nvPr/>
          </p:nvSpPr>
          <p:spPr>
            <a:xfrm>
              <a:off x="2551401" y="4181311"/>
              <a:ext cx="0" cy="13716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33" name="TextBox 32"/>
            <p:cNvSpPr txBox="1"/>
            <p:nvPr/>
          </p:nvSpPr>
          <p:spPr>
            <a:xfrm>
              <a:off x="1676401" y="5594826"/>
              <a:ext cx="1740677" cy="1123384"/>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February 2016</a:t>
              </a:r>
              <a:endParaRPr lang="en-US" sz="975" dirty="0">
                <a:effectLst>
                  <a:outerShdw blurRad="38100" dist="38100" dir="2700000" algn="tl">
                    <a:srgbClr val="000000">
                      <a:alpha val="43137"/>
                    </a:srgbClr>
                  </a:outerShdw>
                </a:effectLst>
                <a:latin typeface="Calibri"/>
                <a:ea typeface="Microsoft JhengHei" panose="020B0604030504040204" pitchFamily="34" charset="-120"/>
              </a:endParaRPr>
            </a:p>
            <a:p>
              <a:pPr algn="ctr"/>
              <a:r>
                <a:rPr lang="en-US" sz="975" dirty="0">
                  <a:latin typeface="Calibri"/>
                  <a:ea typeface="Microsoft JhengHei" panose="020B0604030504040204" pitchFamily="34" charset="-120"/>
                </a:rPr>
                <a:t>Commenced biometric enrolment and verification system</a:t>
              </a:r>
            </a:p>
          </p:txBody>
        </p:sp>
        <p:sp>
          <p:nvSpPr>
            <p:cNvPr id="34" name="TextBox 33"/>
            <p:cNvSpPr txBox="1"/>
            <p:nvPr/>
          </p:nvSpPr>
          <p:spPr>
            <a:xfrm>
              <a:off x="2470111" y="4571836"/>
              <a:ext cx="1797089" cy="723275"/>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April 2016</a:t>
              </a:r>
            </a:p>
            <a:p>
              <a:pPr algn="ctr"/>
              <a:r>
                <a:rPr lang="en-US" sz="975" dirty="0">
                  <a:latin typeface="Calibri"/>
                  <a:ea typeface="Microsoft JhengHei" panose="020B0604030504040204" pitchFamily="34" charset="-120"/>
                </a:rPr>
                <a:t>Fully complied with CPMI-IOSCO</a:t>
              </a:r>
            </a:p>
          </p:txBody>
        </p:sp>
        <p:sp>
          <p:nvSpPr>
            <p:cNvPr id="35" name="Rectangle 34"/>
            <p:cNvSpPr/>
            <p:nvPr/>
          </p:nvSpPr>
          <p:spPr>
            <a:xfrm>
              <a:off x="3387975" y="4187822"/>
              <a:ext cx="0" cy="3657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36" name="TextBox 35"/>
            <p:cNvSpPr txBox="1"/>
            <p:nvPr/>
          </p:nvSpPr>
          <p:spPr>
            <a:xfrm>
              <a:off x="3200400" y="2170093"/>
              <a:ext cx="1524000" cy="923329"/>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May 2016</a:t>
              </a:r>
            </a:p>
            <a:p>
              <a:pPr algn="ctr"/>
              <a:r>
                <a:rPr lang="en-US" sz="975" dirty="0">
                  <a:latin typeface="Calibri"/>
                  <a:ea typeface="Microsoft JhengHei" panose="020B0604030504040204" pitchFamily="34" charset="-120"/>
                </a:rPr>
                <a:t>Achieved Thomas Murray “A” rating (from A-)</a:t>
              </a:r>
            </a:p>
          </p:txBody>
        </p:sp>
        <p:sp>
          <p:nvSpPr>
            <p:cNvPr id="37" name="TextBox 36"/>
            <p:cNvSpPr txBox="1"/>
            <p:nvPr/>
          </p:nvSpPr>
          <p:spPr>
            <a:xfrm>
              <a:off x="4038948" y="4562675"/>
              <a:ext cx="1599852" cy="1123384"/>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June 2016</a:t>
              </a:r>
            </a:p>
            <a:p>
              <a:pPr algn="ctr"/>
              <a:r>
                <a:rPr lang="en-US" sz="975" dirty="0">
                  <a:latin typeface="Calibri"/>
                  <a:ea typeface="Microsoft JhengHei" panose="020B0604030504040204" pitchFamily="34" charset="-120"/>
                </a:rPr>
                <a:t>Signed consultancy agreement with Liberia and Gambia CSDs</a:t>
              </a:r>
            </a:p>
          </p:txBody>
        </p:sp>
        <p:sp>
          <p:nvSpPr>
            <p:cNvPr id="38" name="TextBox 37"/>
            <p:cNvSpPr txBox="1"/>
            <p:nvPr/>
          </p:nvSpPr>
          <p:spPr>
            <a:xfrm>
              <a:off x="4495800" y="1981200"/>
              <a:ext cx="1746054" cy="523220"/>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July 2016</a:t>
              </a:r>
            </a:p>
            <a:p>
              <a:pPr algn="ctr"/>
              <a:r>
                <a:rPr lang="en-US" sz="975" dirty="0">
                  <a:latin typeface="Calibri"/>
                  <a:ea typeface="Microsoft JhengHei" panose="020B0604030504040204" pitchFamily="34" charset="-120"/>
                </a:rPr>
                <a:t>ISO Certification</a:t>
              </a:r>
            </a:p>
          </p:txBody>
        </p:sp>
        <p:sp>
          <p:nvSpPr>
            <p:cNvPr id="39" name="Rectangle 38"/>
            <p:cNvSpPr/>
            <p:nvPr/>
          </p:nvSpPr>
          <p:spPr>
            <a:xfrm>
              <a:off x="3961328" y="3120131"/>
              <a:ext cx="0" cy="9144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40" name="Rectangle 39"/>
            <p:cNvSpPr/>
            <p:nvPr/>
          </p:nvSpPr>
          <p:spPr>
            <a:xfrm>
              <a:off x="5334000" y="2667000"/>
              <a:ext cx="45719" cy="13716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41" name="Oval 40"/>
            <p:cNvSpPr/>
            <p:nvPr/>
          </p:nvSpPr>
          <p:spPr>
            <a:xfrm>
              <a:off x="5310022" y="4075925"/>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42" name="Rectangle 41"/>
            <p:cNvSpPr/>
            <p:nvPr/>
          </p:nvSpPr>
          <p:spPr>
            <a:xfrm>
              <a:off x="4843103" y="4207324"/>
              <a:ext cx="0" cy="3657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43" name="Rectangle 42"/>
            <p:cNvSpPr/>
            <p:nvPr/>
          </p:nvSpPr>
          <p:spPr>
            <a:xfrm>
              <a:off x="6036697" y="4182913"/>
              <a:ext cx="0" cy="12801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44" name="TextBox 43"/>
            <p:cNvSpPr txBox="1"/>
            <p:nvPr/>
          </p:nvSpPr>
          <p:spPr>
            <a:xfrm>
              <a:off x="5105400" y="5488321"/>
              <a:ext cx="1860215" cy="923329"/>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August 2016</a:t>
              </a:r>
            </a:p>
            <a:p>
              <a:pPr algn="ctr"/>
              <a:r>
                <a:rPr lang="en-US" sz="975" dirty="0">
                  <a:latin typeface="Calibri"/>
                  <a:ea typeface="Microsoft JhengHei" panose="020B0604030504040204" pitchFamily="34" charset="-120"/>
                </a:rPr>
                <a:t>Deployed E-Gem (Electronic General Meeting) platform</a:t>
              </a:r>
            </a:p>
          </p:txBody>
        </p:sp>
        <p:sp>
          <p:nvSpPr>
            <p:cNvPr id="45" name="Rectangle 44"/>
            <p:cNvSpPr/>
            <p:nvPr/>
          </p:nvSpPr>
          <p:spPr>
            <a:xfrm>
              <a:off x="7579150" y="2999466"/>
              <a:ext cx="0" cy="109728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46" name="TextBox 45"/>
            <p:cNvSpPr txBox="1"/>
            <p:nvPr/>
          </p:nvSpPr>
          <p:spPr>
            <a:xfrm>
              <a:off x="6821861" y="1787980"/>
              <a:ext cx="1514577" cy="1123384"/>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November 2016</a:t>
              </a:r>
            </a:p>
            <a:p>
              <a:pPr algn="ctr"/>
              <a:r>
                <a:rPr lang="en-US" sz="975" dirty="0">
                  <a:latin typeface="Calibri"/>
                  <a:ea typeface="Microsoft JhengHei UI" panose="020B0604030504040204" pitchFamily="34" charset="-120"/>
                </a:rPr>
                <a:t>Full dematerialization of shares certificates</a:t>
              </a:r>
              <a:endParaRPr lang="en-US" sz="975" b="1" dirty="0">
                <a:latin typeface="Calibri"/>
                <a:ea typeface="Meiryo UI" panose="020B0604030504040204" pitchFamily="34" charset="-128"/>
                <a:cs typeface="Aharoni" panose="02010803020104030203" pitchFamily="2" charset="-79"/>
              </a:endParaRPr>
            </a:p>
          </p:txBody>
        </p:sp>
        <p:sp>
          <p:nvSpPr>
            <p:cNvPr id="47" name="TextBox 46"/>
            <p:cNvSpPr txBox="1"/>
            <p:nvPr/>
          </p:nvSpPr>
          <p:spPr>
            <a:xfrm>
              <a:off x="7559830" y="4533056"/>
              <a:ext cx="1669475" cy="1123384"/>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January 2017</a:t>
              </a:r>
            </a:p>
            <a:p>
              <a:pPr algn="ctr"/>
              <a:r>
                <a:rPr lang="en-US" sz="975" dirty="0">
                  <a:latin typeface="Calibri"/>
                  <a:ea typeface="Microsoft JhengHei UI" panose="020B0604030504040204" pitchFamily="34" charset="-120"/>
                </a:rPr>
                <a:t>Set up Pension Contributory Management System</a:t>
              </a:r>
              <a:endParaRPr lang="en-US" sz="975" b="1" dirty="0">
                <a:latin typeface="Calibri"/>
                <a:ea typeface="Meiryo UI" panose="020B0604030504040204" pitchFamily="34" charset="-128"/>
                <a:cs typeface="Aharoni" panose="02010803020104030203" pitchFamily="2" charset="-79"/>
              </a:endParaRPr>
            </a:p>
          </p:txBody>
        </p:sp>
        <p:sp>
          <p:nvSpPr>
            <p:cNvPr id="48" name="Rectangle 47"/>
            <p:cNvSpPr/>
            <p:nvPr/>
          </p:nvSpPr>
          <p:spPr>
            <a:xfrm>
              <a:off x="8268721" y="4130040"/>
              <a:ext cx="0" cy="3657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49" name="Rectangle 48"/>
            <p:cNvSpPr/>
            <p:nvPr/>
          </p:nvSpPr>
          <p:spPr>
            <a:xfrm>
              <a:off x="8500265" y="1905000"/>
              <a:ext cx="1375260" cy="1123384"/>
            </a:xfrm>
            <a:prstGeom prst="rect">
              <a:avLst/>
            </a:prstGeom>
            <a:ln w="28575">
              <a:solidFill>
                <a:srgbClr val="A6AD2E"/>
              </a:solidFill>
              <a:prstDash val="sysDot"/>
            </a:ln>
          </p:spPr>
          <p:txBody>
            <a:bodyPr wrap="square">
              <a:spAutoFit/>
            </a:bodyPr>
            <a:lstStyle/>
            <a:p>
              <a:pPr algn="ctr"/>
              <a:r>
                <a:rPr lang="en-US" sz="975" b="1" dirty="0">
                  <a:effectLst>
                    <a:outerShdw blurRad="38100" dist="38100" dir="2700000" algn="tl">
                      <a:srgbClr val="000000">
                        <a:alpha val="43137"/>
                      </a:srgbClr>
                    </a:outerShdw>
                  </a:effectLst>
                  <a:ea typeface="Meiryo UI" panose="020B0604030504040204" pitchFamily="34" charset="-128"/>
                  <a:cs typeface="Aharoni" panose="02010803020104030203" pitchFamily="2" charset="-79"/>
                </a:rPr>
                <a:t>October 2017</a:t>
              </a:r>
            </a:p>
            <a:p>
              <a:pPr algn="ctr"/>
              <a:r>
                <a:rPr lang="en-US" sz="975" dirty="0">
                  <a:ea typeface="Meiryo UI" panose="020B0604030504040204" pitchFamily="34" charset="-128"/>
                  <a:cs typeface="Aharoni" panose="02010803020104030203" pitchFamily="2" charset="-79"/>
                </a:rPr>
                <a:t>Deployed new CSD (Post-trade) platform – Go live</a:t>
              </a:r>
            </a:p>
          </p:txBody>
        </p:sp>
        <p:sp>
          <p:nvSpPr>
            <p:cNvPr id="50" name="Oval 49"/>
            <p:cNvSpPr/>
            <p:nvPr/>
          </p:nvSpPr>
          <p:spPr>
            <a:xfrm>
              <a:off x="9580807" y="4067522"/>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51" name="Rectangle 50"/>
            <p:cNvSpPr/>
            <p:nvPr/>
          </p:nvSpPr>
          <p:spPr>
            <a:xfrm>
              <a:off x="6344681" y="3657600"/>
              <a:ext cx="0" cy="4572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52" name="Oval 51"/>
            <p:cNvSpPr/>
            <p:nvPr/>
          </p:nvSpPr>
          <p:spPr>
            <a:xfrm>
              <a:off x="6294120"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solidFill>
                  <a:schemeClr val="tx1"/>
                </a:solidFill>
              </a:endParaRPr>
            </a:p>
          </p:txBody>
        </p:sp>
        <p:sp>
          <p:nvSpPr>
            <p:cNvPr id="53" name="TextBox 52"/>
            <p:cNvSpPr txBox="1"/>
            <p:nvPr/>
          </p:nvSpPr>
          <p:spPr>
            <a:xfrm>
              <a:off x="5486400" y="2514600"/>
              <a:ext cx="1676401" cy="1123384"/>
            </a:xfrm>
            <a:prstGeom prst="rect">
              <a:avLst/>
            </a:prstGeom>
            <a:noFill/>
            <a:ln>
              <a:noFill/>
            </a:ln>
          </p:spPr>
          <p:txBody>
            <a:bodyPr wrap="square" rtlCol="0">
              <a:spAutoFit/>
            </a:bodyPr>
            <a:lstStyle/>
            <a:p>
              <a:pPr algn="ctr"/>
              <a:r>
                <a:rPr lang="en-US" sz="975" b="1" dirty="0">
                  <a:effectLst>
                    <a:outerShdw blurRad="38100" dist="38100" dir="2700000" algn="tl">
                      <a:srgbClr val="000000">
                        <a:alpha val="43137"/>
                      </a:srgbClr>
                    </a:outerShdw>
                  </a:effectLst>
                  <a:latin typeface="Calibri"/>
                  <a:ea typeface="Meiryo UI" panose="020B0604030504040204" pitchFamily="34" charset="-128"/>
                  <a:cs typeface="Aharoni" panose="02010803020104030203" pitchFamily="2" charset="-79"/>
                </a:rPr>
                <a:t>Oct 2016</a:t>
              </a:r>
            </a:p>
            <a:p>
              <a:pPr algn="ctr"/>
              <a:r>
                <a:rPr lang="en-US" sz="975" dirty="0">
                  <a:latin typeface="Calibri"/>
                  <a:ea typeface="Microsoft JhengHei" panose="020B0604030504040204" pitchFamily="34" charset="-120"/>
                </a:rPr>
                <a:t>Co-Sponsored a CCP platform for Nigerian financial market</a:t>
              </a:r>
            </a:p>
          </p:txBody>
        </p:sp>
      </p:grpSp>
      <p:sp>
        <p:nvSpPr>
          <p:cNvPr id="54" name="Rectangle 53"/>
          <p:cNvSpPr/>
          <p:nvPr/>
        </p:nvSpPr>
        <p:spPr>
          <a:xfrm>
            <a:off x="7397239" y="2750526"/>
            <a:ext cx="34289" cy="808214"/>
          </a:xfrm>
          <a:prstGeom prst="rect">
            <a:avLst/>
          </a:pr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55" name="TextBox 54"/>
          <p:cNvSpPr txBox="1"/>
          <p:nvPr/>
        </p:nvSpPr>
        <p:spPr>
          <a:xfrm>
            <a:off x="7150887" y="3550626"/>
            <a:ext cx="607396" cy="461665"/>
          </a:xfrm>
          <a:prstGeom prst="rect">
            <a:avLst/>
          </a:prstGeom>
          <a:noFill/>
        </p:spPr>
        <p:txBody>
          <a:bodyPr wrap="square" rtlCol="0">
            <a:spAutoFit/>
          </a:bodyPr>
          <a:lstStyle/>
          <a:p>
            <a:r>
              <a:rPr lang="en-US" sz="1200" b="1" dirty="0">
                <a:ln w="0"/>
                <a:solidFill>
                  <a:schemeClr val="bg1"/>
                </a:solidFill>
                <a:effectLst>
                  <a:outerShdw blurRad="38100" dist="19050" dir="2700000" algn="tl" rotWithShape="0">
                    <a:prstClr val="black">
                      <a:alpha val="40000"/>
                    </a:prstClr>
                  </a:outerShdw>
                </a:effectLst>
                <a:latin typeface="Meiryo UI" panose="020B0604030504040204" pitchFamily="34" charset="-128"/>
                <a:ea typeface="Meiryo UI" panose="020B0604030504040204" pitchFamily="34" charset="-128"/>
                <a:cs typeface="Aharoni" panose="02010803020104030203" pitchFamily="2" charset="-79"/>
              </a:rPr>
              <a:t>Nov. 2017</a:t>
            </a:r>
          </a:p>
        </p:txBody>
      </p:sp>
      <p:sp>
        <p:nvSpPr>
          <p:cNvPr id="56" name="TextBox 55"/>
          <p:cNvSpPr txBox="1"/>
          <p:nvPr/>
        </p:nvSpPr>
        <p:spPr>
          <a:xfrm>
            <a:off x="6800850" y="2034946"/>
            <a:ext cx="1095965" cy="900246"/>
          </a:xfrm>
          <a:prstGeom prst="rect">
            <a:avLst/>
          </a:prstGeom>
          <a:solidFill>
            <a:schemeClr val="accent1">
              <a:lumMod val="20000"/>
              <a:lumOff val="80000"/>
            </a:schemeClr>
          </a:solidFill>
          <a:ln w="38100">
            <a:noFill/>
            <a:prstDash val="solid"/>
          </a:ln>
        </p:spPr>
        <p:txBody>
          <a:bodyPr wrap="square" rtlCol="0">
            <a:spAutoFit/>
          </a:bodyPr>
          <a:lstStyle/>
          <a:p>
            <a:pPr algn="ctr"/>
            <a:r>
              <a:rPr lang="en-US" sz="1050" dirty="0">
                <a:ea typeface="Microsoft JhengHei" panose="020B0604030504040204" pitchFamily="34" charset="-120"/>
              </a:rPr>
              <a:t>Board &amp; Management put together a 3-year strategic plan    </a:t>
            </a:r>
            <a:endParaRPr lang="en-US" sz="1050" b="1" dirty="0">
              <a:latin typeface="Calibri"/>
              <a:ea typeface="Microsoft JhengHei" panose="020B0604030504040204" pitchFamily="34" charset="-120"/>
            </a:endParaRPr>
          </a:p>
        </p:txBody>
      </p:sp>
      <p:sp>
        <p:nvSpPr>
          <p:cNvPr id="58" name="Oval 57"/>
          <p:cNvSpPr/>
          <p:nvPr/>
        </p:nvSpPr>
        <p:spPr>
          <a:xfrm>
            <a:off x="8011558" y="3705292"/>
            <a:ext cx="67708" cy="5594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a:solidFill>
                <a:schemeClr val="tx1"/>
              </a:solidFill>
            </a:endParaRPr>
          </a:p>
        </p:txBody>
      </p:sp>
      <p:sp>
        <p:nvSpPr>
          <p:cNvPr id="62" name="Rectangle 61"/>
          <p:cNvSpPr/>
          <p:nvPr/>
        </p:nvSpPr>
        <p:spPr>
          <a:xfrm>
            <a:off x="5860610" y="1661994"/>
            <a:ext cx="1327075" cy="32212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spc="225" dirty="0">
                <a:solidFill>
                  <a:schemeClr val="tx1"/>
                </a:solidFill>
              </a:rPr>
              <a:t>2017</a:t>
            </a:r>
          </a:p>
        </p:txBody>
      </p:sp>
      <p:sp>
        <p:nvSpPr>
          <p:cNvPr id="61" name="TextBox 60">
            <a:extLst>
              <a:ext uri="{FF2B5EF4-FFF2-40B4-BE49-F238E27FC236}">
                <a16:creationId xmlns:a16="http://schemas.microsoft.com/office/drawing/2014/main" id="{230E56B2-42D4-4F34-A28F-11F386731069}"/>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10</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4106552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2" y="1295400"/>
            <a:ext cx="9127958" cy="52217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a:off x="-16042" y="1636294"/>
            <a:ext cx="9144000" cy="0"/>
          </a:xfrm>
          <a:prstGeom prst="line">
            <a:avLst/>
          </a:prstGeom>
          <a:ln>
            <a:solidFill>
              <a:schemeClr val="accent3">
                <a:lumMod val="75000"/>
              </a:schemeClr>
            </a:solidFill>
          </a:ln>
        </p:spPr>
        <p:style>
          <a:lnRef idx="3">
            <a:schemeClr val="accent3"/>
          </a:lnRef>
          <a:fillRef idx="0">
            <a:schemeClr val="accent3"/>
          </a:fillRef>
          <a:effectRef idx="2">
            <a:schemeClr val="accent3"/>
          </a:effectRef>
          <a:fontRef idx="minor">
            <a:schemeClr val="tx1"/>
          </a:fontRef>
        </p:style>
      </p:cxnSp>
      <p:sp>
        <p:nvSpPr>
          <p:cNvPr id="5" name="Title 3"/>
          <p:cNvSpPr txBox="1">
            <a:spLocks/>
          </p:cNvSpPr>
          <p:nvPr/>
        </p:nvSpPr>
        <p:spPr>
          <a:xfrm>
            <a:off x="1829071" y="293940"/>
            <a:ext cx="6298175" cy="458498"/>
          </a:xfrm>
          <a:prstGeom prst="rect">
            <a:avLst/>
          </a:prstGeom>
          <a:ln>
            <a:noFill/>
          </a:ln>
        </p:spPr>
        <p:txBody>
          <a:bodyPr/>
          <a:lstStyle>
            <a:lvl1pPr algn="ctr" defTabSz="914377" rtl="0" eaLnBrk="1" latinLnBrk="0" hangingPunct="1">
              <a:spcBef>
                <a:spcPct val="0"/>
              </a:spcBef>
              <a:buNone/>
              <a:defRPr sz="4400" kern="1200">
                <a:solidFill>
                  <a:schemeClr val="tx1"/>
                </a:solidFill>
                <a:latin typeface="+mj-lt"/>
                <a:ea typeface="+mj-ea"/>
                <a:cs typeface="+mj-cs"/>
              </a:defRPr>
            </a:lvl1pPr>
          </a:lstStyle>
          <a:p>
            <a:pPr algn="l"/>
            <a:r>
              <a:rPr lang="en-US" sz="2400" b="1" spc="-53" dirty="0">
                <a:solidFill>
                  <a:srgbClr val="C00000"/>
                </a:solidFill>
                <a:latin typeface="Tw Cen MT" panose="020B0602020104020603" pitchFamily="34" charset="0"/>
                <a:cs typeface="+mn-cs"/>
              </a:rPr>
              <a:t>I Our major milestones &amp; Future Outlook…2/2</a:t>
            </a:r>
          </a:p>
        </p:txBody>
      </p:sp>
      <p:grpSp>
        <p:nvGrpSpPr>
          <p:cNvPr id="6" name="Group 5"/>
          <p:cNvGrpSpPr/>
          <p:nvPr/>
        </p:nvGrpSpPr>
        <p:grpSpPr>
          <a:xfrm>
            <a:off x="297696" y="1878463"/>
            <a:ext cx="8193566" cy="3740779"/>
            <a:chOff x="936483" y="1295400"/>
            <a:chExt cx="11065470" cy="4987705"/>
          </a:xfrm>
        </p:grpSpPr>
        <p:sp>
          <p:nvSpPr>
            <p:cNvPr id="8" name="Rectangle 7"/>
            <p:cNvSpPr/>
            <p:nvPr/>
          </p:nvSpPr>
          <p:spPr>
            <a:xfrm>
              <a:off x="1938948" y="3647621"/>
              <a:ext cx="0" cy="4572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9" name="Pentagon 8"/>
            <p:cNvSpPr/>
            <p:nvPr/>
          </p:nvSpPr>
          <p:spPr>
            <a:xfrm>
              <a:off x="6622186" y="1295400"/>
              <a:ext cx="5379767" cy="42950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0" name="Pentagon 9"/>
            <p:cNvSpPr/>
            <p:nvPr/>
          </p:nvSpPr>
          <p:spPr>
            <a:xfrm>
              <a:off x="936483" y="1314202"/>
              <a:ext cx="5522169" cy="429504"/>
            </a:xfrm>
            <a:prstGeom prst="homePlat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943201" y="1323096"/>
              <a:ext cx="1792224" cy="4295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spc="225" dirty="0">
                  <a:solidFill>
                    <a:schemeClr val="tx1"/>
                  </a:solidFill>
                </a:rPr>
                <a:t>2018</a:t>
              </a:r>
            </a:p>
          </p:txBody>
        </p:sp>
        <p:sp>
          <p:nvSpPr>
            <p:cNvPr id="12" name="Rectangle 11"/>
            <p:cNvSpPr/>
            <p:nvPr/>
          </p:nvSpPr>
          <p:spPr>
            <a:xfrm>
              <a:off x="9144000" y="1295400"/>
              <a:ext cx="1792224" cy="4295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spc="225" dirty="0">
                  <a:solidFill>
                    <a:schemeClr val="tx1"/>
                  </a:solidFill>
                </a:rPr>
                <a:t>2019</a:t>
              </a:r>
              <a:endParaRPr lang="en-US" sz="1300" b="1" spc="225" dirty="0">
                <a:solidFill>
                  <a:schemeClr val="tx1"/>
                </a:solidFill>
              </a:endParaRPr>
            </a:p>
          </p:txBody>
        </p:sp>
        <p:cxnSp>
          <p:nvCxnSpPr>
            <p:cNvPr id="13" name="Straight Connector 12"/>
            <p:cNvCxnSpPr/>
            <p:nvPr/>
          </p:nvCxnSpPr>
          <p:spPr>
            <a:xfrm flipV="1">
              <a:off x="1322390" y="4083553"/>
              <a:ext cx="9493323" cy="31248"/>
            </a:xfrm>
            <a:prstGeom prst="line">
              <a:avLst/>
            </a:prstGeom>
            <a:ln w="34925">
              <a:solidFill>
                <a:schemeClr val="tx1">
                  <a:lumMod val="85000"/>
                  <a:lumOff val="15000"/>
                  <a:alpha val="52000"/>
                </a:schemeClr>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888387" y="4085086"/>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15" name="Oval 14"/>
            <p:cNvSpPr/>
            <p:nvPr/>
          </p:nvSpPr>
          <p:spPr>
            <a:xfrm>
              <a:off x="7868557" y="4072548"/>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16" name="Rectangle 15"/>
            <p:cNvSpPr/>
            <p:nvPr/>
          </p:nvSpPr>
          <p:spPr>
            <a:xfrm flipV="1">
              <a:off x="8888376" y="4085087"/>
              <a:ext cx="9144" cy="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17" name="Chevron 16"/>
            <p:cNvSpPr/>
            <p:nvPr/>
          </p:nvSpPr>
          <p:spPr>
            <a:xfrm>
              <a:off x="10899930" y="3962400"/>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18" name="Chevron 17"/>
            <p:cNvSpPr/>
            <p:nvPr/>
          </p:nvSpPr>
          <p:spPr>
            <a:xfrm>
              <a:off x="11167039" y="3962400"/>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19" name="Chevron 18"/>
            <p:cNvSpPr/>
            <p:nvPr/>
          </p:nvSpPr>
          <p:spPr>
            <a:xfrm>
              <a:off x="10633642" y="3962400"/>
              <a:ext cx="343308" cy="258170"/>
            </a:xfrm>
            <a:prstGeom prst="chevron">
              <a:avLst>
                <a:gd name="adj" fmla="val 72693"/>
              </a:avLst>
            </a:prstGeom>
            <a:solidFill>
              <a:srgbClr val="B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20" name="Oval 19"/>
            <p:cNvSpPr/>
            <p:nvPr/>
          </p:nvSpPr>
          <p:spPr>
            <a:xfrm>
              <a:off x="2501019"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21" name="Oval 20"/>
            <p:cNvSpPr/>
            <p:nvPr/>
          </p:nvSpPr>
          <p:spPr>
            <a:xfrm>
              <a:off x="4461103" y="4085087"/>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22" name="Oval 21"/>
            <p:cNvSpPr/>
            <p:nvPr/>
          </p:nvSpPr>
          <p:spPr>
            <a:xfrm>
              <a:off x="3843651" y="4065601"/>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24" name="Oval 23"/>
            <p:cNvSpPr/>
            <p:nvPr/>
          </p:nvSpPr>
          <p:spPr>
            <a:xfrm>
              <a:off x="5974292" y="4085087"/>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25" name="Oval 24"/>
            <p:cNvSpPr/>
            <p:nvPr/>
          </p:nvSpPr>
          <p:spPr>
            <a:xfrm>
              <a:off x="8572786" y="4085086"/>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26" name="TextBox 25"/>
            <p:cNvSpPr txBox="1"/>
            <p:nvPr/>
          </p:nvSpPr>
          <p:spPr>
            <a:xfrm>
              <a:off x="9796221" y="4550960"/>
              <a:ext cx="1718400" cy="1190069"/>
            </a:xfrm>
            <a:prstGeom prst="rect">
              <a:avLst/>
            </a:prstGeom>
            <a:noFill/>
            <a:ln>
              <a:noFill/>
            </a:ln>
          </p:spPr>
          <p:txBody>
            <a:bodyPr wrap="square" rtlCol="0">
              <a:spAutoFit/>
            </a:bodyPr>
            <a:lstStyle/>
            <a:p>
              <a:pPr algn="ctr"/>
              <a:r>
                <a:rPr lang="en-US" sz="1300" dirty="0" err="1">
                  <a:ea typeface="Microsoft JhengHei" panose="020B0604030504040204" pitchFamily="34" charset="-120"/>
                </a:rPr>
                <a:t>Optimise</a:t>
              </a:r>
              <a:r>
                <a:rPr lang="en-US" sz="1300" dirty="0">
                  <a:ea typeface="Microsoft JhengHei" panose="020B0604030504040204" pitchFamily="34" charset="-120"/>
                </a:rPr>
                <a:t> enterprise process performance</a:t>
              </a:r>
            </a:p>
          </p:txBody>
        </p:sp>
        <p:sp>
          <p:nvSpPr>
            <p:cNvPr id="27" name="Rectangle 26"/>
            <p:cNvSpPr/>
            <p:nvPr/>
          </p:nvSpPr>
          <p:spPr>
            <a:xfrm>
              <a:off x="2551401" y="4181311"/>
              <a:ext cx="0" cy="13716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28" name="TextBox 27"/>
            <p:cNvSpPr txBox="1"/>
            <p:nvPr/>
          </p:nvSpPr>
          <p:spPr>
            <a:xfrm>
              <a:off x="5696976" y="2863955"/>
              <a:ext cx="1884252" cy="656591"/>
            </a:xfrm>
            <a:prstGeom prst="rect">
              <a:avLst/>
            </a:prstGeom>
            <a:noFill/>
            <a:ln>
              <a:noFill/>
            </a:ln>
          </p:spPr>
          <p:txBody>
            <a:bodyPr wrap="square" rtlCol="0">
              <a:spAutoFit/>
            </a:bodyPr>
            <a:lstStyle/>
            <a:p>
              <a:pPr algn="ctr"/>
              <a:r>
                <a:rPr lang="en-US" sz="1300" dirty="0">
                  <a:ea typeface="Microsoft JhengHei" panose="020B0604030504040204" pitchFamily="34" charset="-120"/>
                </a:rPr>
                <a:t>Improve Risk Management</a:t>
              </a:r>
            </a:p>
          </p:txBody>
        </p:sp>
        <p:sp>
          <p:nvSpPr>
            <p:cNvPr id="32" name="TextBox 31"/>
            <p:cNvSpPr txBox="1"/>
            <p:nvPr/>
          </p:nvSpPr>
          <p:spPr>
            <a:xfrm>
              <a:off x="1368120" y="5626514"/>
              <a:ext cx="2077774" cy="656591"/>
            </a:xfrm>
            <a:prstGeom prst="rect">
              <a:avLst/>
            </a:prstGeom>
            <a:noFill/>
            <a:ln>
              <a:noFill/>
            </a:ln>
          </p:spPr>
          <p:txBody>
            <a:bodyPr wrap="square" rtlCol="0">
              <a:spAutoFit/>
            </a:bodyPr>
            <a:lstStyle/>
            <a:p>
              <a:pPr algn="ctr"/>
              <a:r>
                <a:rPr lang="en-US" sz="1300" dirty="0">
                  <a:ea typeface="Microsoft JhengHei" panose="020B0604030504040204" pitchFamily="34" charset="-120"/>
                </a:rPr>
                <a:t>Interactive Mobile App Services</a:t>
              </a:r>
            </a:p>
          </p:txBody>
        </p:sp>
        <p:sp>
          <p:nvSpPr>
            <p:cNvPr id="34" name="Rectangle 33"/>
            <p:cNvSpPr/>
            <p:nvPr/>
          </p:nvSpPr>
          <p:spPr>
            <a:xfrm>
              <a:off x="3843651" y="3124200"/>
              <a:ext cx="0" cy="9144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35" name="Rectangle 34"/>
            <p:cNvSpPr/>
            <p:nvPr/>
          </p:nvSpPr>
          <p:spPr>
            <a:xfrm>
              <a:off x="5334000" y="2667000"/>
              <a:ext cx="45719" cy="13716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36" name="Oval 35"/>
            <p:cNvSpPr/>
            <p:nvPr/>
          </p:nvSpPr>
          <p:spPr>
            <a:xfrm>
              <a:off x="5310022" y="4075925"/>
              <a:ext cx="91440" cy="74598"/>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37" name="Rectangle 36"/>
            <p:cNvSpPr/>
            <p:nvPr/>
          </p:nvSpPr>
          <p:spPr>
            <a:xfrm>
              <a:off x="4506823" y="4207324"/>
              <a:ext cx="0" cy="3657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38" name="Rectangle 37"/>
            <p:cNvSpPr/>
            <p:nvPr/>
          </p:nvSpPr>
          <p:spPr>
            <a:xfrm>
              <a:off x="6036697" y="4182913"/>
              <a:ext cx="0" cy="12801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39" name="TextBox 38"/>
            <p:cNvSpPr txBox="1"/>
            <p:nvPr/>
          </p:nvSpPr>
          <p:spPr>
            <a:xfrm>
              <a:off x="9075860" y="2477513"/>
              <a:ext cx="2058173" cy="1190069"/>
            </a:xfrm>
            <a:prstGeom prst="rect">
              <a:avLst/>
            </a:prstGeom>
            <a:noFill/>
            <a:ln>
              <a:noFill/>
            </a:ln>
          </p:spPr>
          <p:txBody>
            <a:bodyPr wrap="square" rtlCol="0">
              <a:spAutoFit/>
            </a:bodyPr>
            <a:lstStyle/>
            <a:p>
              <a:pPr algn="ctr"/>
              <a:r>
                <a:rPr lang="en-US" sz="1300" dirty="0">
                  <a:ea typeface="Microsoft JhengHei" panose="020B0604030504040204" pitchFamily="34" charset="-120"/>
                </a:rPr>
                <a:t>Build strategic alliances across businesses and regions</a:t>
              </a:r>
            </a:p>
          </p:txBody>
        </p:sp>
        <p:sp>
          <p:nvSpPr>
            <p:cNvPr id="40" name="Rectangle 39"/>
            <p:cNvSpPr/>
            <p:nvPr/>
          </p:nvSpPr>
          <p:spPr>
            <a:xfrm>
              <a:off x="7857089" y="2999467"/>
              <a:ext cx="0" cy="109728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43" name="Rectangle 42"/>
            <p:cNvSpPr/>
            <p:nvPr/>
          </p:nvSpPr>
          <p:spPr>
            <a:xfrm>
              <a:off x="8664226" y="4083553"/>
              <a:ext cx="0" cy="36576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44" name="Rectangle 43"/>
            <p:cNvSpPr/>
            <p:nvPr/>
          </p:nvSpPr>
          <p:spPr>
            <a:xfrm>
              <a:off x="4610403" y="1732916"/>
              <a:ext cx="1811190" cy="923329"/>
            </a:xfrm>
            <a:prstGeom prst="rect">
              <a:avLst/>
            </a:prstGeom>
            <a:noFill/>
            <a:ln>
              <a:noFill/>
            </a:ln>
          </p:spPr>
          <p:txBody>
            <a:bodyPr wrap="square" rtlCol="0">
              <a:spAutoFit/>
            </a:bodyPr>
            <a:lstStyle/>
            <a:p>
              <a:pPr algn="ctr"/>
              <a:r>
                <a:rPr lang="en-US" sz="1300" dirty="0">
                  <a:ea typeface="Meiryo UI" panose="020B0604030504040204" pitchFamily="34" charset="-128"/>
                  <a:cs typeface="Aharoni" panose="02010803020104030203" pitchFamily="2" charset="-79"/>
                </a:rPr>
                <a:t>Onboarding Other Trading Points</a:t>
              </a:r>
            </a:p>
          </p:txBody>
        </p:sp>
        <p:sp>
          <p:nvSpPr>
            <p:cNvPr id="45" name="Oval 44"/>
            <p:cNvSpPr/>
            <p:nvPr/>
          </p:nvSpPr>
          <p:spPr>
            <a:xfrm>
              <a:off x="9910598" y="4067522"/>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46" name="Rectangle 45"/>
            <p:cNvSpPr/>
            <p:nvPr/>
          </p:nvSpPr>
          <p:spPr>
            <a:xfrm>
              <a:off x="6667905" y="3683000"/>
              <a:ext cx="0" cy="4572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47" name="Oval 46"/>
            <p:cNvSpPr/>
            <p:nvPr/>
          </p:nvSpPr>
          <p:spPr>
            <a:xfrm>
              <a:off x="6622185" y="4085087"/>
              <a:ext cx="91440" cy="7459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grpSp>
      <p:sp>
        <p:nvSpPr>
          <p:cNvPr id="60" name="Rectangle 59"/>
          <p:cNvSpPr/>
          <p:nvPr/>
        </p:nvSpPr>
        <p:spPr>
          <a:xfrm>
            <a:off x="5207582" y="4191000"/>
            <a:ext cx="1574218" cy="492443"/>
          </a:xfrm>
          <a:prstGeom prst="rect">
            <a:avLst/>
          </a:prstGeom>
          <a:noFill/>
          <a:ln>
            <a:noFill/>
          </a:ln>
        </p:spPr>
        <p:txBody>
          <a:bodyPr wrap="square" rtlCol="0">
            <a:spAutoFit/>
          </a:bodyPr>
          <a:lstStyle/>
          <a:p>
            <a:pPr algn="ctr"/>
            <a:r>
              <a:rPr lang="en-US" sz="1300" dirty="0" smtClean="0">
                <a:ea typeface="Meiryo UI" panose="020B0604030504040204" pitchFamily="34" charset="-128"/>
                <a:cs typeface="Aharoni" panose="02010803020104030203" pitchFamily="2" charset="-79"/>
              </a:rPr>
              <a:t>Market Data Analytics Products</a:t>
            </a:r>
            <a:endParaRPr lang="en-US" sz="1300" dirty="0">
              <a:ea typeface="Meiryo UI" panose="020B0604030504040204" pitchFamily="34" charset="-128"/>
              <a:cs typeface="Aharoni" panose="02010803020104030203" pitchFamily="2" charset="-79"/>
            </a:endParaRPr>
          </a:p>
        </p:txBody>
      </p:sp>
      <p:sp>
        <p:nvSpPr>
          <p:cNvPr id="61" name="TextBox 60"/>
          <p:cNvSpPr txBox="1"/>
          <p:nvPr/>
        </p:nvSpPr>
        <p:spPr>
          <a:xfrm>
            <a:off x="3545567" y="5063474"/>
            <a:ext cx="1076402" cy="492443"/>
          </a:xfrm>
          <a:prstGeom prst="rect">
            <a:avLst/>
          </a:prstGeom>
          <a:noFill/>
          <a:ln>
            <a:noFill/>
          </a:ln>
        </p:spPr>
        <p:txBody>
          <a:bodyPr wrap="square" rtlCol="0">
            <a:spAutoFit/>
          </a:bodyPr>
          <a:lstStyle/>
          <a:p>
            <a:pPr algn="ctr"/>
            <a:r>
              <a:rPr lang="en-US" sz="1300" dirty="0" smtClean="0">
                <a:ea typeface="Microsoft JhengHei UI" panose="020B0604030504040204" pitchFamily="34" charset="-120"/>
              </a:rPr>
              <a:t>CSCS Academy</a:t>
            </a:r>
            <a:endParaRPr lang="en-US" sz="1300" b="1" dirty="0">
              <a:ea typeface="Meiryo UI" panose="020B0604030504040204" pitchFamily="34" charset="-128"/>
              <a:cs typeface="Aharoni" panose="02010803020104030203" pitchFamily="2" charset="-79"/>
            </a:endParaRPr>
          </a:p>
        </p:txBody>
      </p:sp>
      <p:sp>
        <p:nvSpPr>
          <p:cNvPr id="62" name="Oval 61"/>
          <p:cNvSpPr/>
          <p:nvPr/>
        </p:nvSpPr>
        <p:spPr>
          <a:xfrm>
            <a:off x="7372350" y="3886200"/>
            <a:ext cx="67708" cy="55949"/>
          </a:xfrm>
          <a:prstGeom prst="ellipse">
            <a:avLst/>
          </a:prstGeom>
          <a:solidFill>
            <a:srgbClr val="BFCC40"/>
          </a:solidFill>
          <a:ln w="57150">
            <a:solidFill>
              <a:srgbClr val="BFC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63" name="Rectangle 62"/>
          <p:cNvSpPr/>
          <p:nvPr/>
        </p:nvSpPr>
        <p:spPr>
          <a:xfrm>
            <a:off x="7440058" y="3993014"/>
            <a:ext cx="0" cy="27432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solidFill>
                <a:schemeClr val="tx1"/>
              </a:solidFill>
            </a:endParaRPr>
          </a:p>
        </p:txBody>
      </p:sp>
      <p:sp>
        <p:nvSpPr>
          <p:cNvPr id="65" name="Content Placeholder 1"/>
          <p:cNvSpPr>
            <a:spLocks noGrp="1"/>
          </p:cNvSpPr>
          <p:nvPr/>
        </p:nvSpPr>
        <p:spPr bwMode="auto">
          <a:xfrm>
            <a:off x="4842510" y="2324875"/>
            <a:ext cx="1210146" cy="768628"/>
          </a:xfrm>
          <a:prstGeom prst="rect">
            <a:avLst/>
          </a:prstGeom>
          <a:noFill/>
          <a:ln w="9525">
            <a:noFill/>
            <a:miter lim="800000"/>
            <a:headEnd/>
            <a:tailEnd/>
          </a:ln>
        </p:spPr>
        <p:txBody>
          <a:bodyPr vert="horz" wrap="square" lIns="63305" tIns="31652" rIns="63305" bIns="31652"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kern="1200">
                <a:solidFill>
                  <a:schemeClr val="tx1">
                    <a:lumMod val="50000"/>
                    <a:lumOff val="50000"/>
                  </a:schemeClr>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lumMod val="50000"/>
                    <a:lumOff val="50000"/>
                  </a:schemeClr>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lumMod val="50000"/>
                    <a:lumOff val="50000"/>
                  </a:schemeClr>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600" kern="1200">
                <a:solidFill>
                  <a:schemeClr val="tx1">
                    <a:lumMod val="50000"/>
                    <a:lumOff val="50000"/>
                  </a:schemeClr>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16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300" dirty="0">
                <a:solidFill>
                  <a:schemeClr val="tx1">
                    <a:lumMod val="85000"/>
                    <a:lumOff val="15000"/>
                  </a:schemeClr>
                </a:solidFill>
                <a:latin typeface="+mn-lt"/>
              </a:rPr>
              <a:t>Institute STPs across all touch points</a:t>
            </a:r>
            <a:endParaRPr lang="en-ZA" sz="1300" dirty="0">
              <a:solidFill>
                <a:schemeClr val="tx1">
                  <a:lumMod val="85000"/>
                  <a:lumOff val="15000"/>
                </a:schemeClr>
              </a:solidFill>
              <a:latin typeface="+mn-lt"/>
            </a:endParaRPr>
          </a:p>
        </p:txBody>
      </p:sp>
      <p:sp>
        <p:nvSpPr>
          <p:cNvPr id="67" name="Oval 66"/>
          <p:cNvSpPr/>
          <p:nvPr/>
        </p:nvSpPr>
        <p:spPr>
          <a:xfrm>
            <a:off x="201393" y="3695672"/>
            <a:ext cx="614026" cy="537384"/>
          </a:xfrm>
          <a:prstGeom prst="ellipse">
            <a:avLst/>
          </a:prstGeom>
          <a:solidFill>
            <a:schemeClr val="tx1">
              <a:lumMod val="95000"/>
              <a:lumOff val="5000"/>
            </a:schemeClr>
          </a:solidFill>
          <a:ln w="38100">
            <a:solidFill>
              <a:srgbClr val="BFCC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68" name="TextBox 67"/>
          <p:cNvSpPr txBox="1"/>
          <p:nvPr/>
        </p:nvSpPr>
        <p:spPr>
          <a:xfrm>
            <a:off x="231082" y="3806020"/>
            <a:ext cx="607396" cy="292388"/>
          </a:xfrm>
          <a:prstGeom prst="rect">
            <a:avLst/>
          </a:prstGeom>
          <a:noFill/>
        </p:spPr>
        <p:txBody>
          <a:bodyPr wrap="square" rtlCol="0">
            <a:spAutoFit/>
          </a:bodyPr>
          <a:lstStyle/>
          <a:p>
            <a:r>
              <a:rPr lang="en-US" sz="1300" b="1" dirty="0">
                <a:ln w="0"/>
                <a:solidFill>
                  <a:schemeClr val="bg1"/>
                </a:solidFill>
                <a:ea typeface="Meiryo UI" panose="020B0604030504040204" pitchFamily="34" charset="-128"/>
                <a:cs typeface="Aharoni" panose="02010803020104030203" pitchFamily="2" charset="-79"/>
              </a:rPr>
              <a:t>2018</a:t>
            </a:r>
          </a:p>
        </p:txBody>
      </p:sp>
      <p:sp>
        <p:nvSpPr>
          <p:cNvPr id="69" name="Rectangle 68"/>
          <p:cNvSpPr/>
          <p:nvPr/>
        </p:nvSpPr>
        <p:spPr>
          <a:xfrm>
            <a:off x="228600" y="3048000"/>
            <a:ext cx="1656755" cy="492443"/>
          </a:xfrm>
          <a:prstGeom prst="rect">
            <a:avLst/>
          </a:prstGeom>
        </p:spPr>
        <p:txBody>
          <a:bodyPr wrap="square">
            <a:spAutoFit/>
          </a:bodyPr>
          <a:lstStyle/>
          <a:p>
            <a:pPr algn="ctr"/>
            <a:r>
              <a:rPr lang="en-US" sz="1300" dirty="0" smtClean="0"/>
              <a:t>Customer Contact Center</a:t>
            </a:r>
            <a:endParaRPr lang="en-US" sz="1300" dirty="0"/>
          </a:p>
        </p:txBody>
      </p:sp>
      <p:sp>
        <p:nvSpPr>
          <p:cNvPr id="71" name="Rectangle 70"/>
          <p:cNvSpPr/>
          <p:nvPr/>
        </p:nvSpPr>
        <p:spPr>
          <a:xfrm>
            <a:off x="7010400" y="3619500"/>
            <a:ext cx="0" cy="342900"/>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solidFill>
                <a:schemeClr val="tx1"/>
              </a:solidFill>
            </a:endParaRPr>
          </a:p>
        </p:txBody>
      </p:sp>
      <p:sp>
        <p:nvSpPr>
          <p:cNvPr id="72" name="Freeform 71"/>
          <p:cNvSpPr/>
          <p:nvPr/>
        </p:nvSpPr>
        <p:spPr>
          <a:xfrm>
            <a:off x="1753951" y="2332808"/>
            <a:ext cx="1460495" cy="536649"/>
          </a:xfrm>
          <a:custGeom>
            <a:avLst/>
            <a:gdLst>
              <a:gd name="connsiteX0" fmla="*/ 0 w 5742432"/>
              <a:gd name="connsiteY0" fmla="*/ 0 h 765968"/>
              <a:gd name="connsiteX1" fmla="*/ 5742432 w 5742432"/>
              <a:gd name="connsiteY1" fmla="*/ 0 h 765968"/>
              <a:gd name="connsiteX2" fmla="*/ 5742432 w 5742432"/>
              <a:gd name="connsiteY2" fmla="*/ 765968 h 765968"/>
              <a:gd name="connsiteX3" fmla="*/ 0 w 5742432"/>
              <a:gd name="connsiteY3" fmla="*/ 765968 h 765968"/>
              <a:gd name="connsiteX4" fmla="*/ 0 w 5742432"/>
              <a:gd name="connsiteY4" fmla="*/ 0 h 765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42432" h="765968">
                <a:moveTo>
                  <a:pt x="0" y="0"/>
                </a:moveTo>
                <a:lnTo>
                  <a:pt x="5742432" y="0"/>
                </a:lnTo>
                <a:lnTo>
                  <a:pt x="5742432" y="765968"/>
                </a:lnTo>
                <a:lnTo>
                  <a:pt x="0" y="76596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3350" tIns="133350" rIns="133350" bIns="133350" numCol="1" spcCol="1270" anchor="t" anchorCtr="0">
            <a:noAutofit/>
          </a:bodyPr>
          <a:lstStyle/>
          <a:p>
            <a:pPr lvl="0" algn="ctr"/>
            <a:r>
              <a:rPr lang="en-US" sz="1300" dirty="0" smtClean="0"/>
              <a:t>CSCS SRO Responsibility</a:t>
            </a:r>
            <a:endParaRPr lang="en-US" sz="1300" dirty="0">
              <a:effectLst/>
            </a:endParaRPr>
          </a:p>
        </p:txBody>
      </p:sp>
      <p:sp>
        <p:nvSpPr>
          <p:cNvPr id="54" name="TextBox 53">
            <a:extLst>
              <a:ext uri="{FF2B5EF4-FFF2-40B4-BE49-F238E27FC236}">
                <a16:creationId xmlns:a16="http://schemas.microsoft.com/office/drawing/2014/main" id="{95601B61-611E-46C0-97B0-1EA884AD8138}"/>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11</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
        <p:nvSpPr>
          <p:cNvPr id="52" name="TextBox 51"/>
          <p:cNvSpPr txBox="1"/>
          <p:nvPr/>
        </p:nvSpPr>
        <p:spPr>
          <a:xfrm>
            <a:off x="2209800" y="4384357"/>
            <a:ext cx="1524000" cy="692497"/>
          </a:xfrm>
          <a:prstGeom prst="rect">
            <a:avLst/>
          </a:prstGeom>
          <a:noFill/>
          <a:ln>
            <a:noFill/>
          </a:ln>
        </p:spPr>
        <p:txBody>
          <a:bodyPr wrap="square" rtlCol="0">
            <a:spAutoFit/>
          </a:bodyPr>
          <a:lstStyle/>
          <a:p>
            <a:pPr algn="ctr"/>
            <a:r>
              <a:rPr lang="en-US" sz="1300" dirty="0">
                <a:ea typeface="Microsoft JhengHei" panose="020B0604030504040204" pitchFamily="34" charset="-120"/>
              </a:rPr>
              <a:t>Improve Internal/External Communication</a:t>
            </a:r>
          </a:p>
        </p:txBody>
      </p:sp>
    </p:spTree>
    <p:extLst>
      <p:ext uri="{BB962C8B-B14F-4D97-AF65-F5344CB8AC3E}">
        <p14:creationId xmlns:p14="http://schemas.microsoft.com/office/powerpoint/2010/main" val="3255904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p:cNvSpPr txBox="1"/>
          <p:nvPr/>
        </p:nvSpPr>
        <p:spPr>
          <a:xfrm>
            <a:off x="1524000" y="334654"/>
            <a:ext cx="5791200" cy="369332"/>
          </a:xfrm>
          <a:prstGeom prst="rect">
            <a:avLst/>
          </a:prstGeom>
        </p:spPr>
        <p:txBody>
          <a:bodyPr vert="horz" wrap="square" lIns="0" tIns="0" rIns="0" bIns="0" rtlCol="0">
            <a:spAutoFit/>
          </a:bodyPr>
          <a:lstStyle/>
          <a:p>
            <a:pPr marL="9525" marR="3810" algn="ctr"/>
            <a:r>
              <a:rPr lang="en-US" sz="2400" b="1" spc="-53" dirty="0">
                <a:solidFill>
                  <a:srgbClr val="C00000"/>
                </a:solidFill>
                <a:latin typeface="Tw Cen MT" panose="020B0602020104020603" pitchFamily="34" charset="0"/>
                <a:ea typeface="+mj-ea"/>
              </a:rPr>
              <a:t>| Document Management Solution (DMS)</a:t>
            </a:r>
            <a:r>
              <a:rPr lang="en-GB" sz="2400" b="1" spc="-53" dirty="0">
                <a:solidFill>
                  <a:srgbClr val="C00000"/>
                </a:solidFill>
                <a:latin typeface="Tw Cen MT" panose="020B0602020104020603" pitchFamily="34" charset="0"/>
                <a:ea typeface="+mj-ea"/>
              </a:rPr>
              <a:t> </a:t>
            </a:r>
          </a:p>
        </p:txBody>
      </p:sp>
      <p:sp>
        <p:nvSpPr>
          <p:cNvPr id="4" name="Rectangle 3">
            <a:extLst>
              <a:ext uri="{FF2B5EF4-FFF2-40B4-BE49-F238E27FC236}">
                <a16:creationId xmlns:a16="http://schemas.microsoft.com/office/drawing/2014/main" id="{6751ECAA-39C7-4F2E-9CDE-7C63B4D51B54}"/>
              </a:ext>
            </a:extLst>
          </p:cNvPr>
          <p:cNvSpPr/>
          <p:nvPr/>
        </p:nvSpPr>
        <p:spPr>
          <a:xfrm>
            <a:off x="57150" y="1113772"/>
            <a:ext cx="8858248" cy="1107996"/>
          </a:xfrm>
          <a:prstGeom prst="rect">
            <a:avLst/>
          </a:prstGeom>
        </p:spPr>
        <p:txBody>
          <a:bodyPr wrap="square">
            <a:spAutoFit/>
          </a:bodyPr>
          <a:lstStyle/>
          <a:p>
            <a:pPr algn="just">
              <a:spcBef>
                <a:spcPts val="200"/>
              </a:spcBef>
              <a:spcAft>
                <a:spcPts val="200"/>
              </a:spcAft>
            </a:pPr>
            <a:r>
              <a:rPr lang="en-US" sz="1650" dirty="0"/>
              <a:t>This product is designed for the management of your documents (Past, Present &amp; Future) for easy retrieval and safety. It involves conversion of paper documents to electronic format and  for the management of records. You can also develop  business process and workflow management using this service.</a:t>
            </a:r>
          </a:p>
        </p:txBody>
      </p:sp>
      <p:sp>
        <p:nvSpPr>
          <p:cNvPr id="6" name="Rectangle 5">
            <a:extLst>
              <a:ext uri="{FF2B5EF4-FFF2-40B4-BE49-F238E27FC236}">
                <a16:creationId xmlns:a16="http://schemas.microsoft.com/office/drawing/2014/main" id="{65368BDE-97BD-4235-B2D4-DF65F42B4DE6}"/>
              </a:ext>
            </a:extLst>
          </p:cNvPr>
          <p:cNvSpPr/>
          <p:nvPr/>
        </p:nvSpPr>
        <p:spPr>
          <a:xfrm>
            <a:off x="57150" y="2147020"/>
            <a:ext cx="2200987" cy="461665"/>
          </a:xfrm>
          <a:prstGeom prst="rect">
            <a:avLst/>
          </a:prstGeom>
        </p:spPr>
        <p:txBody>
          <a:bodyPr wrap="none">
            <a:spAutoFit/>
          </a:bodyPr>
          <a:lstStyle/>
          <a:p>
            <a:r>
              <a:rPr lang="en-US" sz="2400" b="1" spc="-53" dirty="0">
                <a:solidFill>
                  <a:srgbClr val="C00000"/>
                </a:solidFill>
                <a:latin typeface="Tw Cen MT" panose="020B0602020104020603" pitchFamily="34" charset="0"/>
                <a:ea typeface="+mj-ea"/>
              </a:rPr>
              <a:t>Product Features</a:t>
            </a:r>
          </a:p>
        </p:txBody>
      </p:sp>
      <p:graphicFrame>
        <p:nvGraphicFramePr>
          <p:cNvPr id="7" name="Diagram 6">
            <a:extLst>
              <a:ext uri="{FF2B5EF4-FFF2-40B4-BE49-F238E27FC236}">
                <a16:creationId xmlns:a16="http://schemas.microsoft.com/office/drawing/2014/main" id="{5BEAE032-DDF4-4A16-99A8-9927749EF75C}"/>
              </a:ext>
            </a:extLst>
          </p:cNvPr>
          <p:cNvGraphicFramePr/>
          <p:nvPr>
            <p:extLst>
              <p:ext uri="{D42A27DB-BD31-4B8C-83A1-F6EECF244321}">
                <p14:modId xmlns:p14="http://schemas.microsoft.com/office/powerpoint/2010/main" val="4221636551"/>
              </p:ext>
            </p:extLst>
          </p:nvPr>
        </p:nvGraphicFramePr>
        <p:xfrm>
          <a:off x="228600" y="2608685"/>
          <a:ext cx="5715000" cy="3416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35D7BF05-352A-4B54-8B56-022538295773}"/>
              </a:ext>
            </a:extLst>
          </p:cNvPr>
          <p:cNvSpPr/>
          <p:nvPr/>
        </p:nvSpPr>
        <p:spPr>
          <a:xfrm>
            <a:off x="6156082" y="2216269"/>
            <a:ext cx="2895599" cy="3877985"/>
          </a:xfrm>
          <a:prstGeom prst="rect">
            <a:avLst/>
          </a:prstGeom>
          <a:solidFill>
            <a:schemeClr val="accent3">
              <a:lumMod val="20000"/>
              <a:lumOff val="80000"/>
            </a:schemeClr>
          </a:solidFill>
        </p:spPr>
        <p:txBody>
          <a:bodyPr wrap="square">
            <a:spAutoFit/>
          </a:bodyPr>
          <a:lstStyle/>
          <a:p>
            <a:pPr marL="234950" indent="-234950" algn="just">
              <a:spcBef>
                <a:spcPts val="400"/>
              </a:spcBef>
            </a:pPr>
            <a:r>
              <a:rPr lang="en-US" sz="1600" b="1" spc="-53" dirty="0">
                <a:solidFill>
                  <a:srgbClr val="C00000"/>
                </a:solidFill>
                <a:latin typeface="Tw Cen MT" panose="020B0602020104020603" pitchFamily="34" charset="0"/>
                <a:ea typeface="+mj-ea"/>
              </a:rPr>
              <a:t>Benefits</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Efficient preservation of   documents</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Paperless environment</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Easy retrieval of documents</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Timely document access &amp; distribution of work flow</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Security &amp; access control</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Reclamation of space, etc.</a:t>
            </a:r>
          </a:p>
          <a:p>
            <a:pPr marL="234950" indent="-234950" algn="just">
              <a:spcBef>
                <a:spcPts val="400"/>
              </a:spcBef>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34950" indent="-234950" algn="just">
              <a:spcBef>
                <a:spcPts val="400"/>
              </a:spcBef>
            </a:pPr>
            <a:r>
              <a:rPr lang="en-US" sz="1600" b="1" spc="-53" dirty="0">
                <a:solidFill>
                  <a:srgbClr val="C00000"/>
                </a:solidFill>
                <a:latin typeface="Tw Cen MT" panose="020B0602020104020603" pitchFamily="34" charset="0"/>
                <a:ea typeface="+mj-ea"/>
              </a:rPr>
              <a:t>Who is this for?</a:t>
            </a:r>
          </a:p>
          <a:p>
            <a:pPr marL="285750" indent="-285750" algn="just">
              <a:spcBef>
                <a:spcPts val="40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cs typeface="Calibri" panose="020F0502020204030204" pitchFamily="34" charset="0"/>
              </a:rPr>
              <a:t>All Corporate entities &amp; Individuals</a:t>
            </a:r>
            <a:endParaRPr lang="en-US" sz="1600" dirty="0">
              <a:latin typeface="Calibri" panose="020F0502020204030204" pitchFamily="34" charset="0"/>
              <a:ea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4025DCE6-3846-4E95-8E3C-90766FC9DA37}"/>
              </a:ext>
            </a:extLst>
          </p:cNvPr>
          <p:cNvSpPr/>
          <p:nvPr/>
        </p:nvSpPr>
        <p:spPr>
          <a:xfrm>
            <a:off x="142875" y="6163503"/>
            <a:ext cx="8858249" cy="584775"/>
          </a:xfrm>
          <a:prstGeom prst="rect">
            <a:avLst/>
          </a:prstGeom>
        </p:spPr>
        <p:txBody>
          <a:bodyPr wrap="square">
            <a:spAutoFit/>
          </a:bodyPr>
          <a:lstStyle/>
          <a:p>
            <a:r>
              <a:rPr lang="en-US" sz="1600" b="1" spc="-53" dirty="0">
                <a:solidFill>
                  <a:srgbClr val="C00000"/>
                </a:solidFill>
                <a:latin typeface="Tw Cen MT" panose="020B0602020104020603" pitchFamily="34" charset="0"/>
                <a:ea typeface="+mj-ea"/>
              </a:rPr>
              <a:t>How to get this service</a:t>
            </a:r>
          </a:p>
          <a:p>
            <a:r>
              <a:rPr lang="en-US" sz="1600" dirty="0">
                <a:latin typeface="Calibri" panose="020F0502020204030204" pitchFamily="34" charset="0"/>
                <a:ea typeface="Calibri" panose="020F0502020204030204" pitchFamily="34" charset="0"/>
                <a:cs typeface="Calibri" panose="020F0502020204030204" pitchFamily="34" charset="0"/>
              </a:rPr>
              <a:t>Contact us @</a:t>
            </a:r>
            <a:r>
              <a:rPr lang="en-US" sz="16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8"/>
              </a:rPr>
              <a:t>products@cscsnigeriaplc.com</a:t>
            </a:r>
            <a:r>
              <a:rPr lang="en-US" sz="1600" dirty="0">
                <a:latin typeface="Calibri" panose="020F0502020204030204" pitchFamily="34" charset="0"/>
                <a:ea typeface="Calibri" panose="020F0502020204030204" pitchFamily="34" charset="0"/>
                <a:cs typeface="Calibri" panose="020F0502020204030204" pitchFamily="34" charset="0"/>
              </a:rPr>
              <a:t> or call customer care unit @ </a:t>
            </a:r>
            <a:r>
              <a:rPr lang="en-US" sz="16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9"/>
              </a:rPr>
              <a:t>01 9033551</a:t>
            </a:r>
            <a:r>
              <a:rPr lang="en-US" sz="1600" dirty="0">
                <a:latin typeface="Calibri" panose="020F0502020204030204" pitchFamily="34" charset="0"/>
                <a:ea typeface="Calibri" panose="020F0502020204030204" pitchFamily="34" charset="0"/>
                <a:cs typeface="Calibri" panose="020F0502020204030204" pitchFamily="34" charset="0"/>
              </a:rPr>
              <a:t> </a:t>
            </a:r>
          </a:p>
        </p:txBody>
      </p:sp>
      <p:sp>
        <p:nvSpPr>
          <p:cNvPr id="13" name="TextBox 12">
            <a:extLst>
              <a:ext uri="{FF2B5EF4-FFF2-40B4-BE49-F238E27FC236}">
                <a16:creationId xmlns:a16="http://schemas.microsoft.com/office/drawing/2014/main" id="{08E2A522-6D12-46D6-AFE3-ABC93F2AE907}"/>
              </a:ext>
            </a:extLst>
          </p:cNvPr>
          <p:cNvSpPr txBox="1"/>
          <p:nvPr/>
        </p:nvSpPr>
        <p:spPr>
          <a:xfrm>
            <a:off x="0" y="6488668"/>
            <a:ext cx="9144000" cy="276999"/>
          </a:xfrm>
          <a:prstGeom prst="rect">
            <a:avLst/>
          </a:prstGeom>
          <a:noFill/>
        </p:spPr>
        <p:txBody>
          <a:bodyPr wrap="square" rtlCol="0">
            <a:spAutoFit/>
          </a:bodyPr>
          <a:lstStyle/>
          <a:p>
            <a:pPr lvl="0" algn="r" eaLnBrk="0" fontAlgn="base" hangingPunct="0">
              <a:spcBef>
                <a:spcPct val="0"/>
              </a:spcBef>
              <a:spcAft>
                <a:spcPct val="0"/>
              </a:spcAft>
              <a:tabLst>
                <a:tab pos="2865438" algn="ctr"/>
                <a:tab pos="5730875" algn="r"/>
              </a:tabLst>
            </a:pPr>
            <a:r>
              <a:rPr lang="en-GB" sz="1200" b="1" dirty="0">
                <a:latin typeface="Calibri" panose="020F0502020204030204" pitchFamily="34" charset="0"/>
                <a:cs typeface="Times New Roman" panose="02020603050405020304" pitchFamily="18" charset="0"/>
              </a:rPr>
              <a:t>12</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884442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p:cNvSpPr txBox="1"/>
          <p:nvPr/>
        </p:nvSpPr>
        <p:spPr>
          <a:xfrm>
            <a:off x="1447800" y="304800"/>
            <a:ext cx="2917365" cy="369332"/>
          </a:xfrm>
          <a:prstGeom prst="rect">
            <a:avLst/>
          </a:prstGeom>
        </p:spPr>
        <p:txBody>
          <a:bodyPr vert="horz" wrap="square" lIns="0" tIns="0" rIns="0" bIns="0" rtlCol="0">
            <a:spAutoFit/>
          </a:bodyPr>
          <a:lstStyle/>
          <a:p>
            <a:pPr marL="9525" marR="3810" algn="ctr"/>
            <a:r>
              <a:rPr lang="en-GB" sz="2400" b="1" spc="-53" dirty="0">
                <a:solidFill>
                  <a:srgbClr val="C00000"/>
                </a:solidFill>
                <a:latin typeface="Tw Cen MT" panose="020B0602020104020603" pitchFamily="34" charset="0"/>
                <a:ea typeface="+mj-ea"/>
              </a:rPr>
              <a:t>| Market Issues</a:t>
            </a:r>
            <a:endParaRPr sz="2400" b="1" spc="-53" dirty="0">
              <a:solidFill>
                <a:srgbClr val="C00000"/>
              </a:solidFill>
              <a:latin typeface="Tw Cen MT" panose="020B0602020104020603" pitchFamily="34" charset="0"/>
              <a:ea typeface="+mj-ea"/>
            </a:endParaRPr>
          </a:p>
        </p:txBody>
      </p:sp>
      <p:sp>
        <p:nvSpPr>
          <p:cNvPr id="15" name="Rectangle 14"/>
          <p:cNvSpPr/>
          <p:nvPr/>
        </p:nvSpPr>
        <p:spPr>
          <a:xfrm>
            <a:off x="0" y="1762785"/>
            <a:ext cx="9144000" cy="5078313"/>
          </a:xfrm>
          <a:prstGeom prst="rect">
            <a:avLst/>
          </a:prstGeom>
          <a:solidFill>
            <a:schemeClr val="accent3">
              <a:lumMod val="20000"/>
              <a:lumOff val="80000"/>
            </a:schemeClr>
          </a:solidFill>
        </p:spPr>
        <p:txBody>
          <a:bodyPr wrap="square">
            <a:spAutoFit/>
          </a:bodyPr>
          <a:lstStyle/>
          <a:p>
            <a:pPr marL="457200" indent="-457200" algn="just">
              <a:lnSpc>
                <a:spcPct val="150000"/>
              </a:lnSpc>
              <a:buFont typeface="Wingdings" panose="05000000000000000000" pitchFamily="2" charset="2"/>
              <a:buChar char="v"/>
              <a:defRPr/>
            </a:pPr>
            <a:r>
              <a:rPr lang="en-GB" sz="2400" dirty="0">
                <a:solidFill>
                  <a:prstClr val="black"/>
                </a:solidFill>
                <a:cs typeface="Arial" pitchFamily="34" charset="0"/>
              </a:rPr>
              <a:t>Real Straight-Through-Process (STP) with Market Participants </a:t>
            </a:r>
          </a:p>
          <a:p>
            <a:pPr marL="457200" indent="-457200" algn="just">
              <a:lnSpc>
                <a:spcPct val="150000"/>
              </a:lnSpc>
              <a:buFont typeface="Wingdings" panose="05000000000000000000" pitchFamily="2" charset="2"/>
              <a:buChar char="v"/>
              <a:defRPr/>
            </a:pPr>
            <a:r>
              <a:rPr lang="en-GB" sz="2400" dirty="0">
                <a:solidFill>
                  <a:prstClr val="black"/>
                </a:solidFill>
                <a:cs typeface="Arial" pitchFamily="34" charset="0"/>
              </a:rPr>
              <a:t>Ongoing reconciliation of dematerialised shares with Registrars</a:t>
            </a:r>
          </a:p>
          <a:p>
            <a:pPr marL="457200" indent="-457200" algn="just">
              <a:lnSpc>
                <a:spcPct val="150000"/>
              </a:lnSpc>
              <a:buFont typeface="Wingdings" panose="05000000000000000000" pitchFamily="2" charset="2"/>
              <a:buChar char="v"/>
              <a:defRPr/>
            </a:pPr>
            <a:r>
              <a:rPr lang="en-GB" sz="2400" dirty="0">
                <a:solidFill>
                  <a:prstClr val="black"/>
                </a:solidFill>
                <a:cs typeface="Arial" pitchFamily="34" charset="0"/>
              </a:rPr>
              <a:t>Low investors’ Education</a:t>
            </a:r>
          </a:p>
          <a:p>
            <a:pPr marL="457200" indent="-457200" algn="just">
              <a:lnSpc>
                <a:spcPct val="150000"/>
              </a:lnSpc>
              <a:buFont typeface="Wingdings" panose="05000000000000000000" pitchFamily="2" charset="2"/>
              <a:buChar char="v"/>
              <a:defRPr/>
            </a:pPr>
            <a:r>
              <a:rPr lang="en-GB" sz="2400" dirty="0">
                <a:solidFill>
                  <a:prstClr val="black"/>
                </a:solidFill>
                <a:cs typeface="Arial" pitchFamily="34" charset="0"/>
              </a:rPr>
              <a:t>Changing technology in global market landscape</a:t>
            </a:r>
          </a:p>
          <a:p>
            <a:pPr algn="just">
              <a:lnSpc>
                <a:spcPct val="150000"/>
              </a:lnSpc>
              <a:defRPr/>
            </a:pPr>
            <a:r>
              <a:rPr lang="en-GB" sz="2400" dirty="0">
                <a:solidFill>
                  <a:prstClr val="black"/>
                </a:solidFill>
                <a:cs typeface="Arial" pitchFamily="34" charset="0"/>
              </a:rPr>
              <a:t> </a:t>
            </a:r>
          </a:p>
          <a:p>
            <a:pPr algn="just">
              <a:lnSpc>
                <a:spcPct val="150000"/>
              </a:lnSpc>
              <a:defRPr/>
            </a:pPr>
            <a:endParaRPr lang="en-GB" sz="2400" dirty="0">
              <a:solidFill>
                <a:prstClr val="black"/>
              </a:solidFill>
              <a:cs typeface="Arial" pitchFamily="34" charset="0"/>
            </a:endParaRPr>
          </a:p>
          <a:p>
            <a:pPr algn="just">
              <a:lnSpc>
                <a:spcPct val="150000"/>
              </a:lnSpc>
              <a:defRPr/>
            </a:pPr>
            <a:endParaRPr lang="en-GB" sz="2400" dirty="0">
              <a:solidFill>
                <a:prstClr val="black"/>
              </a:solidFill>
              <a:cs typeface="Arial" pitchFamily="34" charset="0"/>
            </a:endParaRPr>
          </a:p>
          <a:p>
            <a:pPr algn="just">
              <a:lnSpc>
                <a:spcPct val="150000"/>
              </a:lnSpc>
              <a:defRPr/>
            </a:pPr>
            <a:endParaRPr lang="en-GB" sz="2400" dirty="0">
              <a:solidFill>
                <a:prstClr val="black"/>
              </a:solidFill>
              <a:cs typeface="Arial" pitchFamily="34" charset="0"/>
            </a:endParaRPr>
          </a:p>
          <a:p>
            <a:pPr algn="just">
              <a:lnSpc>
                <a:spcPct val="150000"/>
              </a:lnSpc>
              <a:defRPr/>
            </a:pPr>
            <a:endParaRPr lang="en-GB" sz="2400" dirty="0">
              <a:solidFill>
                <a:prstClr val="black"/>
              </a:solidFill>
              <a:cs typeface="Arial" pitchFamily="34" charset="0"/>
            </a:endParaRPr>
          </a:p>
        </p:txBody>
      </p:sp>
      <p:cxnSp>
        <p:nvCxnSpPr>
          <p:cNvPr id="4" name="Straight Connector 3">
            <a:extLst>
              <a:ext uri="{FF2B5EF4-FFF2-40B4-BE49-F238E27FC236}">
                <a16:creationId xmlns:a16="http://schemas.microsoft.com/office/drawing/2014/main" id="{03DC88A2-F620-48D7-9D1B-3ED38E742193}"/>
              </a:ext>
            </a:extLst>
          </p:cNvPr>
          <p:cNvCxnSpPr/>
          <p:nvPr/>
        </p:nvCxnSpPr>
        <p:spPr>
          <a:xfrm>
            <a:off x="0" y="1762785"/>
            <a:ext cx="9144000" cy="0"/>
          </a:xfrm>
          <a:prstGeom prst="line">
            <a:avLst/>
          </a:prstGeom>
          <a:ln>
            <a:solidFill>
              <a:schemeClr val="accent3">
                <a:lumMod val="75000"/>
              </a:schemeClr>
            </a:solidFill>
          </a:ln>
        </p:spPr>
        <p:style>
          <a:lnRef idx="3">
            <a:schemeClr val="accent3"/>
          </a:lnRef>
          <a:fillRef idx="0">
            <a:schemeClr val="accent3"/>
          </a:fillRef>
          <a:effectRef idx="2">
            <a:schemeClr val="accent3"/>
          </a:effectRef>
          <a:fontRef idx="minor">
            <a:schemeClr val="tx1"/>
          </a:fontRef>
        </p:style>
      </p:cxnSp>
      <p:sp>
        <p:nvSpPr>
          <p:cNvPr id="5" name="TextBox 4">
            <a:extLst>
              <a:ext uri="{FF2B5EF4-FFF2-40B4-BE49-F238E27FC236}">
                <a16:creationId xmlns:a16="http://schemas.microsoft.com/office/drawing/2014/main" id="{8F7C8125-7EC1-4EC7-A232-D631A2CE648E}"/>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13</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3258531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pictures88.com/p/thank_you/thank_you_0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2743200"/>
            <a:ext cx="3810000" cy="25527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txBox="1">
            <a:spLocks noChangeArrowheads="1"/>
          </p:cNvSpPr>
          <p:nvPr/>
        </p:nvSpPr>
        <p:spPr>
          <a:xfrm>
            <a:off x="457200" y="4953000"/>
            <a:ext cx="4648200" cy="1676400"/>
          </a:xfrm>
          <a:prstGeom prst="rect">
            <a:avLst/>
          </a:prstGeom>
        </p:spPr>
        <p:txBody>
          <a:bodyPr anchor="b"/>
          <a:lstStyle>
            <a:lvl1pPr algn="ctr" defTabSz="914400" rtl="0" eaLnBrk="1" latinLnBrk="0" hangingPunct="1">
              <a:lnSpc>
                <a:spcPct val="90000"/>
              </a:lnSpc>
              <a:spcBef>
                <a:spcPct val="0"/>
              </a:spcBef>
              <a:buNone/>
              <a:defRPr sz="4800" kern="1200" cap="all" baseline="0">
                <a:solidFill>
                  <a:schemeClr val="tx1"/>
                </a:solidFill>
                <a:effectLst/>
                <a:latin typeface="+mj-lt"/>
                <a:ea typeface="+mj-ea"/>
                <a:cs typeface="+mj-cs"/>
              </a:defRPr>
            </a:lvl1pPr>
          </a:lstStyle>
          <a:p>
            <a:pPr algn="l">
              <a:defRPr/>
            </a:pPr>
            <a:endParaRPr lang="en-US" altLang="en-US" sz="2000" b="1" cap="none" dirty="0">
              <a:cs typeface="Arial" panose="020B0604020202020204" pitchFamily="34" charset="0"/>
            </a:endParaRPr>
          </a:p>
          <a:p>
            <a:pPr algn="l">
              <a:defRPr/>
            </a:pPr>
            <a:endParaRPr lang="en-US" altLang="en-US" sz="1200" b="1" cap="none" dirty="0">
              <a:cs typeface="Arial" panose="020B0604020202020204" pitchFamily="34" charset="0"/>
            </a:endParaRPr>
          </a:p>
          <a:p>
            <a:pPr algn="l">
              <a:defRPr/>
            </a:pPr>
            <a:endParaRPr lang="en-US" altLang="en-US" sz="2000" b="1" cap="none" dirty="0">
              <a:cs typeface="Arial" panose="020B0604020202020204" pitchFamily="34" charset="0"/>
            </a:endParaRPr>
          </a:p>
          <a:p>
            <a:pPr algn="l">
              <a:defRPr/>
            </a:pPr>
            <a:endParaRPr lang="en-US" altLang="en-US" sz="2000" b="1" cap="none" dirty="0">
              <a:cs typeface="Arial" panose="020B0604020202020204" pitchFamily="34" charset="0"/>
            </a:endParaRPr>
          </a:p>
          <a:p>
            <a:pPr algn="l">
              <a:defRPr/>
            </a:pPr>
            <a:endParaRPr lang="en-US" altLang="en-US" sz="1600" b="1" cap="none" dirty="0">
              <a:latin typeface="Candara" panose="020E0502030303020204" pitchFamily="34" charset="0"/>
              <a:cs typeface="Arial" panose="020B0604020202020204" pitchFamily="34" charset="0"/>
            </a:endParaRPr>
          </a:p>
        </p:txBody>
      </p:sp>
      <p:sp>
        <p:nvSpPr>
          <p:cNvPr id="7" name="TextBox 6"/>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©2017 Copy right CSCS Plc. Al Rights Reserved                                                                                                                                         	 </a:t>
            </a:r>
            <a:r>
              <a:rPr lang="en-GB" sz="1200" b="1" dirty="0">
                <a:latin typeface="Calibri" panose="020F0502020204030204" pitchFamily="34" charset="0"/>
                <a:cs typeface="Times New Roman" panose="02020603050405020304" pitchFamily="18" charset="0"/>
              </a:rPr>
              <a:t>9</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3325275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61468364"/>
              </p:ext>
            </p:extLst>
          </p:nvPr>
        </p:nvGraphicFramePr>
        <p:xfrm>
          <a:off x="381000" y="1600200"/>
          <a:ext cx="8229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27C0DF20-741D-483B-8B9E-F67DF35B67AA}"/>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2</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200854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0" y="2819400"/>
            <a:ext cx="1676400" cy="1752600"/>
            <a:chOff x="35719" y="2473710"/>
            <a:chExt cx="2174081" cy="2181728"/>
          </a:xfrm>
        </p:grpSpPr>
        <p:pic>
          <p:nvPicPr>
            <p:cNvPr id="17"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19" y="2473710"/>
              <a:ext cx="2174081" cy="2181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17"/>
            <p:cNvSpPr/>
            <p:nvPr/>
          </p:nvSpPr>
          <p:spPr>
            <a:xfrm>
              <a:off x="671923" y="3167896"/>
              <a:ext cx="754858" cy="609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rgbClr val="00B050"/>
                  </a:solidFill>
                  <a:latin typeface="Tw Cen MT" panose="020B0602020104020603" pitchFamily="34" charset="0"/>
                </a:rPr>
                <a:t>CSCS</a:t>
              </a:r>
            </a:p>
          </p:txBody>
        </p:sp>
      </p:grpSp>
      <p:sp>
        <p:nvSpPr>
          <p:cNvPr id="3" name="Title 4"/>
          <p:cNvSpPr txBox="1">
            <a:spLocks/>
          </p:cNvSpPr>
          <p:nvPr/>
        </p:nvSpPr>
        <p:spPr>
          <a:xfrm>
            <a:off x="2743200" y="304800"/>
            <a:ext cx="4038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800" b="1">
                <a:solidFill>
                  <a:srgbClr val="FF0000"/>
                </a:solidFill>
                <a:effectLst>
                  <a:outerShdw blurRad="38100" dist="38100" dir="2700000" algn="tl">
                    <a:srgbClr val="000000">
                      <a:alpha val="43137"/>
                    </a:srgbClr>
                  </a:outerShdw>
                </a:effectLst>
                <a:latin typeface="Tw Cen MT" panose="020B06020201040206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solidFill>
                  <a:schemeClr val="accent3">
                    <a:lumMod val="75000"/>
                  </a:schemeClr>
                </a:solidFill>
                <a:latin typeface="+mj-lt"/>
              </a:rPr>
              <a:t>CSCS</a:t>
            </a:r>
            <a:r>
              <a:rPr lang="en-GB" sz="2400" dirty="0">
                <a:solidFill>
                  <a:schemeClr val="accent3">
                    <a:lumMod val="75000"/>
                  </a:schemeClr>
                </a:solidFill>
                <a:effectLst/>
                <a:latin typeface="+mj-lt"/>
              </a:rPr>
              <a:t> </a:t>
            </a:r>
            <a:r>
              <a:rPr lang="en-GB" dirty="0">
                <a:solidFill>
                  <a:schemeClr val="accent3">
                    <a:lumMod val="75000"/>
                  </a:schemeClr>
                </a:solidFill>
                <a:latin typeface="+mj-lt"/>
              </a:rPr>
              <a:t>Overview </a:t>
            </a:r>
            <a:endParaRPr lang="en-US" dirty="0">
              <a:solidFill>
                <a:schemeClr val="accent3">
                  <a:lumMod val="75000"/>
                </a:schemeClr>
              </a:solidFill>
              <a:latin typeface="+mj-lt"/>
            </a:endParaRPr>
          </a:p>
        </p:txBody>
      </p:sp>
      <p:sp>
        <p:nvSpPr>
          <p:cNvPr id="9" name="Content Placeholder 2"/>
          <p:cNvSpPr txBox="1">
            <a:spLocks/>
          </p:cNvSpPr>
          <p:nvPr/>
        </p:nvSpPr>
        <p:spPr bwMode="auto">
          <a:xfrm>
            <a:off x="1447800" y="1219200"/>
            <a:ext cx="7467600" cy="5257800"/>
          </a:xfrm>
          <a:prstGeom prst="rect">
            <a:avLst/>
          </a:prstGeom>
          <a:noFill/>
          <a:ln>
            <a:noFill/>
          </a:ln>
          <a:extLst/>
        </p:spPr>
        <p:txBody>
          <a:bodyPr/>
          <a:lst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1175" lvl="1" indent="-511175" algn="just" fontAlgn="auto">
              <a:lnSpc>
                <a:spcPct val="130000"/>
              </a:lnSpc>
              <a:spcAft>
                <a:spcPts val="0"/>
              </a:spcAft>
              <a:buClr>
                <a:schemeClr val="accent6">
                  <a:lumMod val="50000"/>
                </a:schemeClr>
              </a:buClr>
              <a:buBlip>
                <a:blip r:embed="rId4"/>
              </a:buBlip>
              <a:defRPr/>
            </a:pPr>
            <a:r>
              <a:rPr lang="en-GB" sz="1900" dirty="0">
                <a:latin typeface="+mj-lt"/>
                <a:cs typeface="Arial" pitchFamily="34" charset="0"/>
              </a:rPr>
              <a:t>CSCS Nigeria Plc. commenced operations on April 14, 1997</a:t>
            </a:r>
          </a:p>
          <a:p>
            <a:pPr marL="628650" indent="-442913" algn="just" fontAlgn="auto">
              <a:lnSpc>
                <a:spcPct val="150000"/>
              </a:lnSpc>
              <a:spcAft>
                <a:spcPts val="0"/>
              </a:spcAft>
              <a:buClr>
                <a:schemeClr val="accent6">
                  <a:lumMod val="50000"/>
                </a:schemeClr>
              </a:buClr>
              <a:buBlip>
                <a:blip r:embed="rId5"/>
              </a:buBlip>
              <a:defRPr/>
            </a:pPr>
            <a:endParaRPr lang="en-GB" sz="800" dirty="0">
              <a:latin typeface="+mj-lt"/>
              <a:cs typeface="Arial" pitchFamily="34" charset="0"/>
            </a:endParaRPr>
          </a:p>
          <a:p>
            <a:pPr marL="511175" lvl="1" indent="-511175" algn="just" fontAlgn="auto">
              <a:lnSpc>
                <a:spcPct val="130000"/>
              </a:lnSpc>
              <a:spcAft>
                <a:spcPts val="0"/>
              </a:spcAft>
              <a:buClr>
                <a:schemeClr val="accent6">
                  <a:lumMod val="50000"/>
                </a:schemeClr>
              </a:buClr>
              <a:buBlip>
                <a:blip r:embed="rId4"/>
              </a:buBlip>
              <a:defRPr/>
            </a:pPr>
            <a:r>
              <a:rPr lang="en-GB" sz="1900" dirty="0">
                <a:latin typeface="+mj-lt"/>
                <a:cs typeface="Arial" pitchFamily="34" charset="0"/>
              </a:rPr>
              <a:t>CSCS was licensed and being regulated by the Securities &amp; Exchange Commission (SEC)</a:t>
            </a:r>
          </a:p>
          <a:p>
            <a:pPr marL="628650" indent="-442913" algn="just" fontAlgn="auto">
              <a:spcAft>
                <a:spcPts val="0"/>
              </a:spcAft>
              <a:buClr>
                <a:schemeClr val="accent6">
                  <a:lumMod val="50000"/>
                </a:schemeClr>
              </a:buClr>
              <a:buBlip>
                <a:blip r:embed="rId5"/>
              </a:buBlip>
              <a:defRPr/>
            </a:pPr>
            <a:endParaRPr lang="en-GB" sz="800" dirty="0">
              <a:latin typeface="+mj-lt"/>
              <a:cs typeface="Arial" pitchFamily="34" charset="0"/>
            </a:endParaRPr>
          </a:p>
          <a:p>
            <a:pPr marL="511175" lvl="1" indent="-511175" algn="just" fontAlgn="auto">
              <a:spcAft>
                <a:spcPts val="0"/>
              </a:spcAft>
              <a:buClr>
                <a:schemeClr val="accent6">
                  <a:lumMod val="50000"/>
                </a:schemeClr>
              </a:buClr>
              <a:buBlip>
                <a:blip r:embed="rId4"/>
              </a:buBlip>
              <a:defRPr/>
            </a:pPr>
            <a:r>
              <a:rPr lang="en-GB" sz="1900" dirty="0">
                <a:latin typeface="+mj-lt"/>
                <a:cs typeface="Arial" pitchFamily="34" charset="0"/>
              </a:rPr>
              <a:t>CSCS is a Financial Market Infrastructure (FMI) that provides Central Securities Depository (CSD) &amp; Sub-registry services for Nigerian Capital Markets</a:t>
            </a:r>
          </a:p>
          <a:p>
            <a:pPr marL="511175" lvl="1" indent="-511175" algn="just" fontAlgn="auto">
              <a:spcAft>
                <a:spcPts val="0"/>
              </a:spcAft>
              <a:buClr>
                <a:schemeClr val="accent6">
                  <a:lumMod val="50000"/>
                </a:schemeClr>
              </a:buClr>
              <a:buBlip>
                <a:blip r:embed="rId4"/>
              </a:buBlip>
              <a:defRPr/>
            </a:pPr>
            <a:endParaRPr lang="en-GB" sz="800" i="1" dirty="0">
              <a:solidFill>
                <a:schemeClr val="accent6">
                  <a:lumMod val="50000"/>
                </a:schemeClr>
              </a:solidFill>
              <a:latin typeface="+mj-lt"/>
              <a:cs typeface="Arial" pitchFamily="34" charset="0"/>
            </a:endParaRPr>
          </a:p>
          <a:p>
            <a:pPr marL="511175" lvl="1" indent="-511175" algn="just" fontAlgn="auto">
              <a:spcAft>
                <a:spcPts val="0"/>
              </a:spcAft>
              <a:buClr>
                <a:schemeClr val="accent6">
                  <a:lumMod val="50000"/>
                </a:schemeClr>
              </a:buClr>
              <a:buBlip>
                <a:blip r:embed="rId4"/>
              </a:buBlip>
              <a:defRPr/>
            </a:pPr>
            <a:r>
              <a:rPr lang="en-GB" sz="1900" i="1" dirty="0">
                <a:latin typeface="+mj-lt"/>
              </a:rPr>
              <a:t>CSCS provides services on the following products: Equities, Debt instruments &amp; Exchange Traded Products, Electronic Warehouse Receipts (e-WR)</a:t>
            </a:r>
          </a:p>
          <a:p>
            <a:pPr marL="628650" indent="-442913" algn="just" fontAlgn="auto">
              <a:spcAft>
                <a:spcPts val="0"/>
              </a:spcAft>
              <a:buClr>
                <a:schemeClr val="accent6">
                  <a:lumMod val="50000"/>
                </a:schemeClr>
              </a:buClr>
              <a:buBlip>
                <a:blip r:embed="rId5"/>
              </a:buBlip>
              <a:defRPr/>
            </a:pPr>
            <a:endParaRPr lang="en-GB" sz="800" dirty="0">
              <a:latin typeface="+mj-lt"/>
              <a:cs typeface="Arial" pitchFamily="34" charset="0"/>
            </a:endParaRPr>
          </a:p>
          <a:p>
            <a:pPr marL="511175" lvl="1" indent="-511175" algn="just" fontAlgn="auto">
              <a:spcAft>
                <a:spcPts val="0"/>
              </a:spcAft>
              <a:buClr>
                <a:schemeClr val="accent6">
                  <a:lumMod val="50000"/>
                </a:schemeClr>
              </a:buClr>
              <a:buBlip>
                <a:blip r:embed="rId4"/>
              </a:buBlip>
              <a:defRPr/>
            </a:pPr>
            <a:r>
              <a:rPr lang="en-GB" sz="1900" dirty="0">
                <a:latin typeface="+mj-lt"/>
                <a:cs typeface="Arial" pitchFamily="34" charset="0"/>
              </a:rPr>
              <a:t>Provides electronic Clearing &amp; Settlement services on the principle of Delivery vs. Payment (DVP)</a:t>
            </a:r>
          </a:p>
          <a:p>
            <a:pPr marL="185737" indent="0" algn="just" fontAlgn="auto">
              <a:spcAft>
                <a:spcPts val="0"/>
              </a:spcAft>
              <a:buClr>
                <a:schemeClr val="accent6">
                  <a:lumMod val="50000"/>
                </a:schemeClr>
              </a:buClr>
              <a:buNone/>
              <a:defRPr/>
            </a:pPr>
            <a:endParaRPr lang="en-GB" sz="800" dirty="0">
              <a:latin typeface="+mj-lt"/>
              <a:cs typeface="Arial" pitchFamily="34" charset="0"/>
            </a:endParaRPr>
          </a:p>
          <a:p>
            <a:pPr marL="511175" lvl="1" indent="-511175" algn="just" fontAlgn="auto">
              <a:spcAft>
                <a:spcPts val="0"/>
              </a:spcAft>
              <a:buClr>
                <a:schemeClr val="accent6">
                  <a:lumMod val="50000"/>
                </a:schemeClr>
              </a:buClr>
              <a:buBlip>
                <a:blip r:embed="rId4"/>
              </a:buBlip>
              <a:defRPr/>
            </a:pPr>
            <a:r>
              <a:rPr lang="en-GB" sz="1900" dirty="0">
                <a:latin typeface="+mj-lt"/>
                <a:cs typeface="Arial" pitchFamily="34" charset="0"/>
              </a:rPr>
              <a:t>Current CSD rating for CSCS </a:t>
            </a:r>
            <a:r>
              <a:rPr lang="en-GB" sz="1900" dirty="0" err="1">
                <a:latin typeface="+mj-lt"/>
                <a:cs typeface="Arial" pitchFamily="34" charset="0"/>
              </a:rPr>
              <a:t>Plc</a:t>
            </a:r>
            <a:r>
              <a:rPr lang="en-GB" sz="1900" dirty="0">
                <a:latin typeface="+mj-lt"/>
                <a:cs typeface="Arial" pitchFamily="34" charset="0"/>
              </a:rPr>
              <a:t> is</a:t>
            </a:r>
            <a:r>
              <a:rPr lang="en-GB" sz="1900" dirty="0">
                <a:solidFill>
                  <a:srgbClr val="00CC66"/>
                </a:solidFill>
                <a:latin typeface="+mj-lt"/>
                <a:cs typeface="Arial" pitchFamily="34" charset="0"/>
              </a:rPr>
              <a:t> </a:t>
            </a:r>
            <a:r>
              <a:rPr lang="en-GB" sz="2400" b="1" dirty="0">
                <a:solidFill>
                  <a:srgbClr val="00CC66"/>
                </a:solidFill>
                <a:latin typeface="+mj-lt"/>
                <a:cs typeface="Arial" pitchFamily="34" charset="0"/>
              </a:rPr>
              <a:t>‘A’ </a:t>
            </a:r>
            <a:r>
              <a:rPr lang="en-GB" sz="1900" dirty="0">
                <a:latin typeface="+mj-lt"/>
                <a:cs typeface="Arial" pitchFamily="34" charset="0"/>
              </a:rPr>
              <a:t>by Thomas Murray:                        </a:t>
            </a:r>
            <a:r>
              <a:rPr lang="en-GB" sz="1900" i="1" dirty="0">
                <a:solidFill>
                  <a:schemeClr val="accent6">
                    <a:lumMod val="50000"/>
                  </a:schemeClr>
                </a:solidFill>
                <a:latin typeface="+mj-lt"/>
              </a:rPr>
              <a:t>“Positive” overall risk outlook’’</a:t>
            </a:r>
            <a:endParaRPr lang="en-GB" sz="1900" dirty="0">
              <a:latin typeface="+mj-lt"/>
              <a:cs typeface="Arial" pitchFamily="34" charset="0"/>
            </a:endParaRPr>
          </a:p>
          <a:p>
            <a:pPr marL="185737" indent="0" algn="just" fontAlgn="auto">
              <a:spcAft>
                <a:spcPts val="0"/>
              </a:spcAft>
              <a:buClr>
                <a:schemeClr val="accent6">
                  <a:lumMod val="50000"/>
                </a:schemeClr>
              </a:buClr>
              <a:buNone/>
              <a:defRPr/>
            </a:pPr>
            <a:endParaRPr lang="en-GB" sz="2000" dirty="0">
              <a:latin typeface="+mj-lt"/>
              <a:cs typeface="Arial" pitchFamily="34" charset="0"/>
            </a:endParaRPr>
          </a:p>
          <a:p>
            <a:pPr marL="628650" indent="-442913" algn="just" fontAlgn="auto">
              <a:spcAft>
                <a:spcPts val="0"/>
              </a:spcAft>
              <a:buClr>
                <a:schemeClr val="accent6">
                  <a:lumMod val="50000"/>
                </a:schemeClr>
              </a:buClr>
              <a:buBlip>
                <a:blip r:embed="rId5"/>
              </a:buBlip>
              <a:defRPr/>
            </a:pPr>
            <a:endParaRPr lang="en-GB" sz="800" dirty="0">
              <a:latin typeface="Tw Cen MT" pitchFamily="34" charset="0"/>
              <a:cs typeface="Arial" pitchFamily="34" charset="0"/>
            </a:endParaRPr>
          </a:p>
          <a:p>
            <a:pPr algn="just" fontAlgn="auto">
              <a:spcAft>
                <a:spcPts val="0"/>
              </a:spcAft>
              <a:buFont typeface="Wingdings" panose="05000000000000000000" pitchFamily="2" charset="2"/>
              <a:buChar char="ü"/>
              <a:defRPr/>
            </a:pPr>
            <a:endParaRPr lang="en-GB" sz="1000" dirty="0">
              <a:latin typeface="Tw Cen MT" pitchFamily="34" charset="0"/>
              <a:cs typeface="Arial" pitchFamily="34" charset="0"/>
            </a:endParaRPr>
          </a:p>
        </p:txBody>
      </p:sp>
      <p:sp>
        <p:nvSpPr>
          <p:cNvPr id="8" name="TextBox 7">
            <a:extLst>
              <a:ext uri="{FF2B5EF4-FFF2-40B4-BE49-F238E27FC236}">
                <a16:creationId xmlns:a16="http://schemas.microsoft.com/office/drawing/2014/main" id="{7B5110E5-8857-4442-BE88-EFBC688EA982}"/>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3</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2148085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EB7F25A-9B15-4CB4-A2F8-A92BDA5F0986}"/>
              </a:ext>
            </a:extLst>
          </p:cNvPr>
          <p:cNvPicPr>
            <a:picLocks noChangeAspect="1"/>
          </p:cNvPicPr>
          <p:nvPr/>
        </p:nvPicPr>
        <p:blipFill rotWithShape="1">
          <a:blip r:embed="rId2"/>
          <a:srcRect t="9182" r="-2" b="13733"/>
          <a:stretch/>
        </p:blipFill>
        <p:spPr>
          <a:xfrm rot="694591">
            <a:off x="2049439" y="1484517"/>
            <a:ext cx="5045121" cy="3888966"/>
          </a:xfrm>
          <a:custGeom>
            <a:avLst/>
            <a:gdLst>
              <a:gd name="connsiteX0" fmla="*/ 0 w 11862435"/>
              <a:gd name="connsiteY0" fmla="*/ 0 h 6858000"/>
              <a:gd name="connsiteX1" fmla="*/ 2537458 w 11862435"/>
              <a:gd name="connsiteY1" fmla="*/ 0 h 6858000"/>
              <a:gd name="connsiteX2" fmla="*/ 3074669 w 11862435"/>
              <a:gd name="connsiteY2" fmla="*/ 0 h 6858000"/>
              <a:gd name="connsiteX3" fmla="*/ 3784383 w 11862435"/>
              <a:gd name="connsiteY3" fmla="*/ 0 h 6858000"/>
              <a:gd name="connsiteX4" fmla="*/ 8686282 w 11862435"/>
              <a:gd name="connsiteY4" fmla="*/ 0 h 6858000"/>
              <a:gd name="connsiteX5" fmla="*/ 11862435 w 11862435"/>
              <a:gd name="connsiteY5" fmla="*/ 6857999 h 6858000"/>
              <a:gd name="connsiteX6" fmla="*/ 5896483 w 11862435"/>
              <a:gd name="connsiteY6" fmla="*/ 6857999 h 6858000"/>
              <a:gd name="connsiteX7" fmla="*/ 5896483 w 11862435"/>
              <a:gd name="connsiteY7" fmla="*/ 6858000 h 6858000"/>
              <a:gd name="connsiteX8" fmla="*/ 3074669 w 11862435"/>
              <a:gd name="connsiteY8" fmla="*/ 6858000 h 6858000"/>
              <a:gd name="connsiteX9" fmla="*/ 2537458 w 11862435"/>
              <a:gd name="connsiteY9" fmla="*/ 6858000 h 6858000"/>
              <a:gd name="connsiteX10" fmla="*/ 0 w 1186243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2435" h="6858000">
                <a:moveTo>
                  <a:pt x="0" y="0"/>
                </a:moveTo>
                <a:lnTo>
                  <a:pt x="2537458" y="0"/>
                </a:lnTo>
                <a:lnTo>
                  <a:pt x="3074669" y="0"/>
                </a:lnTo>
                <a:lnTo>
                  <a:pt x="3784383" y="0"/>
                </a:lnTo>
                <a:lnTo>
                  <a:pt x="8686282" y="0"/>
                </a:lnTo>
                <a:lnTo>
                  <a:pt x="11862435" y="6857999"/>
                </a:lnTo>
                <a:lnTo>
                  <a:pt x="5896483" y="6857999"/>
                </a:lnTo>
                <a:lnTo>
                  <a:pt x="5896483" y="6858000"/>
                </a:lnTo>
                <a:lnTo>
                  <a:pt x="3074669" y="6858000"/>
                </a:lnTo>
                <a:lnTo>
                  <a:pt x="2537458" y="6858000"/>
                </a:lnTo>
                <a:lnTo>
                  <a:pt x="0" y="6858000"/>
                </a:lnTo>
                <a:close/>
              </a:path>
            </a:pathLst>
          </a:custGeom>
        </p:spPr>
      </p:pic>
      <p:sp>
        <p:nvSpPr>
          <p:cNvPr id="2" name="Rectangle 1">
            <a:extLst>
              <a:ext uri="{FF2B5EF4-FFF2-40B4-BE49-F238E27FC236}">
                <a16:creationId xmlns:a16="http://schemas.microsoft.com/office/drawing/2014/main" id="{4E04EFAB-60F8-4C87-9541-819F9159C914}"/>
              </a:ext>
            </a:extLst>
          </p:cNvPr>
          <p:cNvSpPr/>
          <p:nvPr/>
        </p:nvSpPr>
        <p:spPr>
          <a:xfrm>
            <a:off x="3480321" y="2133600"/>
            <a:ext cx="2183355" cy="830997"/>
          </a:xfrm>
          <a:prstGeom prst="rect">
            <a:avLst/>
          </a:prstGeom>
        </p:spPr>
        <p:txBody>
          <a:bodyPr wrap="none">
            <a:spAutoFit/>
          </a:bodyPr>
          <a:lstStyle/>
          <a:p>
            <a:r>
              <a:rPr lang="en-US" sz="4800" b="1" dirty="0">
                <a:solidFill>
                  <a:srgbClr val="C00000"/>
                </a:solidFill>
                <a:effectLst>
                  <a:outerShdw blurRad="38100" dist="38100" dir="2700000" algn="tl">
                    <a:srgbClr val="000000">
                      <a:alpha val="43137"/>
                    </a:srgbClr>
                  </a:outerShdw>
                </a:effectLst>
              </a:rPr>
              <a:t>Market </a:t>
            </a:r>
          </a:p>
        </p:txBody>
      </p:sp>
      <p:sp>
        <p:nvSpPr>
          <p:cNvPr id="5" name="TextBox 4">
            <a:extLst>
              <a:ext uri="{FF2B5EF4-FFF2-40B4-BE49-F238E27FC236}">
                <a16:creationId xmlns:a16="http://schemas.microsoft.com/office/drawing/2014/main" id="{583A92BF-0DAF-4E8C-B79F-0798BB1FBCD6}"/>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5</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3109481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1190018" y="354431"/>
            <a:ext cx="6658581"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pPr defTabSz="914400"/>
            <a:r>
              <a:rPr lang="en-GB" sz="2400" b="1" kern="1200" dirty="0">
                <a:solidFill>
                  <a:srgbClr val="C00000"/>
                </a:solidFill>
                <a:latin typeface="Tw Cen MT" panose="020B0602020104020603" pitchFamily="34" charset="0"/>
                <a:cs typeface="+mn-cs"/>
              </a:rPr>
              <a:t>| Depository, Clearing &amp; Settlement Statistics </a:t>
            </a:r>
            <a:r>
              <a:rPr lang="en-GB" sz="2000" b="1" kern="1200" dirty="0">
                <a:solidFill>
                  <a:srgbClr val="C00000"/>
                </a:solidFill>
                <a:latin typeface="Tw Cen MT" panose="020B0602020104020603" pitchFamily="34" charset="0"/>
                <a:cs typeface="+mn-cs"/>
              </a:rPr>
              <a:t>1/2  </a:t>
            </a:r>
            <a:endParaRPr lang="en-US" sz="2400" b="1" kern="1200" dirty="0">
              <a:solidFill>
                <a:srgbClr val="C00000"/>
              </a:solidFill>
              <a:latin typeface="Tw Cen MT" panose="020B0602020104020603" pitchFamily="34" charset="0"/>
              <a:cs typeface="+mn-cs"/>
            </a:endParaRPr>
          </a:p>
        </p:txBody>
      </p:sp>
      <p:sp>
        <p:nvSpPr>
          <p:cNvPr id="4" name="Rectangle 3">
            <a:extLst>
              <a:ext uri="{FF2B5EF4-FFF2-40B4-BE49-F238E27FC236}">
                <a16:creationId xmlns:a16="http://schemas.microsoft.com/office/drawing/2014/main" id="{069B3C22-2C4F-4500-9274-3E940C534179}"/>
              </a:ext>
            </a:extLst>
          </p:cNvPr>
          <p:cNvSpPr/>
          <p:nvPr/>
        </p:nvSpPr>
        <p:spPr>
          <a:xfrm>
            <a:off x="4542754" y="1118892"/>
            <a:ext cx="3285258" cy="338554"/>
          </a:xfrm>
          <a:prstGeom prst="rect">
            <a:avLst/>
          </a:prstGeom>
        </p:spPr>
        <p:txBody>
          <a:bodyPr wrap="none">
            <a:spAutoFit/>
          </a:bodyPr>
          <a:lstStyle/>
          <a:p>
            <a:pPr algn="ctr">
              <a:defRPr sz="1800" b="1" i="0" u="none" strike="noStrike" kern="1200" baseline="0">
                <a:solidFill>
                  <a:sysClr val="windowText" lastClr="000000">
                    <a:lumMod val="75000"/>
                    <a:lumOff val="25000"/>
                  </a:sysClr>
                </a:solidFill>
                <a:latin typeface="+mn-lt"/>
                <a:ea typeface="+mn-ea"/>
                <a:cs typeface="+mn-cs"/>
              </a:defRPr>
            </a:pPr>
            <a:r>
              <a:rPr lang="en-US" sz="1600" dirty="0"/>
              <a:t>Volume </a:t>
            </a:r>
            <a:r>
              <a:rPr lang="en-US" sz="1600" b="1" dirty="0">
                <a:solidFill>
                  <a:sysClr val="windowText" lastClr="000000">
                    <a:lumMod val="75000"/>
                    <a:lumOff val="25000"/>
                  </a:sysClr>
                </a:solidFill>
              </a:rPr>
              <a:t>Cleared &amp; Settled</a:t>
            </a:r>
            <a:r>
              <a:rPr lang="en-US" sz="1600" dirty="0"/>
              <a:t> (in Billion)</a:t>
            </a:r>
          </a:p>
        </p:txBody>
      </p:sp>
      <p:sp>
        <p:nvSpPr>
          <p:cNvPr id="56" name="Rectangle 55">
            <a:extLst>
              <a:ext uri="{FF2B5EF4-FFF2-40B4-BE49-F238E27FC236}">
                <a16:creationId xmlns:a16="http://schemas.microsoft.com/office/drawing/2014/main" id="{D8C357C5-2C3C-4921-A00D-07D1F491D1F0}"/>
              </a:ext>
            </a:extLst>
          </p:cNvPr>
          <p:cNvSpPr/>
          <p:nvPr/>
        </p:nvSpPr>
        <p:spPr>
          <a:xfrm>
            <a:off x="70215" y="1118892"/>
            <a:ext cx="3107068" cy="338554"/>
          </a:xfrm>
          <a:prstGeom prst="rect">
            <a:avLst/>
          </a:prstGeom>
        </p:spPr>
        <p:txBody>
          <a:bodyPr wrap="none">
            <a:spAutoFit/>
          </a:bodyPr>
          <a:lstStyle/>
          <a:p>
            <a:pPr algn="ctr"/>
            <a:r>
              <a:rPr lang="en-US" sz="1600" b="1" dirty="0">
                <a:solidFill>
                  <a:sysClr val="windowText" lastClr="000000">
                    <a:lumMod val="75000"/>
                    <a:lumOff val="25000"/>
                  </a:sysClr>
                </a:solidFill>
              </a:rPr>
              <a:t>Value Cleared &amp; Settled (in Billion)</a:t>
            </a:r>
          </a:p>
        </p:txBody>
      </p:sp>
      <p:sp>
        <p:nvSpPr>
          <p:cNvPr id="57" name="TextBox 56">
            <a:extLst>
              <a:ext uri="{FF2B5EF4-FFF2-40B4-BE49-F238E27FC236}">
                <a16:creationId xmlns:a16="http://schemas.microsoft.com/office/drawing/2014/main" id="{CCF12ED1-BCEF-436D-BBFC-C26AA94810D9}"/>
              </a:ext>
            </a:extLst>
          </p:cNvPr>
          <p:cNvSpPr txBox="1"/>
          <p:nvPr/>
        </p:nvSpPr>
        <p:spPr>
          <a:xfrm>
            <a:off x="-52691" y="6581001"/>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6</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graphicFrame>
        <p:nvGraphicFramePr>
          <p:cNvPr id="58" name="Chart 57">
            <a:extLst>
              <a:ext uri="{FF2B5EF4-FFF2-40B4-BE49-F238E27FC236}">
                <a16:creationId xmlns:a16="http://schemas.microsoft.com/office/drawing/2014/main" id="{ABC2B5CB-1E97-4A92-91C5-1A3FB07FDCB4}"/>
              </a:ext>
            </a:extLst>
          </p:cNvPr>
          <p:cNvGraphicFramePr>
            <a:graphicFrameLocks/>
          </p:cNvGraphicFramePr>
          <p:nvPr>
            <p:extLst>
              <p:ext uri="{D42A27DB-BD31-4B8C-83A1-F6EECF244321}">
                <p14:modId xmlns:p14="http://schemas.microsoft.com/office/powerpoint/2010/main" val="3719338120"/>
              </p:ext>
            </p:extLst>
          </p:nvPr>
        </p:nvGraphicFramePr>
        <p:xfrm>
          <a:off x="29307" y="1652770"/>
          <a:ext cx="4345690" cy="36298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9" name="Chart 58">
            <a:extLst>
              <a:ext uri="{FF2B5EF4-FFF2-40B4-BE49-F238E27FC236}">
                <a16:creationId xmlns:a16="http://schemas.microsoft.com/office/drawing/2014/main" id="{ABC2B5CB-1E97-4A92-91C5-1A3FB07FDCB4}"/>
              </a:ext>
            </a:extLst>
          </p:cNvPr>
          <p:cNvGraphicFramePr>
            <a:graphicFrameLocks/>
          </p:cNvGraphicFramePr>
          <p:nvPr>
            <p:extLst>
              <p:ext uri="{D42A27DB-BD31-4B8C-83A1-F6EECF244321}">
                <p14:modId xmlns:p14="http://schemas.microsoft.com/office/powerpoint/2010/main" val="789905839"/>
              </p:ext>
            </p:extLst>
          </p:nvPr>
        </p:nvGraphicFramePr>
        <p:xfrm>
          <a:off x="4720702" y="1457446"/>
          <a:ext cx="4245923" cy="3791122"/>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a:extLst>
              <a:ext uri="{FF2B5EF4-FFF2-40B4-BE49-F238E27FC236}">
                <a16:creationId xmlns:a16="http://schemas.microsoft.com/office/drawing/2014/main" id="{D9736CBF-7E9C-40A4-84D0-2D6BA069DC3A}"/>
              </a:ext>
            </a:extLst>
          </p:cNvPr>
          <p:cNvCxnSpPr/>
          <p:nvPr/>
        </p:nvCxnSpPr>
        <p:spPr>
          <a:xfrm>
            <a:off x="4519309" y="959788"/>
            <a:ext cx="0" cy="575971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9CA84AA-D196-4615-A48C-D7303576E29D}"/>
              </a:ext>
            </a:extLst>
          </p:cNvPr>
          <p:cNvSpPr/>
          <p:nvPr/>
        </p:nvSpPr>
        <p:spPr>
          <a:xfrm>
            <a:off x="70215" y="5282663"/>
            <a:ext cx="4345689"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1600" dirty="0">
                <a:solidFill>
                  <a:schemeClr val="tx1"/>
                </a:solidFill>
              </a:rPr>
              <a:t>Value of share cleared and settled in Q1 2018 for NSE and NASD markets increased by 94% when compared with Q1, 2017 and by 0.73% when compared with Q4, 2017.</a:t>
            </a:r>
          </a:p>
        </p:txBody>
      </p:sp>
      <p:sp>
        <p:nvSpPr>
          <p:cNvPr id="60" name="Rectangle 59">
            <a:extLst>
              <a:ext uri="{FF2B5EF4-FFF2-40B4-BE49-F238E27FC236}">
                <a16:creationId xmlns:a16="http://schemas.microsoft.com/office/drawing/2014/main" id="{A2D2550C-D418-40ED-B975-25F4B3F909D0}"/>
              </a:ext>
            </a:extLst>
          </p:cNvPr>
          <p:cNvSpPr/>
          <p:nvPr/>
        </p:nvSpPr>
        <p:spPr>
          <a:xfrm>
            <a:off x="4720702" y="5282662"/>
            <a:ext cx="4388129" cy="11430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solidFill>
                  <a:schemeClr val="tx1"/>
                </a:solidFill>
              </a:rPr>
              <a:t>Volume of share cleared and settled in Q1 2018 for NSE and NASD markets increased by 121.35% when compared with Q1, 2017 and by 20.96% when compared with Q4, 2017.</a:t>
            </a:r>
          </a:p>
        </p:txBody>
      </p:sp>
    </p:spTree>
    <p:extLst>
      <p:ext uri="{BB962C8B-B14F-4D97-AF65-F5344CB8AC3E}">
        <p14:creationId xmlns:p14="http://schemas.microsoft.com/office/powerpoint/2010/main" val="1208489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1391411" y="317381"/>
            <a:ext cx="6658581"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pPr defTabSz="914400"/>
            <a:r>
              <a:rPr lang="en-GB" sz="2400" b="1" kern="1200" dirty="0">
                <a:solidFill>
                  <a:srgbClr val="C00000"/>
                </a:solidFill>
                <a:latin typeface="Tw Cen MT" panose="020B0602020104020603" pitchFamily="34" charset="0"/>
                <a:cs typeface="+mn-cs"/>
              </a:rPr>
              <a:t>| Depository, Clearing &amp; Settlement Statistics </a:t>
            </a:r>
            <a:r>
              <a:rPr lang="en-GB" sz="2400" b="1" kern="1200" dirty="0">
                <a:solidFill>
                  <a:srgbClr val="C00000"/>
                </a:solidFill>
                <a:latin typeface="Tw Cen MT" panose="020B0602020104020603" pitchFamily="34" charset="0"/>
              </a:rPr>
              <a:t>2/2</a:t>
            </a:r>
            <a:r>
              <a:rPr lang="en-GB" sz="2400" b="1" kern="1200" dirty="0">
                <a:solidFill>
                  <a:srgbClr val="C00000"/>
                </a:solidFill>
                <a:latin typeface="Tw Cen MT" panose="020B0602020104020603" pitchFamily="34" charset="0"/>
                <a:cs typeface="+mn-cs"/>
              </a:rPr>
              <a:t>  </a:t>
            </a:r>
            <a:endParaRPr lang="en-US" sz="2400" b="1" kern="1200" dirty="0">
              <a:solidFill>
                <a:srgbClr val="C00000"/>
              </a:solidFill>
              <a:latin typeface="Tw Cen MT" panose="020B0602020104020603" pitchFamily="34" charset="0"/>
              <a:cs typeface="+mn-cs"/>
            </a:endParaRPr>
          </a:p>
        </p:txBody>
      </p:sp>
      <p:sp>
        <p:nvSpPr>
          <p:cNvPr id="4" name="Rectangle 3">
            <a:extLst>
              <a:ext uri="{FF2B5EF4-FFF2-40B4-BE49-F238E27FC236}">
                <a16:creationId xmlns:a16="http://schemas.microsoft.com/office/drawing/2014/main" id="{069B3C22-2C4F-4500-9274-3E940C534179}"/>
              </a:ext>
            </a:extLst>
          </p:cNvPr>
          <p:cNvSpPr/>
          <p:nvPr/>
        </p:nvSpPr>
        <p:spPr>
          <a:xfrm>
            <a:off x="4542754" y="1118892"/>
            <a:ext cx="3285258" cy="338554"/>
          </a:xfrm>
          <a:prstGeom prst="rect">
            <a:avLst/>
          </a:prstGeom>
        </p:spPr>
        <p:txBody>
          <a:bodyPr wrap="none">
            <a:spAutoFit/>
          </a:bodyPr>
          <a:lstStyle/>
          <a:p>
            <a:pPr algn="ctr">
              <a:defRPr sz="1800" b="1" i="0" u="none" strike="noStrike" kern="1200" baseline="0">
                <a:solidFill>
                  <a:sysClr val="windowText" lastClr="000000">
                    <a:lumMod val="75000"/>
                    <a:lumOff val="25000"/>
                  </a:sysClr>
                </a:solidFill>
                <a:latin typeface="+mn-lt"/>
                <a:ea typeface="+mn-ea"/>
                <a:cs typeface="+mn-cs"/>
              </a:defRPr>
            </a:pPr>
            <a:r>
              <a:rPr lang="en-US" sz="1600" dirty="0"/>
              <a:t>Volume </a:t>
            </a:r>
            <a:r>
              <a:rPr lang="en-US" sz="1600" b="1" dirty="0">
                <a:solidFill>
                  <a:sysClr val="windowText" lastClr="000000">
                    <a:lumMod val="75000"/>
                    <a:lumOff val="25000"/>
                  </a:sysClr>
                </a:solidFill>
              </a:rPr>
              <a:t>Cleared &amp; Settled</a:t>
            </a:r>
            <a:r>
              <a:rPr lang="en-US" sz="1600" dirty="0"/>
              <a:t> (in Billion)</a:t>
            </a:r>
          </a:p>
        </p:txBody>
      </p:sp>
      <p:sp>
        <p:nvSpPr>
          <p:cNvPr id="56" name="Rectangle 55">
            <a:extLst>
              <a:ext uri="{FF2B5EF4-FFF2-40B4-BE49-F238E27FC236}">
                <a16:creationId xmlns:a16="http://schemas.microsoft.com/office/drawing/2014/main" id="{D8C357C5-2C3C-4921-A00D-07D1F491D1F0}"/>
              </a:ext>
            </a:extLst>
          </p:cNvPr>
          <p:cNvSpPr/>
          <p:nvPr/>
        </p:nvSpPr>
        <p:spPr>
          <a:xfrm>
            <a:off x="70215" y="1118892"/>
            <a:ext cx="3107068" cy="338554"/>
          </a:xfrm>
          <a:prstGeom prst="rect">
            <a:avLst/>
          </a:prstGeom>
        </p:spPr>
        <p:txBody>
          <a:bodyPr wrap="none">
            <a:spAutoFit/>
          </a:bodyPr>
          <a:lstStyle/>
          <a:p>
            <a:pPr algn="ctr"/>
            <a:r>
              <a:rPr lang="en-US" sz="1600" b="1" dirty="0">
                <a:solidFill>
                  <a:sysClr val="windowText" lastClr="000000">
                    <a:lumMod val="75000"/>
                    <a:lumOff val="25000"/>
                  </a:sysClr>
                </a:solidFill>
              </a:rPr>
              <a:t>Value Cleared &amp; Settled (in Billion)</a:t>
            </a:r>
          </a:p>
        </p:txBody>
      </p:sp>
      <p:sp>
        <p:nvSpPr>
          <p:cNvPr id="57" name="TextBox 56">
            <a:extLst>
              <a:ext uri="{FF2B5EF4-FFF2-40B4-BE49-F238E27FC236}">
                <a16:creationId xmlns:a16="http://schemas.microsoft.com/office/drawing/2014/main" id="{CCF12ED1-BCEF-436D-BBFC-C26AA94810D9}"/>
              </a:ext>
            </a:extLst>
          </p:cNvPr>
          <p:cNvSpPr txBox="1"/>
          <p:nvPr/>
        </p:nvSpPr>
        <p:spPr>
          <a:xfrm>
            <a:off x="-52691" y="6581001"/>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6</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cxnSp>
        <p:nvCxnSpPr>
          <p:cNvPr id="6" name="Straight Connector 5">
            <a:extLst>
              <a:ext uri="{FF2B5EF4-FFF2-40B4-BE49-F238E27FC236}">
                <a16:creationId xmlns:a16="http://schemas.microsoft.com/office/drawing/2014/main" id="{D9736CBF-7E9C-40A4-84D0-2D6BA069DC3A}"/>
              </a:ext>
            </a:extLst>
          </p:cNvPr>
          <p:cNvCxnSpPr/>
          <p:nvPr/>
        </p:nvCxnSpPr>
        <p:spPr>
          <a:xfrm>
            <a:off x="4519309" y="959788"/>
            <a:ext cx="0" cy="575971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9CA84AA-D196-4615-A48C-D7303576E29D}"/>
              </a:ext>
            </a:extLst>
          </p:cNvPr>
          <p:cNvSpPr/>
          <p:nvPr/>
        </p:nvSpPr>
        <p:spPr>
          <a:xfrm>
            <a:off x="70215" y="5282663"/>
            <a:ext cx="4345689"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1600" dirty="0">
                <a:solidFill>
                  <a:schemeClr val="tx1"/>
                </a:solidFill>
              </a:rPr>
              <a:t>Value of share cleared and settled in Q1 2018 for NSE and NASD markets increased by 94% when compared with Q1, 2017 and by 0.73% when compared with Q4, 2017.</a:t>
            </a:r>
          </a:p>
        </p:txBody>
      </p:sp>
      <p:sp>
        <p:nvSpPr>
          <p:cNvPr id="60" name="Rectangle 59">
            <a:extLst>
              <a:ext uri="{FF2B5EF4-FFF2-40B4-BE49-F238E27FC236}">
                <a16:creationId xmlns:a16="http://schemas.microsoft.com/office/drawing/2014/main" id="{A2D2550C-D418-40ED-B975-25F4B3F909D0}"/>
              </a:ext>
            </a:extLst>
          </p:cNvPr>
          <p:cNvSpPr/>
          <p:nvPr/>
        </p:nvSpPr>
        <p:spPr>
          <a:xfrm>
            <a:off x="4720702" y="5282662"/>
            <a:ext cx="4388129" cy="11430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solidFill>
                  <a:schemeClr val="tx1"/>
                </a:solidFill>
              </a:rPr>
              <a:t>Volume of share cleared and settled in Q1 2018 for NSE and NASD markets increased by 121.35% when compared with Q1, 2017 and by 20.96% when compared with Q4, 2017.</a:t>
            </a:r>
          </a:p>
        </p:txBody>
      </p:sp>
      <p:graphicFrame>
        <p:nvGraphicFramePr>
          <p:cNvPr id="11" name="Chart 10">
            <a:extLst>
              <a:ext uri="{FF2B5EF4-FFF2-40B4-BE49-F238E27FC236}">
                <a16:creationId xmlns:a16="http://schemas.microsoft.com/office/drawing/2014/main" id="{024DF774-2F47-4485-AC03-C89DE402B87E}"/>
              </a:ext>
            </a:extLst>
          </p:cNvPr>
          <p:cNvGraphicFramePr>
            <a:graphicFrameLocks/>
          </p:cNvGraphicFramePr>
          <p:nvPr>
            <p:extLst>
              <p:ext uri="{D42A27DB-BD31-4B8C-83A1-F6EECF244321}">
                <p14:modId xmlns:p14="http://schemas.microsoft.com/office/powerpoint/2010/main" val="3825997536"/>
              </p:ext>
            </p:extLst>
          </p:nvPr>
        </p:nvGraphicFramePr>
        <p:xfrm>
          <a:off x="304799" y="1508276"/>
          <a:ext cx="3657599" cy="3619050"/>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Arrow Connector 2">
            <a:extLst>
              <a:ext uri="{FF2B5EF4-FFF2-40B4-BE49-F238E27FC236}">
                <a16:creationId xmlns:a16="http://schemas.microsoft.com/office/drawing/2014/main" id="{541A9672-547D-4BF8-8BCD-394ADA3C1C5E}"/>
              </a:ext>
            </a:extLst>
          </p:cNvPr>
          <p:cNvCxnSpPr/>
          <p:nvPr/>
        </p:nvCxnSpPr>
        <p:spPr>
          <a:xfrm flipV="1">
            <a:off x="990600" y="1981200"/>
            <a:ext cx="2186683" cy="14478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A27F207-8241-4A11-A742-F6CD9836DC3E}"/>
              </a:ext>
            </a:extLst>
          </p:cNvPr>
          <p:cNvCxnSpPr/>
          <p:nvPr/>
        </p:nvCxnSpPr>
        <p:spPr>
          <a:xfrm flipV="1">
            <a:off x="2057400" y="1981200"/>
            <a:ext cx="1119883" cy="76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A78860DE-D2CA-4E2C-BE3A-370499BB80E3}"/>
              </a:ext>
            </a:extLst>
          </p:cNvPr>
          <p:cNvSpPr/>
          <p:nvPr/>
        </p:nvSpPr>
        <p:spPr>
          <a:xfrm>
            <a:off x="1375275" y="2816056"/>
            <a:ext cx="495649" cy="307777"/>
          </a:xfrm>
          <a:prstGeom prst="rect">
            <a:avLst/>
          </a:prstGeom>
        </p:spPr>
        <p:txBody>
          <a:bodyPr wrap="none">
            <a:spAutoFit/>
          </a:bodyPr>
          <a:lstStyle/>
          <a:p>
            <a:r>
              <a:rPr lang="en-US" sz="1400" dirty="0"/>
              <a:t>94%</a:t>
            </a:r>
          </a:p>
        </p:txBody>
      </p:sp>
      <p:sp>
        <p:nvSpPr>
          <p:cNvPr id="10" name="Rectangle 9">
            <a:extLst>
              <a:ext uri="{FF2B5EF4-FFF2-40B4-BE49-F238E27FC236}">
                <a16:creationId xmlns:a16="http://schemas.microsoft.com/office/drawing/2014/main" id="{F5C91EB8-A062-4771-93AE-26DA2E7BBFC9}"/>
              </a:ext>
            </a:extLst>
          </p:cNvPr>
          <p:cNvSpPr/>
          <p:nvPr/>
        </p:nvSpPr>
        <p:spPr>
          <a:xfrm>
            <a:off x="2293046" y="1718865"/>
            <a:ext cx="631904" cy="307777"/>
          </a:xfrm>
          <a:prstGeom prst="rect">
            <a:avLst/>
          </a:prstGeom>
        </p:spPr>
        <p:txBody>
          <a:bodyPr wrap="none">
            <a:spAutoFit/>
          </a:bodyPr>
          <a:lstStyle/>
          <a:p>
            <a:r>
              <a:rPr lang="en-US" sz="1400" dirty="0"/>
              <a:t>0.73%</a:t>
            </a:r>
          </a:p>
        </p:txBody>
      </p:sp>
      <p:graphicFrame>
        <p:nvGraphicFramePr>
          <p:cNvPr id="19" name="Chart 18">
            <a:extLst>
              <a:ext uri="{FF2B5EF4-FFF2-40B4-BE49-F238E27FC236}">
                <a16:creationId xmlns:a16="http://schemas.microsoft.com/office/drawing/2014/main" id="{3F5F1ACC-89C2-4C2B-8106-3A8E10A3EE19}"/>
              </a:ext>
            </a:extLst>
          </p:cNvPr>
          <p:cNvGraphicFramePr>
            <a:graphicFrameLocks/>
          </p:cNvGraphicFramePr>
          <p:nvPr>
            <p:extLst>
              <p:ext uri="{D42A27DB-BD31-4B8C-83A1-F6EECF244321}">
                <p14:modId xmlns:p14="http://schemas.microsoft.com/office/powerpoint/2010/main" val="4072377697"/>
              </p:ext>
            </p:extLst>
          </p:nvPr>
        </p:nvGraphicFramePr>
        <p:xfrm>
          <a:off x="4873103" y="1543445"/>
          <a:ext cx="3966098" cy="3514540"/>
        </p:xfrm>
        <a:graphic>
          <a:graphicData uri="http://schemas.openxmlformats.org/drawingml/2006/chart">
            <c:chart xmlns:c="http://schemas.openxmlformats.org/drawingml/2006/chart" xmlns:r="http://schemas.openxmlformats.org/officeDocument/2006/relationships" r:id="rId4"/>
          </a:graphicData>
        </a:graphic>
      </p:graphicFrame>
      <p:cxnSp>
        <p:nvCxnSpPr>
          <p:cNvPr id="20" name="Straight Arrow Connector 19">
            <a:extLst>
              <a:ext uri="{FF2B5EF4-FFF2-40B4-BE49-F238E27FC236}">
                <a16:creationId xmlns:a16="http://schemas.microsoft.com/office/drawing/2014/main" id="{17E4BFAB-D301-40CE-AE86-BD5C8F82E413}"/>
              </a:ext>
            </a:extLst>
          </p:cNvPr>
          <p:cNvCxnSpPr>
            <a:cxnSpLocks/>
          </p:cNvCxnSpPr>
          <p:nvPr/>
        </p:nvCxnSpPr>
        <p:spPr>
          <a:xfrm flipV="1">
            <a:off x="5589088" y="2057400"/>
            <a:ext cx="2564312" cy="148255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4A591B1-BE86-4CB3-9E4E-477E2D21D704}"/>
              </a:ext>
            </a:extLst>
          </p:cNvPr>
          <p:cNvCxnSpPr>
            <a:cxnSpLocks/>
          </p:cNvCxnSpPr>
          <p:nvPr/>
        </p:nvCxnSpPr>
        <p:spPr>
          <a:xfrm flipV="1">
            <a:off x="6755257" y="2057400"/>
            <a:ext cx="1398143" cy="4637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908BD1C-EA5B-4096-BB3F-164DBBCDAAE7}"/>
              </a:ext>
            </a:extLst>
          </p:cNvPr>
          <p:cNvSpPr/>
          <p:nvPr/>
        </p:nvSpPr>
        <p:spPr>
          <a:xfrm>
            <a:off x="5689093" y="3000722"/>
            <a:ext cx="814647" cy="307777"/>
          </a:xfrm>
          <a:prstGeom prst="rect">
            <a:avLst/>
          </a:prstGeom>
        </p:spPr>
        <p:txBody>
          <a:bodyPr wrap="none">
            <a:spAutoFit/>
          </a:bodyPr>
          <a:lstStyle/>
          <a:p>
            <a:r>
              <a:rPr lang="en-US" sz="1400" dirty="0"/>
              <a:t>121.35%</a:t>
            </a:r>
          </a:p>
        </p:txBody>
      </p:sp>
      <p:sp>
        <p:nvSpPr>
          <p:cNvPr id="15" name="Rectangle 14">
            <a:extLst>
              <a:ext uri="{FF2B5EF4-FFF2-40B4-BE49-F238E27FC236}">
                <a16:creationId xmlns:a16="http://schemas.microsoft.com/office/drawing/2014/main" id="{0C8BF870-7E0A-4727-8B7B-0F3A3F67F5D2}"/>
              </a:ext>
            </a:extLst>
          </p:cNvPr>
          <p:cNvSpPr/>
          <p:nvPr/>
        </p:nvSpPr>
        <p:spPr>
          <a:xfrm>
            <a:off x="6947444" y="2057400"/>
            <a:ext cx="723275" cy="307777"/>
          </a:xfrm>
          <a:prstGeom prst="rect">
            <a:avLst/>
          </a:prstGeom>
        </p:spPr>
        <p:txBody>
          <a:bodyPr wrap="none">
            <a:spAutoFit/>
          </a:bodyPr>
          <a:lstStyle/>
          <a:p>
            <a:r>
              <a:rPr lang="en-US" sz="1400" dirty="0"/>
              <a:t>20.96%</a:t>
            </a:r>
          </a:p>
        </p:txBody>
      </p:sp>
    </p:spTree>
    <p:extLst>
      <p:ext uri="{BB962C8B-B14F-4D97-AF65-F5344CB8AC3E}">
        <p14:creationId xmlns:p14="http://schemas.microsoft.com/office/powerpoint/2010/main" val="313012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943771" y="321890"/>
            <a:ext cx="6658581"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r>
              <a:rPr lang="en-US" sz="2400" b="1" kern="1200" dirty="0">
                <a:solidFill>
                  <a:srgbClr val="C00000"/>
                </a:solidFill>
                <a:latin typeface="Tw Cen MT" panose="020B0602020104020603" pitchFamily="34" charset="0"/>
                <a:cs typeface="+mn-cs"/>
              </a:rPr>
              <a:t>| Update on Direct Cash Settlement (DCS)</a:t>
            </a:r>
          </a:p>
        </p:txBody>
      </p:sp>
      <p:sp>
        <p:nvSpPr>
          <p:cNvPr id="3" name="Rectangle 2">
            <a:extLst>
              <a:ext uri="{FF2B5EF4-FFF2-40B4-BE49-F238E27FC236}">
                <a16:creationId xmlns:a16="http://schemas.microsoft.com/office/drawing/2014/main" id="{E1AECD14-1F83-4204-8619-2736E5140389}"/>
              </a:ext>
            </a:extLst>
          </p:cNvPr>
          <p:cNvSpPr/>
          <p:nvPr/>
        </p:nvSpPr>
        <p:spPr>
          <a:xfrm>
            <a:off x="146539" y="1717829"/>
            <a:ext cx="2989385" cy="3908762"/>
          </a:xfrm>
          <a:prstGeom prst="rect">
            <a:avLst/>
          </a:prstGeom>
        </p:spPr>
        <p:txBody>
          <a:bodyPr wrap="square">
            <a:spAutoFit/>
          </a:bodyPr>
          <a:lstStyle/>
          <a:p>
            <a:pPr algn="just"/>
            <a:endParaRPr lang="en-US" sz="800" dirty="0"/>
          </a:p>
          <a:p>
            <a:pPr marL="285750" indent="-285750" algn="just">
              <a:buFont typeface="Courier New" panose="02070309020205020404" pitchFamily="49" charset="0"/>
              <a:buChar char="o"/>
            </a:pPr>
            <a:r>
              <a:rPr lang="en-US" sz="1600" dirty="0"/>
              <a:t> </a:t>
            </a:r>
            <a:r>
              <a:rPr lang="en-US" sz="1600" b="1" dirty="0">
                <a:solidFill>
                  <a:srgbClr val="FF0000"/>
                </a:solidFill>
              </a:rPr>
              <a:t>1,191 </a:t>
            </a:r>
            <a:r>
              <a:rPr lang="en-US" sz="1600" dirty="0"/>
              <a:t>direct cash settlement subscriptions out of  </a:t>
            </a:r>
            <a:r>
              <a:rPr lang="en-US" sz="1600" b="1" dirty="0">
                <a:solidFill>
                  <a:srgbClr val="FF0000"/>
                </a:solidFill>
              </a:rPr>
              <a:t>5.1m</a:t>
            </a:r>
          </a:p>
          <a:p>
            <a:pPr marL="285750" indent="-285750" algn="just">
              <a:buFont typeface="Courier New" panose="02070309020205020404" pitchFamily="49" charset="0"/>
              <a:buChar char="o"/>
            </a:pPr>
            <a:endParaRPr lang="en-US" sz="1600" b="1" dirty="0">
              <a:solidFill>
                <a:srgbClr val="FF0000"/>
              </a:solidFill>
            </a:endParaRPr>
          </a:p>
          <a:p>
            <a:pPr marL="285750" indent="-285750" algn="just">
              <a:buFont typeface="Courier New" panose="02070309020205020404" pitchFamily="49" charset="0"/>
              <a:buChar char="o"/>
            </a:pPr>
            <a:r>
              <a:rPr lang="en-US" sz="1600" dirty="0"/>
              <a:t>This represents only </a:t>
            </a:r>
            <a:r>
              <a:rPr lang="en-US" sz="1600" b="1" dirty="0">
                <a:solidFill>
                  <a:srgbClr val="FF0000"/>
                </a:solidFill>
              </a:rPr>
              <a:t>0.2% </a:t>
            </a:r>
            <a:r>
              <a:rPr lang="en-US" sz="1600" dirty="0"/>
              <a:t>of the total number of eligible investors</a:t>
            </a:r>
          </a:p>
          <a:p>
            <a:pPr marL="285750" indent="-285750" algn="just">
              <a:buFont typeface="Courier New" panose="02070309020205020404" pitchFamily="49" charset="0"/>
              <a:buChar char="o"/>
            </a:pPr>
            <a:endParaRPr lang="en-US" sz="1600" dirty="0"/>
          </a:p>
          <a:p>
            <a:pPr marL="285750" indent="-285750" algn="just">
              <a:buFont typeface="Courier New" panose="02070309020205020404" pitchFamily="49" charset="0"/>
              <a:buChar char="o"/>
            </a:pPr>
            <a:r>
              <a:rPr lang="en-US" sz="1600" dirty="0"/>
              <a:t>Only </a:t>
            </a:r>
            <a:r>
              <a:rPr lang="en-US" sz="1600" b="1" dirty="0">
                <a:solidFill>
                  <a:srgbClr val="FF0000"/>
                </a:solidFill>
              </a:rPr>
              <a:t>15</a:t>
            </a:r>
            <a:r>
              <a:rPr lang="en-US" sz="1600" dirty="0"/>
              <a:t> out of </a:t>
            </a:r>
            <a:r>
              <a:rPr lang="en-US" sz="1600" b="1" dirty="0">
                <a:solidFill>
                  <a:srgbClr val="FF0000"/>
                </a:solidFill>
              </a:rPr>
              <a:t>18</a:t>
            </a:r>
            <a:r>
              <a:rPr lang="en-US" sz="1600" dirty="0"/>
              <a:t> Settlement Banks contributed to the DCS initiative</a:t>
            </a:r>
          </a:p>
          <a:p>
            <a:pPr marL="285750" indent="-285750" algn="just">
              <a:buFont typeface="Courier New" panose="02070309020205020404" pitchFamily="49" charset="0"/>
              <a:buChar char="o"/>
            </a:pPr>
            <a:endParaRPr lang="en-US" sz="1600" dirty="0"/>
          </a:p>
          <a:p>
            <a:pPr marL="285750" indent="-285750" algn="just">
              <a:buFont typeface="Courier New" panose="02070309020205020404" pitchFamily="49" charset="0"/>
              <a:buChar char="o"/>
            </a:pPr>
            <a:r>
              <a:rPr lang="en-US" sz="1600" dirty="0"/>
              <a:t> </a:t>
            </a:r>
            <a:r>
              <a:rPr lang="en-US" sz="1600" dirty="0">
                <a:solidFill>
                  <a:srgbClr val="FF0000"/>
                </a:solidFill>
              </a:rPr>
              <a:t>580</a:t>
            </a:r>
            <a:r>
              <a:rPr lang="en-US" sz="1600" dirty="0"/>
              <a:t> Direct Cash settlement </a:t>
            </a:r>
            <a:r>
              <a:rPr lang="en-US" sz="1600" dirty="0" smtClean="0"/>
              <a:t>requests are waiting for bank </a:t>
            </a:r>
            <a:r>
              <a:rPr lang="en-US" sz="1600" dirty="0"/>
              <a:t>confirmation</a:t>
            </a:r>
          </a:p>
          <a:p>
            <a:pPr marL="285750" indent="-285750" algn="just">
              <a:buFont typeface="Courier New" panose="02070309020205020404" pitchFamily="49" charset="0"/>
              <a:buChar char="o"/>
            </a:pPr>
            <a:endParaRPr lang="en-US" sz="1600" dirty="0"/>
          </a:p>
        </p:txBody>
      </p:sp>
      <p:pic>
        <p:nvPicPr>
          <p:cNvPr id="8" name="Picture 7">
            <a:extLst>
              <a:ext uri="{FF2B5EF4-FFF2-40B4-BE49-F238E27FC236}">
                <a16:creationId xmlns:a16="http://schemas.microsoft.com/office/drawing/2014/main" id="{92625CE6-D1FA-48D6-8A40-91E0E867A9E3}"/>
              </a:ext>
            </a:extLst>
          </p:cNvPr>
          <p:cNvPicPr>
            <a:picLocks noChangeAspect="1"/>
          </p:cNvPicPr>
          <p:nvPr/>
        </p:nvPicPr>
        <p:blipFill>
          <a:blip r:embed="rId3"/>
          <a:stretch>
            <a:fillRect/>
          </a:stretch>
        </p:blipFill>
        <p:spPr>
          <a:xfrm>
            <a:off x="3338148" y="990600"/>
            <a:ext cx="5653451" cy="2545805"/>
          </a:xfrm>
          <a:prstGeom prst="rect">
            <a:avLst/>
          </a:prstGeom>
        </p:spPr>
      </p:pic>
      <p:pic>
        <p:nvPicPr>
          <p:cNvPr id="10" name="Picture 9">
            <a:extLst>
              <a:ext uri="{FF2B5EF4-FFF2-40B4-BE49-F238E27FC236}">
                <a16:creationId xmlns:a16="http://schemas.microsoft.com/office/drawing/2014/main" id="{E59060B9-E512-4049-B7CA-D4D44CE49FCE}"/>
              </a:ext>
            </a:extLst>
          </p:cNvPr>
          <p:cNvPicPr>
            <a:picLocks noChangeAspect="1"/>
          </p:cNvPicPr>
          <p:nvPr/>
        </p:nvPicPr>
        <p:blipFill>
          <a:blip r:embed="rId4"/>
          <a:stretch>
            <a:fillRect/>
          </a:stretch>
        </p:blipFill>
        <p:spPr>
          <a:xfrm>
            <a:off x="4419600" y="1100673"/>
            <a:ext cx="2895600" cy="267029"/>
          </a:xfrm>
          <a:prstGeom prst="rect">
            <a:avLst/>
          </a:prstGeom>
        </p:spPr>
      </p:pic>
      <p:pic>
        <p:nvPicPr>
          <p:cNvPr id="11" name="Picture 10">
            <a:extLst>
              <a:ext uri="{FF2B5EF4-FFF2-40B4-BE49-F238E27FC236}">
                <a16:creationId xmlns:a16="http://schemas.microsoft.com/office/drawing/2014/main" id="{64C2AB7D-922E-4B53-9D09-E2F6445C1152}"/>
              </a:ext>
            </a:extLst>
          </p:cNvPr>
          <p:cNvPicPr>
            <a:picLocks noChangeAspect="1"/>
          </p:cNvPicPr>
          <p:nvPr/>
        </p:nvPicPr>
        <p:blipFill>
          <a:blip r:embed="rId5"/>
          <a:stretch>
            <a:fillRect/>
          </a:stretch>
        </p:blipFill>
        <p:spPr>
          <a:xfrm>
            <a:off x="3326679" y="3682182"/>
            <a:ext cx="5664920" cy="2794818"/>
          </a:xfrm>
          <a:prstGeom prst="rect">
            <a:avLst/>
          </a:prstGeom>
        </p:spPr>
      </p:pic>
      <p:sp>
        <p:nvSpPr>
          <p:cNvPr id="15" name="TextBox 14">
            <a:extLst>
              <a:ext uri="{FF2B5EF4-FFF2-40B4-BE49-F238E27FC236}">
                <a16:creationId xmlns:a16="http://schemas.microsoft.com/office/drawing/2014/main" id="{48576D60-D6F7-4885-A030-100356CC40FE}"/>
              </a:ext>
            </a:extLst>
          </p:cNvPr>
          <p:cNvSpPr txBox="1"/>
          <p:nvPr/>
        </p:nvSpPr>
        <p:spPr>
          <a:xfrm>
            <a:off x="-105430" y="6599080"/>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7</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347273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1242709" y="314532"/>
            <a:ext cx="6658581" cy="423450"/>
          </a:xfrm>
          <a:prstGeom prst="rect">
            <a:avLst/>
          </a:prstGeom>
        </p:spPr>
        <p:txBody>
          <a:bodyPr/>
          <a:lstStyle>
            <a:lvl1pPr algn="ctr" defTabSz="1219170" rtl="0" eaLnBrk="1" latinLnBrk="0" hangingPunct="1">
              <a:lnSpc>
                <a:spcPct val="86000"/>
              </a:lnSpc>
              <a:spcBef>
                <a:spcPct val="0"/>
              </a:spcBef>
              <a:buNone/>
              <a:defRPr sz="2800" kern="800" spc="-53">
                <a:solidFill>
                  <a:schemeClr val="tx1"/>
                </a:solidFill>
                <a:latin typeface="+mj-lt"/>
                <a:ea typeface="+mj-ea"/>
                <a:cs typeface="+mj-cs"/>
              </a:defRPr>
            </a:lvl1pPr>
          </a:lstStyle>
          <a:p>
            <a:pPr>
              <a:defRPr/>
            </a:pPr>
            <a:r>
              <a:rPr lang="en-US" sz="2400" b="1" kern="1200" dirty="0">
                <a:solidFill>
                  <a:srgbClr val="C00000"/>
                </a:solidFill>
                <a:latin typeface="Tw Cen MT" panose="020B0602020104020603" pitchFamily="34" charset="0"/>
                <a:cs typeface="+mn-cs"/>
              </a:rPr>
              <a:t>| Capital Market Know-Your-Customer (KYC) </a:t>
            </a:r>
          </a:p>
        </p:txBody>
      </p:sp>
      <p:sp>
        <p:nvSpPr>
          <p:cNvPr id="2" name="Rectangle 1">
            <a:extLst>
              <a:ext uri="{FF2B5EF4-FFF2-40B4-BE49-F238E27FC236}">
                <a16:creationId xmlns:a16="http://schemas.microsoft.com/office/drawing/2014/main" id="{606AD524-DAB6-4D31-888C-32049B2907F5}"/>
              </a:ext>
            </a:extLst>
          </p:cNvPr>
          <p:cNvSpPr/>
          <p:nvPr/>
        </p:nvSpPr>
        <p:spPr>
          <a:xfrm>
            <a:off x="228600" y="1295400"/>
            <a:ext cx="8686800" cy="1900777"/>
          </a:xfrm>
          <a:prstGeom prst="rect">
            <a:avLst/>
          </a:prstGeom>
        </p:spPr>
        <p:txBody>
          <a:bodyPr wrap="square">
            <a:spAutoFit/>
          </a:bodyPr>
          <a:lstStyle/>
          <a:p>
            <a:pPr algn="just">
              <a:lnSpc>
                <a:spcPct val="150000"/>
              </a:lnSpc>
            </a:pPr>
            <a:r>
              <a:rPr lang="en-US" sz="1600" dirty="0"/>
              <a:t>A working committee has been setup to explore the various areas of collaboration between CSCS and NIBSS in recognition of the role both institutions play as market infrastructures towards improving competitiveness, attractiveness, ease of doing business and overall investor experience in the Capital Market, the managements of CSCS and NIBSS have mandated the Committee to continue work on the three (3) areas selected for the first phase of development.  </a:t>
            </a:r>
          </a:p>
        </p:txBody>
      </p:sp>
      <p:graphicFrame>
        <p:nvGraphicFramePr>
          <p:cNvPr id="4" name="Diagram 3">
            <a:extLst>
              <a:ext uri="{FF2B5EF4-FFF2-40B4-BE49-F238E27FC236}">
                <a16:creationId xmlns:a16="http://schemas.microsoft.com/office/drawing/2014/main" id="{2C324480-9794-4B2C-992E-B8E7BF444D24}"/>
              </a:ext>
            </a:extLst>
          </p:cNvPr>
          <p:cNvGraphicFramePr/>
          <p:nvPr>
            <p:extLst>
              <p:ext uri="{D42A27DB-BD31-4B8C-83A1-F6EECF244321}">
                <p14:modId xmlns:p14="http://schemas.microsoft.com/office/powerpoint/2010/main" val="715400644"/>
              </p:ext>
            </p:extLst>
          </p:nvPr>
        </p:nvGraphicFramePr>
        <p:xfrm>
          <a:off x="304800" y="3440367"/>
          <a:ext cx="8534400" cy="2343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A1A844CF-EF1B-46F2-A972-A6B0D9A7AA53}"/>
              </a:ext>
            </a:extLst>
          </p:cNvPr>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8</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Tree>
    <p:extLst>
      <p:ext uri="{BB962C8B-B14F-4D97-AF65-F5344CB8AC3E}">
        <p14:creationId xmlns:p14="http://schemas.microsoft.com/office/powerpoint/2010/main" val="274227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768E442E-5EB5-4AA0-8082-853B87F94729}"/>
              </a:ext>
            </a:extLst>
          </p:cNvPr>
          <p:cNvSpPr/>
          <p:nvPr/>
        </p:nvSpPr>
        <p:spPr>
          <a:xfrm>
            <a:off x="0" y="2667000"/>
            <a:ext cx="9144000" cy="382166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52600" y="304800"/>
            <a:ext cx="2787301" cy="461665"/>
          </a:xfrm>
          <a:prstGeom prst="rect">
            <a:avLst/>
          </a:prstGeom>
          <a:noFill/>
        </p:spPr>
        <p:txBody>
          <a:bodyPr wrap="none" rtlCol="0">
            <a:spAutoFit/>
          </a:bodyPr>
          <a:lstStyle/>
          <a:p>
            <a:r>
              <a:rPr lang="en-US" sz="2400" b="1" spc="-53" dirty="0">
                <a:solidFill>
                  <a:srgbClr val="FF0000"/>
                </a:solidFill>
                <a:latin typeface="Tw Cen MT" panose="020B0602020104020603" pitchFamily="34" charset="0"/>
                <a:ea typeface="+mj-ea"/>
              </a:rPr>
              <a:t>| Technology Update</a:t>
            </a:r>
          </a:p>
        </p:txBody>
      </p:sp>
      <p:sp>
        <p:nvSpPr>
          <p:cNvPr id="11" name="TextBox 10"/>
          <p:cNvSpPr txBox="1"/>
          <p:nvPr/>
        </p:nvSpPr>
        <p:spPr>
          <a:xfrm>
            <a:off x="0" y="6488668"/>
            <a:ext cx="9144000" cy="276999"/>
          </a:xfrm>
          <a:prstGeom prst="rect">
            <a:avLst/>
          </a:prstGeom>
          <a:noFill/>
        </p:spPr>
        <p:txBody>
          <a:bodyPr wrap="square" rtlCol="0">
            <a:spAutoFit/>
          </a:bodyPr>
          <a:lstStyle/>
          <a:p>
            <a:pPr lvl="0" eaLnBrk="0" fontAlgn="base" hangingPunct="0">
              <a:spcBef>
                <a:spcPct val="0"/>
              </a:spcBef>
              <a:spcAft>
                <a:spcPct val="0"/>
              </a:spcAft>
              <a:tabLst>
                <a:tab pos="2865438" algn="ctr"/>
                <a:tab pos="5730875" algn="r"/>
              </a:tabLst>
            </a:pPr>
            <a:r>
              <a:rPr lang="en-US" sz="1200" dirty="0">
                <a:solidFill>
                  <a:schemeClr val="bg1">
                    <a:lumMod val="65000"/>
                  </a:schemeClr>
                </a:solidFill>
              </a:rPr>
              <a:t>©2018 Copy right CSCS Plc. Al Rights Reserved                                                                                                                                         	 </a:t>
            </a:r>
            <a:r>
              <a:rPr lang="en-GB" sz="1200" b="1" dirty="0">
                <a:latin typeface="Calibri" panose="020F0502020204030204" pitchFamily="34" charset="0"/>
                <a:cs typeface="Times New Roman" panose="02020603050405020304" pitchFamily="18" charset="0"/>
              </a:rPr>
              <a:t>9</a:t>
            </a:r>
            <a:r>
              <a:rPr lang="en-GB" sz="1200" b="1" dirty="0">
                <a:latin typeface="Calibri" panose="020F0502020204030204" pitchFamily="34" charset="0"/>
                <a:ea typeface="Calibri" panose="020F0502020204030204" pitchFamily="34" charset="0"/>
                <a:cs typeface="Times New Roman" panose="02020603050405020304" pitchFamily="18" charset="0"/>
              </a:rPr>
              <a:t> | </a:t>
            </a:r>
            <a:r>
              <a:rPr lang="en-GB" sz="1200" dirty="0">
                <a:solidFill>
                  <a:srgbClr val="7F7F7F"/>
                </a:solidFill>
                <a:latin typeface="Calibri" panose="020F0502020204030204" pitchFamily="34" charset="0"/>
                <a:ea typeface="Calibri" panose="020F0502020204030204" pitchFamily="34" charset="0"/>
                <a:cs typeface="Times New Roman" panose="02020603050405020304" pitchFamily="18" charset="0"/>
              </a:rPr>
              <a:t>Page</a:t>
            </a:r>
            <a:endParaRPr lang="en-GB" sz="2000" dirty="0">
              <a:latin typeface="Arial" panose="020B0604020202020204" pitchFamily="34" charset="0"/>
            </a:endParaRPr>
          </a:p>
        </p:txBody>
      </p:sp>
      <p:sp>
        <p:nvSpPr>
          <p:cNvPr id="2" name="Rectangle 1">
            <a:extLst>
              <a:ext uri="{FF2B5EF4-FFF2-40B4-BE49-F238E27FC236}">
                <a16:creationId xmlns:a16="http://schemas.microsoft.com/office/drawing/2014/main" id="{128461AB-35B5-43AA-AF45-4CFBDBD5CF0D}"/>
              </a:ext>
            </a:extLst>
          </p:cNvPr>
          <p:cNvSpPr/>
          <p:nvPr/>
        </p:nvSpPr>
        <p:spPr>
          <a:xfrm>
            <a:off x="152400" y="1494472"/>
            <a:ext cx="8382000" cy="1477328"/>
          </a:xfrm>
          <a:prstGeom prst="rect">
            <a:avLst/>
          </a:prstGeom>
        </p:spPr>
        <p:txBody>
          <a:bodyPr wrap="square">
            <a:spAutoFit/>
          </a:bodyPr>
          <a:lstStyle/>
          <a:p>
            <a:pPr marL="285750" indent="-285750" algn="just">
              <a:buFont typeface="Wingdings" panose="05000000000000000000" pitchFamily="2" charset="2"/>
              <a:buChar char="§"/>
            </a:pPr>
            <a:r>
              <a:rPr lang="en-US" dirty="0">
                <a:solidFill>
                  <a:prstClr val="black"/>
                </a:solidFill>
                <a:cs typeface="Arial" pitchFamily="34" charset="0"/>
              </a:rPr>
              <a:t>CSCS went live with the TCS </a:t>
            </a:r>
            <a:r>
              <a:rPr lang="en-US" dirty="0" err="1">
                <a:solidFill>
                  <a:prstClr val="black"/>
                </a:solidFill>
                <a:cs typeface="Arial" pitchFamily="34" charset="0"/>
              </a:rPr>
              <a:t>BaNCS</a:t>
            </a:r>
            <a:r>
              <a:rPr lang="en-US" dirty="0">
                <a:solidFill>
                  <a:prstClr val="black"/>
                </a:solidFill>
                <a:cs typeface="Arial" pitchFamily="34" charset="0"/>
              </a:rPr>
              <a:t> Market Infrastructure solution on </a:t>
            </a:r>
            <a:r>
              <a:rPr lang="en-US" b="1" dirty="0">
                <a:solidFill>
                  <a:srgbClr val="FF0000"/>
                </a:solidFill>
                <a:cs typeface="Arial" pitchFamily="34" charset="0"/>
              </a:rPr>
              <a:t>Oct 23 2017</a:t>
            </a:r>
            <a:r>
              <a:rPr lang="en-US" dirty="0">
                <a:solidFill>
                  <a:prstClr val="black"/>
                </a:solidFill>
                <a:cs typeface="Arial" pitchFamily="34" charset="0"/>
              </a:rPr>
              <a:t>. </a:t>
            </a:r>
          </a:p>
          <a:p>
            <a:pPr marL="285750" indent="-285750" algn="just">
              <a:buFont typeface="Wingdings" panose="05000000000000000000" pitchFamily="2" charset="2"/>
              <a:buChar char="§"/>
            </a:pPr>
            <a:endParaRPr lang="en-US" dirty="0">
              <a:solidFill>
                <a:prstClr val="black"/>
              </a:solidFill>
              <a:cs typeface="Arial" pitchFamily="34" charset="0"/>
            </a:endParaRPr>
          </a:p>
          <a:p>
            <a:pPr marL="285750" indent="-285750" algn="just">
              <a:buFont typeface="Wingdings" panose="05000000000000000000" pitchFamily="2" charset="2"/>
              <a:buChar char="§"/>
            </a:pPr>
            <a:r>
              <a:rPr lang="en-US" dirty="0">
                <a:solidFill>
                  <a:prstClr val="black"/>
                </a:solidFill>
                <a:cs typeface="Arial" pitchFamily="34" charset="0"/>
              </a:rPr>
              <a:t>This business transformation initiative will enable CSCS deepen its service offerings to the Nigerian Capital market via:</a:t>
            </a:r>
          </a:p>
          <a:p>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19" name="Freeform: Shape 18">
            <a:extLst>
              <a:ext uri="{FF2B5EF4-FFF2-40B4-BE49-F238E27FC236}">
                <a16:creationId xmlns:a16="http://schemas.microsoft.com/office/drawing/2014/main" id="{E0D9134A-2C2E-4E30-B551-A145682FB994}"/>
              </a:ext>
            </a:extLst>
          </p:cNvPr>
          <p:cNvSpPr/>
          <p:nvPr/>
        </p:nvSpPr>
        <p:spPr>
          <a:xfrm>
            <a:off x="457200" y="2799746"/>
            <a:ext cx="2189606" cy="1086455"/>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dirty="0">
                <a:latin typeface="Calibri" panose="020F0502020204030204" pitchFamily="34" charset="0"/>
              </a:rPr>
              <a:t>Support for  various types of account ownership structures</a:t>
            </a:r>
            <a:endParaRPr lang="en-US" sz="1000" dirty="0">
              <a:latin typeface="Calibri" panose="020F0502020204030204" pitchFamily="34" charset="0"/>
            </a:endParaRPr>
          </a:p>
        </p:txBody>
      </p:sp>
      <p:sp>
        <p:nvSpPr>
          <p:cNvPr id="20" name="Freeform: Shape 19">
            <a:extLst>
              <a:ext uri="{FF2B5EF4-FFF2-40B4-BE49-F238E27FC236}">
                <a16:creationId xmlns:a16="http://schemas.microsoft.com/office/drawing/2014/main" id="{CC420B8B-1A62-4EB4-8BE0-A1ACC7632BA9}"/>
              </a:ext>
            </a:extLst>
          </p:cNvPr>
          <p:cNvSpPr/>
          <p:nvPr/>
        </p:nvSpPr>
        <p:spPr>
          <a:xfrm>
            <a:off x="6622047" y="2793104"/>
            <a:ext cx="2196248" cy="1058982"/>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indent="0" algn="ctr" defTabSz="1289050">
              <a:lnSpc>
                <a:spcPct val="90000"/>
              </a:lnSpc>
              <a:spcBef>
                <a:spcPct val="0"/>
              </a:spcBef>
              <a:spcAft>
                <a:spcPct val="35000"/>
              </a:spcAft>
              <a:buNone/>
            </a:pPr>
            <a:r>
              <a:rPr lang="en-US" dirty="0"/>
              <a:t>Increased transparency with maker-checker functionality</a:t>
            </a:r>
            <a:endParaRPr lang="en-US" dirty="0">
              <a:latin typeface="Calibri" panose="020F0502020204030204" pitchFamily="34" charset="0"/>
            </a:endParaRPr>
          </a:p>
        </p:txBody>
      </p:sp>
      <p:sp>
        <p:nvSpPr>
          <p:cNvPr id="21" name="Freeform: Shape 20">
            <a:extLst>
              <a:ext uri="{FF2B5EF4-FFF2-40B4-BE49-F238E27FC236}">
                <a16:creationId xmlns:a16="http://schemas.microsoft.com/office/drawing/2014/main" id="{5BBCA40D-7F85-4257-AEAC-A5B959B18CEC}"/>
              </a:ext>
            </a:extLst>
          </p:cNvPr>
          <p:cNvSpPr/>
          <p:nvPr/>
        </p:nvSpPr>
        <p:spPr>
          <a:xfrm>
            <a:off x="457200" y="5363528"/>
            <a:ext cx="2189606" cy="1086455"/>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indent="0" algn="ctr" defTabSz="1289050">
              <a:lnSpc>
                <a:spcPct val="90000"/>
              </a:lnSpc>
              <a:spcBef>
                <a:spcPct val="0"/>
              </a:spcBef>
              <a:spcAft>
                <a:spcPct val="35000"/>
              </a:spcAft>
              <a:buNone/>
            </a:pPr>
            <a:r>
              <a:rPr lang="en-US" dirty="0">
                <a:latin typeface="Calibri" panose="020F0502020204030204" pitchFamily="34" charset="0"/>
              </a:rPr>
              <a:t>Robust Collateral Management </a:t>
            </a:r>
          </a:p>
        </p:txBody>
      </p:sp>
      <p:sp>
        <p:nvSpPr>
          <p:cNvPr id="22" name="Freeform: Shape 21">
            <a:extLst>
              <a:ext uri="{FF2B5EF4-FFF2-40B4-BE49-F238E27FC236}">
                <a16:creationId xmlns:a16="http://schemas.microsoft.com/office/drawing/2014/main" id="{D7201A03-4CFB-4CB0-910F-0458BD5CFDDC}"/>
              </a:ext>
            </a:extLst>
          </p:cNvPr>
          <p:cNvSpPr/>
          <p:nvPr/>
        </p:nvSpPr>
        <p:spPr>
          <a:xfrm>
            <a:off x="6642952" y="5283278"/>
            <a:ext cx="2189607" cy="1086455"/>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dirty="0">
                <a:latin typeface="Calibri" panose="020F0502020204030204" pitchFamily="34" charset="0"/>
              </a:rPr>
              <a:t>Support multiple markets and asset classes</a:t>
            </a:r>
          </a:p>
        </p:txBody>
      </p:sp>
      <p:sp>
        <p:nvSpPr>
          <p:cNvPr id="34" name="Freeform: Shape 33">
            <a:extLst>
              <a:ext uri="{FF2B5EF4-FFF2-40B4-BE49-F238E27FC236}">
                <a16:creationId xmlns:a16="http://schemas.microsoft.com/office/drawing/2014/main" id="{45ACA81F-96B4-4DA5-974E-174BB8683D8D}"/>
              </a:ext>
            </a:extLst>
          </p:cNvPr>
          <p:cNvSpPr/>
          <p:nvPr/>
        </p:nvSpPr>
        <p:spPr>
          <a:xfrm>
            <a:off x="457200" y="4081637"/>
            <a:ext cx="2189606" cy="1086455"/>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a:solidFill>
            <a:schemeClr val="accent3">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dirty="0">
                <a:latin typeface="Calibri" panose="020F0502020204030204" pitchFamily="34" charset="0"/>
              </a:rPr>
              <a:t>Improving efficiency in depository, clearing and settlement services</a:t>
            </a:r>
          </a:p>
        </p:txBody>
      </p:sp>
      <p:cxnSp>
        <p:nvCxnSpPr>
          <p:cNvPr id="36" name="Connector: Elbow 35">
            <a:extLst>
              <a:ext uri="{FF2B5EF4-FFF2-40B4-BE49-F238E27FC236}">
                <a16:creationId xmlns:a16="http://schemas.microsoft.com/office/drawing/2014/main" id="{653CBF55-81BA-447F-8AA7-D66780CFF859}"/>
              </a:ext>
            </a:extLst>
          </p:cNvPr>
          <p:cNvCxnSpPr>
            <a:cxnSpLocks/>
          </p:cNvCxnSpPr>
          <p:nvPr/>
        </p:nvCxnSpPr>
        <p:spPr>
          <a:xfrm>
            <a:off x="2646806" y="3319689"/>
            <a:ext cx="1943018" cy="847451"/>
          </a:xfrm>
          <a:prstGeom prst="bentConnector3">
            <a:avLst>
              <a:gd name="adj1" fmla="val 99474"/>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9AF8ECF4-86CB-41B5-85E5-E8CEB1AE5CCB}"/>
              </a:ext>
            </a:extLst>
          </p:cNvPr>
          <p:cNvSpPr/>
          <p:nvPr/>
        </p:nvSpPr>
        <p:spPr>
          <a:xfrm>
            <a:off x="6651355" y="4023804"/>
            <a:ext cx="2196248" cy="1058982"/>
          </a:xfrm>
          <a:custGeom>
            <a:avLst/>
            <a:gdLst>
              <a:gd name="connsiteX0" fmla="*/ 0 w 3319053"/>
              <a:gd name="connsiteY0" fmla="*/ 0 h 1991431"/>
              <a:gd name="connsiteX1" fmla="*/ 3319053 w 3319053"/>
              <a:gd name="connsiteY1" fmla="*/ 0 h 1991431"/>
              <a:gd name="connsiteX2" fmla="*/ 3319053 w 3319053"/>
              <a:gd name="connsiteY2" fmla="*/ 1991431 h 1991431"/>
              <a:gd name="connsiteX3" fmla="*/ 0 w 3319053"/>
              <a:gd name="connsiteY3" fmla="*/ 1991431 h 1991431"/>
              <a:gd name="connsiteX4" fmla="*/ 0 w 3319053"/>
              <a:gd name="connsiteY4" fmla="*/ 0 h 199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9053" h="1991431">
                <a:moveTo>
                  <a:pt x="0" y="0"/>
                </a:moveTo>
                <a:lnTo>
                  <a:pt x="3319053" y="0"/>
                </a:lnTo>
                <a:lnTo>
                  <a:pt x="3319053" y="1991431"/>
                </a:lnTo>
                <a:lnTo>
                  <a:pt x="0" y="1991431"/>
                </a:lnTo>
                <a:lnTo>
                  <a:pt x="0" y="0"/>
                </a:lnTo>
                <a:close/>
              </a:path>
            </a:pathLst>
          </a:custGeom>
          <a:solidFill>
            <a:schemeClr val="tx2">
              <a:lumMod val="60000"/>
              <a:lumOff val="40000"/>
            </a:schemeClr>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0490" tIns="110490" rIns="110490" bIns="110490" numCol="1" spcCol="1270" anchor="ctr" anchorCtr="0">
            <a:noAutofit/>
          </a:bodyPr>
          <a:lstStyle/>
          <a:p>
            <a:pPr indent="0" algn="ctr" defTabSz="1289050">
              <a:lnSpc>
                <a:spcPct val="90000"/>
              </a:lnSpc>
              <a:spcBef>
                <a:spcPct val="0"/>
              </a:spcBef>
              <a:spcAft>
                <a:spcPct val="35000"/>
              </a:spcAft>
              <a:buNone/>
            </a:pPr>
            <a:r>
              <a:rPr lang="en-US" dirty="0">
                <a:latin typeface="Calibri" panose="020F0502020204030204" pitchFamily="34" charset="0"/>
              </a:rPr>
              <a:t>Enhanced SWIFT messaging capabilities</a:t>
            </a:r>
          </a:p>
        </p:txBody>
      </p:sp>
      <p:cxnSp>
        <p:nvCxnSpPr>
          <p:cNvPr id="40" name="Connector: Elbow 39">
            <a:extLst>
              <a:ext uri="{FF2B5EF4-FFF2-40B4-BE49-F238E27FC236}">
                <a16:creationId xmlns:a16="http://schemas.microsoft.com/office/drawing/2014/main" id="{692A7A39-84FB-443A-8A34-B254C8BF04DD}"/>
              </a:ext>
            </a:extLst>
          </p:cNvPr>
          <p:cNvCxnSpPr>
            <a:cxnSpLocks/>
          </p:cNvCxnSpPr>
          <p:nvPr/>
        </p:nvCxnSpPr>
        <p:spPr>
          <a:xfrm rot="10800000" flipV="1">
            <a:off x="4580237" y="3319689"/>
            <a:ext cx="2072303" cy="756246"/>
          </a:xfrm>
          <a:prstGeom prst="bentConnector3">
            <a:avLst>
              <a:gd name="adj1" fmla="val 99216"/>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A3100059-7710-476F-B736-CB7B2FAD6458}"/>
              </a:ext>
            </a:extLst>
          </p:cNvPr>
          <p:cNvCxnSpPr>
            <a:cxnSpLocks/>
          </p:cNvCxnSpPr>
          <p:nvPr/>
        </p:nvCxnSpPr>
        <p:spPr>
          <a:xfrm rot="10800000">
            <a:off x="4581729" y="4996311"/>
            <a:ext cx="2061223" cy="898600"/>
          </a:xfrm>
          <a:prstGeom prst="bentConnector3">
            <a:avLst>
              <a:gd name="adj1" fmla="val 100049"/>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89E5E0F1-66FC-4815-B974-26A6A8A6C8AA}"/>
              </a:ext>
            </a:extLst>
          </p:cNvPr>
          <p:cNvCxnSpPr/>
          <p:nvPr/>
        </p:nvCxnSpPr>
        <p:spPr>
          <a:xfrm>
            <a:off x="2646806" y="4577834"/>
            <a:ext cx="685800"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10758218-E363-416B-B1D2-1A38302851FC}"/>
              </a:ext>
            </a:extLst>
          </p:cNvPr>
          <p:cNvCxnSpPr/>
          <p:nvPr/>
        </p:nvCxnSpPr>
        <p:spPr>
          <a:xfrm>
            <a:off x="5921983" y="4593794"/>
            <a:ext cx="685800"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56D1E49C-F151-4A18-A2D0-33612A0CD3CC}"/>
              </a:ext>
            </a:extLst>
          </p:cNvPr>
          <p:cNvCxnSpPr>
            <a:cxnSpLocks/>
          </p:cNvCxnSpPr>
          <p:nvPr/>
        </p:nvCxnSpPr>
        <p:spPr>
          <a:xfrm flipV="1">
            <a:off x="2646806" y="4844958"/>
            <a:ext cx="1929118" cy="1049953"/>
          </a:xfrm>
          <a:prstGeom prst="bentConnector3">
            <a:avLst>
              <a:gd name="adj1" fmla="val 100438"/>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098" name="Picture 2" descr="Image result for tcs bancs">
            <a:extLst>
              <a:ext uri="{FF2B5EF4-FFF2-40B4-BE49-F238E27FC236}">
                <a16:creationId xmlns:a16="http://schemas.microsoft.com/office/drawing/2014/main" id="{B901B74C-23CE-4C98-9039-6891925BF1C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 t="33999" r="-667" b="34001"/>
          <a:stretch/>
        </p:blipFill>
        <p:spPr bwMode="auto">
          <a:xfrm>
            <a:off x="3533267" y="4161006"/>
            <a:ext cx="2092320" cy="6651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57596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22604</TotalTime>
  <Words>1049</Words>
  <Application>Microsoft Office PowerPoint</Application>
  <PresentationFormat>On-screen Show (4:3)</PresentationFormat>
  <Paragraphs>187</Paragraphs>
  <Slides>15</Slides>
  <Notes>9</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Meiryo UI</vt:lpstr>
      <vt:lpstr>Microsoft JhengHei</vt:lpstr>
      <vt:lpstr>Microsoft JhengHei UI</vt:lpstr>
      <vt:lpstr>Aharoni</vt:lpstr>
      <vt:lpstr>Arial</vt:lpstr>
      <vt:lpstr>Calibri</vt:lpstr>
      <vt:lpstr>Candara</vt:lpstr>
      <vt:lpstr>Courier New</vt:lpstr>
      <vt:lpstr>Leelawadee</vt:lpstr>
      <vt:lpstr>Times New Roman</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Sunny Ukeachu</dc:creator>
  <cp:lastModifiedBy>CMC Secretariat</cp:lastModifiedBy>
  <cp:revision>628</cp:revision>
  <cp:lastPrinted>2018-04-16T16:53:11Z</cp:lastPrinted>
  <dcterms:created xsi:type="dcterms:W3CDTF">2014-08-25T17:17:31Z</dcterms:created>
  <dcterms:modified xsi:type="dcterms:W3CDTF">2018-04-17T12:26:16Z</dcterms:modified>
</cp:coreProperties>
</file>