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8" r:id="rId2"/>
    <p:sldId id="287" r:id="rId3"/>
    <p:sldId id="279" r:id="rId4"/>
    <p:sldId id="289" r:id="rId5"/>
    <p:sldId id="292" r:id="rId6"/>
    <p:sldId id="283" r:id="rId7"/>
    <p:sldId id="291" r:id="rId8"/>
  </p:sldIdLst>
  <p:sldSz cx="9144000" cy="6858000" type="screen4x3"/>
  <p:notesSz cx="6881813" cy="92964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MS PGothic"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MS PGothic"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MS PGothic"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MS PGothic"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MS PGothic" charset="-128"/>
        <a:cs typeface="+mn-cs"/>
      </a:defRPr>
    </a:lvl5pPr>
    <a:lvl6pPr marL="2286000" algn="l" defTabSz="914400" rtl="0" eaLnBrk="1" latinLnBrk="0" hangingPunct="1">
      <a:defRPr kern="1200">
        <a:solidFill>
          <a:schemeClr val="tx1"/>
        </a:solidFill>
        <a:latin typeface="Calibri" charset="0"/>
        <a:ea typeface="MS PGothic" charset="-128"/>
        <a:cs typeface="+mn-cs"/>
      </a:defRPr>
    </a:lvl6pPr>
    <a:lvl7pPr marL="2743200" algn="l" defTabSz="914400" rtl="0" eaLnBrk="1" latinLnBrk="0" hangingPunct="1">
      <a:defRPr kern="1200">
        <a:solidFill>
          <a:schemeClr val="tx1"/>
        </a:solidFill>
        <a:latin typeface="Calibri" charset="0"/>
        <a:ea typeface="MS PGothic" charset="-128"/>
        <a:cs typeface="+mn-cs"/>
      </a:defRPr>
    </a:lvl7pPr>
    <a:lvl8pPr marL="3200400" algn="l" defTabSz="914400" rtl="0" eaLnBrk="1" latinLnBrk="0" hangingPunct="1">
      <a:defRPr kern="1200">
        <a:solidFill>
          <a:schemeClr val="tx1"/>
        </a:solidFill>
        <a:latin typeface="Calibri" charset="0"/>
        <a:ea typeface="MS PGothic" charset="-128"/>
        <a:cs typeface="+mn-cs"/>
      </a:defRPr>
    </a:lvl8pPr>
    <a:lvl9pPr marL="3657600" algn="l" defTabSz="914400" rtl="0" eaLnBrk="1" latinLnBrk="0" hangingPunct="1">
      <a:defRPr kern="1200">
        <a:solidFill>
          <a:schemeClr val="tx1"/>
        </a:solidFill>
        <a:latin typeface="Calibri" charset="0"/>
        <a:ea typeface="MS P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5" d="100"/>
          <a:sy n="55" d="100"/>
        </p:scale>
        <p:origin x="141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2446" tIns="46223" rIns="92446" bIns="46223" rtlCol="0"/>
          <a:lstStyle>
            <a:lvl1pPr algn="l" eaLnBrk="1" hangingPunct="1">
              <a:defRPr sz="1200">
                <a:latin typeface="Calibri" panose="020F0502020204030204" pitchFamily="34" charset="0"/>
                <a:ea typeface="MS PGothic" panose="020B0600070205080204" pitchFamily="34" charset="-128"/>
                <a:cs typeface="+mn-cs"/>
              </a:defRPr>
            </a:lvl1pPr>
          </a:lstStyle>
          <a:p>
            <a:pPr>
              <a:defRPr/>
            </a:pPr>
            <a:endParaRPr lang="en-US"/>
          </a:p>
        </p:txBody>
      </p:sp>
      <p:sp>
        <p:nvSpPr>
          <p:cNvPr id="3" name="Date Placeholder 2"/>
          <p:cNvSpPr>
            <a:spLocks noGrp="1"/>
          </p:cNvSpPr>
          <p:nvPr>
            <p:ph type="dt" idx="1"/>
          </p:nvPr>
        </p:nvSpPr>
        <p:spPr>
          <a:xfrm>
            <a:off x="3897313" y="0"/>
            <a:ext cx="2982912" cy="465138"/>
          </a:xfrm>
          <a:prstGeom prst="rect">
            <a:avLst/>
          </a:prstGeom>
        </p:spPr>
        <p:txBody>
          <a:bodyPr vert="horz" wrap="square" lIns="92446" tIns="46223" rIns="92446" bIns="46223" numCol="1" anchor="t" anchorCtr="0" compatLnSpc="1">
            <a:prstTxWarp prst="textNoShape">
              <a:avLst/>
            </a:prstTxWarp>
          </a:bodyPr>
          <a:lstStyle>
            <a:lvl1pPr algn="r" eaLnBrk="1" hangingPunct="1">
              <a:defRPr sz="1200"/>
            </a:lvl1pPr>
          </a:lstStyle>
          <a:p>
            <a:fld id="{B74626D0-E51F-E54F-A024-01477FFA5B26}" type="datetimeFigureOut">
              <a:rPr lang="en-US" altLang="en-GB"/>
              <a:pPr/>
              <a:t>11/9/2018</a:t>
            </a:fld>
            <a:endParaRPr lang="en-US" altLang="en-GB"/>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2446" tIns="46223" rIns="92446" bIns="462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82913" cy="465138"/>
          </a:xfrm>
          <a:prstGeom prst="rect">
            <a:avLst/>
          </a:prstGeom>
        </p:spPr>
        <p:txBody>
          <a:bodyPr vert="horz" lIns="92446" tIns="46223" rIns="92446" bIns="46223" rtlCol="0" anchor="b"/>
          <a:lstStyle>
            <a:lvl1pPr algn="l" eaLnBrk="1" hangingPunct="1">
              <a:defRPr sz="1200">
                <a:latin typeface="Calibri" panose="020F0502020204030204" pitchFamily="34" charset="0"/>
                <a:ea typeface="MS PGothic" panose="020B0600070205080204" pitchFamily="34" charset="-128"/>
                <a:cs typeface="+mn-cs"/>
              </a:defRPr>
            </a:lvl1pPr>
          </a:lstStyle>
          <a:p>
            <a:pPr>
              <a:defRPr/>
            </a:pPr>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fld id="{8C2B85BC-1447-B147-B7B8-E63E984E161E}" type="slidenum">
              <a:rPr lang="en-US" altLang="en-GB"/>
              <a:pPr/>
              <a:t>‹#›</a:t>
            </a:fld>
            <a:endParaRPr lang="en-US" altLang="en-GB"/>
          </a:p>
        </p:txBody>
      </p:sp>
    </p:spTree>
    <p:extLst>
      <p:ext uri="{BB962C8B-B14F-4D97-AF65-F5344CB8AC3E}">
        <p14:creationId xmlns:p14="http://schemas.microsoft.com/office/powerpoint/2010/main" val="1630427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October 2015</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C607FD-D668-394D-A408-9AFF12030F27}" type="slidenum">
              <a:rPr lang="en-US" altLang="en-GB"/>
              <a:pPr/>
              <a:t>‹#›</a:t>
            </a:fld>
            <a:endParaRPr lang="en-US" altLang="en-GB"/>
          </a:p>
        </p:txBody>
      </p:sp>
    </p:spTree>
    <p:extLst>
      <p:ext uri="{BB962C8B-B14F-4D97-AF65-F5344CB8AC3E}">
        <p14:creationId xmlns:p14="http://schemas.microsoft.com/office/powerpoint/2010/main" val="70320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October 2015</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FEC7EC2-00A4-4242-9A7E-87445402DEAA}" type="slidenum">
              <a:rPr lang="en-US" altLang="en-GB"/>
              <a:pPr/>
              <a:t>‹#›</a:t>
            </a:fld>
            <a:endParaRPr lang="en-US" altLang="en-GB"/>
          </a:p>
        </p:txBody>
      </p:sp>
    </p:spTree>
    <p:extLst>
      <p:ext uri="{BB962C8B-B14F-4D97-AF65-F5344CB8AC3E}">
        <p14:creationId xmlns:p14="http://schemas.microsoft.com/office/powerpoint/2010/main" val="77278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October 2015</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F70623D-BA57-E049-8AAB-61D6509E3009}" type="slidenum">
              <a:rPr lang="en-US" altLang="en-GB"/>
              <a:pPr/>
              <a:t>‹#›</a:t>
            </a:fld>
            <a:endParaRPr lang="en-US" altLang="en-GB"/>
          </a:p>
        </p:txBody>
      </p:sp>
    </p:spTree>
    <p:extLst>
      <p:ext uri="{BB962C8B-B14F-4D97-AF65-F5344CB8AC3E}">
        <p14:creationId xmlns:p14="http://schemas.microsoft.com/office/powerpoint/2010/main" val="197658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October 2015</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43DDF95-AC60-1A47-A454-7F2A2EE35163}" type="slidenum">
              <a:rPr lang="en-US" altLang="en-GB"/>
              <a:pPr/>
              <a:t>‹#›</a:t>
            </a:fld>
            <a:endParaRPr lang="en-US" altLang="en-GB"/>
          </a:p>
        </p:txBody>
      </p:sp>
    </p:spTree>
    <p:extLst>
      <p:ext uri="{BB962C8B-B14F-4D97-AF65-F5344CB8AC3E}">
        <p14:creationId xmlns:p14="http://schemas.microsoft.com/office/powerpoint/2010/main" val="203062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45373" y="2391123"/>
            <a:ext cx="8229600" cy="11430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a:t>October 2015</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9AD7B1D-F245-1742-8C75-0CCBF8466AB9}" type="slidenum">
              <a:rPr lang="en-US" altLang="en-GB"/>
              <a:pPr/>
              <a:t>‹#›</a:t>
            </a:fld>
            <a:endParaRPr lang="en-US" altLang="en-GB"/>
          </a:p>
        </p:txBody>
      </p:sp>
    </p:spTree>
    <p:extLst>
      <p:ext uri="{BB962C8B-B14F-4D97-AF65-F5344CB8AC3E}">
        <p14:creationId xmlns:p14="http://schemas.microsoft.com/office/powerpoint/2010/main" val="1130160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October 2015</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DE693EB-F91A-AD43-9007-A8C7745A081C}" type="slidenum">
              <a:rPr lang="en-US" altLang="en-GB"/>
              <a:pPr/>
              <a:t>‹#›</a:t>
            </a:fld>
            <a:endParaRPr lang="en-US" altLang="en-GB"/>
          </a:p>
        </p:txBody>
      </p:sp>
    </p:spTree>
    <p:extLst>
      <p:ext uri="{BB962C8B-B14F-4D97-AF65-F5344CB8AC3E}">
        <p14:creationId xmlns:p14="http://schemas.microsoft.com/office/powerpoint/2010/main" val="11123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October 2015</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381C41-3C3C-D84F-BB67-75253D5D6291}" type="slidenum">
              <a:rPr lang="en-US" altLang="en-GB"/>
              <a:pPr/>
              <a:t>‹#›</a:t>
            </a:fld>
            <a:endParaRPr lang="en-US" altLang="en-GB"/>
          </a:p>
        </p:txBody>
      </p:sp>
    </p:spTree>
    <p:extLst>
      <p:ext uri="{BB962C8B-B14F-4D97-AF65-F5344CB8AC3E}">
        <p14:creationId xmlns:p14="http://schemas.microsoft.com/office/powerpoint/2010/main" val="125212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October 2015</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389691D-8D65-3E4B-AD3D-4C2496079EB0}" type="slidenum">
              <a:rPr lang="en-US" altLang="en-GB"/>
              <a:pPr/>
              <a:t>‹#›</a:t>
            </a:fld>
            <a:endParaRPr lang="en-US" altLang="en-GB"/>
          </a:p>
        </p:txBody>
      </p:sp>
    </p:spTree>
    <p:extLst>
      <p:ext uri="{BB962C8B-B14F-4D97-AF65-F5344CB8AC3E}">
        <p14:creationId xmlns:p14="http://schemas.microsoft.com/office/powerpoint/2010/main" val="126940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October 2015</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8203C01-1737-D147-ABEB-54681CAEE13D}" type="slidenum">
              <a:rPr lang="en-US" altLang="en-GB"/>
              <a:pPr/>
              <a:t>‹#›</a:t>
            </a:fld>
            <a:endParaRPr lang="en-US" altLang="en-GB"/>
          </a:p>
        </p:txBody>
      </p:sp>
    </p:spTree>
    <p:extLst>
      <p:ext uri="{BB962C8B-B14F-4D97-AF65-F5344CB8AC3E}">
        <p14:creationId xmlns:p14="http://schemas.microsoft.com/office/powerpoint/2010/main" val="1836194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October 2015</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B8A3C31-56D2-2E40-9632-7DE092525CF8}" type="slidenum">
              <a:rPr lang="en-US" altLang="en-GB"/>
              <a:pPr/>
              <a:t>‹#›</a:t>
            </a:fld>
            <a:endParaRPr lang="en-US" altLang="en-GB"/>
          </a:p>
        </p:txBody>
      </p:sp>
    </p:spTree>
    <p:extLst>
      <p:ext uri="{BB962C8B-B14F-4D97-AF65-F5344CB8AC3E}">
        <p14:creationId xmlns:p14="http://schemas.microsoft.com/office/powerpoint/2010/main" val="157376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October 2015</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C750514-F3EE-E242-95A1-0861E04639AA}" type="slidenum">
              <a:rPr lang="en-US" altLang="en-GB"/>
              <a:pPr/>
              <a:t>‹#›</a:t>
            </a:fld>
            <a:endParaRPr lang="en-US" altLang="en-GB"/>
          </a:p>
        </p:txBody>
      </p:sp>
    </p:spTree>
    <p:extLst>
      <p:ext uri="{BB962C8B-B14F-4D97-AF65-F5344CB8AC3E}">
        <p14:creationId xmlns:p14="http://schemas.microsoft.com/office/powerpoint/2010/main" val="178772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October 2015</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29D7BE2-B3FD-0F45-859C-6CD741D2D4D2}" type="slidenum">
              <a:rPr lang="en-US" altLang="en-GB"/>
              <a:pPr/>
              <a:t>‹#›</a:t>
            </a:fld>
            <a:endParaRPr lang="en-US" altLang="en-GB"/>
          </a:p>
        </p:txBody>
      </p:sp>
    </p:spTree>
    <p:extLst>
      <p:ext uri="{BB962C8B-B14F-4D97-AF65-F5344CB8AC3E}">
        <p14:creationId xmlns:p14="http://schemas.microsoft.com/office/powerpoint/2010/main" val="829293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GB"/>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GB"/>
              <a:t>Click to edit Master text styles</a:t>
            </a:r>
          </a:p>
          <a:p>
            <a:pPr lvl="1"/>
            <a:r>
              <a:rPr lang="en-US" altLang="en-GB"/>
              <a:t>Second level</a:t>
            </a:r>
          </a:p>
          <a:p>
            <a:pPr lvl="2"/>
            <a:r>
              <a:rPr lang="en-US" altLang="en-GB"/>
              <a:t>Third level</a:t>
            </a:r>
          </a:p>
          <a:p>
            <a:pPr lvl="3"/>
            <a:r>
              <a:rPr lang="en-US" altLang="en-GB"/>
              <a:t>Fourth level</a:t>
            </a:r>
          </a:p>
          <a:p>
            <a:pPr lvl="4"/>
            <a:r>
              <a:rPr lang="en-US" altLang="en-GB"/>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entury Gothic" pitchFamily="34" charset="0"/>
                <a:ea typeface="MS PGothic" panose="020B0600070205080204" pitchFamily="34" charset="-128"/>
                <a:cs typeface="+mn-cs"/>
              </a:defRPr>
            </a:lvl1pPr>
          </a:lstStyle>
          <a:p>
            <a:pPr>
              <a:defRPr/>
            </a:pPr>
            <a:r>
              <a:rPr lang="en-US"/>
              <a:t>October 2015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Century Gothic"/>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entury Gothic" charset="0"/>
              </a:defRPr>
            </a:lvl1pPr>
          </a:lstStyle>
          <a:p>
            <a:fld id="{A6690EA7-7DF4-9B42-A818-06ECA0EF595D}" type="slidenum">
              <a:rPr lang="en-US" altLang="en-GB"/>
              <a:pPr/>
              <a:t>‹#›</a:t>
            </a:fld>
            <a:endParaRPr lang="en-US" alt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0" fontAlgn="base" hangingPunct="0">
        <a:spcBef>
          <a:spcPct val="0"/>
        </a:spcBef>
        <a:spcAft>
          <a:spcPct val="0"/>
        </a:spcAft>
        <a:defRPr sz="4400" kern="1200">
          <a:solidFill>
            <a:schemeClr val="tx1"/>
          </a:solidFill>
          <a:latin typeface="Century Gothic"/>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entury Gothic" pitchFamily="34" charset="0"/>
          <a:ea typeface="MS PGothic" pitchFamily="34" charset="-128"/>
        </a:defRPr>
      </a:lvl6pPr>
      <a:lvl7pPr marL="914400" algn="ctr" defTabSz="457200" rtl="0" fontAlgn="base">
        <a:spcBef>
          <a:spcPct val="0"/>
        </a:spcBef>
        <a:spcAft>
          <a:spcPct val="0"/>
        </a:spcAft>
        <a:defRPr sz="4400">
          <a:solidFill>
            <a:schemeClr val="tx1"/>
          </a:solidFill>
          <a:latin typeface="Century Gothic"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entury Gothic"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entury Gothic"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Century Gothic"/>
          <a:ea typeface="MS PGothic"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Century Gothic"/>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Century Gothic"/>
          <a:ea typeface="MS PGothic"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Century Gothic"/>
          <a:ea typeface="MS PGothic"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Century Gothic"/>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85800" y="720725"/>
            <a:ext cx="7772400" cy="147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ormAutofit fontScale="97500" lnSpcReduction="10000"/>
          </a:bodyPr>
          <a:lstStyle>
            <a:lvl1pPr algn="ctr" defTabSz="457200" rtl="0" eaLnBrk="0" fontAlgn="base" hangingPunct="0">
              <a:spcBef>
                <a:spcPct val="0"/>
              </a:spcBef>
              <a:spcAft>
                <a:spcPct val="0"/>
              </a:spcAft>
              <a:defRPr sz="4400" kern="1200">
                <a:solidFill>
                  <a:schemeClr val="tx1"/>
                </a:solidFill>
                <a:latin typeface="Century Gothic"/>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entury Gothic" pitchFamily="34" charset="0"/>
                <a:ea typeface="MS PGothic" pitchFamily="34" charset="-128"/>
              </a:defRPr>
            </a:lvl5pPr>
            <a:lvl6pPr marL="457200" algn="ctr" defTabSz="457200" rtl="0" fontAlgn="base">
              <a:spcBef>
                <a:spcPct val="0"/>
              </a:spcBef>
              <a:spcAft>
                <a:spcPct val="0"/>
              </a:spcAft>
              <a:defRPr sz="4400">
                <a:solidFill>
                  <a:schemeClr val="tx1"/>
                </a:solidFill>
                <a:latin typeface="Century Gothic" pitchFamily="34" charset="0"/>
                <a:ea typeface="MS PGothic" pitchFamily="34" charset="-128"/>
              </a:defRPr>
            </a:lvl6pPr>
            <a:lvl7pPr marL="914400" algn="ctr" defTabSz="457200" rtl="0" fontAlgn="base">
              <a:spcBef>
                <a:spcPct val="0"/>
              </a:spcBef>
              <a:spcAft>
                <a:spcPct val="0"/>
              </a:spcAft>
              <a:defRPr sz="4400">
                <a:solidFill>
                  <a:schemeClr val="tx1"/>
                </a:solidFill>
                <a:latin typeface="Century Gothic"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entury Gothic"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entury Gothic" pitchFamily="34" charset="0"/>
                <a:ea typeface="MS PGothic" pitchFamily="34" charset="-128"/>
              </a:defRPr>
            </a:lvl9pPr>
          </a:lstStyle>
          <a:p>
            <a:pPr>
              <a:defRPr/>
            </a:pPr>
            <a:r>
              <a:rPr lang="en-US" sz="4000" b="1" smtClean="0">
                <a:latin typeface="Century Gothic" panose="020B0502020202020204" pitchFamily="34" charset="0"/>
              </a:rPr>
              <a:t>2018 3</a:t>
            </a:r>
            <a:r>
              <a:rPr lang="en-US" sz="4000" b="1" baseline="30000" smtClean="0">
                <a:latin typeface="Century Gothic" panose="020B0502020202020204" pitchFamily="34" charset="0"/>
              </a:rPr>
              <a:t>RD</a:t>
            </a:r>
            <a:r>
              <a:rPr lang="en-US" sz="4000" b="1" smtClean="0">
                <a:latin typeface="Century Gothic" panose="020B0502020202020204" pitchFamily="34" charset="0"/>
              </a:rPr>
              <a:t> CAPITAL MARKET COMMITTEE MEETING</a:t>
            </a:r>
            <a:r>
              <a:rPr lang="en-US" b="1" smtClean="0">
                <a:latin typeface="Century Gothic" panose="020B0502020202020204" pitchFamily="34" charset="0"/>
              </a:rPr>
              <a:t/>
            </a:r>
            <a:br>
              <a:rPr lang="en-US" b="1" smtClean="0">
                <a:latin typeface="Century Gothic" panose="020B0502020202020204" pitchFamily="34" charset="0"/>
              </a:rPr>
            </a:br>
            <a:r>
              <a:rPr lang="en-US" sz="1800" b="1" smtClean="0">
                <a:latin typeface="Century Gothic" panose="020B0502020202020204" pitchFamily="34" charset="0"/>
              </a:rPr>
              <a:t>Wednesday, 14</a:t>
            </a:r>
            <a:r>
              <a:rPr lang="en-US" sz="1800" b="1" baseline="30000" smtClean="0">
                <a:latin typeface="Century Gothic" panose="020B0502020202020204" pitchFamily="34" charset="0"/>
              </a:rPr>
              <a:t>th</a:t>
            </a:r>
            <a:r>
              <a:rPr lang="en-US" sz="1800" b="1" smtClean="0">
                <a:latin typeface="Century Gothic" panose="020B0502020202020204" pitchFamily="34" charset="0"/>
              </a:rPr>
              <a:t> November, 2018</a:t>
            </a:r>
            <a:endParaRPr lang="en-US" sz="1800" b="1" dirty="0">
              <a:latin typeface="Century Gothic" panose="020B0502020202020204" pitchFamily="34" charset="0"/>
              <a:cs typeface="Century Gothic"/>
            </a:endParaRPr>
          </a:p>
        </p:txBody>
      </p:sp>
      <p:pic>
        <p:nvPicPr>
          <p:cNvPr id="1536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32125" y="2295525"/>
            <a:ext cx="3079750" cy="2266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363" name="Rectangle 7"/>
          <p:cNvSpPr>
            <a:spLocks noChangeArrowheads="1"/>
          </p:cNvSpPr>
          <p:nvPr/>
        </p:nvSpPr>
        <p:spPr bwMode="auto">
          <a:xfrm>
            <a:off x="1095375" y="4667250"/>
            <a:ext cx="7110413"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algn="ctr" eaLnBrk="1" hangingPunct="1"/>
            <a:r>
              <a:rPr lang="en-US" altLang="en-GB" b="1">
                <a:latin typeface="Century Gothic" charset="0"/>
              </a:rPr>
              <a:t>PRESENTATION OF THE COMMODITIES TRADING ECOSYSTEM IMPLEMENTATION COMMITEE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79475"/>
            <a:ext cx="8229600" cy="5246688"/>
          </a:xfrm>
        </p:spPr>
        <p:txBody>
          <a:bodyPr/>
          <a:lstStyle/>
          <a:p>
            <a:pPr marL="0" indent="0" algn="ctr">
              <a:buFont typeface="Arial" panose="020B0604020202020204" pitchFamily="34" charset="0"/>
              <a:buNone/>
              <a:defRPr/>
            </a:pPr>
            <a:r>
              <a:rPr lang="en-US" sz="1800" b="1" dirty="0" smtClean="0">
                <a:cs typeface="+mn-cs"/>
              </a:rPr>
              <a:t>INTRODUCTION</a:t>
            </a:r>
          </a:p>
          <a:p>
            <a:pPr algn="just">
              <a:buFont typeface="Arial" panose="020B0604020202020204" pitchFamily="34" charset="0"/>
              <a:buChar char="•"/>
              <a:defRPr/>
            </a:pPr>
            <a:r>
              <a:rPr lang="en-US" sz="1600" dirty="0" smtClean="0">
                <a:cs typeface="+mn-cs"/>
              </a:rPr>
              <a:t>SEC has upgraded its commodities exchange unit to a Division and currently strengthening  its capacity.</a:t>
            </a:r>
          </a:p>
          <a:p>
            <a:pPr algn="just">
              <a:buFont typeface="Arial" panose="020B0604020202020204" pitchFamily="34" charset="0"/>
              <a:buChar char="•"/>
              <a:defRPr/>
            </a:pPr>
            <a:r>
              <a:rPr lang="en-US" sz="1600" dirty="0" smtClean="0">
                <a:cs typeface="+mn-cs"/>
              </a:rPr>
              <a:t>It has reviewed the registration requirements for spot commodity trading and  currently  reviewing regulations generals, for spot commodity trading by the exchanges. </a:t>
            </a:r>
          </a:p>
          <a:p>
            <a:pPr algn="just">
              <a:buFont typeface="Arial" panose="020B0604020202020204" pitchFamily="34" charset="0"/>
              <a:buChar char="•"/>
              <a:defRPr/>
            </a:pPr>
            <a:r>
              <a:rPr lang="en-US" sz="1600" dirty="0" smtClean="0">
                <a:cs typeface="+mn-cs"/>
              </a:rPr>
              <a:t>The Committee has arranged a  meeting with the Institute of Public Analysts of Nigeria (IPAN), SGS Inspection Services and </a:t>
            </a:r>
            <a:r>
              <a:rPr lang="en-US" sz="1600" dirty="0">
                <a:cs typeface="+mn-cs"/>
              </a:rPr>
              <a:t>S</a:t>
            </a:r>
            <a:r>
              <a:rPr lang="en-US" sz="1600" dirty="0" smtClean="0">
                <a:cs typeface="+mn-cs"/>
              </a:rPr>
              <a:t>tandards Organization of Nigeria on the 22</a:t>
            </a:r>
            <a:r>
              <a:rPr lang="en-US" sz="1600" baseline="30000" dirty="0" smtClean="0">
                <a:cs typeface="+mn-cs"/>
              </a:rPr>
              <a:t>nd</a:t>
            </a:r>
            <a:r>
              <a:rPr lang="en-US" sz="1600" dirty="0" smtClean="0">
                <a:cs typeface="+mn-cs"/>
              </a:rPr>
              <a:t> of November 2018 on issues of grading and standardization of agricultural commodities that are currently traded and likely to be traded on the exchanges.</a:t>
            </a:r>
          </a:p>
          <a:p>
            <a:pPr algn="just">
              <a:buFont typeface="Arial" panose="020B0604020202020204" pitchFamily="34" charset="0"/>
              <a:buChar char="•"/>
              <a:defRPr/>
            </a:pPr>
            <a:r>
              <a:rPr lang="en-US" sz="1600" dirty="0" smtClean="0">
                <a:cs typeface="+mn-cs"/>
              </a:rPr>
              <a:t>The Committee and some of its members have engaged with some key stakeholders.</a:t>
            </a:r>
          </a:p>
          <a:p>
            <a:pPr algn="just">
              <a:buFont typeface="Arial" panose="020B0604020202020204" pitchFamily="34" charset="0"/>
              <a:buChar char="•"/>
              <a:defRPr/>
            </a:pPr>
            <a:r>
              <a:rPr lang="en-US" sz="1600" dirty="0" smtClean="0">
                <a:cs typeface="+mn-cs"/>
              </a:rPr>
              <a:t>The various sub-committees on education, conference and mapping of warehouses have made progress on their assignment.</a:t>
            </a:r>
          </a:p>
          <a:p>
            <a:pPr algn="just">
              <a:buFont typeface="Arial" panose="020B0604020202020204" pitchFamily="34" charset="0"/>
              <a:buChar char="•"/>
              <a:defRPr/>
            </a:pPr>
            <a:r>
              <a:rPr lang="en-US" sz="1600" dirty="0" smtClean="0">
                <a:cs typeface="+mn-cs"/>
              </a:rPr>
              <a:t>As part of the effort to de-risk the agricultural sector and improve its attraction to investors, the Committee is propose a small industry committee to include BOA and CBN to develop an </a:t>
            </a:r>
            <a:r>
              <a:rPr lang="en-US" sz="1600" dirty="0" err="1" smtClean="0">
                <a:cs typeface="+mn-cs"/>
              </a:rPr>
              <a:t>agric</a:t>
            </a:r>
            <a:r>
              <a:rPr lang="en-US" sz="1600" dirty="0" smtClean="0">
                <a:cs typeface="+mn-cs"/>
              </a:rPr>
              <a:t> based exchange tradable instrument / product.</a:t>
            </a:r>
          </a:p>
          <a:p>
            <a:pPr algn="just">
              <a:buFont typeface="Arial" panose="020B0604020202020204" pitchFamily="34" charset="0"/>
              <a:buChar char="•"/>
              <a:defRPr/>
            </a:pPr>
            <a:endParaRPr lang="en-GB" sz="1400" dirty="0">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167390030"/>
              </p:ext>
            </p:extLst>
          </p:nvPr>
        </p:nvGraphicFramePr>
        <p:xfrm>
          <a:off x="95250" y="830263"/>
          <a:ext cx="8863013" cy="5389564"/>
        </p:xfrm>
        <a:graphic>
          <a:graphicData uri="http://schemas.openxmlformats.org/drawingml/2006/table">
            <a:tbl>
              <a:tblPr/>
              <a:tblGrid>
                <a:gridCol w="534988">
                  <a:extLst>
                    <a:ext uri="{9D8B030D-6E8A-4147-A177-3AD203B41FA5}">
                      <a16:colId xmlns:a16="http://schemas.microsoft.com/office/drawing/2014/main" val="20000"/>
                    </a:ext>
                  </a:extLst>
                </a:gridCol>
                <a:gridCol w="4454525">
                  <a:extLst>
                    <a:ext uri="{9D8B030D-6E8A-4147-A177-3AD203B41FA5}">
                      <a16:colId xmlns:a16="http://schemas.microsoft.com/office/drawing/2014/main" val="20001"/>
                    </a:ext>
                  </a:extLst>
                </a:gridCol>
                <a:gridCol w="1397000">
                  <a:extLst>
                    <a:ext uri="{9D8B030D-6E8A-4147-A177-3AD203B41FA5}">
                      <a16:colId xmlns:a16="http://schemas.microsoft.com/office/drawing/2014/main" val="20002"/>
                    </a:ext>
                  </a:extLst>
                </a:gridCol>
                <a:gridCol w="2476500">
                  <a:extLst>
                    <a:ext uri="{9D8B030D-6E8A-4147-A177-3AD203B41FA5}">
                      <a16:colId xmlns:a16="http://schemas.microsoft.com/office/drawing/2014/main" val="20003"/>
                    </a:ext>
                  </a:extLst>
                </a:gridCol>
              </a:tblGrid>
              <a:tr h="390525">
                <a:tc gridSpan="4">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altLang="en-GB" sz="1400" b="1" i="0" u="none" strike="noStrike" cap="none" normalizeH="0" baseline="0" dirty="0">
                          <a:ln>
                            <a:noFill/>
                          </a:ln>
                          <a:solidFill>
                            <a:srgbClr val="000000"/>
                          </a:solidFill>
                          <a:effectLst/>
                          <a:latin typeface="Calibri" charset="0"/>
                          <a:ea typeface="MS PGothic" charset="-128"/>
                        </a:rPr>
                        <a:t>COMMODITIES TRADING ECOSYSTEM IMPLEMENTATION DASHBOARD</a:t>
                      </a:r>
                      <a:endParaRPr kumimoji="0" lang="en-US" altLang="en-GB" sz="1400" b="1"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17500">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S/N</a:t>
                      </a:r>
                      <a:endParaRPr kumimoji="0" lang="en-GB" altLang="en-GB" sz="1400" b="1"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RECOMMENDATION</a:t>
                      </a:r>
                      <a:endParaRPr kumimoji="0" lang="en-GB" altLang="en-GB" sz="1400" b="1"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TIME LINE</a:t>
                      </a:r>
                      <a:endParaRPr kumimoji="0" lang="en-GB" altLang="en-GB" sz="1400" b="1"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RESPONSIBILITY</a:t>
                      </a:r>
                      <a:endParaRPr kumimoji="0" lang="en-GB" altLang="en-GB" sz="1400" b="1"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1"/>
                  </a:ext>
                </a:extLst>
              </a:tr>
              <a:tr h="1460500">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1</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Engagement with critical stakeholders (Vice President, Federal Ministry of Finance, Federal Ministry of National Planning, Federal Ministry of Agriculture and Rural Development, Federal Ministry of Industry, Trade and Investment, Central Bank of Nigeria, Standard Organization of Nigeria, Nigerian Sovereign Investment Authority)</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Q4 2018-Q1 2019</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SEC, </a:t>
                      </a:r>
                      <a:r>
                        <a:rPr kumimoji="0" lang="en-GB" altLang="en-GB" sz="1400" b="0" i="0" u="none" strike="noStrike" cap="none" normalizeH="0" baseline="0" dirty="0" smtClean="0">
                          <a:ln>
                            <a:noFill/>
                          </a:ln>
                          <a:solidFill>
                            <a:srgbClr val="000000"/>
                          </a:solidFill>
                          <a:effectLst/>
                          <a:latin typeface="Calibri" charset="0"/>
                          <a:ea typeface="MS PGothic" charset="-128"/>
                        </a:rPr>
                        <a:t>CAMMIC, Committee</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62071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2</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Education and Enlightenment Roadmap Report</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Q4 2018</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Committee</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3"/>
                  </a:ext>
                </a:extLst>
              </a:tr>
              <a:tr h="82391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3</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International Stakeholder Conference (Proposal to be ready by January 2019)</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Q3 2019-Q4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Committee</a:t>
                      </a:r>
                    </a:p>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a:ln>
                            <a:noFill/>
                          </a:ln>
                          <a:solidFill>
                            <a:srgbClr val="000000"/>
                          </a:solidFill>
                          <a:effectLst/>
                          <a:latin typeface="Calibri" charset="0"/>
                          <a:ea typeface="MS PGothic" charset="-128"/>
                        </a:rPr>
                        <a:t>,SEC</a:t>
                      </a:r>
                      <a:endParaRPr kumimoji="0" lang="en-US"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4"/>
                  </a:ext>
                </a:extLst>
              </a:tr>
              <a:tr h="333375">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4</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Mapping of Warehouses</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Q1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NCX, AFEX</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5"/>
                  </a:ext>
                </a:extLst>
              </a:tr>
              <a:tr h="333375">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5</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Capacity building for Investment and Securities Tribunal</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Q1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6"/>
                  </a:ext>
                </a:extLst>
              </a:tr>
              <a:tr h="365125">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6</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Rules for spot commodity market and other related rules</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Q1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7"/>
                  </a:ext>
                </a:extLst>
              </a:tr>
              <a:tr h="365125">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7</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Rules on collateral management</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Q2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8"/>
                  </a:ext>
                </a:extLst>
              </a:tr>
              <a:tr h="37941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8</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Development of certification system for collateral managers</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Q2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SEC, Committee</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504096854"/>
              </p:ext>
            </p:extLst>
          </p:nvPr>
        </p:nvGraphicFramePr>
        <p:xfrm>
          <a:off x="463550" y="936625"/>
          <a:ext cx="8320088" cy="4739005"/>
        </p:xfrm>
        <a:graphic>
          <a:graphicData uri="http://schemas.openxmlformats.org/drawingml/2006/table">
            <a:tbl>
              <a:tblPr/>
              <a:tblGrid>
                <a:gridCol w="620713">
                  <a:extLst>
                    <a:ext uri="{9D8B030D-6E8A-4147-A177-3AD203B41FA5}">
                      <a16:colId xmlns:a16="http://schemas.microsoft.com/office/drawing/2014/main" val="20000"/>
                    </a:ext>
                  </a:extLst>
                </a:gridCol>
                <a:gridCol w="4062412">
                  <a:extLst>
                    <a:ext uri="{9D8B030D-6E8A-4147-A177-3AD203B41FA5}">
                      <a16:colId xmlns:a16="http://schemas.microsoft.com/office/drawing/2014/main" val="20001"/>
                    </a:ext>
                  </a:extLst>
                </a:gridCol>
                <a:gridCol w="1758950">
                  <a:extLst>
                    <a:ext uri="{9D8B030D-6E8A-4147-A177-3AD203B41FA5}">
                      <a16:colId xmlns:a16="http://schemas.microsoft.com/office/drawing/2014/main" val="20002"/>
                    </a:ext>
                  </a:extLst>
                </a:gridCol>
                <a:gridCol w="1878013">
                  <a:extLst>
                    <a:ext uri="{9D8B030D-6E8A-4147-A177-3AD203B41FA5}">
                      <a16:colId xmlns:a16="http://schemas.microsoft.com/office/drawing/2014/main" val="20003"/>
                    </a:ext>
                  </a:extLst>
                </a:gridCol>
              </a:tblGrid>
              <a:tr h="56356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a:ln>
                            <a:noFill/>
                          </a:ln>
                          <a:solidFill>
                            <a:srgbClr val="000000"/>
                          </a:solidFill>
                          <a:effectLst/>
                          <a:latin typeface="Calibri" charset="0"/>
                          <a:ea typeface="MS PGothic" charset="-128"/>
                        </a:rPr>
                        <a:t>Workshop for collateral management companies</a:t>
                      </a:r>
                      <a:endParaRPr kumimoji="0" lang="en-US"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Q1/Q2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0"/>
                  </a:ext>
                </a:extLst>
              </a:tr>
              <a:tr h="501650">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10</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Engagement with logistic companies</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Q4 2018-Q1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NCX, AFEX, 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1"/>
                  </a:ext>
                </a:extLst>
              </a:tr>
              <a:tr h="752475">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smtClean="0">
                          <a:ln>
                            <a:noFill/>
                          </a:ln>
                          <a:solidFill>
                            <a:srgbClr val="000000"/>
                          </a:solidFill>
                          <a:effectLst/>
                          <a:latin typeface="Calibri" charset="0"/>
                          <a:ea typeface="MS PGothic" charset="-128"/>
                        </a:rPr>
                        <a:t>11</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Commodity exchanges to provide price information through collaboration with Federal Ministry of Agriculture and Rural Development</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Q3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NCX, AFEX, FMARD, 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50641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smtClean="0">
                          <a:ln>
                            <a:noFill/>
                          </a:ln>
                          <a:solidFill>
                            <a:srgbClr val="000000"/>
                          </a:solidFill>
                          <a:effectLst/>
                          <a:latin typeface="Calibri" charset="0"/>
                          <a:ea typeface="MS PGothic" charset="-128"/>
                        </a:rPr>
                        <a:t>12</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Organising farmers into </a:t>
                      </a:r>
                      <a:r>
                        <a:rPr kumimoji="0" lang="en-GB" altLang="en-GB" sz="1400" b="0" i="0" u="none" strike="noStrike" cap="none" normalizeH="0" baseline="0" dirty="0" smtClean="0">
                          <a:ln>
                            <a:noFill/>
                          </a:ln>
                          <a:solidFill>
                            <a:srgbClr val="000000"/>
                          </a:solidFill>
                          <a:effectLst/>
                          <a:latin typeface="Calibri" charset="0"/>
                          <a:ea typeface="MS PGothic" charset="-128"/>
                        </a:rPr>
                        <a:t>cooperatives (pilot)</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Q4 2019</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NIRSAL, AFEX, FMARD, NCX, 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3"/>
                  </a:ext>
                </a:extLst>
              </a:tr>
              <a:tr h="50641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smtClean="0">
                          <a:ln>
                            <a:noFill/>
                          </a:ln>
                          <a:solidFill>
                            <a:srgbClr val="000000"/>
                          </a:solidFill>
                          <a:effectLst/>
                          <a:latin typeface="Calibri" charset="0"/>
                          <a:ea typeface="MS PGothic" charset="-128"/>
                        </a:rPr>
                        <a:t>13</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Engagement with Governors Forum for delegation of land matters to relevant agencies</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Q3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CAMMIC, 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4"/>
                  </a:ext>
                </a:extLst>
              </a:tr>
              <a:tr h="649288">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smtClean="0">
                          <a:ln>
                            <a:noFill/>
                          </a:ln>
                          <a:solidFill>
                            <a:srgbClr val="000000"/>
                          </a:solidFill>
                          <a:effectLst/>
                          <a:latin typeface="Calibri" charset="0"/>
                          <a:ea typeface="MS PGothic" charset="-128"/>
                        </a:rPr>
                        <a:t>14</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Work with Bank of Agriculture to develop </a:t>
                      </a:r>
                      <a:r>
                        <a:rPr kumimoji="0" lang="en-US" altLang="en-GB" sz="1400" b="0" i="0" u="none" strike="noStrike" cap="none" normalizeH="0" baseline="0" dirty="0" err="1">
                          <a:ln>
                            <a:noFill/>
                          </a:ln>
                          <a:solidFill>
                            <a:srgbClr val="000000"/>
                          </a:solidFill>
                          <a:effectLst/>
                          <a:latin typeface="Calibri" charset="0"/>
                          <a:ea typeface="MS PGothic" charset="-128"/>
                        </a:rPr>
                        <a:t>agric</a:t>
                      </a:r>
                      <a:r>
                        <a:rPr kumimoji="0" lang="en-US" altLang="en-GB" sz="1400" b="0" i="0" u="none" strike="noStrike" cap="none" normalizeH="0" baseline="0" dirty="0">
                          <a:ln>
                            <a:noFill/>
                          </a:ln>
                          <a:solidFill>
                            <a:srgbClr val="000000"/>
                          </a:solidFill>
                          <a:effectLst/>
                          <a:latin typeface="Calibri" charset="0"/>
                          <a:ea typeface="MS PGothic" charset="-128"/>
                        </a:rPr>
                        <a:t> based instruments that will be attractive to investors (sub-committee to be set up)</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Q4 </a:t>
                      </a:r>
                      <a:r>
                        <a:rPr kumimoji="0" lang="en-GB" altLang="en-GB" sz="1400" b="0" i="0" u="none" strike="noStrike" cap="none" normalizeH="0" baseline="0" dirty="0" smtClean="0">
                          <a:ln>
                            <a:noFill/>
                          </a:ln>
                          <a:solidFill>
                            <a:srgbClr val="000000"/>
                          </a:solidFill>
                          <a:effectLst/>
                          <a:latin typeface="Calibri" charset="0"/>
                          <a:ea typeface="MS PGothic" charset="-128"/>
                        </a:rPr>
                        <a:t>2018</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5"/>
                  </a:ext>
                </a:extLst>
              </a:tr>
              <a:tr h="506413">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smtClean="0">
                          <a:ln>
                            <a:noFill/>
                          </a:ln>
                          <a:solidFill>
                            <a:srgbClr val="000000"/>
                          </a:solidFill>
                          <a:effectLst/>
                          <a:latin typeface="Calibri" charset="0"/>
                          <a:ea typeface="MS PGothic" charset="-128"/>
                        </a:rPr>
                        <a:t>15</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Introduce risk-based capital for non-spot commodities market operators</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Q1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SEC</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6"/>
                  </a:ext>
                </a:extLst>
              </a:tr>
              <a:tr h="752475">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smtClean="0">
                          <a:ln>
                            <a:noFill/>
                          </a:ln>
                          <a:solidFill>
                            <a:srgbClr val="000000"/>
                          </a:solidFill>
                          <a:effectLst/>
                          <a:latin typeface="Calibri" charset="0"/>
                          <a:ea typeface="MS PGothic" charset="-128"/>
                        </a:rPr>
                        <a:t>16</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US" altLang="en-GB" sz="1400" b="0" i="0" u="none" strike="noStrike" cap="none" normalizeH="0" baseline="0" dirty="0">
                          <a:ln>
                            <a:noFill/>
                          </a:ln>
                          <a:solidFill>
                            <a:srgbClr val="000000"/>
                          </a:solidFill>
                          <a:effectLst/>
                          <a:latin typeface="Calibri" charset="0"/>
                          <a:ea typeface="MS PGothic" charset="-128"/>
                        </a:rPr>
                        <a:t>Engage with SON to develop efficient grading and standardization system for agriculture and solid minerals</a:t>
                      </a:r>
                      <a:endParaRPr kumimoji="0" lang="en-US"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a:ln>
                            <a:noFill/>
                          </a:ln>
                          <a:solidFill>
                            <a:srgbClr val="000000"/>
                          </a:solidFill>
                          <a:effectLst/>
                          <a:latin typeface="Calibri" charset="0"/>
                          <a:ea typeface="MS PGothic" charset="-128"/>
                        </a:rPr>
                        <a:t>Q2 2019</a:t>
                      </a:r>
                      <a:endParaRPr kumimoji="0" lang="en-GB" altLang="en-GB" sz="1400" b="0" i="0" u="none" strike="noStrike" cap="none" normalizeH="0" baseline="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lvl1pPr>
                        <a:defRPr sz="2400">
                          <a:solidFill>
                            <a:schemeClr val="tx1"/>
                          </a:solidFill>
                          <a:latin typeface="Calibri" charset="0"/>
                          <a:ea typeface="MS PGothic" charset="-128"/>
                        </a:defRPr>
                      </a:lvl1pPr>
                      <a:lvl2pPr marL="742950" indent="-285750">
                        <a:defRPr sz="2400">
                          <a:solidFill>
                            <a:schemeClr val="tx1"/>
                          </a:solidFill>
                          <a:latin typeface="Calibri" charset="0"/>
                          <a:ea typeface="MS PGothic" charset="-128"/>
                        </a:defRPr>
                      </a:lvl2pPr>
                      <a:lvl3pPr marL="1143000" indent="-228600">
                        <a:defRPr sz="2400">
                          <a:solidFill>
                            <a:schemeClr val="tx1"/>
                          </a:solidFill>
                          <a:latin typeface="Calibri" charset="0"/>
                          <a:ea typeface="MS PGothic" charset="-128"/>
                        </a:defRPr>
                      </a:lvl3pPr>
                      <a:lvl4pPr marL="1600200" indent="-228600">
                        <a:defRPr sz="2400">
                          <a:solidFill>
                            <a:schemeClr val="tx1"/>
                          </a:solidFill>
                          <a:latin typeface="Calibri" charset="0"/>
                          <a:ea typeface="MS PGothic" charset="-128"/>
                        </a:defRPr>
                      </a:lvl4pPr>
                      <a:lvl5pPr marL="2057400" indent="-228600">
                        <a:defRPr sz="2400">
                          <a:solidFill>
                            <a:schemeClr val="tx1"/>
                          </a:solidFill>
                          <a:latin typeface="Calibri" charset="0"/>
                          <a:ea typeface="MS PGothic" charset="-128"/>
                        </a:defRPr>
                      </a:lvl5pPr>
                      <a:lvl6pPr marL="2514600" indent="-228600" defTabSz="457200" eaLnBrk="0" fontAlgn="base" hangingPunct="0">
                        <a:spcBef>
                          <a:spcPct val="0"/>
                        </a:spcBef>
                        <a:spcAft>
                          <a:spcPct val="0"/>
                        </a:spcAft>
                        <a:defRPr sz="2400">
                          <a:solidFill>
                            <a:schemeClr val="tx1"/>
                          </a:solidFill>
                          <a:latin typeface="Calibri" charset="0"/>
                          <a:ea typeface="MS PGothic" charset="-128"/>
                        </a:defRPr>
                      </a:lvl6pPr>
                      <a:lvl7pPr marL="2971800" indent="-228600" defTabSz="457200" eaLnBrk="0" fontAlgn="base" hangingPunct="0">
                        <a:spcBef>
                          <a:spcPct val="0"/>
                        </a:spcBef>
                        <a:spcAft>
                          <a:spcPct val="0"/>
                        </a:spcAft>
                        <a:defRPr sz="2400">
                          <a:solidFill>
                            <a:schemeClr val="tx1"/>
                          </a:solidFill>
                          <a:latin typeface="Calibri" charset="0"/>
                          <a:ea typeface="MS PGothic" charset="-128"/>
                        </a:defRPr>
                      </a:lvl7pPr>
                      <a:lvl8pPr marL="3429000" indent="-228600" defTabSz="457200" eaLnBrk="0" fontAlgn="base" hangingPunct="0">
                        <a:spcBef>
                          <a:spcPct val="0"/>
                        </a:spcBef>
                        <a:spcAft>
                          <a:spcPct val="0"/>
                        </a:spcAft>
                        <a:defRPr sz="2400">
                          <a:solidFill>
                            <a:schemeClr val="tx1"/>
                          </a:solidFill>
                          <a:latin typeface="Calibri" charset="0"/>
                          <a:ea typeface="MS PGothic" charset="-128"/>
                        </a:defRPr>
                      </a:lvl8pPr>
                      <a:lvl9pPr marL="3886200" indent="-228600" defTabSz="457200" eaLnBrk="0" fontAlgn="base" hangingPunct="0">
                        <a:spcBef>
                          <a:spcPct val="0"/>
                        </a:spcBef>
                        <a:spcAft>
                          <a:spcPct val="0"/>
                        </a:spcAft>
                        <a:defRPr sz="2400">
                          <a:solidFill>
                            <a:schemeClr val="tx1"/>
                          </a:solidFill>
                          <a:latin typeface="Calibri" charset="0"/>
                          <a:ea typeface="MS PGothic" charset="-128"/>
                        </a:defRPr>
                      </a:lvl9p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n-GB" altLang="en-GB" sz="1400" b="0" i="0" u="none" strike="noStrike" cap="none" normalizeH="0" baseline="0" dirty="0">
                          <a:ln>
                            <a:noFill/>
                          </a:ln>
                          <a:solidFill>
                            <a:srgbClr val="000000"/>
                          </a:solidFill>
                          <a:effectLst/>
                          <a:latin typeface="Calibri" charset="0"/>
                          <a:ea typeface="MS PGothic" charset="-128"/>
                        </a:rPr>
                        <a:t>SEC, Committee</a:t>
                      </a:r>
                      <a:endParaRPr kumimoji="0" lang="en-GB" altLang="en-GB" sz="1400" b="0" i="0" u="none" strike="noStrike" cap="none" normalizeH="0" baseline="0" dirty="0">
                        <a:ln>
                          <a:noFill/>
                        </a:ln>
                        <a:solidFill>
                          <a:srgbClr val="000000"/>
                        </a:solidFill>
                        <a:effectLst/>
                        <a:latin typeface="Times New Roman" charset="0"/>
                        <a:ea typeface="MS PGothic" charset="-128"/>
                      </a:endParaRPr>
                    </a:p>
                  </a:txBody>
                  <a:tcPr marL="9524" marR="9524" marT="9523"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828675"/>
            <a:ext cx="8229600" cy="588963"/>
          </a:xfrm>
        </p:spPr>
        <p:txBody>
          <a:bodyPr/>
          <a:lstStyle/>
          <a:p>
            <a:r>
              <a:rPr lang="en-US" altLang="en-GB" sz="2400" b="1">
                <a:latin typeface="Century Gothic" charset="0"/>
                <a:ea typeface="MS PGothic" charset="-128"/>
              </a:rPr>
              <a:t/>
            </a:r>
            <a:br>
              <a:rPr lang="en-US" altLang="en-GB" sz="2400" b="1">
                <a:latin typeface="Century Gothic" charset="0"/>
                <a:ea typeface="MS PGothic" charset="-128"/>
              </a:rPr>
            </a:br>
            <a:r>
              <a:rPr lang="en-US" altLang="en-GB" sz="2400" b="1">
                <a:latin typeface="Century Gothic" charset="0"/>
                <a:ea typeface="MS PGothic" charset="-128"/>
              </a:rPr>
              <a:t/>
            </a:r>
            <a:br>
              <a:rPr lang="en-US" altLang="en-GB" sz="2400" b="1">
                <a:latin typeface="Century Gothic" charset="0"/>
                <a:ea typeface="MS PGothic" charset="-128"/>
              </a:rPr>
            </a:br>
            <a:r>
              <a:rPr lang="en-US" altLang="en-GB" sz="2400" b="1">
                <a:latin typeface="Century Gothic" charset="0"/>
                <a:ea typeface="MS PGothic" charset="-128"/>
              </a:rPr>
              <a:t>EDUCATION AND ENLIGHTENMENT ROADMAP</a:t>
            </a:r>
            <a:r>
              <a:rPr lang="en-US" altLang="en-GB" b="1">
                <a:latin typeface="Century Gothic" charset="0"/>
                <a:ea typeface="MS PGothic" charset="-128"/>
              </a:rPr>
              <a:t/>
            </a:r>
            <a:br>
              <a:rPr lang="en-US" altLang="en-GB" b="1">
                <a:latin typeface="Century Gothic" charset="0"/>
                <a:ea typeface="MS PGothic" charset="-128"/>
              </a:rPr>
            </a:br>
            <a:endParaRPr lang="en-US" altLang="en-GB">
              <a:latin typeface="Century Gothic" charset="0"/>
              <a:ea typeface="MS PGothic" charset="-128"/>
            </a:endParaRPr>
          </a:p>
        </p:txBody>
      </p:sp>
      <p:pic>
        <p:nvPicPr>
          <p:cNvPr id="21506" name="Content Placeholder 3" descr="Screenshot 2018-11-08 at 4.26.48 PM.png"/>
          <p:cNvPicPr>
            <a:picLocks noGrp="1" noChangeAspect="1"/>
          </p:cNvPicPr>
          <p:nvPr>
            <p:ph idx="1"/>
          </p:nvPr>
        </p:nvPicPr>
        <p:blipFill>
          <a:blip r:embed="rId2">
            <a:extLst>
              <a:ext uri="{28A0092B-C50C-407E-A947-70E740481C1C}">
                <a14:useLocalDpi xmlns:a14="http://schemas.microsoft.com/office/drawing/2010/main" val="0"/>
              </a:ext>
            </a:extLst>
          </a:blip>
          <a:srcRect t="-1184" b="-1184"/>
          <a:stretch>
            <a:fillRect/>
          </a:stretch>
        </p:blipFill>
        <p:spPr>
          <a:xfrm>
            <a:off x="271463" y="1244600"/>
            <a:ext cx="8618537" cy="50006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a:xfrm>
            <a:off x="457200" y="644525"/>
            <a:ext cx="8229600" cy="5481638"/>
          </a:xfrm>
        </p:spPr>
        <p:txBody>
          <a:bodyPr/>
          <a:lstStyle/>
          <a:p>
            <a:pPr marL="0" indent="0" algn="ctr">
              <a:buFont typeface="Arial" charset="0"/>
              <a:buNone/>
            </a:pPr>
            <a:r>
              <a:rPr lang="en-US" altLang="en-GB" sz="1800" b="1" u="sng" dirty="0">
                <a:latin typeface="Century Gothic" charset="0"/>
                <a:ea typeface="MS PGothic" charset="-128"/>
              </a:rPr>
              <a:t>INTERNATIONAL CONFERENCE ON COMMODITY EXCHANGE</a:t>
            </a:r>
            <a:endParaRPr lang="en-GB" altLang="en-GB" sz="1800" b="1" dirty="0">
              <a:latin typeface="Century Gothic" charset="0"/>
              <a:ea typeface="MS PGothic" charset="-128"/>
            </a:endParaRPr>
          </a:p>
          <a:p>
            <a:pPr marL="0" indent="0">
              <a:buFont typeface="Arial" charset="0"/>
              <a:buNone/>
            </a:pPr>
            <a:r>
              <a:rPr lang="en-US" altLang="en-GB" sz="1400" b="1" dirty="0">
                <a:latin typeface="Century Gothic" charset="0"/>
                <a:ea typeface="MS PGothic" charset="-128"/>
              </a:rPr>
              <a:t>Theme:  </a:t>
            </a:r>
            <a:r>
              <a:rPr lang="en-US" altLang="en-GB" sz="1400" dirty="0">
                <a:latin typeface="Century Gothic" charset="0"/>
                <a:ea typeface="MS PGothic" charset="-128"/>
              </a:rPr>
              <a:t>Commodity Exchange: Key to diversifying Nigeria</a:t>
            </a:r>
            <a:r>
              <a:rPr lang="ja-JP" altLang="en-US" sz="1400" dirty="0">
                <a:latin typeface="Century Gothic" charset="0"/>
                <a:ea typeface="MS PGothic" charset="-128"/>
              </a:rPr>
              <a:t>’</a:t>
            </a:r>
            <a:r>
              <a:rPr lang="en-US" altLang="ja-JP" sz="1400" dirty="0">
                <a:latin typeface="Century Gothic" charset="0"/>
                <a:ea typeface="MS PGothic" charset="-128"/>
              </a:rPr>
              <a:t>s economy.</a:t>
            </a:r>
            <a:endParaRPr lang="en-GB" altLang="ja-JP" sz="1400" dirty="0">
              <a:latin typeface="Century Gothic" charset="0"/>
              <a:ea typeface="MS PGothic" charset="-128"/>
            </a:endParaRPr>
          </a:p>
          <a:p>
            <a:pPr marL="0" indent="0">
              <a:buFont typeface="Arial" charset="0"/>
              <a:buNone/>
            </a:pPr>
            <a:r>
              <a:rPr lang="en-US" altLang="en-GB" sz="1400" b="1" dirty="0">
                <a:latin typeface="Century Gothic" charset="0"/>
                <a:ea typeface="MS PGothic" charset="-128"/>
              </a:rPr>
              <a:t>Structure of Conference:</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No of Days – 2 – 3 days</a:t>
            </a:r>
            <a:r>
              <a:rPr lang="en-US" altLang="en-GB" sz="1400" b="1" dirty="0">
                <a:latin typeface="Century Gothic" charset="0"/>
                <a:ea typeface="MS PGothic" charset="-128"/>
              </a:rPr>
              <a:t> </a:t>
            </a:r>
            <a:endParaRPr lang="en-GB" altLang="en-GB" sz="1400" dirty="0">
              <a:latin typeface="Century Gothic" charset="0"/>
              <a:ea typeface="MS PGothic" charset="-128"/>
            </a:endParaRPr>
          </a:p>
          <a:p>
            <a:pPr marL="0" indent="0"/>
            <a:r>
              <a:rPr lang="en-US" altLang="en-GB" sz="1400" b="1" dirty="0">
                <a:latin typeface="Century Gothic" charset="0"/>
                <a:ea typeface="MS PGothic" charset="-128"/>
              </a:rPr>
              <a:t>Proposed Discussion Points:</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Enabling Environment for a functioning commodity trading ecosystem</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Geo-cooperatives: organizing farmers the smart way</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Transforming existing infrastructure to meet commodity exchange demands</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The African Experience – Lessons learned from Commodity Exchanges in Africa</a:t>
            </a:r>
            <a:endParaRPr lang="en-GB" altLang="en-GB" sz="1400" dirty="0">
              <a:latin typeface="Century Gothic" charset="0"/>
              <a:ea typeface="MS PGothic" charset="-128"/>
            </a:endParaRPr>
          </a:p>
          <a:p>
            <a:pPr marL="0" indent="0"/>
            <a:r>
              <a:rPr lang="en-US" altLang="en-GB" sz="1400" b="1" dirty="0">
                <a:latin typeface="Century Gothic" charset="0"/>
                <a:ea typeface="MS PGothic" charset="-128"/>
              </a:rPr>
              <a:t>Quality Control</a:t>
            </a:r>
            <a:r>
              <a:rPr lang="en-US" altLang="en-GB" sz="1400" dirty="0">
                <a:latin typeface="Century Gothic" charset="0"/>
                <a:ea typeface="MS PGothic" charset="-128"/>
              </a:rPr>
              <a:t>: GAP, Standardization and supporting regulation</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The role of Government vs. Private Investors</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Nigeria</a:t>
            </a:r>
            <a:r>
              <a:rPr lang="ja-JP" altLang="en-US" sz="1400" dirty="0">
                <a:latin typeface="Century Gothic" charset="0"/>
                <a:ea typeface="MS PGothic" charset="-128"/>
              </a:rPr>
              <a:t>’</a:t>
            </a:r>
            <a:r>
              <a:rPr lang="en-US" altLang="ja-JP" sz="1400" dirty="0">
                <a:latin typeface="Century Gothic" charset="0"/>
                <a:ea typeface="MS PGothic" charset="-128"/>
              </a:rPr>
              <a:t>s key commodities and global position/potential</a:t>
            </a:r>
            <a:endParaRPr lang="en-GB" altLang="ja-JP" sz="1400" dirty="0">
              <a:latin typeface="Century Gothic" charset="0"/>
              <a:ea typeface="MS PGothic" charset="-128"/>
            </a:endParaRPr>
          </a:p>
          <a:p>
            <a:pPr marL="0" indent="0"/>
            <a:r>
              <a:rPr lang="en-US" altLang="en-GB" sz="1400" dirty="0">
                <a:latin typeface="Century Gothic" charset="0"/>
                <a:ea typeface="MS PGothic" charset="-128"/>
              </a:rPr>
              <a:t>Warehouse Receipting: Lessons learned from Ethiopia Commodity </a:t>
            </a:r>
            <a:endParaRPr lang="en-GB" altLang="en-GB" sz="1400" dirty="0">
              <a:latin typeface="Century Gothic" charset="0"/>
              <a:ea typeface="MS PGothic" charset="-128"/>
            </a:endParaRPr>
          </a:p>
          <a:p>
            <a:pPr marL="0" indent="0">
              <a:buFont typeface="Arial" charset="0"/>
              <a:buNone/>
            </a:pPr>
            <a:r>
              <a:rPr lang="en-US" altLang="en-GB" sz="1400" dirty="0">
                <a:latin typeface="Century Gothic" charset="0"/>
                <a:ea typeface="MS PGothic" charset="-128"/>
              </a:rPr>
              <a:t>Exchange</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Commodity exchanges and Derivatives market</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Developmental Challenges on commodity exchange in Africa</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Innovative Mechanism in Global commodity exchanges</a:t>
            </a:r>
            <a:endParaRPr lang="en-GB" altLang="en-GB" sz="1400" dirty="0">
              <a:latin typeface="Century Gothic" charset="0"/>
              <a:ea typeface="MS PGothic" charset="-128"/>
            </a:endParaRPr>
          </a:p>
          <a:p>
            <a:pPr marL="0" indent="0"/>
            <a:r>
              <a:rPr lang="en-US" altLang="en-GB" sz="1400" dirty="0">
                <a:latin typeface="Century Gothic" charset="0"/>
                <a:ea typeface="MS PGothic" charset="-128"/>
              </a:rPr>
              <a:t>What will a functioning commodity exchange ecosystem bring to Nigeria</a:t>
            </a:r>
            <a:r>
              <a:rPr lang="ja-JP" altLang="en-US" sz="1400" dirty="0">
                <a:latin typeface="Century Gothic" charset="0"/>
                <a:ea typeface="MS PGothic" charset="-128"/>
              </a:rPr>
              <a:t>’</a:t>
            </a:r>
            <a:r>
              <a:rPr lang="en-US" altLang="ja-JP" sz="1400" dirty="0">
                <a:latin typeface="Century Gothic" charset="0"/>
                <a:ea typeface="MS PGothic" charset="-128"/>
              </a:rPr>
              <a:t>s economy?</a:t>
            </a:r>
            <a:endParaRPr lang="en-GB" altLang="ja-JP" sz="1400" dirty="0">
              <a:latin typeface="Century Gothic" charset="0"/>
              <a:ea typeface="MS PGothic" charset="-128"/>
            </a:endParaRPr>
          </a:p>
          <a:p>
            <a:pPr marL="0" indent="0"/>
            <a:r>
              <a:rPr lang="en-US" altLang="en-GB" sz="1400" dirty="0">
                <a:latin typeface="Century Gothic" charset="0"/>
                <a:ea typeface="MS PGothic" charset="-128"/>
              </a:rPr>
              <a:t>What are the major trends and developments in commodity exchanges around the </a:t>
            </a:r>
            <a:r>
              <a:rPr lang="en-US" altLang="en-GB" sz="1400" dirty="0" smtClean="0">
                <a:latin typeface="Century Gothic" charset="0"/>
                <a:ea typeface="MS PGothic" charset="-128"/>
              </a:rPr>
              <a:t>World</a:t>
            </a:r>
          </a:p>
          <a:p>
            <a:pPr marL="0" indent="0"/>
            <a:r>
              <a:rPr lang="en-US" altLang="en-GB" sz="1400" dirty="0" smtClean="0">
                <a:latin typeface="Century Gothic" charset="0"/>
                <a:ea typeface="MS PGothic" charset="-128"/>
              </a:rPr>
              <a:t>Cryptocurrencies</a:t>
            </a:r>
            <a:r>
              <a:rPr lang="en-US" altLang="en-GB" sz="1400" dirty="0">
                <a:latin typeface="Century Gothic" charset="0"/>
                <a:ea typeface="MS PGothic" charset="-128"/>
              </a:rPr>
              <a:t>, Blockchain </a:t>
            </a:r>
            <a:r>
              <a:rPr lang="en-US" altLang="en-GB" sz="1400" dirty="0" smtClean="0">
                <a:latin typeface="Century Gothic" charset="0"/>
                <a:ea typeface="MS PGothic" charset="-128"/>
              </a:rPr>
              <a:t>Technologies in the commodities exchange ecosystem.</a:t>
            </a:r>
            <a:endParaRPr lang="en-GB" altLang="en-GB" sz="1400" dirty="0">
              <a:latin typeface="Century Gothic" charset="0"/>
              <a:ea typeface="MS PGothic" charset="-128"/>
            </a:endParaRPr>
          </a:p>
          <a:p>
            <a:pPr marL="0" indent="0"/>
            <a:endParaRPr lang="en-US" altLang="en-GB" sz="1400" dirty="0">
              <a:latin typeface="Century Gothic" charset="0"/>
              <a:ea typeface="MS PGothic" charset="-128"/>
            </a:endParaRPr>
          </a:p>
          <a:p>
            <a:pPr marL="0" indent="0"/>
            <a:endParaRPr lang="en-GB" altLang="en-GB" sz="1400" dirty="0">
              <a:latin typeface="Century Gothic" charset="0"/>
              <a:ea typeface="MS PGothic" charset="-128"/>
            </a:endParaRPr>
          </a:p>
          <a:p>
            <a:pPr marL="0" indent="0"/>
            <a:endParaRPr lang="en-GB" altLang="en-GB" sz="1400" dirty="0">
              <a:latin typeface="Century Gothic" charset="0"/>
              <a:ea typeface="MS PGothic" charset="-128"/>
            </a:endParaRPr>
          </a:p>
          <a:p>
            <a:pPr marL="0" indent="0"/>
            <a:endParaRPr lang="en-GB" altLang="en-GB" sz="1400" dirty="0">
              <a:latin typeface="Century Gothic" charset="0"/>
              <a:ea typeface="MS PGothic"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marL="0" indent="0">
              <a:buFont typeface="Arial" charset="0"/>
              <a:buNone/>
            </a:pPr>
            <a:endParaRPr lang="en-US" altLang="en-GB" dirty="0">
              <a:latin typeface="Century Gothic" charset="0"/>
              <a:ea typeface="MS PGothic" charset="-128"/>
            </a:endParaRPr>
          </a:p>
          <a:p>
            <a:pPr marL="0" indent="0">
              <a:buFont typeface="Arial" charset="0"/>
              <a:buNone/>
            </a:pPr>
            <a:endParaRPr lang="en-US" altLang="en-GB" dirty="0">
              <a:latin typeface="Century Gothic" charset="0"/>
              <a:ea typeface="MS PGothic" charset="-128"/>
            </a:endParaRPr>
          </a:p>
          <a:p>
            <a:pPr marL="0" indent="0" algn="ctr">
              <a:buFont typeface="Arial" charset="0"/>
              <a:buNone/>
            </a:pPr>
            <a:r>
              <a:rPr lang="en-US" altLang="en-GB" sz="3600" dirty="0" smtClean="0">
                <a:latin typeface="Century Gothic" charset="0"/>
                <a:ea typeface="MS PGothic" charset="-128"/>
              </a:rPr>
              <a:t> </a:t>
            </a:r>
            <a:r>
              <a:rPr lang="en-US" altLang="en-GB" sz="3600" dirty="0">
                <a:latin typeface="Century Gothic" charset="0"/>
                <a:ea typeface="MS PGothic" charset="-128"/>
              </a:rPr>
              <a:t>Next </a:t>
            </a:r>
            <a:r>
              <a:rPr lang="en-US" altLang="en-GB" sz="3600" dirty="0" smtClean="0">
                <a:latin typeface="Century Gothic" charset="0"/>
                <a:ea typeface="MS PGothic" charset="-128"/>
              </a:rPr>
              <a:t>Steps </a:t>
            </a:r>
            <a:r>
              <a:rPr lang="en-US" altLang="en-GB" sz="3600" smtClean="0">
                <a:latin typeface="Century Gothic" charset="0"/>
                <a:ea typeface="MS PGothic" charset="-128"/>
              </a:rPr>
              <a:t>&amp; Conclusions</a:t>
            </a:r>
            <a:r>
              <a:rPr lang="mr-IN" altLang="en-GB" sz="3600" smtClean="0">
                <a:latin typeface="Century Gothic" charset="0"/>
                <a:ea typeface="MS PGothic" charset="-128"/>
              </a:rPr>
              <a:t>…</a:t>
            </a:r>
            <a:endParaRPr lang="en-US" altLang="en-GB" sz="3600" dirty="0">
              <a:latin typeface="Century Gothic" charset="0"/>
              <a:ea typeface="MS PGothic"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3223</TotalTime>
  <Words>514</Words>
  <Application>Microsoft Office PowerPoint</Application>
  <PresentationFormat>On-screen Show (4:3)</PresentationFormat>
  <Paragraphs>105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MS PGothic</vt:lpstr>
      <vt:lpstr>MS PGothic</vt:lpstr>
      <vt:lpstr>Arial</vt:lpstr>
      <vt:lpstr>Calibri</vt:lpstr>
      <vt:lpstr>Century Gothic</vt:lpstr>
      <vt:lpstr>Times New Roman</vt:lpstr>
      <vt:lpstr>Office Theme</vt:lpstr>
      <vt:lpstr>PowerPoint Presentation</vt:lpstr>
      <vt:lpstr>PowerPoint Presentation</vt:lpstr>
      <vt:lpstr>PowerPoint Presentation</vt:lpstr>
      <vt:lpstr>PowerPoint Presentation</vt:lpstr>
      <vt:lpstr>  EDUCATION AND ENLIGHTENMENT ROADMAP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Chinedu Osakwe</dc:creator>
  <cp:lastModifiedBy>CMC Secretariat</cp:lastModifiedBy>
  <cp:revision>377</cp:revision>
  <cp:lastPrinted>2018-11-02T11:44:13Z</cp:lastPrinted>
  <dcterms:created xsi:type="dcterms:W3CDTF">2014-02-17T13:12:16Z</dcterms:created>
  <dcterms:modified xsi:type="dcterms:W3CDTF">2018-11-09T13:55:44Z</dcterms:modified>
</cp:coreProperties>
</file>