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869" r:id="rId5"/>
  </p:sldMasterIdLst>
  <p:notesMasterIdLst>
    <p:notesMasterId r:id="rId11"/>
  </p:notesMasterIdLst>
  <p:handoutMasterIdLst>
    <p:handoutMasterId r:id="rId12"/>
  </p:handoutMasterIdLst>
  <p:sldIdLst>
    <p:sldId id="263" r:id="rId6"/>
    <p:sldId id="266" r:id="rId7"/>
    <p:sldId id="271" r:id="rId8"/>
    <p:sldId id="269" r:id="rId9"/>
    <p:sldId id="272"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7C70B"/>
    <a:srgbClr val="008000"/>
    <a:srgbClr val="CEFFBD"/>
    <a:srgbClr val="CAE9FE"/>
    <a:srgbClr val="91D1FD"/>
    <a:srgbClr val="49CEFD"/>
    <a:srgbClr val="B0EAFE"/>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22" autoAdjust="0"/>
    <p:restoredTop sz="94231" autoAdjust="0"/>
  </p:normalViewPr>
  <p:slideViewPr>
    <p:cSldViewPr snapToGrid="0">
      <p:cViewPr varScale="1">
        <p:scale>
          <a:sx n="91" d="100"/>
          <a:sy n="91" d="100"/>
        </p:scale>
        <p:origin x="258"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2"/>
            <a:ext cx="3037840" cy="466434"/>
          </a:xfrm>
          <a:prstGeom prst="rect">
            <a:avLst/>
          </a:prstGeom>
        </p:spPr>
        <p:txBody>
          <a:bodyPr vert="horz" lIns="93165" tIns="46581" rIns="93165" bIns="46581" rtlCol="0"/>
          <a:lstStyle>
            <a:lvl1pPr algn="l">
              <a:defRPr sz="1200"/>
            </a:lvl1pPr>
          </a:lstStyle>
          <a:p>
            <a:endParaRPr lang="en-US"/>
          </a:p>
        </p:txBody>
      </p:sp>
      <p:sp>
        <p:nvSpPr>
          <p:cNvPr id="3" name="Date Placeholder 2"/>
          <p:cNvSpPr>
            <a:spLocks noGrp="1"/>
          </p:cNvSpPr>
          <p:nvPr>
            <p:ph type="dt" sz="quarter" idx="1"/>
          </p:nvPr>
        </p:nvSpPr>
        <p:spPr>
          <a:xfrm>
            <a:off x="3970947" y="2"/>
            <a:ext cx="3037840" cy="466434"/>
          </a:xfrm>
          <a:prstGeom prst="rect">
            <a:avLst/>
          </a:prstGeom>
        </p:spPr>
        <p:txBody>
          <a:bodyPr vert="horz" lIns="93165" tIns="46581" rIns="93165" bIns="46581" rtlCol="0"/>
          <a:lstStyle>
            <a:lvl1pPr algn="r">
              <a:defRPr sz="1200"/>
            </a:lvl1pPr>
          </a:lstStyle>
          <a:p>
            <a:fld id="{713A6F0C-1D85-4786-8AD4-CE100CA5CEB1}" type="datetimeFigureOut">
              <a:rPr lang="en-US" smtClean="0"/>
              <a:pPr/>
              <a:t>8/6/2018</a:t>
            </a:fld>
            <a:endParaRPr lang="en-US"/>
          </a:p>
        </p:txBody>
      </p:sp>
      <p:sp>
        <p:nvSpPr>
          <p:cNvPr id="4" name="Footer Placeholder 3"/>
          <p:cNvSpPr>
            <a:spLocks noGrp="1"/>
          </p:cNvSpPr>
          <p:nvPr>
            <p:ph type="ftr" sz="quarter" idx="2"/>
          </p:nvPr>
        </p:nvSpPr>
        <p:spPr>
          <a:xfrm>
            <a:off x="9" y="8829973"/>
            <a:ext cx="3037840" cy="466433"/>
          </a:xfrm>
          <a:prstGeom prst="rect">
            <a:avLst/>
          </a:prstGeom>
        </p:spPr>
        <p:txBody>
          <a:bodyPr vert="horz" lIns="93165" tIns="46581" rIns="93165" bIns="46581" rtlCol="0" anchor="b"/>
          <a:lstStyle>
            <a:lvl1pPr algn="l">
              <a:defRPr sz="1200"/>
            </a:lvl1pPr>
          </a:lstStyle>
          <a:p>
            <a:endParaRPr lang="en-US"/>
          </a:p>
        </p:txBody>
      </p:sp>
      <p:sp>
        <p:nvSpPr>
          <p:cNvPr id="5" name="Slide Number Placeholder 4"/>
          <p:cNvSpPr>
            <a:spLocks noGrp="1"/>
          </p:cNvSpPr>
          <p:nvPr>
            <p:ph type="sldNum" sz="quarter" idx="3"/>
          </p:nvPr>
        </p:nvSpPr>
        <p:spPr>
          <a:xfrm>
            <a:off x="3970947" y="8829973"/>
            <a:ext cx="3037840" cy="466433"/>
          </a:xfrm>
          <a:prstGeom prst="rect">
            <a:avLst/>
          </a:prstGeom>
        </p:spPr>
        <p:txBody>
          <a:bodyPr vert="horz" lIns="93165" tIns="46581" rIns="93165" bIns="46581" rtlCol="0" anchor="b"/>
          <a:lstStyle>
            <a:lvl1pPr algn="r">
              <a:defRPr sz="1200"/>
            </a:lvl1pPr>
          </a:lstStyle>
          <a:p>
            <a:fld id="{9C8DCF70-4DA4-4A0B-8BFC-729FAF55A4E2}" type="slidenum">
              <a:rPr lang="en-US" smtClean="0"/>
              <a:pPr/>
              <a:t>‹#›</a:t>
            </a:fld>
            <a:endParaRPr lang="en-US"/>
          </a:p>
        </p:txBody>
      </p:sp>
    </p:spTree>
    <p:extLst>
      <p:ext uri="{BB962C8B-B14F-4D97-AF65-F5344CB8AC3E}">
        <p14:creationId xmlns:p14="http://schemas.microsoft.com/office/powerpoint/2010/main" val="16375250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 y="5"/>
            <a:ext cx="3038477" cy="466725"/>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970342" y="5"/>
            <a:ext cx="3038477" cy="466725"/>
          </a:xfrm>
          <a:prstGeom prst="rect">
            <a:avLst/>
          </a:prstGeom>
        </p:spPr>
        <p:txBody>
          <a:bodyPr vert="horz" lIns="91428" tIns="45714" rIns="91428" bIns="45714" rtlCol="0"/>
          <a:lstStyle>
            <a:lvl1pPr algn="r">
              <a:defRPr sz="1200"/>
            </a:lvl1pPr>
          </a:lstStyle>
          <a:p>
            <a:fld id="{834B58B9-70DF-4937-923E-583DE72A5979}" type="datetimeFigureOut">
              <a:rPr lang="en-US" smtClean="0"/>
              <a:pPr/>
              <a:t>8/6/2018</a:t>
            </a:fld>
            <a:endParaRPr lang="en-US"/>
          </a:p>
        </p:txBody>
      </p:sp>
      <p:sp>
        <p:nvSpPr>
          <p:cNvPr id="4" name="Slide Image Placeholder 3"/>
          <p:cNvSpPr>
            <a:spLocks noGrp="1" noRot="1" noChangeAspect="1"/>
          </p:cNvSpPr>
          <p:nvPr>
            <p:ph type="sldImg" idx="2"/>
          </p:nvPr>
        </p:nvSpPr>
        <p:spPr>
          <a:xfrm>
            <a:off x="715963" y="1160463"/>
            <a:ext cx="5578475" cy="3138487"/>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701679" y="4473586"/>
            <a:ext cx="5607050" cy="3660774"/>
          </a:xfrm>
          <a:prstGeom prst="rect">
            <a:avLst/>
          </a:prstGeom>
        </p:spPr>
        <p:txBody>
          <a:bodyPr vert="horz" lIns="91428" tIns="45714" rIns="91428"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 y="8829683"/>
            <a:ext cx="3038477" cy="466725"/>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970342" y="8829683"/>
            <a:ext cx="3038477" cy="466725"/>
          </a:xfrm>
          <a:prstGeom prst="rect">
            <a:avLst/>
          </a:prstGeom>
        </p:spPr>
        <p:txBody>
          <a:bodyPr vert="horz" lIns="91428" tIns="45714" rIns="91428" bIns="45714" rtlCol="0" anchor="b"/>
          <a:lstStyle>
            <a:lvl1pPr algn="r">
              <a:defRPr sz="1200"/>
            </a:lvl1pPr>
          </a:lstStyle>
          <a:p>
            <a:fld id="{A1ABB7D8-5708-44AD-B1CA-9A4F9942E51B}" type="slidenum">
              <a:rPr lang="en-US" smtClean="0"/>
              <a:pPr/>
              <a:t>‹#›</a:t>
            </a:fld>
            <a:endParaRPr lang="en-US"/>
          </a:p>
        </p:txBody>
      </p:sp>
    </p:spTree>
    <p:extLst>
      <p:ext uri="{BB962C8B-B14F-4D97-AF65-F5344CB8AC3E}">
        <p14:creationId xmlns:p14="http://schemas.microsoft.com/office/powerpoint/2010/main" val="83728965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1160463"/>
            <a:ext cx="5578475" cy="31384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3</a:t>
            </a:fld>
            <a:endParaRPr lang="en-US"/>
          </a:p>
        </p:txBody>
      </p:sp>
    </p:spTree>
    <p:extLst>
      <p:ext uri="{BB962C8B-B14F-4D97-AF65-F5344CB8AC3E}">
        <p14:creationId xmlns:p14="http://schemas.microsoft.com/office/powerpoint/2010/main" val="3313980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4</a:t>
            </a:fld>
            <a:endParaRPr lang="en-US"/>
          </a:p>
        </p:txBody>
      </p:sp>
    </p:spTree>
    <p:extLst>
      <p:ext uri="{BB962C8B-B14F-4D97-AF65-F5344CB8AC3E}">
        <p14:creationId xmlns:p14="http://schemas.microsoft.com/office/powerpoint/2010/main" val="691781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ABB7D8-5708-44AD-B1CA-9A4F9942E51B}" type="slidenum">
              <a:rPr lang="en-US" smtClean="0"/>
              <a:pPr/>
              <a:t>5</a:t>
            </a:fld>
            <a:endParaRPr lang="en-US"/>
          </a:p>
        </p:txBody>
      </p:sp>
    </p:spTree>
    <p:extLst>
      <p:ext uri="{BB962C8B-B14F-4D97-AF65-F5344CB8AC3E}">
        <p14:creationId xmlns:p14="http://schemas.microsoft.com/office/powerpoint/2010/main" val="17595217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ED266FC-C2CD-4CA4-9B9F-4B3F8765329A}"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7349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D2870A2-DF83-42D8-8221-E88114830673}"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4700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AB5593-E304-47F3-AF84-6C6D7A637995}"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5244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4C9449-3F93-4525-98B6-CE7398982599}"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pic>
        <p:nvPicPr>
          <p:cNvPr id="12"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4C9449-3F93-4525-98B6-CE7398982599}"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27245" y="13709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361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68B4ED-2E9B-414C-A6EF-ECA38972076A}" type="datetime1">
              <a:rPr lang="en-US" smtClean="0"/>
              <a:pPr/>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pic>
        <p:nvPicPr>
          <p:cNvPr id="7" name="Picture 6"/>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748012" y="60468"/>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5580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C826C3-03BB-49D9-9C52-6C40B8B3BCA4}" type="datetime1">
              <a:rPr lang="en-US" smtClean="0"/>
              <a:pPr/>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pic>
        <p:nvPicPr>
          <p:cNvPr id="8"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08972" y="24483"/>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0238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6CE1F2-6C66-4ACA-A6F0-914C4B609920}" type="datetime1">
              <a:rPr lang="en-US" smtClean="0"/>
              <a:pPr/>
              <a:t>8/6/2018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pic>
        <p:nvPicPr>
          <p:cNvPr id="10" name="Picture 9"/>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39452" y="9763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127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12EAC2E-6513-4FFC-8D4B-D69AAE7E3082}" type="datetime1">
              <a:rPr lang="en-US" smtClean="0"/>
              <a:pPr/>
              <a:t>8/6/2018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pic>
        <p:nvPicPr>
          <p:cNvPr id="6" name="Picture 10"/>
          <p:cNvPicPr>
            <a:picLocks noChangeAspect="1" noChangeArrowheads="1" noCrop="1"/>
          </p:cNvPicPr>
          <p:nvPr userDrawn="1"/>
        </p:nvPicPr>
        <p:blipFill>
          <a:blip r:embed="rId2">
            <a:lum bright="12000" contrast="18000"/>
            <a:extLst>
              <a:ext uri="{28A0092B-C50C-407E-A947-70E740481C1C}">
                <a14:useLocalDpi xmlns:a14="http://schemas.microsoft.com/office/drawing/2010/main" val="0"/>
              </a:ext>
            </a:extLst>
          </a:blip>
          <a:srcRect/>
          <a:stretch>
            <a:fillRect/>
          </a:stretch>
        </p:blipFill>
        <p:spPr bwMode="auto">
          <a:xfrm rot="10800000">
            <a:off x="10880092" y="125065"/>
            <a:ext cx="1223963"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040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3145D8-61A8-4ECE-91DE-81AC01A31F49}" type="datetime1">
              <a:rPr lang="en-US" smtClean="0"/>
              <a:pPr/>
              <a:t>8/6/2018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38104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ED2CAC-FC29-4AE6-9CED-53D8A5DA3E6A}" type="datetime1">
              <a:rPr lang="en-US" smtClean="0"/>
              <a:pPr/>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16274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C8BF81-C90F-4348-82D1-EAB87C498F48}" type="datetime1">
              <a:rPr lang="en-US" smtClean="0"/>
              <a:pPr/>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28534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images.google.com.ng/imgres?imgurl=http://content.answers.com/main/content/wp/en-commons/0/0e/Nigeria_coa.png&amp;imgrefurl=http://www.answers.com/topic/coat-of-arms-of-nigeria&amp;h=182&amp;w=206&amp;sz=18&amp;hl=en&amp;start=6&amp;tbnid=8i4DAx0SZjuLBM:&amp;tbnh=93&amp;tbnw=105&amp;prev=/images?q=Nigerian+Government+-+Coat+of+Arms&amp;gbv=2&amp;svnum=10&amp;hl=en&amp;sa=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6"/>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A6F858-B5D6-4B48-B5A7-B6202EEFB8B8}" type="datetime1">
              <a:rPr lang="en-US" smtClean="0"/>
              <a:pPr/>
              <a:t>8/6/2018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pic>
        <p:nvPicPr>
          <p:cNvPr id="7" name="Picture 10"/>
          <p:cNvPicPr>
            <a:picLocks noChangeAspect="1" noChangeArrowheads="1" noCrop="1"/>
          </p:cNvPicPr>
          <p:nvPr userDrawn="1"/>
        </p:nvPicPr>
        <p:blipFill>
          <a:blip r:embed="rId14">
            <a:lum bright="12000" contrast="18000"/>
            <a:extLst>
              <a:ext uri="{28A0092B-C50C-407E-A947-70E740481C1C}">
                <a14:useLocalDpi xmlns:a14="http://schemas.microsoft.com/office/drawing/2010/main" val="0"/>
              </a:ext>
            </a:extLst>
          </a:blip>
          <a:srcRect/>
          <a:stretch>
            <a:fillRect/>
          </a:stretch>
        </p:blipFill>
        <p:spPr bwMode="auto">
          <a:xfrm rot="10800000">
            <a:off x="10727245" y="137094"/>
            <a:ext cx="1102486" cy="647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p:cNvGrpSpPr>
            <a:grpSpLocks/>
          </p:cNvGrpSpPr>
          <p:nvPr userDrawn="1"/>
        </p:nvGrpSpPr>
        <p:grpSpPr bwMode="auto">
          <a:xfrm>
            <a:off x="0" y="-2152"/>
            <a:ext cx="2042160" cy="1129913"/>
            <a:chOff x="1219200" y="12799"/>
            <a:chExt cx="3048000" cy="1718142"/>
          </a:xfrm>
        </p:grpSpPr>
        <p:pic>
          <p:nvPicPr>
            <p:cNvPr id="9" name="Picture 4" descr="Nigeria_coa">
              <a:hlinkClick r:id="rId15"/>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81149" y="12799"/>
              <a:ext cx="1101085" cy="1086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7"/>
            <p:cNvSpPr txBox="1">
              <a:spLocks noChangeArrowheads="1"/>
            </p:cNvSpPr>
            <p:nvPr/>
          </p:nvSpPr>
          <p:spPr bwMode="auto">
            <a:xfrm>
              <a:off x="1219200" y="950533"/>
              <a:ext cx="3048000" cy="780408"/>
            </a:xfrm>
            <a:prstGeom prst="rect">
              <a:avLst/>
            </a:prstGeom>
            <a:noFill/>
            <a:ln w="9525">
              <a:noFill/>
              <a:miter lim="800000"/>
              <a:headEnd/>
              <a:tailEnd/>
            </a:ln>
          </p:spPr>
          <p:txBody>
            <a:bodyPr>
              <a:spAutoFit/>
            </a:bodyPr>
            <a:lstStyle/>
            <a:p>
              <a:pPr algn="ctr">
                <a:defRPr/>
              </a:pPr>
              <a:r>
                <a:rPr lang="en-US" sz="1200" b="1" dirty="0">
                  <a:latin typeface="Arial Narrow" panose="020B0606020202030204" pitchFamily="34" charset="0"/>
                  <a:cs typeface="Arial" charset="0"/>
                </a:rPr>
                <a:t>DEBT MANAGEMENT OFFICE</a:t>
              </a:r>
              <a:endParaRPr lang="en-US" sz="1200" b="1" u="sng" dirty="0">
                <a:latin typeface="Arial Narrow" panose="020B0606020202030204" pitchFamily="34" charset="0"/>
                <a:cs typeface="Arial" charset="0"/>
              </a:endParaRPr>
            </a:p>
            <a:p>
              <a:pPr algn="ctr">
                <a:defRPr/>
              </a:pPr>
              <a:r>
                <a:rPr lang="en-US" sz="1100" b="1" dirty="0">
                  <a:latin typeface="Times New Roman" panose="02020603050405020304" pitchFamily="18" charset="0"/>
                  <a:cs typeface="Times New Roman" panose="02020603050405020304" pitchFamily="18" charset="0"/>
                </a:rPr>
                <a:t>NIGERIA</a:t>
              </a:r>
              <a:endParaRPr lang="en-US" sz="1051" dirty="0">
                <a:latin typeface="Times New Roman" panose="02020603050405020304" pitchFamily="18" charset="0"/>
                <a:cs typeface="Times New Roman" panose="02020603050405020304" pitchFamily="18" charset="0"/>
              </a:endParaRPr>
            </a:p>
            <a:p>
              <a:pPr>
                <a:defRPr/>
              </a:pPr>
              <a:endParaRPr lang="en-US" sz="1200" dirty="0">
                <a:latin typeface="Calibri" pitchFamily="34" charset="0"/>
                <a:cs typeface="Arial" charset="0"/>
              </a:endParaRPr>
            </a:p>
          </p:txBody>
        </p:sp>
      </p:grpSp>
    </p:spTree>
    <p:extLst>
      <p:ext uri="{BB962C8B-B14F-4D97-AF65-F5344CB8AC3E}">
        <p14:creationId xmlns:p14="http://schemas.microsoft.com/office/powerpoint/2010/main" val="2275567244"/>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42"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9711" y="882869"/>
            <a:ext cx="9882938" cy="1337817"/>
          </a:xfrm>
        </p:spPr>
        <p:txBody>
          <a:bodyPr>
            <a:noAutofit/>
          </a:bodyPr>
          <a:lstStyle/>
          <a:p>
            <a:r>
              <a:rPr lang="en-US" sz="2800" b="1" dirty="0">
                <a:solidFill>
                  <a:schemeClr val="accent3">
                    <a:lumMod val="75000"/>
                  </a:schemeClr>
                </a:solidFill>
                <a:effectLst>
                  <a:outerShdw blurRad="38100" dist="38100" dir="2700000" algn="tl">
                    <a:srgbClr val="000000">
                      <a:alpha val="43137"/>
                    </a:srgbClr>
                  </a:outerShdw>
                </a:effectLst>
                <a:latin typeface="Baskerville Old Face" panose="02020602080505020303" pitchFamily="18" charset="0"/>
                <a:cs typeface="Adobe Devanagari" panose="02040503050201020203" pitchFamily="18" charset="0"/>
              </a:rPr>
              <a:t>UPDATE ON THE DEBT MANAGEMENT OFFICE ACTIVITIES FOR SECOND QUARTER, 2018</a:t>
            </a:r>
            <a:endParaRPr lang="en-US" sz="2800" dirty="0">
              <a:solidFill>
                <a:schemeClr val="accent3">
                  <a:lumMod val="75000"/>
                </a:schemeClr>
              </a:solidFill>
              <a:latin typeface="Baskerville Old Face" panose="02020602080505020303" pitchFamily="18" charset="0"/>
            </a:endParaRPr>
          </a:p>
        </p:txBody>
      </p:sp>
      <p:sp>
        <p:nvSpPr>
          <p:cNvPr id="3" name="Subtitle 2"/>
          <p:cNvSpPr>
            <a:spLocks noGrp="1"/>
          </p:cNvSpPr>
          <p:nvPr>
            <p:ph type="subTitle" idx="1"/>
          </p:nvPr>
        </p:nvSpPr>
        <p:spPr>
          <a:xfrm>
            <a:off x="1523999" y="3298371"/>
            <a:ext cx="9144000" cy="2841556"/>
          </a:xfrm>
        </p:spPr>
        <p:txBody>
          <a:bodyPr>
            <a:normAutofit fontScale="92500" lnSpcReduction="10000"/>
          </a:bodyPr>
          <a:lstStyle/>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by </a:t>
            </a:r>
          </a:p>
          <a:p>
            <a:pPr>
              <a:defRPr/>
            </a:pPr>
            <a:r>
              <a:rPr lang="en-GB" sz="2800" b="1" cap="small" dirty="0">
                <a:solidFill>
                  <a:srgbClr val="008000"/>
                </a:solidFill>
                <a:effectLst>
                  <a:outerShdw blurRad="38100" dist="38100" dir="2700000" algn="tl">
                    <a:srgbClr val="000000">
                      <a:alpha val="43137"/>
                    </a:srgbClr>
                  </a:outerShdw>
                </a:effectLst>
                <a:latin typeface="Baskerville Old Face" panose="02020602080505020303" pitchFamily="18" charset="0"/>
              </a:rPr>
              <a:t>THE Debt Management Office </a:t>
            </a:r>
          </a:p>
          <a:p>
            <a:pPr>
              <a:defRPr/>
            </a:pPr>
            <a:endParaRPr lang="en-GB" sz="2800" b="1" cap="small" dirty="0">
              <a:solidFill>
                <a:srgbClr val="008000"/>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At </a:t>
            </a:r>
          </a:p>
          <a:p>
            <a:pPr>
              <a:defRPr/>
            </a:pPr>
            <a:r>
              <a:rPr lang="en-GB"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The SECOND Meeting of the Capital Market Committee, Lagos</a:t>
            </a:r>
          </a:p>
          <a:p>
            <a:pPr>
              <a:defRPr/>
            </a:pPr>
            <a:endParaRPr lang="en-GB" sz="20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endParaRPr>
          </a:p>
          <a:p>
            <a:pPr>
              <a:defRPr/>
            </a:pPr>
            <a:r>
              <a:rPr lang="en-GB" sz="1900" b="1" cap="small" dirty="0">
                <a:solidFill>
                  <a:schemeClr val="tx1">
                    <a:lumMod val="65000"/>
                    <a:lumOff val="35000"/>
                  </a:schemeClr>
                </a:solidFill>
                <a:effectLst>
                  <a:outerShdw blurRad="38100" dist="38100" dir="2700000" algn="tl">
                    <a:srgbClr val="000000">
                      <a:alpha val="43137"/>
                    </a:srgbClr>
                  </a:outerShdw>
                </a:effectLst>
                <a:latin typeface="Baskerville Old Face" panose="02020602080505020303" pitchFamily="18" charset="0"/>
              </a:rPr>
              <a:t>Thursday AUGUST  9, 2018</a:t>
            </a:r>
          </a:p>
          <a:p>
            <a:endParaRPr lang="en-US" dirty="0"/>
          </a:p>
        </p:txBody>
      </p:sp>
    </p:spTree>
    <p:extLst>
      <p:ext uri="{BB962C8B-B14F-4D97-AF65-F5344CB8AC3E}">
        <p14:creationId xmlns:p14="http://schemas.microsoft.com/office/powerpoint/2010/main" val="2782580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98022"/>
            <a:ext cx="10515600" cy="1097280"/>
          </a:xfrm>
        </p:spPr>
        <p:txBody>
          <a:bodyPr>
            <a:normAutofit/>
          </a:bodyPr>
          <a:lstStyle/>
          <a:p>
            <a:pPr algn="ctr"/>
            <a:r>
              <a:rPr lang="en-US" sz="2400" b="1" dirty="0">
                <a:effectLst>
                  <a:outerShdw blurRad="38100" dist="38100" dir="2700000" algn="tl">
                    <a:srgbClr val="000000">
                      <a:alpha val="43137"/>
                    </a:srgbClr>
                  </a:outerShdw>
                </a:effectLst>
                <a:latin typeface="Baskerville Old Face" panose="02020602080505020303" pitchFamily="18" charset="0"/>
              </a:rPr>
              <a:t>TABLE OF CONTENTS</a:t>
            </a:r>
          </a:p>
        </p:txBody>
      </p:sp>
      <p:sp>
        <p:nvSpPr>
          <p:cNvPr id="3" name="Content Placeholder 2"/>
          <p:cNvSpPr>
            <a:spLocks noGrp="1"/>
          </p:cNvSpPr>
          <p:nvPr>
            <p:ph idx="1"/>
          </p:nvPr>
        </p:nvSpPr>
        <p:spPr>
          <a:xfrm>
            <a:off x="1097280" y="1895302"/>
            <a:ext cx="10058400" cy="4322618"/>
          </a:xfrm>
        </p:spPr>
        <p:txBody>
          <a:bodyPr>
            <a:normAutofit/>
          </a:bodyPr>
          <a:lstStyle/>
          <a:p>
            <a:pPr marL="0" indent="0">
              <a:lnSpc>
                <a:spcPct val="200000"/>
              </a:lnSpc>
              <a:buClr>
                <a:srgbClr val="008000"/>
              </a:buClr>
              <a:buNone/>
            </a:pPr>
            <a:r>
              <a:rPr lang="en-US" sz="3200" dirty="0">
                <a:effectLst>
                  <a:outerShdw blurRad="38100" dist="38100" dir="2700000" algn="tl">
                    <a:srgbClr val="000000">
                      <a:alpha val="43137"/>
                    </a:srgbClr>
                  </a:outerShdw>
                </a:effectLst>
                <a:latin typeface="Baskerville Old Face" panose="02020602080505020303" pitchFamily="18" charset="0"/>
              </a:rPr>
              <a:t>RECENT DEVELOPMENTS </a:t>
            </a:r>
          </a:p>
          <a:p>
            <a:pPr marL="514350" indent="-514350">
              <a:lnSpc>
                <a:spcPct val="100000"/>
              </a:lnSpc>
              <a:buClr>
                <a:srgbClr val="008000"/>
              </a:buClr>
              <a:buFont typeface="+mj-lt"/>
              <a:buAutoNum type="romanLcPeriod"/>
            </a:pPr>
            <a:r>
              <a:rPr lang="en-US" sz="3200" dirty="0">
                <a:effectLst>
                  <a:outerShdw blurRad="38100" dist="38100" dir="2700000" algn="tl">
                    <a:srgbClr val="000000">
                      <a:alpha val="43137"/>
                    </a:srgbClr>
                  </a:outerShdw>
                </a:effectLst>
                <a:latin typeface="Baskerville Old Face" panose="02020602080505020303" pitchFamily="18" charset="0"/>
              </a:rPr>
              <a:t>FGN Securities Issuances, Auction Results and Redemptions</a:t>
            </a:r>
          </a:p>
          <a:p>
            <a:pPr marL="514350" indent="-514350">
              <a:lnSpc>
                <a:spcPct val="100000"/>
              </a:lnSpc>
              <a:buClr>
                <a:srgbClr val="008000"/>
              </a:buClr>
              <a:buFont typeface="+mj-lt"/>
              <a:buAutoNum type="romanLcPeriod"/>
            </a:pPr>
            <a:r>
              <a:rPr lang="en-US" sz="3200" dirty="0">
                <a:effectLst>
                  <a:outerShdw blurRad="38100" dist="38100" dir="2700000" algn="tl">
                    <a:srgbClr val="000000">
                      <a:alpha val="43137"/>
                    </a:srgbClr>
                  </a:outerShdw>
                </a:effectLst>
                <a:latin typeface="Baskerville Old Face" panose="02020602080505020303" pitchFamily="18" charset="0"/>
              </a:rPr>
              <a:t>Other Activities in the Domestic Market</a:t>
            </a:r>
          </a:p>
          <a:p>
            <a:pPr marL="0" indent="0">
              <a:lnSpc>
                <a:spcPct val="100000"/>
              </a:lnSpc>
              <a:buClr>
                <a:srgbClr val="008000"/>
              </a:buClr>
              <a:buNone/>
            </a:pPr>
            <a:endParaRPr lang="en-US" sz="3200" dirty="0">
              <a:effectLst>
                <a:outerShdw blurRad="38100" dist="38100" dir="2700000" algn="tl">
                  <a:srgbClr val="000000">
                    <a:alpha val="43137"/>
                  </a:srgbClr>
                </a:outerShdw>
              </a:effectLst>
              <a:latin typeface="Baskerville Old Face" panose="02020602080505020303" pitchFamily="18" charset="0"/>
            </a:endParaRPr>
          </a:p>
          <a:p>
            <a:pPr marL="514350" indent="-514350">
              <a:lnSpc>
                <a:spcPct val="100000"/>
              </a:lnSpc>
              <a:buClr>
                <a:srgbClr val="008000"/>
              </a:buClr>
              <a:buFont typeface="+mj-lt"/>
              <a:buAutoNum type="romanLcPeriod"/>
            </a:pPr>
            <a:endParaRPr lang="en-US" sz="3200" dirty="0">
              <a:effectLst>
                <a:outerShdw blurRad="38100" dist="38100" dir="2700000" algn="tl">
                  <a:srgbClr val="000000">
                    <a:alpha val="43137"/>
                  </a:srgbClr>
                </a:outerShdw>
              </a:effectLst>
              <a:latin typeface="Baskerville Old Face" panose="02020602080505020303" pitchFamily="18" charset="0"/>
            </a:endParaRPr>
          </a:p>
          <a:p>
            <a:pPr marL="0" indent="0">
              <a:lnSpc>
                <a:spcPct val="100000"/>
              </a:lnSpc>
              <a:buClr>
                <a:srgbClr val="008000"/>
              </a:buClr>
              <a:buNone/>
            </a:pPr>
            <a:endParaRPr lang="en-US" sz="800" dirty="0">
              <a:effectLst>
                <a:outerShdw blurRad="38100" dist="38100" dir="2700000" algn="tl">
                  <a:srgbClr val="000000">
                    <a:alpha val="43137"/>
                  </a:srgbClr>
                </a:outerShdw>
              </a:effectLst>
              <a:latin typeface="Baskerville Old Face" panose="02020602080505020303" pitchFamily="18" charset="0"/>
            </a:endParaRPr>
          </a:p>
          <a:p>
            <a:pPr marL="0" indent="0">
              <a:lnSpc>
                <a:spcPct val="120000"/>
              </a:lnSpc>
              <a:buNone/>
            </a:pPr>
            <a:endParaRPr lang="en-US" dirty="0"/>
          </a:p>
        </p:txBody>
      </p:sp>
    </p:spTree>
    <p:extLst>
      <p:ext uri="{BB962C8B-B14F-4D97-AF65-F5344CB8AC3E}">
        <p14:creationId xmlns:p14="http://schemas.microsoft.com/office/powerpoint/2010/main" val="1118337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109222" y="1063375"/>
            <a:ext cx="4671228" cy="307777"/>
          </a:xfrm>
          <a:prstGeom prst="rect">
            <a:avLst/>
          </a:prstGeom>
          <a:noFill/>
        </p:spPr>
        <p:txBody>
          <a:bodyPr wrap="square" rtlCol="0">
            <a:spAutoFit/>
          </a:bodyPr>
          <a:lstStyle/>
          <a:p>
            <a:pPr algn="ctr"/>
            <a:r>
              <a:rPr lang="en-US" sz="1400" b="1" dirty="0">
                <a:latin typeface="Adobe Devanagari" panose="02040503050201020203" pitchFamily="18" charset="0"/>
                <a:cs typeface="Adobe Devanagari" panose="02040503050201020203" pitchFamily="18" charset="0"/>
              </a:rPr>
              <a:t>  Table 1: Issuances and Redemption (</a:t>
            </a:r>
            <a:r>
              <a:rPr lang="en-US" sz="1400" b="1" strike="dblStrike" dirty="0">
                <a:latin typeface="Adobe Devanagari" panose="02040503050201020203" pitchFamily="18" charset="0"/>
                <a:cs typeface="Adobe Devanagari" panose="02040503050201020203" pitchFamily="18" charset="0"/>
              </a:rPr>
              <a:t>N</a:t>
            </a:r>
            <a:r>
              <a:rPr lang="en-US" sz="1400" b="1" dirty="0">
                <a:latin typeface="Adobe Devanagari" panose="02040503050201020203" pitchFamily="18" charset="0"/>
                <a:cs typeface="Adobe Devanagari" panose="02040503050201020203" pitchFamily="18" charset="0"/>
              </a:rPr>
              <a:t>’ Billion)</a:t>
            </a:r>
          </a:p>
        </p:txBody>
      </p:sp>
      <p:sp>
        <p:nvSpPr>
          <p:cNvPr id="9" name="TextBox 8"/>
          <p:cNvSpPr txBox="1"/>
          <p:nvPr/>
        </p:nvSpPr>
        <p:spPr>
          <a:xfrm>
            <a:off x="3685698" y="2783185"/>
            <a:ext cx="9060871" cy="523220"/>
          </a:xfrm>
          <a:prstGeom prst="rect">
            <a:avLst/>
          </a:prstGeom>
          <a:noFill/>
        </p:spPr>
        <p:txBody>
          <a:bodyPr wrap="square" rtlCol="0">
            <a:spAutoFit/>
          </a:bodyPr>
          <a:lstStyle/>
          <a:p>
            <a:endParaRPr lang="en-US" sz="1400" b="1" dirty="0">
              <a:latin typeface="Adobe Devanagari" panose="02040503050201020203" pitchFamily="18" charset="0"/>
              <a:cs typeface="Adobe Devanagari" panose="02040503050201020203" pitchFamily="18" charset="0"/>
            </a:endParaRPr>
          </a:p>
          <a:p>
            <a:r>
              <a:rPr lang="en-US" sz="1400" b="1" dirty="0">
                <a:latin typeface="Adobe Devanagari" panose="02040503050201020203" pitchFamily="18" charset="0"/>
                <a:cs typeface="Adobe Devanagari" panose="02040503050201020203" pitchFamily="18" charset="0"/>
              </a:rPr>
              <a:t>Table 2: Auction Results (</a:t>
            </a:r>
            <a:r>
              <a:rPr lang="en-US" sz="1400" b="1" strike="dblStrike" dirty="0">
                <a:latin typeface="Adobe Devanagari" panose="02040503050201020203" pitchFamily="18" charset="0"/>
                <a:cs typeface="Adobe Devanagari" panose="02040503050201020203" pitchFamily="18" charset="0"/>
              </a:rPr>
              <a:t>N</a:t>
            </a:r>
            <a:r>
              <a:rPr lang="en-US" sz="1400" b="1" dirty="0">
                <a:latin typeface="Adobe Devanagari" panose="02040503050201020203" pitchFamily="18" charset="0"/>
                <a:cs typeface="Adobe Devanagari" panose="02040503050201020203" pitchFamily="18" charset="0"/>
              </a:rPr>
              <a:t>’ Billion) </a:t>
            </a:r>
          </a:p>
        </p:txBody>
      </p:sp>
      <p:sp>
        <p:nvSpPr>
          <p:cNvPr id="11" name="Rectangle 10"/>
          <p:cNvSpPr/>
          <p:nvPr/>
        </p:nvSpPr>
        <p:spPr>
          <a:xfrm>
            <a:off x="238992" y="2660074"/>
            <a:ext cx="5205844" cy="646331"/>
          </a:xfrm>
          <a:prstGeom prst="rect">
            <a:avLst/>
          </a:prstGeom>
        </p:spPr>
        <p:txBody>
          <a:bodyPr wrap="square">
            <a:spAutoFit/>
          </a:bodyPr>
          <a:lstStyle/>
          <a:p>
            <a:endParaRPr lang="en-US" b="1" dirty="0">
              <a:solidFill>
                <a:srgbClr val="00B050"/>
              </a:solidFill>
              <a:latin typeface="Adobe Devanagari" panose="02040503050201020203" pitchFamily="18" charset="0"/>
              <a:cs typeface="Adobe Devanagari" panose="02040503050201020203" pitchFamily="18" charset="0"/>
            </a:endParaRPr>
          </a:p>
          <a:p>
            <a:r>
              <a:rPr lang="en-US" b="1" dirty="0">
                <a:solidFill>
                  <a:srgbClr val="00B050"/>
                </a:solidFill>
                <a:latin typeface="Adobe Devanagari" panose="02040503050201020203" pitchFamily="18" charset="0"/>
                <a:cs typeface="Adobe Devanagari" panose="02040503050201020203" pitchFamily="18" charset="0"/>
              </a:rPr>
              <a:t> </a:t>
            </a:r>
          </a:p>
        </p:txBody>
      </p:sp>
      <p:sp>
        <p:nvSpPr>
          <p:cNvPr id="17" name="TextBox 16"/>
          <p:cNvSpPr txBox="1"/>
          <p:nvPr/>
        </p:nvSpPr>
        <p:spPr>
          <a:xfrm>
            <a:off x="1716480" y="430563"/>
            <a:ext cx="7891037" cy="1015663"/>
          </a:xfrm>
          <a:prstGeom prst="rect">
            <a:avLst/>
          </a:prstGeom>
          <a:noFill/>
        </p:spPr>
        <p:txBody>
          <a:bodyPr wrap="square" rtlCol="0">
            <a:spAutoFit/>
          </a:bodyPr>
          <a:lstStyle/>
          <a:p>
            <a:pPr algn="ctr"/>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RECENT DEVELOPMENTS </a:t>
            </a:r>
          </a:p>
          <a:p>
            <a:pPr algn="ctr"/>
            <a:r>
              <a:rPr lang="en-US" sz="2000" b="1" dirty="0">
                <a:solidFill>
                  <a:srgbClr val="C00000"/>
                </a:solidFill>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i</a:t>
            </a:r>
            <a:r>
              <a:rPr lang="en-US" b="1" dirty="0">
                <a:solidFill>
                  <a:srgbClr val="C00000"/>
                </a:solidFill>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 FGN Securities Issuances, Auction Results and Redemption</a:t>
            </a:r>
          </a:p>
          <a:p>
            <a:pPr algn="ctr"/>
            <a:endPar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2745134050"/>
              </p:ext>
            </p:extLst>
          </p:nvPr>
        </p:nvGraphicFramePr>
        <p:xfrm>
          <a:off x="714895" y="1317222"/>
          <a:ext cx="9659390" cy="1582432"/>
        </p:xfrm>
        <a:graphic>
          <a:graphicData uri="http://schemas.openxmlformats.org/drawingml/2006/table">
            <a:tbl>
              <a:tblPr firstRow="1" bandRow="1"/>
              <a:tblGrid>
                <a:gridCol w="1551800">
                  <a:extLst>
                    <a:ext uri="{9D8B030D-6E8A-4147-A177-3AD203B41FA5}">
                      <a16:colId xmlns:a16="http://schemas.microsoft.com/office/drawing/2014/main" val="20002"/>
                    </a:ext>
                  </a:extLst>
                </a:gridCol>
                <a:gridCol w="3069864">
                  <a:extLst>
                    <a:ext uri="{9D8B030D-6E8A-4147-A177-3AD203B41FA5}">
                      <a16:colId xmlns:a16="http://schemas.microsoft.com/office/drawing/2014/main" val="20003"/>
                    </a:ext>
                  </a:extLst>
                </a:gridCol>
                <a:gridCol w="2462638">
                  <a:extLst>
                    <a:ext uri="{9D8B030D-6E8A-4147-A177-3AD203B41FA5}">
                      <a16:colId xmlns:a16="http://schemas.microsoft.com/office/drawing/2014/main" val="20001"/>
                    </a:ext>
                  </a:extLst>
                </a:gridCol>
                <a:gridCol w="2575088">
                  <a:extLst>
                    <a:ext uri="{9D8B030D-6E8A-4147-A177-3AD203B41FA5}">
                      <a16:colId xmlns:a16="http://schemas.microsoft.com/office/drawing/2014/main" val="20004"/>
                    </a:ext>
                  </a:extLst>
                </a:gridCol>
              </a:tblGrid>
              <a:tr h="277507">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Quarter</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Types</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of Bond </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Total</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Issuance</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Redemption</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216782">
                <a:tc rowSpan="2">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1</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FGN Bonds </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280.00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16782">
                <a:tc vMerge="1">
                  <a:txBody>
                    <a:bodyPr/>
                    <a:lstStyle/>
                    <a:p>
                      <a:endParaRPr lang="en-GB"/>
                    </a:p>
                  </a:txBody>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FGN Savings Bond </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0.583</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35771">
                <a:tc rowSpan="2">
                  <a:txBody>
                    <a:bodyPr/>
                    <a:lstStyle/>
                    <a:p>
                      <a:pPr algn="ctr" rtl="0" fontAlgn="ctr">
                        <a:lnSpc>
                          <a:spcPct val="150000"/>
                        </a:lnSpc>
                      </a:pPr>
                      <a:r>
                        <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rPr>
                        <a:t>2</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rPr>
                        <a:t>FGN Bonds</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rPr>
                        <a:t>220.00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rPr>
                        <a:t>300.00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16782">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FGN Savings</a:t>
                      </a:r>
                      <a:r>
                        <a:rPr lang="en-US" sz="1100" b="0" i="0" u="none" strike="noStrike" baseline="0" dirty="0">
                          <a:solidFill>
                            <a:srgbClr val="000000"/>
                          </a:solidFill>
                          <a:effectLst/>
                          <a:latin typeface="Adobe Devanagari" panose="02040503050201020203" pitchFamily="18" charset="0"/>
                          <a:cs typeface="Adobe Devanagari" panose="02040503050201020203" pitchFamily="18" charset="0"/>
                        </a:rPr>
                        <a:t> Bond </a:t>
                      </a:r>
                      <a:endParaRPr lang="en-US" sz="11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0.953</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16782">
                <a:tc>
                  <a:txBody>
                    <a:bodyPr/>
                    <a:lstStyle/>
                    <a:p>
                      <a:pPr algn="ctr" rtl="0" fontAlgn="ctr">
                        <a:lnSpc>
                          <a:spcPct val="150000"/>
                        </a:lnSpc>
                      </a:pPr>
                      <a:r>
                        <a:rPr lang="en-US" sz="1100" b="0" i="0" u="none" strike="noStrike" dirty="0">
                          <a:solidFill>
                            <a:schemeClr val="bg2">
                              <a:lumMod val="10000"/>
                            </a:schemeClr>
                          </a:solidFill>
                          <a:effectLst/>
                          <a:latin typeface="Adobe Devanagari" panose="02040503050201020203" pitchFamily="18" charset="0"/>
                          <a:cs typeface="Adobe Devanagari" panose="02040503050201020203" pitchFamily="18" charset="0"/>
                        </a:rPr>
                        <a:t>Total</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endParaRPr lang="en-US" sz="1100" b="0" i="0" u="none" strike="noStrike" dirty="0">
                        <a:solidFill>
                          <a:srgbClr val="000000"/>
                        </a:solidFill>
                        <a:effectLst/>
                        <a:latin typeface="Adobe Devanagari" panose="02040503050201020203" pitchFamily="18" charset="0"/>
                        <a:cs typeface="Adobe Devanagari" panose="02040503050201020203" pitchFamily="18" charset="0"/>
                      </a:endParaRP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501.536</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tc>
                  <a:txBody>
                    <a:bodyPr/>
                    <a:lstStyle/>
                    <a:p>
                      <a:pPr algn="ctr" rtl="0" fontAlgn="ctr">
                        <a:lnSpc>
                          <a:spcPct val="150000"/>
                        </a:lnSpc>
                      </a:pPr>
                      <a:r>
                        <a:rPr lang="en-US" sz="1100" b="0" i="0" u="none" strike="noStrike" dirty="0">
                          <a:solidFill>
                            <a:srgbClr val="000000"/>
                          </a:solidFill>
                          <a:effectLst/>
                          <a:latin typeface="Adobe Devanagari" panose="02040503050201020203" pitchFamily="18" charset="0"/>
                          <a:cs typeface="Adobe Devanagari" panose="02040503050201020203" pitchFamily="18" charset="0"/>
                        </a:rPr>
                        <a:t>300.00</a:t>
                      </a:r>
                    </a:p>
                  </a:txBody>
                  <a:tcPr marL="9525" marR="9525" marT="9525" marB="0" anchor="ctr">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6350" cap="flat" cmpd="sng" algn="ctr">
                      <a:solidFill>
                        <a:srgbClr val="1F4E78"/>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241387045"/>
              </p:ext>
            </p:extLst>
          </p:nvPr>
        </p:nvGraphicFramePr>
        <p:xfrm>
          <a:off x="714896" y="3230083"/>
          <a:ext cx="9659389" cy="3069765"/>
        </p:xfrm>
        <a:graphic>
          <a:graphicData uri="http://schemas.openxmlformats.org/drawingml/2006/table">
            <a:tbl>
              <a:tblPr firstRow="1" bandRow="1"/>
              <a:tblGrid>
                <a:gridCol w="714893">
                  <a:extLst>
                    <a:ext uri="{9D8B030D-6E8A-4147-A177-3AD203B41FA5}">
                      <a16:colId xmlns:a16="http://schemas.microsoft.com/office/drawing/2014/main" val="20000"/>
                    </a:ext>
                  </a:extLst>
                </a:gridCol>
                <a:gridCol w="980902">
                  <a:extLst>
                    <a:ext uri="{9D8B030D-6E8A-4147-A177-3AD203B41FA5}">
                      <a16:colId xmlns:a16="http://schemas.microsoft.com/office/drawing/2014/main" val="20001"/>
                    </a:ext>
                  </a:extLst>
                </a:gridCol>
                <a:gridCol w="1452971">
                  <a:extLst>
                    <a:ext uri="{9D8B030D-6E8A-4147-A177-3AD203B41FA5}">
                      <a16:colId xmlns:a16="http://schemas.microsoft.com/office/drawing/2014/main" val="1630809544"/>
                    </a:ext>
                  </a:extLst>
                </a:gridCol>
                <a:gridCol w="1065396">
                  <a:extLst>
                    <a:ext uri="{9D8B030D-6E8A-4147-A177-3AD203B41FA5}">
                      <a16:colId xmlns:a16="http://schemas.microsoft.com/office/drawing/2014/main" val="20003"/>
                    </a:ext>
                  </a:extLst>
                </a:gridCol>
                <a:gridCol w="1352024">
                  <a:extLst>
                    <a:ext uri="{9D8B030D-6E8A-4147-A177-3AD203B41FA5}">
                      <a16:colId xmlns:a16="http://schemas.microsoft.com/office/drawing/2014/main" val="20005"/>
                    </a:ext>
                  </a:extLst>
                </a:gridCol>
                <a:gridCol w="1036553">
                  <a:extLst>
                    <a:ext uri="{9D8B030D-6E8A-4147-A177-3AD203B41FA5}">
                      <a16:colId xmlns:a16="http://schemas.microsoft.com/office/drawing/2014/main" val="20006"/>
                    </a:ext>
                  </a:extLst>
                </a:gridCol>
                <a:gridCol w="1105148">
                  <a:extLst>
                    <a:ext uri="{9D8B030D-6E8A-4147-A177-3AD203B41FA5}">
                      <a16:colId xmlns:a16="http://schemas.microsoft.com/office/drawing/2014/main" val="20008"/>
                    </a:ext>
                  </a:extLst>
                </a:gridCol>
                <a:gridCol w="1004552">
                  <a:extLst>
                    <a:ext uri="{9D8B030D-6E8A-4147-A177-3AD203B41FA5}">
                      <a16:colId xmlns:a16="http://schemas.microsoft.com/office/drawing/2014/main" val="20009"/>
                    </a:ext>
                  </a:extLst>
                </a:gridCol>
                <a:gridCol w="946950">
                  <a:extLst>
                    <a:ext uri="{9D8B030D-6E8A-4147-A177-3AD203B41FA5}">
                      <a16:colId xmlns:a16="http://schemas.microsoft.com/office/drawing/2014/main" val="20007"/>
                    </a:ext>
                  </a:extLst>
                </a:gridCol>
              </a:tblGrid>
              <a:tr h="615487">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Quarter</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5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Description</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12.75% </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FGN APR 2023</a:t>
                      </a:r>
                    </a:p>
                    <a:p>
                      <a:pPr algn="ctr" rtl="0" fontAlgn="ctr">
                        <a:lnSpc>
                          <a:spcPct val="10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(New Issues/Re-openings)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13.53%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MAR 2025</a:t>
                      </a:r>
                    </a:p>
                    <a:p>
                      <a:pPr algn="ctr" rtl="0" fontAlgn="ctr">
                        <a:lnSpc>
                          <a:spcPct val="10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(Re-openings)</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13.98%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FEB 2028</a:t>
                      </a:r>
                    </a:p>
                    <a:p>
                      <a:pPr algn="ctr" rtl="0" fontAlgn="ctr">
                        <a:lnSpc>
                          <a:spcPct val="100000"/>
                        </a:lnSpc>
                      </a:pP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(Re-openings)</a:t>
                      </a:r>
                      <a:endPar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14.50% FGN</a:t>
                      </a:r>
                      <a:r>
                        <a:rPr lang="en-US" sz="1100" b="1" i="0" u="none" strike="noStrike" baseline="0"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 JUL 2021</a:t>
                      </a:r>
                    </a:p>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16.2884% FGN MAR 2027</a:t>
                      </a:r>
                    </a:p>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(Re-openings)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Total</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tc>
                  <a:txBody>
                    <a:bodyPr/>
                    <a:lstStyle/>
                    <a:p>
                      <a:pPr algn="ctr" rtl="0" fontAlgn="ctr">
                        <a:lnSpc>
                          <a:spcPct val="100000"/>
                        </a:lnSpc>
                      </a:pPr>
                      <a:r>
                        <a:rPr lang="en-US" sz="1100" b="1" i="0" u="none" strike="noStrike" dirty="0">
                          <a:solidFill>
                            <a:srgbClr val="FFFFFF"/>
                          </a:solidFill>
                          <a:effectLst>
                            <a:outerShdw blurRad="50800" dist="38100" algn="tr" rotWithShape="0">
                              <a:prstClr val="black">
                                <a:alpha val="40000"/>
                              </a:prstClr>
                            </a:outerShdw>
                          </a:effectLst>
                          <a:latin typeface="Adobe Devanagari" panose="02040503050201020203" pitchFamily="18" charset="0"/>
                          <a:cs typeface="Adobe Devanagari" panose="02040503050201020203" pitchFamily="18" charset="0"/>
                        </a:rPr>
                        <a:t>Subscription Rate (%)</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92D050"/>
                    </a:solidFill>
                  </a:tcPr>
                </a:tc>
                <a:extLst>
                  <a:ext uri="{0D108BD9-81ED-4DB2-BD59-A6C34878D82A}">
                    <a16:rowId xmlns:a16="http://schemas.microsoft.com/office/drawing/2014/main" val="10000"/>
                  </a:ext>
                </a:extLst>
              </a:tr>
              <a:tr h="324003">
                <a:tc rowSpan="4">
                  <a:txBody>
                    <a:bodyPr/>
                    <a:lstStyle/>
                    <a:p>
                      <a:pPr algn="ctr" rtl="0" fontAlgn="ctr">
                        <a:lnSpc>
                          <a:spcPct val="150000"/>
                        </a:lnSpc>
                      </a:pPr>
                      <a:r>
                        <a:rPr lang="en-US" sz="1100" b="0" i="0" u="none" strike="noStrike" dirty="0">
                          <a:solidFill>
                            <a:srgbClr val="000000"/>
                          </a:solidFill>
                          <a:effectLst/>
                          <a:latin typeface="Adobe Devanagari" panose="02040503050201020203"/>
                          <a:cs typeface="Adobe Devanagari" panose="02040503050201020203" pitchFamily="18" charset="0"/>
                        </a:rPr>
                        <a:t>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100" b="0" dirty="0">
                          <a:latin typeface="Adobe Devanagari" panose="02040503050201020203"/>
                        </a:rPr>
                        <a:t>Amount Offered</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30.00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110.00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60.00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rtl="0" fontAlgn="t">
                        <a:lnSpc>
                          <a:spcPct val="150000"/>
                        </a:lnSpc>
                      </a:pPr>
                      <a:r>
                        <a:rPr lang="en-US" sz="1100" b="0" i="0" u="none" strike="noStrike" dirty="0">
                          <a:solidFill>
                            <a:schemeClr val="tx1"/>
                          </a:solidFill>
                          <a:effectLst/>
                          <a:latin typeface="Adobe Devanagari" panose="02040503050201020203"/>
                          <a:cs typeface="Adobe Devanagari" panose="02040503050201020203" pitchFamily="18" charset="0"/>
                        </a:rPr>
                        <a:t>280.00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rowSpan="4">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p>
                      <a:pPr algn="ctr" rtl="0" fontAlgn="t">
                        <a:lnSpc>
                          <a:spcPct val="150000"/>
                        </a:lnSpc>
                      </a:pPr>
                      <a:r>
                        <a:rPr lang="en-US" sz="1100" b="1" i="0" u="none" strike="noStrike" dirty="0">
                          <a:solidFill>
                            <a:schemeClr val="tx1"/>
                          </a:solidFill>
                          <a:effectLst/>
                          <a:latin typeface="Adobe Devanagari" panose="02040503050201020203"/>
                          <a:cs typeface="Adobe Devanagari" panose="02040503050201020203" pitchFamily="18" charset="0"/>
                        </a:rPr>
                        <a:t>146.57</a:t>
                      </a:r>
                    </a:p>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10002"/>
                  </a:ext>
                </a:extLst>
              </a:tr>
              <a:tr h="265948">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r>
                        <a:rPr lang="en-GB" sz="1100" b="0" dirty="0">
                          <a:latin typeface="Adobe Devanagari" panose="02040503050201020203"/>
                        </a:rPr>
                        <a:t>Subscriptions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25.21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177.44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113.49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94.26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dirty="0">
                          <a:solidFill>
                            <a:schemeClr val="tx1"/>
                          </a:solidFill>
                          <a:latin typeface="Adobe Devanagari" panose="02040503050201020203"/>
                        </a:rPr>
                        <a:t>410.40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extLst>
                  <a:ext uri="{0D108BD9-81ED-4DB2-BD59-A6C34878D82A}">
                    <a16:rowId xmlns:a16="http://schemas.microsoft.com/office/drawing/2014/main" val="1696698970"/>
                  </a:ext>
                </a:extLst>
              </a:tr>
              <a:tr h="265948">
                <a:tc vMerge="1">
                  <a:txBody>
                    <a:bodyPr/>
                    <a:lstStyle/>
                    <a:p>
                      <a:pPr algn="ctr" rtl="0" fontAlgn="ctr">
                        <a:lnSpc>
                          <a:spcPct val="150000"/>
                        </a:lnSpc>
                      </a:pPr>
                      <a:endParaRPr lang="en-US" sz="12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100" b="0" dirty="0">
                          <a:latin typeface="Adobe Devanagari" panose="02040503050201020203"/>
                        </a:rPr>
                        <a:t>Allotments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8.91</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97.54</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82.35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64.88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pPr algn="ctr">
                        <a:lnSpc>
                          <a:spcPct val="150000"/>
                        </a:lnSpc>
                      </a:pPr>
                      <a:r>
                        <a:rPr lang="en-US" sz="1100" dirty="0">
                          <a:solidFill>
                            <a:schemeClr val="tx1"/>
                          </a:solidFill>
                          <a:latin typeface="Adobe Devanagari" panose="02040503050201020203"/>
                        </a:rPr>
                        <a:t>253.68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vMerge="1">
                  <a:txBody>
                    <a:bodyPr/>
                    <a:lstStyle/>
                    <a:p>
                      <a:pPr algn="ctr">
                        <a:lnSpc>
                          <a:spcPct val="150000"/>
                        </a:lnSpc>
                      </a:pPr>
                      <a:endParaRPr lang="en-US" sz="1200" dirty="0">
                        <a:solidFill>
                          <a:srgbClr val="C00000"/>
                        </a:solidFill>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2998804521"/>
                  </a:ext>
                </a:extLst>
              </a:tr>
              <a:tr h="390191">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100" b="0" dirty="0">
                          <a:latin typeface="Adobe Devanagari" panose="02040503050201020203"/>
                        </a:rPr>
                        <a:t>Average</a:t>
                      </a:r>
                      <a:r>
                        <a:rPr lang="en-GB" sz="1100" b="0" baseline="0" dirty="0">
                          <a:latin typeface="Adobe Devanagari" panose="02040503050201020203"/>
                        </a:rPr>
                        <a:t> Marginal Rates</a:t>
                      </a:r>
                      <a:endParaRPr lang="en-GB" sz="1100" b="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13.5300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13.79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13.4933</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13.4910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endParaRPr lang="en-GB"/>
                    </a:p>
                  </a:txBody>
                  <a:tcPr/>
                </a:tc>
                <a:extLst>
                  <a:ext uri="{0D108BD9-81ED-4DB2-BD59-A6C34878D82A}">
                    <a16:rowId xmlns:a16="http://schemas.microsoft.com/office/drawing/2014/main" val="10004"/>
                  </a:ext>
                </a:extLst>
              </a:tr>
              <a:tr h="265948">
                <a:tc rowSpan="4">
                  <a:txBody>
                    <a:bodyPr/>
                    <a:lstStyle/>
                    <a:p>
                      <a:pPr algn="ctr" rtl="0" fontAlgn="ctr">
                        <a:lnSpc>
                          <a:spcPct val="150000"/>
                        </a:lnSpc>
                      </a:pPr>
                      <a:r>
                        <a:rPr lang="en-US" sz="1200" b="0" i="0" u="none" strike="noStrike" dirty="0">
                          <a:solidFill>
                            <a:srgbClr val="000000"/>
                          </a:solidFill>
                          <a:effectLst/>
                          <a:latin typeface="Adobe Devanagari" panose="02040503050201020203"/>
                          <a:cs typeface="Adobe Devanagari" panose="02040503050201020203" pitchFamily="18" charset="0"/>
                        </a:rPr>
                        <a:t>2</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100" b="0" dirty="0">
                          <a:latin typeface="Adobe Devanagari" panose="02040503050201020203"/>
                        </a:rPr>
                        <a:t>Amount</a:t>
                      </a:r>
                      <a:r>
                        <a:rPr lang="en-GB" sz="1100" b="0" baseline="0" dirty="0">
                          <a:latin typeface="Adobe Devanagari" panose="02040503050201020203"/>
                        </a:rPr>
                        <a:t> Offered</a:t>
                      </a:r>
                      <a:endParaRPr lang="en-GB" sz="1100" b="0" dirty="0">
                        <a:latin typeface="Adobe Devanagari" panose="02040503050201020203"/>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70.00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70.00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80.00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220.00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rowSpan="4">
                  <a:txBody>
                    <a:bodyPr/>
                    <a:lstStyle/>
                    <a:p>
                      <a:pPr algn="ctr">
                        <a:lnSpc>
                          <a:spcPct val="150000"/>
                        </a:lnSpc>
                      </a:pPr>
                      <a:endParaRPr lang="en-US" sz="1100" b="1" dirty="0">
                        <a:solidFill>
                          <a:schemeClr val="tx1"/>
                        </a:solidFill>
                        <a:latin typeface="Adobe Devanagari" panose="02040503050201020203"/>
                      </a:endParaRPr>
                    </a:p>
                    <a:p>
                      <a:pPr algn="ctr">
                        <a:lnSpc>
                          <a:spcPct val="150000"/>
                        </a:lnSpc>
                      </a:pPr>
                      <a:endParaRPr lang="en-US" sz="1100" b="1" dirty="0">
                        <a:solidFill>
                          <a:schemeClr val="tx1"/>
                        </a:solidFill>
                        <a:latin typeface="Adobe Devanagari" panose="02040503050201020203"/>
                      </a:endParaRPr>
                    </a:p>
                    <a:p>
                      <a:pPr algn="ctr">
                        <a:lnSpc>
                          <a:spcPct val="150000"/>
                        </a:lnSpc>
                      </a:pPr>
                      <a:r>
                        <a:rPr lang="en-US" sz="1100" b="1" dirty="0">
                          <a:solidFill>
                            <a:schemeClr val="tx1"/>
                          </a:solidFill>
                          <a:latin typeface="Adobe Devanagari" panose="02040503050201020203"/>
                        </a:rPr>
                        <a:t>190.46</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2973143365"/>
                  </a:ext>
                </a:extLst>
              </a:tr>
              <a:tr h="286101">
                <a:tc vMerge="1">
                  <a:txBody>
                    <a:bodyPr/>
                    <a:lstStyle/>
                    <a:p>
                      <a:pPr algn="ctr" rtl="0" fontAlgn="ctr">
                        <a:lnSpc>
                          <a:spcPct val="150000"/>
                        </a:lnSpc>
                      </a:pPr>
                      <a:endParaRPr lang="en-US" sz="11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100" b="0" dirty="0">
                          <a:latin typeface="Adobe Devanagari" panose="02040503050201020203"/>
                        </a:rPr>
                        <a:t>Subscriptions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69.90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74.75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274.37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419.02</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10006"/>
                  </a:ext>
                </a:extLst>
              </a:tr>
              <a:tr h="265948">
                <a:tc vMerge="1">
                  <a:txBody>
                    <a:bodyPr/>
                    <a:lstStyle/>
                    <a:p>
                      <a:pPr algn="ctr" rtl="0" fontAlgn="ctr">
                        <a:lnSpc>
                          <a:spcPct val="150000"/>
                        </a:lnSpc>
                      </a:pPr>
                      <a:endParaRPr lang="en-US" sz="1100" b="0" i="0" u="none" strike="noStrike" dirty="0">
                        <a:solidFill>
                          <a:srgbClr val="000000"/>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tc>
                  <a:txBody>
                    <a:bodyPr/>
                    <a:lstStyle/>
                    <a:p>
                      <a:r>
                        <a:rPr lang="en-GB" sz="1100" b="0" dirty="0">
                          <a:latin typeface="Adobe Devanagari" panose="02040503050201020203"/>
                        </a:rPr>
                        <a:t>Allotments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45.28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27.90</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98.49</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171.67</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10007"/>
                  </a:ext>
                </a:extLst>
              </a:tr>
              <a:tr h="390191">
                <a:tc vMerge="1">
                  <a:txBody>
                    <a:bodyPr/>
                    <a:lstStyle/>
                    <a:p>
                      <a:endParaRPr lang="en-GB"/>
                    </a:p>
                  </a:txBody>
                  <a:tcPr/>
                </a:tc>
                <a:tc>
                  <a:txBody>
                    <a:bodyPr/>
                    <a:lstStyle/>
                    <a:p>
                      <a:r>
                        <a:rPr lang="en-GB" sz="1100" b="0" dirty="0">
                          <a:latin typeface="Adobe Devanagari" panose="02040503050201020203"/>
                        </a:rPr>
                        <a:t>Average Marginal Rates</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13.25</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13.38</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13.42</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a:txBody>
                    <a:bodyPr/>
                    <a:lstStyle/>
                    <a:p>
                      <a:pPr algn="ctr">
                        <a:lnSpc>
                          <a:spcPct val="150000"/>
                        </a:lnSpc>
                      </a:pPr>
                      <a:r>
                        <a:rPr lang="en-US" sz="1100" b="0" dirty="0">
                          <a:solidFill>
                            <a:schemeClr val="tx1"/>
                          </a:solidFill>
                          <a:latin typeface="Adobe Devanagari" panose="02040503050201020203"/>
                        </a:rPr>
                        <a:t>-</a:t>
                      </a: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chemeClr val="bg1"/>
                    </a:solidFill>
                  </a:tcPr>
                </a:tc>
                <a:tc vMerge="1">
                  <a:txBody>
                    <a:bodyPr/>
                    <a:lstStyle/>
                    <a:p>
                      <a:pPr algn="ctr" rtl="0" fontAlgn="t">
                        <a:lnSpc>
                          <a:spcPct val="150000"/>
                        </a:lnSpc>
                      </a:pPr>
                      <a:endParaRPr lang="en-US" sz="1100" b="1" i="0" u="none" strike="noStrike" dirty="0">
                        <a:solidFill>
                          <a:schemeClr val="tx1"/>
                        </a:solidFill>
                        <a:effectLst/>
                        <a:latin typeface="Adobe Devanagari" panose="02040503050201020203"/>
                        <a:cs typeface="Adobe Devanagari" panose="02040503050201020203" pitchFamily="18" charset="0"/>
                      </a:endParaRPr>
                    </a:p>
                  </a:txBody>
                  <a:tcPr marL="9525" marR="9525" marT="9525" marB="0">
                    <a:lnL w="12700" cap="flat" cmpd="sng" algn="ctr">
                      <a:solidFill>
                        <a:srgbClr val="008000"/>
                      </a:solidFill>
                      <a:prstDash val="solid"/>
                      <a:round/>
                      <a:headEnd type="none" w="med" len="med"/>
                      <a:tailEnd type="none" w="med" len="med"/>
                    </a:lnL>
                    <a:lnR w="12700" cap="flat" cmpd="sng" algn="ctr">
                      <a:solidFill>
                        <a:srgbClr val="008000"/>
                      </a:solidFill>
                      <a:prstDash val="solid"/>
                      <a:round/>
                      <a:headEnd type="none" w="med" len="med"/>
                      <a:tailEnd type="none" w="med" len="med"/>
                    </a:lnR>
                    <a:lnT w="12700" cap="flat" cmpd="sng" algn="ctr">
                      <a:solidFill>
                        <a:srgbClr val="008000"/>
                      </a:solidFill>
                      <a:prstDash val="solid"/>
                      <a:round/>
                      <a:headEnd type="none" w="med" len="med"/>
                      <a:tailEnd type="none" w="med" len="med"/>
                    </a:lnT>
                    <a:lnB w="12700" cap="flat" cmpd="sng" algn="ctr">
                      <a:solidFill>
                        <a:srgbClr val="008000"/>
                      </a:solidFill>
                      <a:prstDash val="solid"/>
                      <a:round/>
                      <a:headEnd type="none" w="med" len="med"/>
                      <a:tailEnd type="none" w="med" len="med"/>
                    </a:lnB>
                    <a:solidFill>
                      <a:srgbClr val="CEFFBD"/>
                    </a:solidFill>
                  </a:tcPr>
                </a:tc>
                <a:extLst>
                  <a:ext uri="{0D108BD9-81ED-4DB2-BD59-A6C34878D82A}">
                    <a16:rowId xmlns:a16="http://schemas.microsoft.com/office/drawing/2014/main" val="10008"/>
                  </a:ext>
                </a:extLst>
              </a:tr>
            </a:tbl>
          </a:graphicData>
        </a:graphic>
      </p:graphicFrame>
      <p:sp>
        <p:nvSpPr>
          <p:cNvPr id="5" name="TextBox 4"/>
          <p:cNvSpPr txBox="1"/>
          <p:nvPr/>
        </p:nvSpPr>
        <p:spPr>
          <a:xfrm>
            <a:off x="714894" y="6299848"/>
            <a:ext cx="3963767" cy="407804"/>
          </a:xfrm>
          <a:prstGeom prst="rect">
            <a:avLst/>
          </a:prstGeom>
          <a:noFill/>
        </p:spPr>
        <p:txBody>
          <a:bodyPr wrap="square" rtlCol="0">
            <a:spAutoFit/>
          </a:bodyPr>
          <a:lstStyle/>
          <a:p>
            <a:r>
              <a:rPr lang="en-GB" sz="1050" dirty="0"/>
              <a:t>Source: </a:t>
            </a:r>
            <a:r>
              <a:rPr lang="en-GB" sz="1000" dirty="0">
                <a:latin typeface="Adobe Devanagari" panose="02040503050201020203"/>
              </a:rPr>
              <a:t>DMO</a:t>
            </a:r>
          </a:p>
          <a:p>
            <a:r>
              <a:rPr lang="en-GB" sz="1000" dirty="0"/>
              <a:t>. </a:t>
            </a:r>
          </a:p>
        </p:txBody>
      </p:sp>
      <p:sp>
        <p:nvSpPr>
          <p:cNvPr id="20" name="TextBox 19"/>
          <p:cNvSpPr txBox="1"/>
          <p:nvPr/>
        </p:nvSpPr>
        <p:spPr>
          <a:xfrm>
            <a:off x="529937" y="2857500"/>
            <a:ext cx="963725" cy="246221"/>
          </a:xfrm>
          <a:prstGeom prst="rect">
            <a:avLst/>
          </a:prstGeom>
          <a:noFill/>
        </p:spPr>
        <p:txBody>
          <a:bodyPr wrap="none" rtlCol="0">
            <a:spAutoFit/>
          </a:bodyPr>
          <a:lstStyle/>
          <a:p>
            <a:r>
              <a:rPr lang="en-GB" sz="1000" dirty="0">
                <a:latin typeface="Adobe Devanagari" panose="02040503050201020203"/>
              </a:rPr>
              <a:t>   Source: DMO</a:t>
            </a:r>
          </a:p>
        </p:txBody>
      </p:sp>
    </p:spTree>
    <p:extLst>
      <p:ext uri="{BB962C8B-B14F-4D97-AF65-F5344CB8AC3E}">
        <p14:creationId xmlns:p14="http://schemas.microsoft.com/office/powerpoint/2010/main" val="398753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4</a:t>
            </a:fld>
            <a:endParaRPr lang="en-US" dirty="0"/>
          </a:p>
        </p:txBody>
      </p:sp>
      <p:sp>
        <p:nvSpPr>
          <p:cNvPr id="5" name="TextBox 4"/>
          <p:cNvSpPr txBox="1"/>
          <p:nvPr/>
        </p:nvSpPr>
        <p:spPr>
          <a:xfrm flipH="1">
            <a:off x="661417" y="1221489"/>
            <a:ext cx="10692383" cy="6617196"/>
          </a:xfrm>
          <a:prstGeom prst="rect">
            <a:avLst/>
          </a:prstGeom>
          <a:noFill/>
        </p:spPr>
        <p:txBody>
          <a:bodyPr wrap="square" rtlCol="0">
            <a:spAutoFit/>
          </a:bodyPr>
          <a:lstStyle/>
          <a:p>
            <a:pPr algn="just"/>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Listing of </a:t>
            </a:r>
            <a:r>
              <a:rPr lang="en-US" sz="2000" b="1" strike="dblStrike"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N</a:t>
            </a:r>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100 billion Debut Sovereign Sukuk</a:t>
            </a:r>
          </a:p>
          <a:p>
            <a:pPr algn="just"/>
            <a:endParaRPr lang="en-US" sz="4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a:p>
            <a:pPr algn="just"/>
            <a:r>
              <a:rPr lang="en-US" sz="2000" dirty="0">
                <a:latin typeface="Adobe Devanagari" panose="02040503050201020203" pitchFamily="18" charset="0"/>
                <a:cs typeface="Adobe Devanagari" panose="02040503050201020203" pitchFamily="18" charset="0"/>
              </a:rPr>
              <a:t>The </a:t>
            </a:r>
            <a:r>
              <a:rPr lang="en-US" sz="2000" strike="dblStrike" dirty="0">
                <a:latin typeface="Adobe Devanagari" panose="02040503050201020203" pitchFamily="18" charset="0"/>
                <a:cs typeface="Adobe Devanagari" panose="02040503050201020203" pitchFamily="18" charset="0"/>
              </a:rPr>
              <a:t>N</a:t>
            </a:r>
            <a:r>
              <a:rPr lang="en-US" sz="2000" dirty="0">
                <a:latin typeface="Adobe Devanagari" panose="02040503050201020203" pitchFamily="18" charset="0"/>
                <a:cs typeface="Adobe Devanagari" panose="02040503050201020203" pitchFamily="18" charset="0"/>
              </a:rPr>
              <a:t>100 billion 7-year 16.47% Ijarah Sovereign Sukuk was listed on The Nigerian Stock Exchange and the FMDQ OTC Securities Exchange on April 10, 2018. With the Listing, the Sukuk is now being traded, thereby providing liquidity and price discovery for investors and benchmark for potential issuers of Sukuk.</a:t>
            </a:r>
            <a:endParaRPr lang="en-US" sz="2000" b="1" dirty="0">
              <a:solidFill>
                <a:srgbClr val="C00000"/>
              </a:solidFill>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endParaRPr>
          </a:p>
          <a:p>
            <a:endParaRPr lang="en-US" sz="800" b="1" dirty="0">
              <a:latin typeface="Adobe Devanagari" panose="02040503050201020203" pitchFamily="18" charset="0"/>
              <a:cs typeface="Adobe Devanagari" panose="02040503050201020203" pitchFamily="18" charset="0"/>
            </a:endParaRPr>
          </a:p>
          <a:p>
            <a:r>
              <a:rPr lang="en-US" sz="2000" b="1" dirty="0">
                <a:effectLst>
                  <a:outerShdw blurRad="38100" dist="38100" dir="2700000" algn="tl">
                    <a:srgbClr val="000000">
                      <a:alpha val="43137"/>
                    </a:srgbClr>
                  </a:outerShdw>
                </a:effectLst>
                <a:latin typeface="Adobe Devanagari" panose="02040503050201020203" pitchFamily="18" charset="0"/>
                <a:cs typeface="Adobe Devanagari" panose="02040503050201020203" pitchFamily="18" charset="0"/>
              </a:rPr>
              <a:t>Redemption of Short Term Domestic Debt</a:t>
            </a:r>
          </a:p>
          <a:p>
            <a:endParaRPr lang="en-US" sz="400" dirty="0">
              <a:latin typeface="Adobe Devanagari" panose="02040503050201020203" pitchFamily="18" charset="0"/>
              <a:cs typeface="Adobe Devanagari" panose="02040503050201020203" pitchFamily="18" charset="0"/>
            </a:endParaRPr>
          </a:p>
          <a:p>
            <a:pPr algn="just"/>
            <a:r>
              <a:rPr lang="en-US" sz="2000" dirty="0">
                <a:latin typeface="Adobe Devanagari" panose="02040503050201020203" pitchFamily="18" charset="0"/>
                <a:cs typeface="Adobe Devanagari" panose="02040503050201020203" pitchFamily="18" charset="0"/>
              </a:rPr>
              <a:t>The Debt Management Office (DMO) continued with the implementation of its Debt Management Strategy, which seeks to reduce the relative share of domestic debt in the Debt Stock in order to reduce Debt Service Costs. </a:t>
            </a:r>
          </a:p>
          <a:p>
            <a:pPr algn="just"/>
            <a:endParaRPr lang="en-US" sz="800" dirty="0">
              <a:latin typeface="Adobe Devanagari" panose="02040503050201020203" pitchFamily="18" charset="0"/>
              <a:cs typeface="Adobe Devanagari" panose="02040503050201020203" pitchFamily="18" charset="0"/>
            </a:endParaRPr>
          </a:p>
          <a:p>
            <a:pPr algn="just"/>
            <a:r>
              <a:rPr lang="en-US" sz="2000" dirty="0">
                <a:latin typeface="Adobe Devanagari" panose="02040503050201020203" pitchFamily="18" charset="0"/>
                <a:cs typeface="Adobe Devanagari" panose="02040503050201020203" pitchFamily="18" charset="0"/>
              </a:rPr>
              <a:t>Consequently, using the proceeds of Eurobonds issued for refinancing purpose, </a:t>
            </a:r>
            <a:r>
              <a:rPr lang="en-US" sz="2000" strike="dblStrike" dirty="0">
                <a:latin typeface="Adobe Devanagari" panose="02040503050201020203" pitchFamily="18" charset="0"/>
                <a:cs typeface="Adobe Devanagari" panose="02040503050201020203" pitchFamily="18" charset="0"/>
              </a:rPr>
              <a:t>N</a:t>
            </a:r>
            <a:r>
              <a:rPr lang="en-US" sz="2000" dirty="0">
                <a:latin typeface="Adobe Devanagari" panose="02040503050201020203" pitchFamily="18" charset="0"/>
                <a:cs typeface="Adobe Devanagari" panose="02040503050201020203" pitchFamily="18" charset="0"/>
              </a:rPr>
              <a:t>279.665 billion and </a:t>
            </a:r>
            <a:r>
              <a:rPr lang="en-US" sz="2000" strike="dblStrike" dirty="0">
                <a:latin typeface="Adobe Devanagari" panose="02040503050201020203" pitchFamily="18" charset="0"/>
                <a:cs typeface="Adobe Devanagari" panose="02040503050201020203" pitchFamily="18" charset="0"/>
              </a:rPr>
              <a:t>N</a:t>
            </a:r>
            <a:r>
              <a:rPr lang="en-US" sz="2000" dirty="0">
                <a:latin typeface="Adobe Devanagari" panose="02040503050201020203" pitchFamily="18" charset="0"/>
                <a:cs typeface="Adobe Devanagari" panose="02040503050201020203" pitchFamily="18" charset="0"/>
              </a:rPr>
              <a:t>359.232 billion of NTBs, were redeemed in Q1 and Q2 of 2018, respectively.</a:t>
            </a:r>
          </a:p>
          <a:p>
            <a:pPr algn="just"/>
            <a:r>
              <a:rPr lang="en-US" sz="400" dirty="0">
                <a:latin typeface="Adobe Devanagari" panose="02040503050201020203" pitchFamily="18" charset="0"/>
                <a:cs typeface="Adobe Devanagari" panose="02040503050201020203" pitchFamily="18" charset="0"/>
              </a:rPr>
              <a:t> </a:t>
            </a:r>
          </a:p>
          <a:p>
            <a:pPr marL="742950" lvl="1" indent="-285750" algn="just">
              <a:buFont typeface="Wingdings" panose="05000000000000000000" pitchFamily="2" charset="2"/>
              <a:buChar char="q"/>
            </a:pPr>
            <a:r>
              <a:rPr lang="en-US" sz="2000" dirty="0">
                <a:latin typeface="Adobe Devanagari" panose="02040503050201020203" pitchFamily="18" charset="0"/>
                <a:cs typeface="Adobe Devanagari" panose="02040503050201020203" pitchFamily="18" charset="0"/>
              </a:rPr>
              <a:t>The redemption of </a:t>
            </a:r>
            <a:r>
              <a:rPr lang="en-US" sz="2000">
                <a:latin typeface="Adobe Devanagari" panose="02040503050201020203" pitchFamily="18" charset="0"/>
                <a:cs typeface="Adobe Devanagari" panose="02040503050201020203" pitchFamily="18" charset="0"/>
              </a:rPr>
              <a:t>the NTBs, </a:t>
            </a:r>
            <a:r>
              <a:rPr lang="en-US" sz="2000" dirty="0">
                <a:latin typeface="Adobe Devanagari" panose="02040503050201020203" pitchFamily="18" charset="0"/>
                <a:cs typeface="Adobe Devanagari" panose="02040503050201020203" pitchFamily="18" charset="0"/>
              </a:rPr>
              <a:t>which resulted in an injection of liquidity into the market has lead to a reduction in the yields on FGN Securities. The yields on the FGN Securities came down from about 18.6% in December 2017 to 13-14% in June 2018. </a:t>
            </a:r>
          </a:p>
          <a:p>
            <a:pPr lvl="1" algn="just"/>
            <a:endParaRPr lang="en-US" sz="400" dirty="0">
              <a:latin typeface="Adobe Devanagari" panose="02040503050201020203" pitchFamily="18" charset="0"/>
              <a:cs typeface="Adobe Devanagari" panose="02040503050201020203" pitchFamily="18" charset="0"/>
            </a:endParaRPr>
          </a:p>
          <a:p>
            <a:pPr marL="742950" lvl="1" indent="-285750" algn="just">
              <a:buFont typeface="Wingdings" panose="05000000000000000000" pitchFamily="2" charset="2"/>
              <a:buChar char="q"/>
            </a:pPr>
            <a:r>
              <a:rPr lang="en-US" sz="2000" dirty="0">
                <a:latin typeface="Adobe Devanagari" panose="02040503050201020203" pitchFamily="18" charset="0"/>
                <a:cs typeface="Adobe Devanagari" panose="02040503050201020203" pitchFamily="18" charset="0"/>
              </a:rPr>
              <a:t>Government expects that the liquidity released into the system will be accessed by other borrowers, particularly the private sector. </a:t>
            </a:r>
          </a:p>
          <a:p>
            <a:pPr lvl="1" algn="just"/>
            <a:endParaRPr lang="en-US" sz="2000" dirty="0">
              <a:latin typeface="Adobe Devanagari" panose="02040503050201020203" pitchFamily="18" charset="0"/>
              <a:cs typeface="Adobe Devanagari" panose="02040503050201020203" pitchFamily="18" charset="0"/>
            </a:endParaRPr>
          </a:p>
          <a:p>
            <a:pPr lvl="1" algn="just"/>
            <a:endParaRPr lang="en-US" sz="1600" dirty="0">
              <a:latin typeface="Adobe Devanagari" panose="02040503050201020203" pitchFamily="18" charset="0"/>
              <a:cs typeface="Adobe Devanagari" panose="02040503050201020203" pitchFamily="18" charset="0"/>
            </a:endParaRPr>
          </a:p>
          <a:p>
            <a:pPr marL="285750" indent="-285750" algn="just">
              <a:buFont typeface="Wingdings" panose="05000000000000000000" pitchFamily="2" charset="2"/>
              <a:buChar char="v"/>
            </a:pPr>
            <a:endParaRPr lang="en-US" sz="1600" dirty="0">
              <a:latin typeface="Adobe Devanagari" panose="02040503050201020203" pitchFamily="18" charset="0"/>
              <a:cs typeface="Adobe Devanagari" panose="02040503050201020203" pitchFamily="18" charset="0"/>
            </a:endParaRPr>
          </a:p>
          <a:p>
            <a:endParaRPr lang="en-US" sz="800" b="1" dirty="0">
              <a:latin typeface="Adobe Devanagari" panose="02040503050201020203" pitchFamily="18" charset="0"/>
              <a:cs typeface="Adobe Devanagari" panose="02040503050201020203" pitchFamily="18" charset="0"/>
            </a:endParaRPr>
          </a:p>
        </p:txBody>
      </p:sp>
      <p:sp>
        <p:nvSpPr>
          <p:cNvPr id="3" name="TextBox 2">
            <a:extLst>
              <a:ext uri="{FF2B5EF4-FFF2-40B4-BE49-F238E27FC236}">
                <a16:creationId xmlns:a16="http://schemas.microsoft.com/office/drawing/2014/main" id="{3435742D-7C40-4E06-8DD1-330B49B15605}"/>
              </a:ext>
            </a:extLst>
          </p:cNvPr>
          <p:cNvSpPr txBox="1"/>
          <p:nvPr/>
        </p:nvSpPr>
        <p:spPr>
          <a:xfrm flipH="1">
            <a:off x="2180725" y="698269"/>
            <a:ext cx="7063027" cy="461665"/>
          </a:xfrm>
          <a:prstGeom prst="rect">
            <a:avLst/>
          </a:prstGeom>
          <a:noFill/>
        </p:spPr>
        <p:txBody>
          <a:bodyPr wrap="square" rtlCol="0">
            <a:spAutoFit/>
          </a:bodyPr>
          <a:lstStyle/>
          <a:p>
            <a:r>
              <a:rPr lang="en-US" sz="2400" b="1" dirty="0">
                <a:solidFill>
                  <a:srgbClr val="C00000"/>
                </a:solidFill>
                <a:effectLst>
                  <a:outerShdw blurRad="38100" dist="38100" dir="2700000" algn="tl">
                    <a:srgbClr val="000000">
                      <a:alpha val="43137"/>
                    </a:srgbClr>
                  </a:outerShdw>
                </a:effectLst>
                <a:latin typeface="Adobe Devanagari" panose="02040503050201020203"/>
              </a:rPr>
              <a:t>ii) Other Activities in the Domestic Market</a:t>
            </a:r>
          </a:p>
        </p:txBody>
      </p:sp>
    </p:spTree>
    <p:extLst>
      <p:ext uri="{BB962C8B-B14F-4D97-AF65-F5344CB8AC3E}">
        <p14:creationId xmlns:p14="http://schemas.microsoft.com/office/powerpoint/2010/main" val="2760394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FAB73BC-B049-4115-A692-8D63A059BFB8}" type="slidenum">
              <a:rPr lang="en-US" smtClean="0"/>
              <a:pPr/>
              <a:t>5</a:t>
            </a:fld>
            <a:endParaRPr lang="en-US" dirty="0"/>
          </a:p>
        </p:txBody>
      </p:sp>
      <p:sp>
        <p:nvSpPr>
          <p:cNvPr id="5" name="TextBox 4"/>
          <p:cNvSpPr txBox="1"/>
          <p:nvPr/>
        </p:nvSpPr>
        <p:spPr>
          <a:xfrm flipH="1">
            <a:off x="3029297" y="1180407"/>
            <a:ext cx="6133405" cy="2585323"/>
          </a:xfrm>
          <a:prstGeom prst="rect">
            <a:avLst/>
          </a:prstGeom>
          <a:noFill/>
        </p:spPr>
        <p:txBody>
          <a:bodyPr wrap="square" rtlCol="0">
            <a:spAutoFit/>
          </a:bodyPr>
          <a:lstStyle/>
          <a:p>
            <a:pPr algn="ctr"/>
            <a:r>
              <a:rPr lang="en-US" sz="4800" b="1" dirty="0">
                <a:latin typeface="Adobe Devanagari" panose="02040503050201020203" pitchFamily="18" charset="0"/>
                <a:cs typeface="Adobe Devanagari" panose="02040503050201020203" pitchFamily="18" charset="0"/>
              </a:rPr>
              <a:t>                                     </a:t>
            </a:r>
          </a:p>
          <a:p>
            <a:pPr algn="ctr"/>
            <a:endParaRPr lang="en-US" sz="4800" b="1" dirty="0">
              <a:latin typeface="Adobe Devanagari" panose="02040503050201020203" pitchFamily="18" charset="0"/>
              <a:cs typeface="Adobe Devanagari" panose="02040503050201020203" pitchFamily="18" charset="0"/>
            </a:endParaRPr>
          </a:p>
          <a:p>
            <a:pPr algn="ctr"/>
            <a:r>
              <a:rPr lang="en-US" sz="6600" b="1" dirty="0">
                <a:latin typeface="Adobe Devanagari" panose="02040503050201020203" pitchFamily="18" charset="0"/>
                <a:cs typeface="Adobe Devanagari" panose="02040503050201020203" pitchFamily="18" charset="0"/>
              </a:rPr>
              <a:t>Thank you</a:t>
            </a:r>
            <a:endParaRPr lang="en-US" sz="6600" b="1" dirty="0">
              <a:solidFill>
                <a:srgbClr val="00B050"/>
              </a:solidFill>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3984708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cf93226-5a6c-4321-8347-aeea6eb88ecb">WTP5TCCSXU25-9-1424</_dlc_DocId>
    <_dlc_DocIdUrl xmlns="7cf93226-5a6c-4321-8347-aeea6eb88ecb">
      <Url>http://dmoportal/mdd/_layouts/DocIdRedir.aspx?ID=WTP5TCCSXU25-9-1424</Url>
      <Description>WTP5TCCSXU25-9-1424</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62A649EF09A28C419FC4FB073F3088B3" ma:contentTypeVersion="0" ma:contentTypeDescription="Create a new document." ma:contentTypeScope="" ma:versionID="7ead9473f3cfbda87d465692156f96c2">
  <xsd:schema xmlns:xsd="http://www.w3.org/2001/XMLSchema" xmlns:xs="http://www.w3.org/2001/XMLSchema" xmlns:p="http://schemas.microsoft.com/office/2006/metadata/properties" xmlns:ns2="7cf93226-5a6c-4321-8347-aeea6eb88ecb" targetNamespace="http://schemas.microsoft.com/office/2006/metadata/properties" ma:root="true" ma:fieldsID="fc83d6248c608e60e517db00b6f9eec9" ns2:_="">
    <xsd:import namespace="7cf93226-5a6c-4321-8347-aeea6eb88ec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f93226-5a6c-4321-8347-aeea6eb88ec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2D3F8C-E71A-42F9-A2B1-06C26E6B68FF}">
  <ds:schemaRefs>
    <ds:schemaRef ds:uri="http://schemas.microsoft.com/office/infopath/2007/PartnerControls"/>
    <ds:schemaRef ds:uri="http://www.w3.org/XML/1998/namespace"/>
    <ds:schemaRef ds:uri="http://purl.org/dc/terms/"/>
    <ds:schemaRef ds:uri="http://purl.org/dc/elements/1.1/"/>
    <ds:schemaRef ds:uri="http://schemas.microsoft.com/office/2006/metadata/properties"/>
    <ds:schemaRef ds:uri="http://schemas.microsoft.com/office/2006/documentManagement/types"/>
    <ds:schemaRef ds:uri="7cf93226-5a6c-4321-8347-aeea6eb88ecb"/>
    <ds:schemaRef ds:uri="http://purl.org/dc/dcmitype/"/>
    <ds:schemaRef ds:uri="http://schemas.openxmlformats.org/package/2006/metadata/core-properties"/>
  </ds:schemaRefs>
</ds:datastoreItem>
</file>

<file path=customXml/itemProps2.xml><?xml version="1.0" encoding="utf-8"?>
<ds:datastoreItem xmlns:ds="http://schemas.openxmlformats.org/officeDocument/2006/customXml" ds:itemID="{6B32A113-1387-4258-9F1D-8A0FE80650EE}">
  <ds:schemaRefs>
    <ds:schemaRef ds:uri="http://schemas.microsoft.com/sharepoint/v3/contenttype/forms"/>
  </ds:schemaRefs>
</ds:datastoreItem>
</file>

<file path=customXml/itemProps3.xml><?xml version="1.0" encoding="utf-8"?>
<ds:datastoreItem xmlns:ds="http://schemas.openxmlformats.org/officeDocument/2006/customXml" ds:itemID="{F075DBF2-77F4-4D4A-9ED2-5CDF5C79FDFD}">
  <ds:schemaRefs>
    <ds:schemaRef ds:uri="http://schemas.microsoft.com/sharepoint/events"/>
  </ds:schemaRefs>
</ds:datastoreItem>
</file>

<file path=customXml/itemProps4.xml><?xml version="1.0" encoding="utf-8"?>
<ds:datastoreItem xmlns:ds="http://schemas.openxmlformats.org/officeDocument/2006/customXml" ds:itemID="{FB8DEA3E-A613-4082-81F1-8FD178A53A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f93226-5a6c-4321-8347-aeea6eb88e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7615</TotalTime>
  <Words>465</Words>
  <Application>Microsoft Office PowerPoint</Application>
  <PresentationFormat>Widescreen</PresentationFormat>
  <Paragraphs>147</Paragraphs>
  <Slides>5</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Adobe Devanagari</vt:lpstr>
      <vt:lpstr>Arial</vt:lpstr>
      <vt:lpstr>Arial Narrow</vt:lpstr>
      <vt:lpstr>Baskerville Old Face</vt:lpstr>
      <vt:lpstr>Calibri</vt:lpstr>
      <vt:lpstr>Calibri Light</vt:lpstr>
      <vt:lpstr>Times New Roman</vt:lpstr>
      <vt:lpstr>Wingdings</vt:lpstr>
      <vt:lpstr>Office Theme</vt:lpstr>
      <vt:lpstr>UPDATE ON THE DEBT MANAGEMENT OFFICE ACTIVITIES FOR SECOND QUARTER, 2018</vt:lpstr>
      <vt:lpstr>TABLE OF CONTENTS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and Investment Opportunities</dc:title>
  <dc:creator>SAM OKPO</dc:creator>
  <cp:lastModifiedBy>CMC Secretariat</cp:lastModifiedBy>
  <cp:revision>450</cp:revision>
  <cp:lastPrinted>2018-07-27T11:25:05Z</cp:lastPrinted>
  <dcterms:created xsi:type="dcterms:W3CDTF">2016-03-07T15:48:39Z</dcterms:created>
  <dcterms:modified xsi:type="dcterms:W3CDTF">2018-08-06T12:25:17Z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f79a40f7-3c39-4fed-a8a6-414b3864d80f</vt:lpwstr>
  </property>
  <property fmtid="{D5CDD505-2E9C-101B-9397-08002B2CF9AE}" pid="3" name="ContentTypeId">
    <vt:lpwstr>0x01010062A649EF09A28C419FC4FB073F3088B3</vt:lpwstr>
  </property>
</Properties>
</file>