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69" r:id="rId5"/>
  </p:sldMasterIdLst>
  <p:notesMasterIdLst>
    <p:notesMasterId r:id="rId11"/>
  </p:notesMasterIdLst>
  <p:handoutMasterIdLst>
    <p:handoutMasterId r:id="rId12"/>
  </p:handoutMasterIdLst>
  <p:sldIdLst>
    <p:sldId id="263" r:id="rId6"/>
    <p:sldId id="266" r:id="rId7"/>
    <p:sldId id="271" r:id="rId8"/>
    <p:sldId id="269" r:id="rId9"/>
    <p:sldId id="272" r:id="rId10"/>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EFFBD"/>
    <a:srgbClr val="CAE9FE"/>
    <a:srgbClr val="91D1FD"/>
    <a:srgbClr val="49CEFD"/>
    <a:srgbClr val="B0EAFE"/>
    <a:srgbClr val="57C70B"/>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22" autoAdjust="0"/>
    <p:restoredTop sz="94231" autoAdjust="0"/>
  </p:normalViewPr>
  <p:slideViewPr>
    <p:cSldViewPr snapToGrid="0">
      <p:cViewPr varScale="1">
        <p:scale>
          <a:sx n="91" d="100"/>
          <a:sy n="91" d="100"/>
        </p:scale>
        <p:origin x="258"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1"/>
            <a:ext cx="2945659" cy="498135"/>
          </a:xfrm>
          <a:prstGeom prst="rect">
            <a:avLst/>
          </a:prstGeom>
        </p:spPr>
        <p:txBody>
          <a:bodyPr vert="horz" lIns="93165" tIns="46581" rIns="93165" bIns="46581" rtlCol="0"/>
          <a:lstStyle>
            <a:lvl1pPr algn="l">
              <a:defRPr sz="1200"/>
            </a:lvl1pPr>
          </a:lstStyle>
          <a:p>
            <a:endParaRPr lang="en-US"/>
          </a:p>
        </p:txBody>
      </p:sp>
      <p:sp>
        <p:nvSpPr>
          <p:cNvPr id="3" name="Date Placeholder 2"/>
          <p:cNvSpPr>
            <a:spLocks noGrp="1"/>
          </p:cNvSpPr>
          <p:nvPr>
            <p:ph type="dt" sz="quarter" idx="1"/>
          </p:nvPr>
        </p:nvSpPr>
        <p:spPr>
          <a:xfrm>
            <a:off x="3850449" y="1"/>
            <a:ext cx="2945659" cy="498135"/>
          </a:xfrm>
          <a:prstGeom prst="rect">
            <a:avLst/>
          </a:prstGeom>
        </p:spPr>
        <p:txBody>
          <a:bodyPr vert="horz" lIns="93165" tIns="46581" rIns="93165" bIns="46581" rtlCol="0"/>
          <a:lstStyle>
            <a:lvl1pPr algn="r">
              <a:defRPr sz="1200"/>
            </a:lvl1pPr>
          </a:lstStyle>
          <a:p>
            <a:fld id="{713A6F0C-1D85-4786-8AD4-CE100CA5CEB1}" type="datetimeFigureOut">
              <a:rPr lang="en-US" smtClean="0"/>
              <a:pPr/>
              <a:t>4/12/2018</a:t>
            </a:fld>
            <a:endParaRPr lang="en-US"/>
          </a:p>
        </p:txBody>
      </p:sp>
      <p:sp>
        <p:nvSpPr>
          <p:cNvPr id="4" name="Footer Placeholder 3"/>
          <p:cNvSpPr>
            <a:spLocks noGrp="1"/>
          </p:cNvSpPr>
          <p:nvPr>
            <p:ph type="ftr" sz="quarter" idx="2"/>
          </p:nvPr>
        </p:nvSpPr>
        <p:spPr>
          <a:xfrm>
            <a:off x="6" y="9430098"/>
            <a:ext cx="2945659" cy="498134"/>
          </a:xfrm>
          <a:prstGeom prst="rect">
            <a:avLst/>
          </a:prstGeom>
        </p:spPr>
        <p:txBody>
          <a:bodyPr vert="horz" lIns="93165" tIns="46581" rIns="93165" bIns="46581" rtlCol="0" anchor="b"/>
          <a:lstStyle>
            <a:lvl1pPr algn="l">
              <a:defRPr sz="1200"/>
            </a:lvl1pPr>
          </a:lstStyle>
          <a:p>
            <a:endParaRPr lang="en-US"/>
          </a:p>
        </p:txBody>
      </p:sp>
      <p:sp>
        <p:nvSpPr>
          <p:cNvPr id="5" name="Slide Number Placeholder 4"/>
          <p:cNvSpPr>
            <a:spLocks noGrp="1"/>
          </p:cNvSpPr>
          <p:nvPr>
            <p:ph type="sldNum" sz="quarter" idx="3"/>
          </p:nvPr>
        </p:nvSpPr>
        <p:spPr>
          <a:xfrm>
            <a:off x="3850449" y="9430098"/>
            <a:ext cx="2945659" cy="498134"/>
          </a:xfrm>
          <a:prstGeom prst="rect">
            <a:avLst/>
          </a:prstGeom>
        </p:spPr>
        <p:txBody>
          <a:bodyPr vert="horz" lIns="93165" tIns="46581" rIns="93165" bIns="46581" rtlCol="0" anchor="b"/>
          <a:lstStyle>
            <a:lvl1pPr algn="r">
              <a:defRPr sz="1200"/>
            </a:lvl1pPr>
          </a:lstStyle>
          <a:p>
            <a:fld id="{9C8DCF70-4DA4-4A0B-8BFC-729FAF55A4E2}" type="slidenum">
              <a:rPr lang="en-US" smtClean="0"/>
              <a:pPr/>
              <a:t>‹#›</a:t>
            </a:fld>
            <a:endParaRPr lang="en-US"/>
          </a:p>
        </p:txBody>
      </p:sp>
    </p:spTree>
    <p:extLst>
      <p:ext uri="{BB962C8B-B14F-4D97-AF65-F5344CB8AC3E}">
        <p14:creationId xmlns:p14="http://schemas.microsoft.com/office/powerpoint/2010/main" val="16375250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5"/>
            <a:ext cx="2946277" cy="498446"/>
          </a:xfrm>
          <a:prstGeom prst="rect">
            <a:avLst/>
          </a:prstGeom>
        </p:spPr>
        <p:txBody>
          <a:bodyPr vert="horz" lIns="91428" tIns="45714" rIns="91428" bIns="45714" rtlCol="0"/>
          <a:lstStyle>
            <a:lvl1pPr algn="l">
              <a:defRPr sz="1200"/>
            </a:lvl1pPr>
          </a:lstStyle>
          <a:p>
            <a:endParaRPr lang="en-US"/>
          </a:p>
        </p:txBody>
      </p:sp>
      <p:sp>
        <p:nvSpPr>
          <p:cNvPr id="3" name="Date Placeholder 2"/>
          <p:cNvSpPr>
            <a:spLocks noGrp="1"/>
          </p:cNvSpPr>
          <p:nvPr>
            <p:ph type="dt" idx="1"/>
          </p:nvPr>
        </p:nvSpPr>
        <p:spPr>
          <a:xfrm>
            <a:off x="3849863" y="5"/>
            <a:ext cx="2946277" cy="498446"/>
          </a:xfrm>
          <a:prstGeom prst="rect">
            <a:avLst/>
          </a:prstGeom>
        </p:spPr>
        <p:txBody>
          <a:bodyPr vert="horz" lIns="91428" tIns="45714" rIns="91428" bIns="45714" rtlCol="0"/>
          <a:lstStyle>
            <a:lvl1pPr algn="r">
              <a:defRPr sz="1200"/>
            </a:lvl1pPr>
          </a:lstStyle>
          <a:p>
            <a:fld id="{834B58B9-70DF-4937-923E-583DE72A5979}" type="datetimeFigureOut">
              <a:rPr lang="en-US" smtClean="0"/>
              <a:pPr/>
              <a:t>4/12/2018</a:t>
            </a:fld>
            <a:endParaRPr lang="en-US"/>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28" tIns="45714" rIns="91428" bIns="45714" rtlCol="0" anchor="ctr"/>
          <a:lstStyle/>
          <a:p>
            <a:endParaRPr lang="en-US"/>
          </a:p>
        </p:txBody>
      </p:sp>
      <p:sp>
        <p:nvSpPr>
          <p:cNvPr id="5" name="Notes Placeholder 4"/>
          <p:cNvSpPr>
            <a:spLocks noGrp="1"/>
          </p:cNvSpPr>
          <p:nvPr>
            <p:ph type="body" sz="quarter" idx="3"/>
          </p:nvPr>
        </p:nvSpPr>
        <p:spPr>
          <a:xfrm>
            <a:off x="680384" y="4777629"/>
            <a:ext cx="5436909" cy="3909578"/>
          </a:xfrm>
          <a:prstGeom prst="rect">
            <a:avLst/>
          </a:prstGeom>
        </p:spPr>
        <p:txBody>
          <a:bodyPr vert="horz" lIns="91428" tIns="45714" rIns="91428" bIns="457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9429788"/>
            <a:ext cx="2946277" cy="498446"/>
          </a:xfrm>
          <a:prstGeom prst="rect">
            <a:avLst/>
          </a:prstGeom>
        </p:spPr>
        <p:txBody>
          <a:bodyPr vert="horz" lIns="91428" tIns="45714" rIns="91428" bIns="45714" rtlCol="0" anchor="b"/>
          <a:lstStyle>
            <a:lvl1pPr algn="l">
              <a:defRPr sz="1200"/>
            </a:lvl1pPr>
          </a:lstStyle>
          <a:p>
            <a:endParaRPr lang="en-US"/>
          </a:p>
        </p:txBody>
      </p:sp>
      <p:sp>
        <p:nvSpPr>
          <p:cNvPr id="7" name="Slide Number Placeholder 6"/>
          <p:cNvSpPr>
            <a:spLocks noGrp="1"/>
          </p:cNvSpPr>
          <p:nvPr>
            <p:ph type="sldNum" sz="quarter" idx="5"/>
          </p:nvPr>
        </p:nvSpPr>
        <p:spPr>
          <a:xfrm>
            <a:off x="3849863" y="9429788"/>
            <a:ext cx="2946277" cy="498446"/>
          </a:xfrm>
          <a:prstGeom prst="rect">
            <a:avLst/>
          </a:prstGeom>
        </p:spPr>
        <p:txBody>
          <a:bodyPr vert="horz" lIns="91428" tIns="45714" rIns="91428" bIns="45714" rtlCol="0" anchor="b"/>
          <a:lstStyle>
            <a:lvl1pPr algn="r">
              <a:defRPr sz="1200"/>
            </a:lvl1pPr>
          </a:lstStyle>
          <a:p>
            <a:fld id="{A1ABB7D8-5708-44AD-B1CA-9A4F9942E51B}" type="slidenum">
              <a:rPr lang="en-US" smtClean="0"/>
              <a:pPr/>
              <a:t>‹#›</a:t>
            </a:fld>
            <a:endParaRPr lang="en-US"/>
          </a:p>
        </p:txBody>
      </p:sp>
    </p:spTree>
    <p:extLst>
      <p:ext uri="{BB962C8B-B14F-4D97-AF65-F5344CB8AC3E}">
        <p14:creationId xmlns:p14="http://schemas.microsoft.com/office/powerpoint/2010/main" val="8372896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3</a:t>
            </a:fld>
            <a:endParaRPr lang="en-US"/>
          </a:p>
        </p:txBody>
      </p:sp>
    </p:spTree>
    <p:extLst>
      <p:ext uri="{BB962C8B-B14F-4D97-AF65-F5344CB8AC3E}">
        <p14:creationId xmlns:p14="http://schemas.microsoft.com/office/powerpoint/2010/main" val="3313980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4</a:t>
            </a:fld>
            <a:endParaRPr lang="en-US"/>
          </a:p>
        </p:txBody>
      </p:sp>
    </p:spTree>
    <p:extLst>
      <p:ext uri="{BB962C8B-B14F-4D97-AF65-F5344CB8AC3E}">
        <p14:creationId xmlns:p14="http://schemas.microsoft.com/office/powerpoint/2010/main" val="691781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5</a:t>
            </a:fld>
            <a:endParaRPr lang="en-US"/>
          </a:p>
        </p:txBody>
      </p:sp>
    </p:spTree>
    <p:extLst>
      <p:ext uri="{BB962C8B-B14F-4D97-AF65-F5344CB8AC3E}">
        <p14:creationId xmlns:p14="http://schemas.microsoft.com/office/powerpoint/2010/main" val="17595217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ED266FC-C2CD-4CA4-9B9F-4B3F8765329A}" type="datetime1">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pic>
        <p:nvPicPr>
          <p:cNvPr id="7"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727245" y="137095"/>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7349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2870A2-DF83-42D8-8221-E88114830673}" type="datetime1">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47005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AB5593-E304-47F3-AF84-6C6D7A637995}" type="datetime1">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25244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4C9449-3F93-4525-98B6-CE7398982599}" type="datetime1">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pic>
        <p:nvPicPr>
          <p:cNvPr id="12"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727245" y="137095"/>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4C9449-3F93-4525-98B6-CE7398982599}" type="datetime1">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pic>
        <p:nvPicPr>
          <p:cNvPr id="7"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727245" y="137095"/>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3619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68B4ED-2E9B-414C-A6EF-ECA38972076A}" type="datetime1">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pic>
        <p:nvPicPr>
          <p:cNvPr id="7" name="Picture 6"/>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748012" y="60468"/>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5580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C826C3-03BB-49D9-9C52-6C40B8B3BCA4}" type="datetime1">
              <a:rPr lang="en-US" smtClean="0"/>
              <a:pPr/>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pic>
        <p:nvPicPr>
          <p:cNvPr id="8"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808972" y="24483"/>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023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6CE1F2-6C66-4ACA-A6F0-914C4B609920}" type="datetime1">
              <a:rPr lang="en-US" smtClean="0"/>
              <a:pPr/>
              <a:t>4/12/2018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pic>
        <p:nvPicPr>
          <p:cNvPr id="10" name="Picture 9"/>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839452" y="97635"/>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1275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2EAC2E-6513-4FFC-8D4B-D69AAE7E3082}" type="datetime1">
              <a:rPr lang="en-US" smtClean="0"/>
              <a:pPr/>
              <a:t>4/12/2018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pic>
        <p:nvPicPr>
          <p:cNvPr id="6"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880092" y="125065"/>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0405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3145D8-61A8-4ECE-91DE-81AC01A31F49}" type="datetime1">
              <a:rPr lang="en-US" smtClean="0"/>
              <a:pPr/>
              <a:t>4/12/2018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8104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D2CAC-FC29-4AE6-9CED-53D8A5DA3E6A}" type="datetime1">
              <a:rPr lang="en-US" smtClean="0"/>
              <a:pPr/>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16274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C8BF81-C90F-4348-82D1-EAB87C498F48}" type="datetime1">
              <a:rPr lang="en-US" smtClean="0"/>
              <a:pPr/>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28534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images.google.com.ng/imgres?imgurl=http://content.answers.com/main/content/wp/en-commons/0/0e/Nigeria_coa.png&amp;imgrefurl=http://www.answers.com/topic/coat-of-arms-of-nigeria&amp;h=182&amp;w=206&amp;sz=18&amp;hl=en&amp;start=6&amp;tbnid=8i4DAx0SZjuLBM:&amp;tbnh=93&amp;tbnw=105&amp;prev=/images?q=Nigerian+Government+-+Coat+of+Arms&amp;gbv=2&amp;svnum=10&amp;hl=en&amp;sa=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6"/>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A6F858-B5D6-4B48-B5A7-B6202EEFB8B8}" type="datetime1">
              <a:rPr lang="en-US" smtClean="0"/>
              <a:pPr/>
              <a:t>4/12/2018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pic>
        <p:nvPicPr>
          <p:cNvPr id="7" name="Picture 10"/>
          <p:cNvPicPr>
            <a:picLocks noChangeAspect="1" noChangeArrowheads="1" noCrop="1"/>
          </p:cNvPicPr>
          <p:nvPr userDrawn="1"/>
        </p:nvPicPr>
        <p:blipFill>
          <a:blip r:embed="rId14">
            <a:lum bright="12000" contrast="18000"/>
            <a:extLst>
              <a:ext uri="{28A0092B-C50C-407E-A947-70E740481C1C}">
                <a14:useLocalDpi xmlns:a14="http://schemas.microsoft.com/office/drawing/2010/main" val="0"/>
              </a:ext>
            </a:extLst>
          </a:blip>
          <a:srcRect/>
          <a:stretch>
            <a:fillRect/>
          </a:stretch>
        </p:blipFill>
        <p:spPr bwMode="auto">
          <a:xfrm rot="10800000">
            <a:off x="10727245" y="137094"/>
            <a:ext cx="1102486" cy="6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7"/>
          <p:cNvGrpSpPr>
            <a:grpSpLocks/>
          </p:cNvGrpSpPr>
          <p:nvPr userDrawn="1"/>
        </p:nvGrpSpPr>
        <p:grpSpPr bwMode="auto">
          <a:xfrm>
            <a:off x="0" y="-2152"/>
            <a:ext cx="2042160" cy="1129913"/>
            <a:chOff x="1219200" y="12799"/>
            <a:chExt cx="3048000" cy="1718142"/>
          </a:xfrm>
        </p:grpSpPr>
        <p:pic>
          <p:nvPicPr>
            <p:cNvPr id="9" name="Picture 4" descr="Nigeria_coa">
              <a:hlinkClick r:id="rId15"/>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081149" y="12799"/>
              <a:ext cx="1101085" cy="1086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7"/>
            <p:cNvSpPr txBox="1">
              <a:spLocks noChangeArrowheads="1"/>
            </p:cNvSpPr>
            <p:nvPr/>
          </p:nvSpPr>
          <p:spPr bwMode="auto">
            <a:xfrm>
              <a:off x="1219200" y="950533"/>
              <a:ext cx="3048000" cy="780408"/>
            </a:xfrm>
            <a:prstGeom prst="rect">
              <a:avLst/>
            </a:prstGeom>
            <a:noFill/>
            <a:ln w="9525">
              <a:noFill/>
              <a:miter lim="800000"/>
              <a:headEnd/>
              <a:tailEnd/>
            </a:ln>
          </p:spPr>
          <p:txBody>
            <a:bodyPr>
              <a:spAutoFit/>
            </a:bodyPr>
            <a:lstStyle/>
            <a:p>
              <a:pPr algn="ctr">
                <a:defRPr/>
              </a:pPr>
              <a:r>
                <a:rPr lang="en-US" sz="1200" b="1" dirty="0">
                  <a:latin typeface="Arial Narrow" panose="020B0606020202030204" pitchFamily="34" charset="0"/>
                  <a:cs typeface="Arial" charset="0"/>
                </a:rPr>
                <a:t>DEBT MANAGEMENT OFFICE</a:t>
              </a:r>
              <a:endParaRPr lang="en-US" sz="1200" b="1" u="sng" dirty="0">
                <a:latin typeface="Arial Narrow" panose="020B0606020202030204" pitchFamily="34" charset="0"/>
                <a:cs typeface="Arial" charset="0"/>
              </a:endParaRPr>
            </a:p>
            <a:p>
              <a:pPr algn="ctr">
                <a:defRPr/>
              </a:pPr>
              <a:r>
                <a:rPr lang="en-US" sz="1100" b="1" dirty="0">
                  <a:latin typeface="Times New Roman" panose="02020603050405020304" pitchFamily="18" charset="0"/>
                  <a:cs typeface="Times New Roman" panose="02020603050405020304" pitchFamily="18" charset="0"/>
                </a:rPr>
                <a:t>NIGERIA</a:t>
              </a:r>
              <a:endParaRPr lang="en-US" sz="1051" dirty="0">
                <a:latin typeface="Times New Roman" panose="02020603050405020304" pitchFamily="18" charset="0"/>
                <a:cs typeface="Times New Roman" panose="02020603050405020304" pitchFamily="18" charset="0"/>
              </a:endParaRPr>
            </a:p>
            <a:p>
              <a:pPr>
                <a:defRPr/>
              </a:pPr>
              <a:endParaRPr lang="en-US" sz="1200" dirty="0">
                <a:latin typeface="Calibri" pitchFamily="34" charset="0"/>
                <a:cs typeface="Arial" charset="0"/>
              </a:endParaRPr>
            </a:p>
          </p:txBody>
        </p:sp>
      </p:grpSp>
    </p:spTree>
    <p:extLst>
      <p:ext uri="{BB962C8B-B14F-4D97-AF65-F5344CB8AC3E}">
        <p14:creationId xmlns:p14="http://schemas.microsoft.com/office/powerpoint/2010/main" val="2275567244"/>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4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9711" y="882869"/>
            <a:ext cx="9882938" cy="1337817"/>
          </a:xfrm>
        </p:spPr>
        <p:txBody>
          <a:bodyPr>
            <a:noAutofit/>
          </a:bodyPr>
          <a:lstStyle/>
          <a:p>
            <a:r>
              <a:rPr lang="en-US" sz="3200" b="1" dirty="0">
                <a:solidFill>
                  <a:schemeClr val="accent3">
                    <a:lumMod val="75000"/>
                  </a:schemeClr>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t>UPDATE ON THE DEBT MANAGEMENT OFFICE’s ACTIVITIES FOR THE FIRST QUARTER OF 2018</a:t>
            </a:r>
            <a:endParaRPr lang="en-US" sz="3200" dirty="0">
              <a:solidFill>
                <a:schemeClr val="accent3">
                  <a:lumMod val="75000"/>
                </a:schemeClr>
              </a:solidFill>
              <a:latin typeface="Baskerville Old Face" panose="02020602080505020303" pitchFamily="18" charset="0"/>
            </a:endParaRPr>
          </a:p>
        </p:txBody>
      </p:sp>
      <p:sp>
        <p:nvSpPr>
          <p:cNvPr id="3" name="Subtitle 2"/>
          <p:cNvSpPr>
            <a:spLocks noGrp="1"/>
          </p:cNvSpPr>
          <p:nvPr>
            <p:ph type="subTitle" idx="1"/>
          </p:nvPr>
        </p:nvSpPr>
        <p:spPr>
          <a:xfrm>
            <a:off x="1523999" y="3298371"/>
            <a:ext cx="9144000" cy="2841556"/>
          </a:xfrm>
        </p:spPr>
        <p:txBody>
          <a:bodyPr>
            <a:normAutofit/>
          </a:bodyPr>
          <a:lstStyle/>
          <a:p>
            <a:pPr>
              <a:defRPr/>
            </a:pPr>
            <a:r>
              <a:rPr lang="en-GB"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by </a:t>
            </a:r>
          </a:p>
          <a:p>
            <a:pPr>
              <a:defRPr/>
            </a:pPr>
            <a:r>
              <a:rPr lang="en-GB" sz="2800" b="1" cap="small" dirty="0">
                <a:solidFill>
                  <a:srgbClr val="008000"/>
                </a:solidFill>
                <a:effectLst>
                  <a:outerShdw blurRad="38100" dist="38100" dir="2700000" algn="tl">
                    <a:srgbClr val="000000">
                      <a:alpha val="43137"/>
                    </a:srgbClr>
                  </a:outerShdw>
                </a:effectLst>
                <a:latin typeface="Baskerville Old Face" panose="02020602080505020303" pitchFamily="18" charset="0"/>
              </a:rPr>
              <a:t>THE Debt Management Office </a:t>
            </a:r>
          </a:p>
          <a:p>
            <a:pPr>
              <a:defRPr/>
            </a:pPr>
            <a:r>
              <a:rPr lang="en-GB"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At </a:t>
            </a:r>
          </a:p>
          <a:p>
            <a:pPr>
              <a:defRPr/>
            </a:pPr>
            <a:r>
              <a:rPr lang="en-GB"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The FIRST Meeting of the Capital Market Committee, Lagos</a:t>
            </a:r>
          </a:p>
          <a:p>
            <a:pPr>
              <a:defRPr/>
            </a:pPr>
            <a:endParaRPr lang="en-GB" sz="2000"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endParaRPr>
          </a:p>
          <a:p>
            <a:pPr>
              <a:defRPr/>
            </a:pPr>
            <a:r>
              <a:rPr lang="en-GB" sz="2000"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APRIL 2018</a:t>
            </a:r>
          </a:p>
          <a:p>
            <a:endParaRPr lang="en-US" dirty="0"/>
          </a:p>
        </p:txBody>
      </p:sp>
    </p:spTree>
    <p:extLst>
      <p:ext uri="{BB962C8B-B14F-4D97-AF65-F5344CB8AC3E}">
        <p14:creationId xmlns:p14="http://schemas.microsoft.com/office/powerpoint/2010/main" val="2782580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effectLst>
                  <a:outerShdw blurRad="38100" dist="38100" dir="2700000" algn="tl">
                    <a:srgbClr val="000000">
                      <a:alpha val="43137"/>
                    </a:srgbClr>
                  </a:outerShdw>
                </a:effectLst>
                <a:latin typeface="Baskerville Old Face" panose="02020602080505020303" pitchFamily="18" charset="0"/>
              </a:rPr>
              <a:t>TABLE OF CONTENTS</a:t>
            </a:r>
          </a:p>
        </p:txBody>
      </p:sp>
      <p:sp>
        <p:nvSpPr>
          <p:cNvPr id="3" name="Content Placeholder 2"/>
          <p:cNvSpPr>
            <a:spLocks noGrp="1"/>
          </p:cNvSpPr>
          <p:nvPr>
            <p:ph idx="1"/>
          </p:nvPr>
        </p:nvSpPr>
        <p:spPr>
          <a:xfrm>
            <a:off x="1097280" y="1350818"/>
            <a:ext cx="10058400" cy="4867102"/>
          </a:xfrm>
        </p:spPr>
        <p:txBody>
          <a:bodyPr>
            <a:normAutofit/>
          </a:bodyPr>
          <a:lstStyle/>
          <a:p>
            <a:pPr marL="457200" indent="-457200">
              <a:lnSpc>
                <a:spcPct val="200000"/>
              </a:lnSpc>
              <a:buClr>
                <a:srgbClr val="008000"/>
              </a:buClr>
              <a:buFont typeface="Wingdings" panose="05000000000000000000" pitchFamily="2" charset="2"/>
              <a:buChar char="q"/>
            </a:pPr>
            <a:r>
              <a:rPr lang="en-US" sz="3200" b="1" dirty="0">
                <a:effectLst>
                  <a:outerShdw blurRad="38100" dist="38100" dir="2700000" algn="tl">
                    <a:srgbClr val="000000">
                      <a:alpha val="43137"/>
                    </a:srgbClr>
                  </a:outerShdw>
                </a:effectLst>
                <a:latin typeface="Baskerville Old Face" panose="02020602080505020303" pitchFamily="18" charset="0"/>
              </a:rPr>
              <a:t>FGN BOND ISSUANCES.</a:t>
            </a:r>
          </a:p>
          <a:p>
            <a:pPr marL="457200" indent="-457200">
              <a:lnSpc>
                <a:spcPct val="200000"/>
              </a:lnSpc>
              <a:buClr>
                <a:srgbClr val="008000"/>
              </a:buClr>
              <a:buFont typeface="Wingdings" panose="05000000000000000000" pitchFamily="2" charset="2"/>
              <a:buChar char="q"/>
            </a:pPr>
            <a:r>
              <a:rPr lang="en-US" sz="3200" dirty="0">
                <a:effectLst>
                  <a:outerShdw blurRad="38100" dist="38100" dir="2700000" algn="tl">
                    <a:srgbClr val="000000">
                      <a:alpha val="43137"/>
                    </a:srgbClr>
                  </a:outerShdw>
                </a:effectLst>
                <a:latin typeface="Baskerville Old Face" panose="02020602080505020303" pitchFamily="18" charset="0"/>
              </a:rPr>
              <a:t>EUROBOND ISSUANCES.</a:t>
            </a:r>
          </a:p>
          <a:p>
            <a:pPr marL="0" indent="0">
              <a:lnSpc>
                <a:spcPct val="120000"/>
              </a:lnSpc>
              <a:buNone/>
            </a:pPr>
            <a:endParaRPr lang="en-US" dirty="0"/>
          </a:p>
        </p:txBody>
      </p:sp>
    </p:spTree>
    <p:extLst>
      <p:ext uri="{BB962C8B-B14F-4D97-AF65-F5344CB8AC3E}">
        <p14:creationId xmlns:p14="http://schemas.microsoft.com/office/powerpoint/2010/main" val="1118337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30923" y="1169195"/>
            <a:ext cx="6831725" cy="307777"/>
          </a:xfrm>
          <a:prstGeom prst="rect">
            <a:avLst/>
          </a:prstGeom>
          <a:noFill/>
        </p:spPr>
        <p:txBody>
          <a:bodyPr wrap="square" rtlCol="0">
            <a:spAutoFit/>
          </a:bodyPr>
          <a:lstStyle/>
          <a:p>
            <a:pPr algn="r"/>
            <a:r>
              <a:rPr lang="en-US" sz="1400" b="1" dirty="0">
                <a:latin typeface="Adobe Devanagari" panose="02040503050201020203" pitchFamily="18" charset="0"/>
                <a:cs typeface="Adobe Devanagari" panose="02040503050201020203" pitchFamily="18" charset="0"/>
              </a:rPr>
              <a:t>     Table 1: Issuance of FGN Securities for Q1, 2018 (</a:t>
            </a:r>
            <a:r>
              <a:rPr lang="en-US" sz="1400" b="1" strike="dblStrike" dirty="0">
                <a:latin typeface="Adobe Devanagari" panose="02040503050201020203" pitchFamily="18" charset="0"/>
                <a:cs typeface="Adobe Devanagari" panose="02040503050201020203" pitchFamily="18" charset="0"/>
              </a:rPr>
              <a:t>N’</a:t>
            </a:r>
            <a:r>
              <a:rPr lang="en-US" sz="1400" b="1" dirty="0">
                <a:latin typeface="Adobe Devanagari" panose="02040503050201020203" pitchFamily="18" charset="0"/>
                <a:cs typeface="Adobe Devanagari" panose="02040503050201020203" pitchFamily="18" charset="0"/>
              </a:rPr>
              <a:t> Billion)</a:t>
            </a:r>
          </a:p>
        </p:txBody>
      </p:sp>
      <p:sp>
        <p:nvSpPr>
          <p:cNvPr id="9" name="TextBox 8"/>
          <p:cNvSpPr txBox="1"/>
          <p:nvPr/>
        </p:nvSpPr>
        <p:spPr>
          <a:xfrm>
            <a:off x="384463" y="2670463"/>
            <a:ext cx="6408457" cy="553998"/>
          </a:xfrm>
          <a:prstGeom prst="rect">
            <a:avLst/>
          </a:prstGeom>
          <a:noFill/>
        </p:spPr>
        <p:txBody>
          <a:bodyPr wrap="square" rtlCol="0">
            <a:spAutoFit/>
          </a:bodyPr>
          <a:lstStyle/>
          <a:p>
            <a:endParaRPr lang="en-US" sz="1400" b="1" dirty="0">
              <a:latin typeface="Adobe Devanagari" panose="02040503050201020203" pitchFamily="18" charset="0"/>
              <a:cs typeface="Adobe Devanagari" panose="02040503050201020203" pitchFamily="18" charset="0"/>
            </a:endParaRPr>
          </a:p>
          <a:p>
            <a:r>
              <a:rPr lang="en-US" sz="1400" b="1" dirty="0">
                <a:latin typeface="Adobe Devanagari" panose="02040503050201020203" pitchFamily="18" charset="0"/>
                <a:cs typeface="Adobe Devanagari" panose="02040503050201020203" pitchFamily="18" charset="0"/>
              </a:rPr>
              <a:t>Table</a:t>
            </a:r>
            <a:r>
              <a:rPr lang="en-US" sz="1600" b="1" dirty="0">
                <a:latin typeface="Adobe Devanagari" panose="02040503050201020203" pitchFamily="18" charset="0"/>
                <a:cs typeface="Adobe Devanagari" panose="02040503050201020203" pitchFamily="18" charset="0"/>
              </a:rPr>
              <a:t> </a:t>
            </a:r>
            <a:r>
              <a:rPr lang="en-US" sz="1400" b="1" dirty="0">
                <a:latin typeface="Adobe Devanagari" panose="02040503050201020203" pitchFamily="18" charset="0"/>
                <a:cs typeface="Adobe Devanagari" panose="02040503050201020203" pitchFamily="18" charset="0"/>
              </a:rPr>
              <a:t>2: Auction Results for FGN Bonds Q1, 2018  </a:t>
            </a:r>
          </a:p>
        </p:txBody>
      </p:sp>
      <p:sp>
        <p:nvSpPr>
          <p:cNvPr id="11" name="Rectangle 10"/>
          <p:cNvSpPr/>
          <p:nvPr/>
        </p:nvSpPr>
        <p:spPr>
          <a:xfrm>
            <a:off x="238992" y="2763983"/>
            <a:ext cx="5205844" cy="646331"/>
          </a:xfrm>
          <a:prstGeom prst="rect">
            <a:avLst/>
          </a:prstGeom>
        </p:spPr>
        <p:txBody>
          <a:bodyPr wrap="square">
            <a:spAutoFit/>
          </a:bodyPr>
          <a:lstStyle/>
          <a:p>
            <a:endParaRPr lang="en-US" b="1" dirty="0">
              <a:solidFill>
                <a:srgbClr val="00B050"/>
              </a:solidFill>
              <a:latin typeface="Adobe Devanagari" panose="02040503050201020203" pitchFamily="18" charset="0"/>
              <a:cs typeface="Adobe Devanagari" panose="02040503050201020203" pitchFamily="18" charset="0"/>
            </a:endParaRPr>
          </a:p>
          <a:p>
            <a:r>
              <a:rPr lang="en-US" b="1" dirty="0">
                <a:solidFill>
                  <a:srgbClr val="00B050"/>
                </a:solidFill>
                <a:latin typeface="Adobe Devanagari" panose="02040503050201020203" pitchFamily="18" charset="0"/>
                <a:cs typeface="Adobe Devanagari" panose="02040503050201020203" pitchFamily="18" charset="0"/>
              </a:rPr>
              <a:t> </a:t>
            </a:r>
          </a:p>
        </p:txBody>
      </p:sp>
      <p:sp>
        <p:nvSpPr>
          <p:cNvPr id="17" name="TextBox 16"/>
          <p:cNvSpPr txBox="1"/>
          <p:nvPr/>
        </p:nvSpPr>
        <p:spPr>
          <a:xfrm>
            <a:off x="1822353" y="647169"/>
            <a:ext cx="7861764" cy="400110"/>
          </a:xfrm>
          <a:prstGeom prst="rect">
            <a:avLst/>
          </a:prstGeom>
          <a:noFill/>
        </p:spPr>
        <p:txBody>
          <a:bodyPr wrap="square" rtlCol="0">
            <a:spAutoFit/>
          </a:bodyPr>
          <a:lstStyle/>
          <a:p>
            <a:pPr algn="ctr"/>
            <a:r>
              <a:rPr lang="en-US" sz="2000"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FGN DOMESTIC BOND ISSUANCE: PRIMARY MARKET</a:t>
            </a:r>
          </a:p>
        </p:txBody>
      </p:sp>
      <p:graphicFrame>
        <p:nvGraphicFramePr>
          <p:cNvPr id="12" name="Table 11"/>
          <p:cNvGraphicFramePr>
            <a:graphicFrameLocks noGrp="1"/>
          </p:cNvGraphicFramePr>
          <p:nvPr>
            <p:extLst>
              <p:ext uri="{D42A27DB-BD31-4B8C-83A1-F6EECF244321}">
                <p14:modId xmlns:p14="http://schemas.microsoft.com/office/powerpoint/2010/main" val="1734568814"/>
              </p:ext>
            </p:extLst>
          </p:nvPr>
        </p:nvGraphicFramePr>
        <p:xfrm>
          <a:off x="1569026" y="1449853"/>
          <a:ext cx="7404845" cy="1185628"/>
        </p:xfrm>
        <a:graphic>
          <a:graphicData uri="http://schemas.openxmlformats.org/drawingml/2006/table">
            <a:tbl>
              <a:tblPr firstRow="1" bandRow="1"/>
              <a:tblGrid>
                <a:gridCol w="533807">
                  <a:extLst>
                    <a:ext uri="{9D8B030D-6E8A-4147-A177-3AD203B41FA5}">
                      <a16:colId xmlns:a16="http://schemas.microsoft.com/office/drawing/2014/main" val="20000"/>
                    </a:ext>
                  </a:extLst>
                </a:gridCol>
                <a:gridCol w="3435519">
                  <a:extLst>
                    <a:ext uri="{9D8B030D-6E8A-4147-A177-3AD203B41FA5}">
                      <a16:colId xmlns:a16="http://schemas.microsoft.com/office/drawing/2014/main" val="20002"/>
                    </a:ext>
                  </a:extLst>
                </a:gridCol>
                <a:gridCol w="3435519">
                  <a:extLst>
                    <a:ext uri="{9D8B030D-6E8A-4147-A177-3AD203B41FA5}">
                      <a16:colId xmlns:a16="http://schemas.microsoft.com/office/drawing/2014/main" val="20001"/>
                    </a:ext>
                  </a:extLst>
                </a:gridCol>
              </a:tblGrid>
              <a:tr h="334093">
                <a:tc>
                  <a:txBody>
                    <a:bodyPr/>
                    <a:lstStyle/>
                    <a:p>
                      <a:pPr algn="ctr" rtl="0" fontAlgn="ctr">
                        <a:lnSpc>
                          <a:spcPct val="150000"/>
                        </a:lnSpc>
                      </a:pPr>
                      <a:r>
                        <a:rPr lang="en-US" sz="12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Period</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200" b="1" i="0" u="none" strike="noStrike">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Types of Bond</a:t>
                      </a:r>
                      <a:endParaRPr lang="en-US" sz="12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2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Total</a:t>
                      </a:r>
                      <a:r>
                        <a:rPr lang="en-US" sz="12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 Issuance</a:t>
                      </a:r>
                      <a:endParaRPr lang="en-US" sz="12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257516">
                <a:tc rowSpan="3">
                  <a:txBody>
                    <a:bodyPr/>
                    <a:lstStyle/>
                    <a:p>
                      <a:pPr algn="ctr" rtl="0" fontAlgn="ctr">
                        <a:lnSpc>
                          <a:spcPct val="150000"/>
                        </a:lnSpc>
                      </a:pPr>
                      <a:r>
                        <a:rPr lang="en-US" sz="1200" b="0" i="0" u="none" strike="noStrike" dirty="0">
                          <a:solidFill>
                            <a:srgbClr val="000000"/>
                          </a:solidFill>
                          <a:effectLst/>
                          <a:latin typeface="Adobe Devanagari" panose="02040503050201020203" pitchFamily="18" charset="0"/>
                          <a:cs typeface="Adobe Devanagari" panose="02040503050201020203" pitchFamily="18" charset="0"/>
                        </a:rPr>
                        <a:t>Q1</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200" b="0" i="0" u="none" strike="noStrike" dirty="0">
                          <a:solidFill>
                            <a:srgbClr val="000000"/>
                          </a:solidFill>
                          <a:effectLst/>
                          <a:latin typeface="Adobe Devanagari" panose="02040503050201020203" pitchFamily="18" charset="0"/>
                          <a:cs typeface="Adobe Devanagari" panose="02040503050201020203" pitchFamily="18" charset="0"/>
                        </a:rPr>
                        <a:t>FGN Bond</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200" b="0" i="0" u="none" strike="noStrike" dirty="0">
                          <a:solidFill>
                            <a:srgbClr val="000000"/>
                          </a:solidFill>
                          <a:effectLst/>
                          <a:latin typeface="Adobe Devanagari" panose="02040503050201020203" pitchFamily="18" charset="0"/>
                          <a:cs typeface="Adobe Devanagari" panose="02040503050201020203" pitchFamily="18" charset="0"/>
                        </a:rPr>
                        <a:t>253.68</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7516">
                <a:tc vMerge="1">
                  <a:txBody>
                    <a:bodyPr/>
                    <a:lstStyle/>
                    <a:p>
                      <a:pPr algn="ctr" rtl="0" fontAlgn="ctr">
                        <a:lnSpc>
                          <a:spcPct val="150000"/>
                        </a:lnSpc>
                      </a:pP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200" b="0" i="0" u="none" strike="noStrike" dirty="0">
                          <a:solidFill>
                            <a:srgbClr val="000000"/>
                          </a:solidFill>
                          <a:effectLst/>
                          <a:latin typeface="Adobe Devanagari" panose="02040503050201020203" pitchFamily="18" charset="0"/>
                          <a:cs typeface="Adobe Devanagari" panose="02040503050201020203" pitchFamily="18" charset="0"/>
                        </a:rPr>
                        <a:t>Savings Bond</a:t>
                      </a:r>
                      <a:r>
                        <a:rPr lang="en-US" sz="1200" b="0" i="0" u="none" strike="noStrike" baseline="0" dirty="0">
                          <a:solidFill>
                            <a:srgbClr val="000000"/>
                          </a:solidFill>
                          <a:effectLst/>
                          <a:latin typeface="Adobe Devanagari" panose="02040503050201020203" pitchFamily="18" charset="0"/>
                          <a:cs typeface="Adobe Devanagari" panose="02040503050201020203" pitchFamily="18" charset="0"/>
                        </a:rPr>
                        <a:t> </a:t>
                      </a: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200" b="0" i="0" u="none" strike="noStrike" dirty="0">
                          <a:solidFill>
                            <a:srgbClr val="000000"/>
                          </a:solidFill>
                          <a:effectLst/>
                          <a:latin typeface="Adobe Devanagari" panose="02040503050201020203" pitchFamily="18" charset="0"/>
                          <a:cs typeface="Adobe Devanagari" panose="02040503050201020203" pitchFamily="18" charset="0"/>
                        </a:rPr>
                        <a:t>0.583</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7516">
                <a:tc vMerge="1">
                  <a:txBody>
                    <a:bodyPr/>
                    <a:lstStyle/>
                    <a:p>
                      <a:pPr algn="ctr" rtl="0" fontAlgn="ctr">
                        <a:lnSpc>
                          <a:spcPct val="150000"/>
                        </a:lnSpc>
                      </a:pP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200" b="0" i="0" u="none" strike="noStrike" dirty="0">
                          <a:solidFill>
                            <a:srgbClr val="000000"/>
                          </a:solidFill>
                          <a:effectLst/>
                          <a:latin typeface="Adobe Devanagari" panose="02040503050201020203" pitchFamily="18" charset="0"/>
                          <a:cs typeface="Adobe Devanagari" panose="02040503050201020203" pitchFamily="18" charset="0"/>
                        </a:rPr>
                        <a:t>Total</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200" b="0" i="0" u="none" strike="noStrike" dirty="0">
                          <a:solidFill>
                            <a:srgbClr val="000000"/>
                          </a:solidFill>
                          <a:effectLst/>
                          <a:latin typeface="Adobe Devanagari" panose="02040503050201020203" pitchFamily="18" charset="0"/>
                          <a:cs typeface="Adobe Devanagari" panose="02040503050201020203" pitchFamily="18" charset="0"/>
                        </a:rPr>
                        <a:t>254.263</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892522546"/>
              </p:ext>
            </p:extLst>
          </p:nvPr>
        </p:nvGraphicFramePr>
        <p:xfrm>
          <a:off x="540325" y="3158836"/>
          <a:ext cx="10151917" cy="2528684"/>
        </p:xfrm>
        <a:graphic>
          <a:graphicData uri="http://schemas.openxmlformats.org/drawingml/2006/table">
            <a:tbl>
              <a:tblPr firstRow="1" bandRow="1"/>
              <a:tblGrid>
                <a:gridCol w="911089">
                  <a:extLst>
                    <a:ext uri="{9D8B030D-6E8A-4147-A177-3AD203B41FA5}">
                      <a16:colId xmlns:a16="http://schemas.microsoft.com/office/drawing/2014/main" val="20000"/>
                    </a:ext>
                  </a:extLst>
                </a:gridCol>
                <a:gridCol w="1663219">
                  <a:extLst>
                    <a:ext uri="{9D8B030D-6E8A-4147-A177-3AD203B41FA5}">
                      <a16:colId xmlns:a16="http://schemas.microsoft.com/office/drawing/2014/main" val="20001"/>
                    </a:ext>
                  </a:extLst>
                </a:gridCol>
                <a:gridCol w="1074529">
                  <a:extLst>
                    <a:ext uri="{9D8B030D-6E8A-4147-A177-3AD203B41FA5}">
                      <a16:colId xmlns:a16="http://schemas.microsoft.com/office/drawing/2014/main" val="1630809544"/>
                    </a:ext>
                  </a:extLst>
                </a:gridCol>
                <a:gridCol w="1317344">
                  <a:extLst>
                    <a:ext uri="{9D8B030D-6E8A-4147-A177-3AD203B41FA5}">
                      <a16:colId xmlns:a16="http://schemas.microsoft.com/office/drawing/2014/main" val="20003"/>
                    </a:ext>
                  </a:extLst>
                </a:gridCol>
                <a:gridCol w="1191883">
                  <a:extLst>
                    <a:ext uri="{9D8B030D-6E8A-4147-A177-3AD203B41FA5}">
                      <a16:colId xmlns:a16="http://schemas.microsoft.com/office/drawing/2014/main" val="20004"/>
                    </a:ext>
                  </a:extLst>
                </a:gridCol>
                <a:gridCol w="1479913">
                  <a:extLst>
                    <a:ext uri="{9D8B030D-6E8A-4147-A177-3AD203B41FA5}">
                      <a16:colId xmlns:a16="http://schemas.microsoft.com/office/drawing/2014/main" val="20005"/>
                    </a:ext>
                  </a:extLst>
                </a:gridCol>
                <a:gridCol w="1256970">
                  <a:extLst>
                    <a:ext uri="{9D8B030D-6E8A-4147-A177-3AD203B41FA5}">
                      <a16:colId xmlns:a16="http://schemas.microsoft.com/office/drawing/2014/main" val="20006"/>
                    </a:ext>
                  </a:extLst>
                </a:gridCol>
                <a:gridCol w="1256970">
                  <a:extLst>
                    <a:ext uri="{9D8B030D-6E8A-4147-A177-3AD203B41FA5}">
                      <a16:colId xmlns:a16="http://schemas.microsoft.com/office/drawing/2014/main" val="20007"/>
                    </a:ext>
                  </a:extLst>
                </a:gridCol>
              </a:tblGrid>
              <a:tr h="862000">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Period</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Description</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14.50%</a:t>
                      </a: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 FGN JUL 2021</a:t>
                      </a:r>
                    </a:p>
                    <a:p>
                      <a:pPr algn="ctr" rtl="0" fontAlgn="ctr">
                        <a:lnSpc>
                          <a:spcPct val="150000"/>
                        </a:lnSpc>
                      </a:pP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(Re-opening)</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13.98% FGN</a:t>
                      </a: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 FEB 2028</a:t>
                      </a:r>
                    </a:p>
                    <a:p>
                      <a:pPr algn="ctr" rtl="0" fontAlgn="ctr">
                        <a:lnSpc>
                          <a:spcPct val="150000"/>
                        </a:lnSpc>
                      </a:pP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(New)</a:t>
                      </a:r>
                      <a:endPar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16.2884% FGN</a:t>
                      </a: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 MAR 2027</a:t>
                      </a:r>
                      <a:endPar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(Re-opening)</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13.53% FGN</a:t>
                      </a: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 MAR 2025</a:t>
                      </a:r>
                    </a:p>
                    <a:p>
                      <a:pPr algn="ctr" rtl="0" fontAlgn="ctr">
                        <a:lnSpc>
                          <a:spcPct val="150000"/>
                        </a:lnSpc>
                      </a:pP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(New)</a:t>
                      </a:r>
                      <a:endPar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Total </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Subscription Rate (%)</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376573">
                <a:tc rowSpan="4">
                  <a:txBody>
                    <a:bodyPr/>
                    <a:lstStyle/>
                    <a:p>
                      <a:pPr algn="ctr" rtl="0" fontAlgn="ctr">
                        <a:lnSpc>
                          <a:spcPct val="150000"/>
                        </a:lnSpc>
                      </a:pPr>
                      <a:r>
                        <a:rPr lang="en-US" sz="1200" b="0" i="0" u="none" strike="noStrike" dirty="0">
                          <a:solidFill>
                            <a:srgbClr val="000000"/>
                          </a:solidFill>
                          <a:effectLst/>
                          <a:latin typeface="Adobe Devanagari" panose="02040503050201020203"/>
                          <a:cs typeface="Adobe Devanagari" panose="02040503050201020203" pitchFamily="18" charset="0"/>
                        </a:rPr>
                        <a:t>Q1</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r>
                        <a:rPr lang="en-GB" sz="1200" b="0" dirty="0">
                          <a:latin typeface="Adobe Devanagari" panose="02040503050201020203"/>
                        </a:rPr>
                        <a:t>Amount Offered</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200" b="0" i="0" u="none" strike="noStrike" dirty="0">
                          <a:solidFill>
                            <a:schemeClr val="tx1"/>
                          </a:solidFill>
                          <a:effectLst/>
                          <a:latin typeface="Adobe Devanagari" panose="02040503050201020203"/>
                          <a:cs typeface="Adobe Devanagari" panose="02040503050201020203" pitchFamily="18" charset="0"/>
                        </a:rPr>
                        <a:t>110.00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200" b="0" i="0" u="none" strike="noStrike" dirty="0">
                          <a:solidFill>
                            <a:schemeClr val="tx1"/>
                          </a:solidFill>
                          <a:effectLst/>
                          <a:latin typeface="Adobe Devanagari" panose="02040503050201020203"/>
                          <a:cs typeface="Adobe Devanagari" panose="02040503050201020203" pitchFamily="18" charset="0"/>
                        </a:rPr>
                        <a:t>80.00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200" b="0" i="0" u="none" strike="noStrike" dirty="0">
                          <a:solidFill>
                            <a:schemeClr val="tx1"/>
                          </a:solidFill>
                          <a:effectLst/>
                          <a:latin typeface="Adobe Devanagari" panose="02040503050201020203"/>
                          <a:cs typeface="Adobe Devanagari" panose="02040503050201020203" pitchFamily="18" charset="0"/>
                        </a:rPr>
                        <a:t>60.00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200" b="0" i="0" u="none" strike="noStrike" dirty="0">
                          <a:solidFill>
                            <a:schemeClr val="tx1"/>
                          </a:solidFill>
                          <a:effectLst/>
                          <a:latin typeface="Adobe Devanagari" panose="02040503050201020203"/>
                          <a:cs typeface="Adobe Devanagari" panose="02040503050201020203" pitchFamily="18" charset="0"/>
                        </a:rPr>
                        <a:t>30.00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200" b="0" i="0" u="none" strike="noStrike" dirty="0">
                          <a:solidFill>
                            <a:schemeClr val="tx1"/>
                          </a:solidFill>
                          <a:effectLst/>
                          <a:latin typeface="Adobe Devanagari" panose="02040503050201020203"/>
                          <a:cs typeface="Adobe Devanagari" panose="02040503050201020203" pitchFamily="18" charset="0"/>
                        </a:rPr>
                        <a:t>280.00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rowSpan="4">
                  <a:txBody>
                    <a:bodyPr/>
                    <a:lstStyle/>
                    <a:p>
                      <a:pPr algn="ctr" rtl="0" fontAlgn="t">
                        <a:lnSpc>
                          <a:spcPct val="150000"/>
                        </a:lnSpc>
                      </a:pPr>
                      <a:r>
                        <a:rPr lang="en-US" sz="1200" b="1" i="0" u="none" strike="noStrike" dirty="0">
                          <a:solidFill>
                            <a:schemeClr val="tx1"/>
                          </a:solidFill>
                          <a:effectLst/>
                          <a:latin typeface="Adobe Devanagari" panose="02040503050201020203"/>
                          <a:cs typeface="Adobe Devanagari" panose="02040503050201020203" pitchFamily="18" charset="0"/>
                        </a:rPr>
                        <a:t>146.57</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val="10002"/>
                  </a:ext>
                </a:extLst>
              </a:tr>
              <a:tr h="386870">
                <a:tc vMerge="1">
                  <a:txBody>
                    <a:bodyPr/>
                    <a:lstStyle/>
                    <a:p>
                      <a:pPr algn="ctr" rtl="0" fontAlgn="ctr">
                        <a:lnSpc>
                          <a:spcPct val="150000"/>
                        </a:lnSpc>
                      </a:pPr>
                      <a:endParaRPr lang="en-US" sz="12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r>
                        <a:rPr lang="en-GB" sz="1200" b="0" dirty="0">
                          <a:latin typeface="Adobe Devanagari" panose="02040503050201020203"/>
                        </a:rPr>
                        <a:t>Subscription</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dirty="0">
                          <a:solidFill>
                            <a:schemeClr val="tx1"/>
                          </a:solidFill>
                          <a:latin typeface="Adobe Devanagari" panose="02040503050201020203"/>
                        </a:rPr>
                        <a:t>113.49</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dirty="0">
                          <a:solidFill>
                            <a:schemeClr val="tx1"/>
                          </a:solidFill>
                          <a:latin typeface="Adobe Devanagari" panose="02040503050201020203"/>
                        </a:rPr>
                        <a:t>177.44</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dirty="0">
                          <a:solidFill>
                            <a:schemeClr val="tx1"/>
                          </a:solidFill>
                          <a:latin typeface="Adobe Devanagari" panose="02040503050201020203"/>
                        </a:rPr>
                        <a:t>94.26</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dirty="0">
                          <a:solidFill>
                            <a:schemeClr val="tx1"/>
                          </a:solidFill>
                          <a:latin typeface="Adobe Devanagari" panose="02040503050201020203"/>
                        </a:rPr>
                        <a:t>25.21</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dirty="0">
                          <a:solidFill>
                            <a:schemeClr val="tx1"/>
                          </a:solidFill>
                          <a:latin typeface="Adobe Devanagari" panose="02040503050201020203"/>
                        </a:rPr>
                        <a:t>410.40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vMerge="1">
                  <a:txBody>
                    <a:bodyPr/>
                    <a:lstStyle/>
                    <a:p>
                      <a:pPr algn="ctr">
                        <a:lnSpc>
                          <a:spcPct val="150000"/>
                        </a:lnSpc>
                      </a:pPr>
                      <a:endParaRPr lang="en-US" sz="1200" dirty="0">
                        <a:solidFill>
                          <a:srgbClr val="C00000"/>
                        </a:solidFill>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val="1696698970"/>
                  </a:ext>
                </a:extLst>
              </a:tr>
              <a:tr h="327848">
                <a:tc vMerge="1">
                  <a:txBody>
                    <a:bodyPr/>
                    <a:lstStyle/>
                    <a:p>
                      <a:pPr algn="ctr" rtl="0" fontAlgn="ctr">
                        <a:lnSpc>
                          <a:spcPct val="150000"/>
                        </a:lnSpc>
                      </a:pPr>
                      <a:endParaRPr lang="en-US" sz="12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r>
                        <a:rPr lang="en-GB" sz="1200" b="0" dirty="0">
                          <a:latin typeface="Adobe Devanagari" panose="02040503050201020203"/>
                        </a:rPr>
                        <a:t>Allotments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200" dirty="0">
                          <a:solidFill>
                            <a:schemeClr val="tx1"/>
                          </a:solidFill>
                          <a:latin typeface="Adobe Devanagari" panose="02040503050201020203"/>
                        </a:rPr>
                        <a:t>82.35</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200" dirty="0">
                          <a:solidFill>
                            <a:schemeClr val="tx1"/>
                          </a:solidFill>
                          <a:latin typeface="Adobe Devanagari" panose="02040503050201020203"/>
                        </a:rPr>
                        <a:t>97.54</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200" dirty="0">
                          <a:solidFill>
                            <a:schemeClr val="tx1"/>
                          </a:solidFill>
                          <a:latin typeface="Adobe Devanagari" panose="02040503050201020203"/>
                        </a:rPr>
                        <a:t>64.88</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200" dirty="0">
                          <a:solidFill>
                            <a:schemeClr val="tx1"/>
                          </a:solidFill>
                          <a:latin typeface="Adobe Devanagari" panose="02040503050201020203"/>
                        </a:rPr>
                        <a:t>8.91</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200" dirty="0">
                          <a:solidFill>
                            <a:schemeClr val="tx1"/>
                          </a:solidFill>
                          <a:latin typeface="Adobe Devanagari" panose="02040503050201020203"/>
                        </a:rPr>
                        <a:t>253.68</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vMerge="1">
                  <a:txBody>
                    <a:bodyPr/>
                    <a:lstStyle/>
                    <a:p>
                      <a:pPr algn="ctr">
                        <a:lnSpc>
                          <a:spcPct val="150000"/>
                        </a:lnSpc>
                      </a:pPr>
                      <a:endParaRPr lang="en-US" sz="1200" dirty="0">
                        <a:solidFill>
                          <a:srgbClr val="C00000"/>
                        </a:solidFill>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val="2998804521"/>
                  </a:ext>
                </a:extLst>
              </a:tr>
              <a:tr h="575393">
                <a:tc vMerge="1">
                  <a:txBody>
                    <a:bodyPr/>
                    <a:lstStyle/>
                    <a:p>
                      <a:pPr algn="ctr" rtl="0" fontAlgn="ctr">
                        <a:lnSpc>
                          <a:spcPct val="150000"/>
                        </a:lnSpc>
                      </a:pPr>
                      <a:endParaRPr lang="en-US" sz="1200" b="1"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r>
                        <a:rPr lang="en-GB" sz="1200" b="0" dirty="0">
                          <a:latin typeface="Adobe Devanagari" panose="02040503050201020203"/>
                        </a:rPr>
                        <a:t>Average</a:t>
                      </a:r>
                      <a:r>
                        <a:rPr lang="en-GB" sz="1200" b="0" baseline="0" dirty="0">
                          <a:latin typeface="Adobe Devanagari" panose="02040503050201020203"/>
                        </a:rPr>
                        <a:t> Marginal Rates</a:t>
                      </a:r>
                      <a:endParaRPr lang="en-GB" sz="1200" b="0"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b="0" dirty="0">
                          <a:solidFill>
                            <a:schemeClr val="tx1"/>
                          </a:solidFill>
                          <a:latin typeface="Adobe Devanagari" panose="02040503050201020203"/>
                        </a:rPr>
                        <a:t>13.4933</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b="0" dirty="0">
                          <a:solidFill>
                            <a:schemeClr val="tx1"/>
                          </a:solidFill>
                          <a:latin typeface="Adobe Devanagari" panose="02040503050201020203"/>
                        </a:rPr>
                        <a:t>13.79</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b="0" dirty="0">
                          <a:solidFill>
                            <a:schemeClr val="tx1"/>
                          </a:solidFill>
                          <a:latin typeface="Adobe Devanagari" panose="02040503050201020203"/>
                        </a:rPr>
                        <a:t>13.4910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b="0" dirty="0">
                          <a:solidFill>
                            <a:schemeClr val="tx1"/>
                          </a:solidFill>
                          <a:latin typeface="Adobe Devanagari" panose="02040503050201020203"/>
                        </a:rPr>
                        <a:t>13.5300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b="1"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vMerge="1">
                  <a:txBody>
                    <a:bodyPr/>
                    <a:lstStyle/>
                    <a:p>
                      <a:pPr algn="ctr">
                        <a:lnSpc>
                          <a:spcPct val="150000"/>
                        </a:lnSpc>
                      </a:pPr>
                      <a:endParaRPr lang="en-US" sz="1200" b="1" dirty="0">
                        <a:solidFill>
                          <a:srgbClr val="C00000"/>
                        </a:solidFill>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val="2973143365"/>
                  </a:ext>
                </a:extLst>
              </a:tr>
            </a:tbl>
          </a:graphicData>
        </a:graphic>
      </p:graphicFrame>
      <p:sp>
        <p:nvSpPr>
          <p:cNvPr id="4" name="TextBox 3"/>
          <p:cNvSpPr txBox="1"/>
          <p:nvPr/>
        </p:nvSpPr>
        <p:spPr>
          <a:xfrm>
            <a:off x="1485899" y="2514599"/>
            <a:ext cx="1454727" cy="369332"/>
          </a:xfrm>
          <a:prstGeom prst="rect">
            <a:avLst/>
          </a:prstGeom>
          <a:noFill/>
        </p:spPr>
        <p:txBody>
          <a:bodyPr wrap="square" rtlCol="0">
            <a:spAutoFit/>
          </a:bodyPr>
          <a:lstStyle/>
          <a:p>
            <a:r>
              <a:rPr lang="en-GB" sz="1000" dirty="0">
                <a:latin typeface="Adobe Devanagari" panose="02040503050201020203"/>
              </a:rPr>
              <a:t>Source</a:t>
            </a:r>
            <a:r>
              <a:rPr lang="en-GB" dirty="0"/>
              <a:t>: </a:t>
            </a:r>
            <a:r>
              <a:rPr lang="en-GB" sz="1000" dirty="0">
                <a:latin typeface="Adobe Devanagari" panose="02040503050201020203"/>
              </a:rPr>
              <a:t>The </a:t>
            </a:r>
            <a:r>
              <a:rPr lang="en-GB" sz="900" dirty="0">
                <a:latin typeface="Adobe Devanagari" panose="02040503050201020203"/>
              </a:rPr>
              <a:t>DMO</a:t>
            </a:r>
          </a:p>
        </p:txBody>
      </p:sp>
      <p:sp>
        <p:nvSpPr>
          <p:cNvPr id="5" name="TextBox 4"/>
          <p:cNvSpPr txBox="1"/>
          <p:nvPr/>
        </p:nvSpPr>
        <p:spPr>
          <a:xfrm>
            <a:off x="457200" y="5704609"/>
            <a:ext cx="4000500" cy="400110"/>
          </a:xfrm>
          <a:prstGeom prst="rect">
            <a:avLst/>
          </a:prstGeom>
          <a:noFill/>
        </p:spPr>
        <p:txBody>
          <a:bodyPr wrap="square" rtlCol="0">
            <a:spAutoFit/>
          </a:bodyPr>
          <a:lstStyle/>
          <a:p>
            <a:r>
              <a:rPr lang="en-GB" sz="1000" dirty="0"/>
              <a:t>Source: The </a:t>
            </a:r>
            <a:r>
              <a:rPr lang="en-GB" sz="900" dirty="0">
                <a:latin typeface="Adobe Devanagari" panose="02040503050201020203"/>
              </a:rPr>
              <a:t>DMO</a:t>
            </a:r>
          </a:p>
          <a:p>
            <a:r>
              <a:rPr lang="en-GB" sz="1000" dirty="0"/>
              <a:t>. </a:t>
            </a:r>
          </a:p>
        </p:txBody>
      </p:sp>
    </p:spTree>
    <p:extLst>
      <p:ext uri="{BB962C8B-B14F-4D97-AF65-F5344CB8AC3E}">
        <p14:creationId xmlns:p14="http://schemas.microsoft.com/office/powerpoint/2010/main" val="398753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4</a:t>
            </a:fld>
            <a:endParaRPr lang="en-US" dirty="0"/>
          </a:p>
        </p:txBody>
      </p:sp>
      <p:sp>
        <p:nvSpPr>
          <p:cNvPr id="4" name="TextBox 3"/>
          <p:cNvSpPr txBox="1"/>
          <p:nvPr/>
        </p:nvSpPr>
        <p:spPr>
          <a:xfrm>
            <a:off x="1996966" y="451945"/>
            <a:ext cx="8660524" cy="400110"/>
          </a:xfrm>
          <a:prstGeom prst="rect">
            <a:avLst/>
          </a:prstGeom>
          <a:noFill/>
        </p:spPr>
        <p:txBody>
          <a:bodyPr wrap="square" rtlCol="0">
            <a:spAutoFit/>
          </a:bodyPr>
          <a:lstStyle/>
          <a:p>
            <a:pPr algn="ctr"/>
            <a:r>
              <a:rPr lang="en-US" sz="2000" b="1" dirty="0">
                <a:solidFill>
                  <a:srgbClr val="FF0000"/>
                </a:solidFill>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EUROBOND ISSUANCES</a:t>
            </a:r>
          </a:p>
        </p:txBody>
      </p:sp>
      <p:sp>
        <p:nvSpPr>
          <p:cNvPr id="5" name="TextBox 4"/>
          <p:cNvSpPr txBox="1"/>
          <p:nvPr/>
        </p:nvSpPr>
        <p:spPr>
          <a:xfrm flipH="1">
            <a:off x="546840" y="1002075"/>
            <a:ext cx="10692383" cy="4339650"/>
          </a:xfrm>
          <a:prstGeom prst="rect">
            <a:avLst/>
          </a:prstGeom>
          <a:noFill/>
        </p:spPr>
        <p:txBody>
          <a:bodyPr wrap="square" rtlCol="0">
            <a:spAutoFit/>
          </a:bodyPr>
          <a:lstStyle/>
          <a:p>
            <a:r>
              <a:rPr lang="en-US" sz="2000" b="1" dirty="0">
                <a:latin typeface="Adobe Devanagari" panose="02040503050201020203" pitchFamily="18" charset="0"/>
                <a:cs typeface="Adobe Devanagari" panose="02040503050201020203" pitchFamily="18" charset="0"/>
              </a:rPr>
              <a:t>Nigeria Accessed the International Capital Market (ICM</a:t>
            </a:r>
            <a:r>
              <a:rPr lang="en-US" sz="2400" b="1" dirty="0">
                <a:latin typeface="Adobe Devanagari" panose="02040503050201020203" pitchFamily="18" charset="0"/>
                <a:cs typeface="Adobe Devanagari" panose="02040503050201020203" pitchFamily="18" charset="0"/>
              </a:rPr>
              <a:t>) </a:t>
            </a:r>
            <a:r>
              <a:rPr lang="en-US" sz="2000" b="1" dirty="0">
                <a:latin typeface="Adobe Devanagari" panose="02040503050201020203" pitchFamily="18" charset="0"/>
                <a:cs typeface="Adobe Devanagari" panose="02040503050201020203" pitchFamily="18" charset="0"/>
              </a:rPr>
              <a:t>in Q1, 2018</a:t>
            </a:r>
            <a:r>
              <a:rPr lang="en-US" sz="2400" b="1" dirty="0">
                <a:latin typeface="Adobe Devanagari" panose="02040503050201020203" pitchFamily="18" charset="0"/>
                <a:cs typeface="Adobe Devanagari" panose="02040503050201020203" pitchFamily="18" charset="0"/>
              </a:rPr>
              <a:t>.</a:t>
            </a:r>
          </a:p>
          <a:p>
            <a:endParaRPr lang="en-US" sz="800" dirty="0">
              <a:latin typeface="Adobe Devanagari" panose="02040503050201020203" pitchFamily="18" charset="0"/>
              <a:cs typeface="Adobe Devanagari" panose="02040503050201020203" pitchFamily="18" charset="0"/>
            </a:endParaRPr>
          </a:p>
          <a:p>
            <a:pPr algn="just"/>
            <a:r>
              <a:rPr lang="en-US" sz="1600" dirty="0">
                <a:latin typeface="Adobe Devanagari" panose="02040503050201020203" pitchFamily="18" charset="0"/>
                <a:cs typeface="Adobe Devanagari" panose="02040503050201020203" pitchFamily="18" charset="0"/>
              </a:rPr>
              <a:t>The Federal Republic of Nigeria issued a Dual Tranche USD2.5 billion (7.143% US$1.25 BN FEB 2030 and 7.696% US$1.25BN FEB 2038) on February 23, 2018. The Bonds have been listed on the London Stock Exchange and will also be listed on the Nigerian Stock Exchange and FMDQ OTC Securities Exchange.</a:t>
            </a:r>
          </a:p>
          <a:p>
            <a:endParaRPr lang="en-US" sz="800" b="1" dirty="0">
              <a:latin typeface="Adobe Devanagari" panose="02040503050201020203" pitchFamily="18" charset="0"/>
              <a:cs typeface="Adobe Devanagari" panose="02040503050201020203" pitchFamily="18" charset="0"/>
            </a:endParaRPr>
          </a:p>
          <a:p>
            <a:pPr algn="just"/>
            <a:r>
              <a:rPr lang="en-US" sz="2000" b="1" dirty="0">
                <a:latin typeface="Adobe Devanagari" panose="02040503050201020203" pitchFamily="18" charset="0"/>
                <a:cs typeface="Adobe Devanagari" panose="02040503050201020203" pitchFamily="18" charset="0"/>
              </a:rPr>
              <a:t>Issuance Statistics</a:t>
            </a:r>
          </a:p>
          <a:p>
            <a:pPr algn="just"/>
            <a:endParaRPr lang="en-GB" sz="800" b="1" dirty="0">
              <a:latin typeface="Adobe Devanagari" panose="02040503050201020203" pitchFamily="18" charset="0"/>
              <a:ea typeface="Tahoma" panose="020B0604030504040204" pitchFamily="34" charset="0"/>
              <a:cs typeface="Adobe Devanagari" panose="02040503050201020203" pitchFamily="18" charset="0"/>
            </a:endParaRPr>
          </a:p>
          <a:p>
            <a:pPr algn="just"/>
            <a:r>
              <a:rPr lang="en-GB" sz="1600" b="1" dirty="0">
                <a:latin typeface="Adobe Devanagari" panose="02040503050201020203" pitchFamily="18" charset="0"/>
                <a:ea typeface="Tahoma" panose="020B0604030504040204" pitchFamily="34" charset="0"/>
                <a:cs typeface="Adobe Devanagari" panose="02040503050201020203" pitchFamily="18" charset="0"/>
              </a:rPr>
              <a:t>Issue Amount</a:t>
            </a:r>
            <a:r>
              <a:rPr lang="en-GB" sz="1600" dirty="0">
                <a:latin typeface="Adobe Devanagari" panose="02040503050201020203" pitchFamily="18" charset="0"/>
                <a:ea typeface="Tahoma" panose="020B0604030504040204" pitchFamily="34" charset="0"/>
                <a:cs typeface="Adobe Devanagari" panose="02040503050201020203" pitchFamily="18" charset="0"/>
              </a:rPr>
              <a:t>: 			</a:t>
            </a:r>
            <a:r>
              <a:rPr lang="en-US" sz="1600" dirty="0">
                <a:latin typeface="Adobe Devanagari" panose="02040503050201020203" pitchFamily="18" charset="0"/>
                <a:cs typeface="Adobe Devanagari" panose="02040503050201020203" pitchFamily="18" charset="0"/>
              </a:rPr>
              <a:t> USD1.25 billion						USD1.25 billion</a:t>
            </a:r>
          </a:p>
          <a:p>
            <a:pPr algn="just"/>
            <a:r>
              <a:rPr lang="en-US" sz="1600" b="1" dirty="0">
                <a:latin typeface="Adobe Devanagari" panose="02040503050201020203" pitchFamily="18" charset="0"/>
                <a:cs typeface="Adobe Devanagari" panose="02040503050201020203" pitchFamily="18" charset="0"/>
              </a:rPr>
              <a:t>Tenor:</a:t>
            </a:r>
            <a:r>
              <a:rPr lang="en-US" sz="1600" dirty="0">
                <a:latin typeface="Adobe Devanagari" panose="02040503050201020203" pitchFamily="18" charset="0"/>
                <a:cs typeface="Adobe Devanagari" panose="02040503050201020203" pitchFamily="18" charset="0"/>
              </a:rPr>
              <a:t> 				12 years							20 years		</a:t>
            </a:r>
            <a:endParaRPr lang="en-GB" sz="1600" dirty="0">
              <a:latin typeface="Adobe Devanagari" panose="02040503050201020203" pitchFamily="18" charset="0"/>
              <a:ea typeface="Tahoma" panose="020B0604030504040204" pitchFamily="34" charset="0"/>
              <a:cs typeface="Adobe Devanagari" panose="02040503050201020203" pitchFamily="18" charset="0"/>
            </a:endParaRPr>
          </a:p>
          <a:p>
            <a:pPr algn="just"/>
            <a:r>
              <a:rPr lang="en-GB" sz="1600" b="1" dirty="0">
                <a:latin typeface="Adobe Devanagari" panose="02040503050201020203" pitchFamily="18" charset="0"/>
                <a:ea typeface="Tahoma" panose="020B0604030504040204" pitchFamily="34" charset="0"/>
                <a:cs typeface="Adobe Devanagari" panose="02040503050201020203" pitchFamily="18" charset="0"/>
              </a:rPr>
              <a:t>Coupon/Yield:			 </a:t>
            </a:r>
            <a:r>
              <a:rPr lang="en-GB" sz="1600" dirty="0">
                <a:latin typeface="Adobe Devanagari" panose="02040503050201020203" pitchFamily="18" charset="0"/>
                <a:ea typeface="Tahoma" panose="020B0604030504040204" pitchFamily="34" charset="0"/>
                <a:cs typeface="Adobe Devanagari" panose="02040503050201020203" pitchFamily="18" charset="0"/>
              </a:rPr>
              <a:t>7.143</a:t>
            </a:r>
            <a:r>
              <a:rPr lang="en-GB" sz="1600" b="1" dirty="0">
                <a:latin typeface="Adobe Devanagari" panose="02040503050201020203" pitchFamily="18" charset="0"/>
                <a:ea typeface="Tahoma" panose="020B0604030504040204" pitchFamily="34" charset="0"/>
                <a:cs typeface="Adobe Devanagari" panose="02040503050201020203" pitchFamily="18" charset="0"/>
              </a:rPr>
              <a:t>% </a:t>
            </a:r>
            <a:r>
              <a:rPr lang="en-GB" sz="1600" dirty="0">
                <a:latin typeface="Adobe Devanagari" panose="02040503050201020203" pitchFamily="18" charset="0"/>
                <a:ea typeface="Tahoma" panose="020B0604030504040204" pitchFamily="34" charset="0"/>
                <a:cs typeface="Adobe Devanagari" panose="02040503050201020203" pitchFamily="18" charset="0"/>
              </a:rPr>
              <a:t>p.a.</a:t>
            </a:r>
            <a:r>
              <a:rPr lang="en-GB" sz="1600" b="1" dirty="0">
                <a:latin typeface="Adobe Devanagari" panose="02040503050201020203" pitchFamily="18" charset="0"/>
                <a:ea typeface="Tahoma" panose="020B0604030504040204" pitchFamily="34" charset="0"/>
                <a:cs typeface="Adobe Devanagari" panose="02040503050201020203" pitchFamily="18" charset="0"/>
              </a:rPr>
              <a:t>						</a:t>
            </a:r>
            <a:r>
              <a:rPr lang="en-GB" sz="1600" dirty="0">
                <a:latin typeface="Adobe Devanagari" panose="02040503050201020203" pitchFamily="18" charset="0"/>
                <a:ea typeface="Tahoma" panose="020B0604030504040204" pitchFamily="34" charset="0"/>
                <a:cs typeface="Adobe Devanagari" panose="02040503050201020203" pitchFamily="18" charset="0"/>
              </a:rPr>
              <a:t>7.696% p.a.	</a:t>
            </a:r>
            <a:r>
              <a:rPr lang="en-GB" sz="1600" b="1" dirty="0">
                <a:latin typeface="Adobe Devanagari" panose="02040503050201020203" pitchFamily="18" charset="0"/>
                <a:ea typeface="Tahoma" panose="020B0604030504040204" pitchFamily="34" charset="0"/>
                <a:cs typeface="Adobe Devanagari" panose="02040503050201020203" pitchFamily="18" charset="0"/>
              </a:rPr>
              <a:t>				</a:t>
            </a:r>
            <a:endParaRPr lang="en-US" sz="1600" dirty="0">
              <a:latin typeface="Adobe Devanagari" panose="02040503050201020203" pitchFamily="18" charset="0"/>
              <a:cs typeface="Adobe Devanagari" panose="02040503050201020203" pitchFamily="18" charset="0"/>
            </a:endParaRPr>
          </a:p>
          <a:p>
            <a:pPr algn="just"/>
            <a:r>
              <a:rPr lang="en-US" sz="1600" b="1" dirty="0">
                <a:latin typeface="Adobe Devanagari" panose="02040503050201020203" pitchFamily="18" charset="0"/>
                <a:cs typeface="Adobe Devanagari" panose="02040503050201020203" pitchFamily="18" charset="0"/>
              </a:rPr>
              <a:t>Issue Date:			 </a:t>
            </a:r>
            <a:r>
              <a:rPr lang="en-US" sz="1600" dirty="0">
                <a:latin typeface="Adobe Devanagari" panose="02040503050201020203" pitchFamily="18" charset="0"/>
                <a:cs typeface="Adobe Devanagari" panose="02040503050201020203" pitchFamily="18" charset="0"/>
              </a:rPr>
              <a:t>February 23, 2018					February 23, 2018 			</a:t>
            </a:r>
          </a:p>
          <a:p>
            <a:pPr algn="just"/>
            <a:r>
              <a:rPr lang="en-US" sz="1600" b="1" dirty="0">
                <a:latin typeface="Adobe Devanagari" panose="02040503050201020203" pitchFamily="18" charset="0"/>
                <a:cs typeface="Adobe Devanagari" panose="02040503050201020203" pitchFamily="18" charset="0"/>
              </a:rPr>
              <a:t>Maturity Date:</a:t>
            </a:r>
            <a:r>
              <a:rPr lang="en-US" sz="1600" dirty="0">
                <a:latin typeface="Adobe Devanagari" panose="02040503050201020203" pitchFamily="18" charset="0"/>
                <a:cs typeface="Adobe Devanagari" panose="02040503050201020203" pitchFamily="18" charset="0"/>
              </a:rPr>
              <a:t>			 February 23, 2030					February 27, 2038		</a:t>
            </a:r>
          </a:p>
          <a:p>
            <a:pPr algn="just"/>
            <a:r>
              <a:rPr lang="en-US" sz="1600" b="1" dirty="0">
                <a:latin typeface="Adobe Devanagari" panose="02040503050201020203" pitchFamily="18" charset="0"/>
                <a:cs typeface="Adobe Devanagari" panose="02040503050201020203" pitchFamily="18" charset="0"/>
              </a:rPr>
              <a:t>Coupon Payments:		 </a:t>
            </a:r>
            <a:r>
              <a:rPr lang="en-US" sz="1600" dirty="0">
                <a:latin typeface="Adobe Devanagari" panose="02040503050201020203" pitchFamily="18" charset="0"/>
                <a:cs typeface="Adobe Devanagari" panose="02040503050201020203" pitchFamily="18" charset="0"/>
              </a:rPr>
              <a:t>February &amp; August					February &amp; August			</a:t>
            </a:r>
          </a:p>
          <a:p>
            <a:pPr algn="just"/>
            <a:r>
              <a:rPr lang="en-US" sz="1600" b="1" dirty="0">
                <a:latin typeface="Adobe Devanagari" panose="02040503050201020203" pitchFamily="18" charset="0"/>
                <a:cs typeface="Adobe Devanagari" panose="02040503050201020203" pitchFamily="18" charset="0"/>
              </a:rPr>
              <a:t>Format:</a:t>
            </a:r>
            <a:r>
              <a:rPr lang="en-US" sz="1600" dirty="0">
                <a:latin typeface="Adobe Devanagari" panose="02040503050201020203" pitchFamily="18" charset="0"/>
                <a:cs typeface="Adobe Devanagari" panose="02040503050201020203" pitchFamily="18" charset="0"/>
              </a:rPr>
              <a:t>				 Rule 144/</a:t>
            </a:r>
            <a:r>
              <a:rPr lang="en-US" sz="1600" dirty="0" err="1">
                <a:latin typeface="Adobe Devanagari" panose="02040503050201020203" pitchFamily="18" charset="0"/>
                <a:cs typeface="Adobe Devanagari" panose="02040503050201020203" pitchFamily="18" charset="0"/>
              </a:rPr>
              <a:t>RegS</a:t>
            </a:r>
            <a:r>
              <a:rPr lang="en-US" sz="1600" dirty="0">
                <a:latin typeface="Adobe Devanagari" panose="02040503050201020203" pitchFamily="18" charset="0"/>
                <a:cs typeface="Adobe Devanagari" panose="02040503050201020203" pitchFamily="18" charset="0"/>
              </a:rPr>
              <a:t>						Rule 144/</a:t>
            </a:r>
            <a:r>
              <a:rPr lang="en-US" sz="1600" dirty="0" err="1">
                <a:latin typeface="Adobe Devanagari" panose="02040503050201020203" pitchFamily="18" charset="0"/>
                <a:cs typeface="Adobe Devanagari" panose="02040503050201020203" pitchFamily="18" charset="0"/>
              </a:rPr>
              <a:t>RegS</a:t>
            </a:r>
            <a:r>
              <a:rPr lang="en-US" sz="1600" dirty="0">
                <a:latin typeface="Adobe Devanagari" panose="02040503050201020203" pitchFamily="18" charset="0"/>
                <a:cs typeface="Adobe Devanagari" panose="02040503050201020203" pitchFamily="18" charset="0"/>
              </a:rPr>
              <a:t>				</a:t>
            </a:r>
          </a:p>
          <a:p>
            <a:pPr algn="just"/>
            <a:r>
              <a:rPr lang="en-US" sz="1600" b="1" dirty="0">
                <a:latin typeface="Adobe Devanagari" panose="02040503050201020203" pitchFamily="18" charset="0"/>
                <a:cs typeface="Adobe Devanagari" panose="02040503050201020203" pitchFamily="18" charset="0"/>
              </a:rPr>
              <a:t>Rating:				 </a:t>
            </a:r>
            <a:r>
              <a:rPr lang="en-US" sz="1600" dirty="0">
                <a:latin typeface="Adobe Devanagari" panose="02040503050201020203" pitchFamily="18" charset="0"/>
                <a:cs typeface="Adobe Devanagari" panose="02040503050201020203" pitchFamily="18" charset="0"/>
              </a:rPr>
              <a:t>B stable (S&amp;P), B+ Neg (Fitch),		          B stable (S&amp;P), B+ Neg (Fitch),</a:t>
            </a:r>
          </a:p>
          <a:p>
            <a:r>
              <a:rPr lang="en-US" sz="1600" b="1" dirty="0">
                <a:solidFill>
                  <a:srgbClr val="00B050"/>
                </a:solidFill>
                <a:latin typeface="Adobe Devanagari" panose="02040503050201020203" pitchFamily="18" charset="0"/>
                <a:cs typeface="Adobe Devanagari" panose="02040503050201020203" pitchFamily="18" charset="0"/>
              </a:rPr>
              <a:t>					 </a:t>
            </a:r>
            <a:r>
              <a:rPr lang="en-US" sz="1600" dirty="0">
                <a:latin typeface="Adobe Devanagari" panose="02040503050201020203" pitchFamily="18" charset="0"/>
                <a:cs typeface="Adobe Devanagari" panose="02040503050201020203" pitchFamily="18" charset="0"/>
              </a:rPr>
              <a:t>B2 stable (Moody’s)					B2 stable (Moody’s)</a:t>
            </a:r>
          </a:p>
          <a:p>
            <a:r>
              <a:rPr lang="en-US" sz="1600" b="1" dirty="0">
                <a:latin typeface="Adobe Devanagari" panose="02040503050201020203" pitchFamily="18" charset="0"/>
                <a:cs typeface="Adobe Devanagari" panose="02040503050201020203" pitchFamily="18" charset="0"/>
              </a:rPr>
              <a:t>Order Book at Lunch:</a:t>
            </a:r>
            <a:r>
              <a:rPr lang="en-US" sz="1600" dirty="0">
                <a:latin typeface="Adobe Devanagari" panose="02040503050201020203" pitchFamily="18" charset="0"/>
                <a:cs typeface="Adobe Devanagari" panose="02040503050201020203" pitchFamily="18" charset="0"/>
              </a:rPr>
              <a:t>		 USD5.4 billion or 432% Subscription 	USD5.9 billion or 472% subscription</a:t>
            </a:r>
            <a:endParaRPr lang="en-US" sz="1600" b="1" dirty="0">
              <a:solidFill>
                <a:srgbClr val="00B050"/>
              </a:solidFill>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val="2760394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5</a:t>
            </a:fld>
            <a:endParaRPr lang="en-US" dirty="0"/>
          </a:p>
        </p:txBody>
      </p:sp>
      <p:sp>
        <p:nvSpPr>
          <p:cNvPr id="5" name="TextBox 4"/>
          <p:cNvSpPr txBox="1"/>
          <p:nvPr/>
        </p:nvSpPr>
        <p:spPr>
          <a:xfrm flipH="1">
            <a:off x="214331" y="3319248"/>
            <a:ext cx="10692383" cy="523220"/>
          </a:xfrm>
          <a:prstGeom prst="rect">
            <a:avLst/>
          </a:prstGeom>
          <a:noFill/>
        </p:spPr>
        <p:txBody>
          <a:bodyPr wrap="square" rtlCol="0">
            <a:spAutoFit/>
          </a:bodyPr>
          <a:lstStyle/>
          <a:p>
            <a:r>
              <a:rPr lang="en-US" sz="2000" b="1" dirty="0">
                <a:latin typeface="Adobe Devanagari" panose="02040503050201020203" pitchFamily="18" charset="0"/>
                <a:cs typeface="Adobe Devanagari" panose="02040503050201020203" pitchFamily="18" charset="0"/>
              </a:rPr>
              <a:t>                                     </a:t>
            </a:r>
            <a:r>
              <a:rPr lang="en-US" sz="2800" b="1" i="1" dirty="0">
                <a:latin typeface="Adobe Devanagari" panose="02040503050201020203" pitchFamily="18" charset="0"/>
                <a:cs typeface="Adobe Devanagari" panose="02040503050201020203" pitchFamily="18" charset="0"/>
              </a:rPr>
              <a:t>Thank you</a:t>
            </a:r>
            <a:endParaRPr lang="en-US" sz="2800" b="1" i="1" dirty="0">
              <a:solidFill>
                <a:srgbClr val="00B050"/>
              </a:solidFill>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val="3984708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62A649EF09A28C419FC4FB073F3088B3" ma:contentTypeVersion="0" ma:contentTypeDescription="Create a new document." ma:contentTypeScope="" ma:versionID="7ead9473f3cfbda87d465692156f96c2">
  <xsd:schema xmlns:xsd="http://www.w3.org/2001/XMLSchema" xmlns:xs="http://www.w3.org/2001/XMLSchema" xmlns:p="http://schemas.microsoft.com/office/2006/metadata/properties" xmlns:ns2="7cf93226-5a6c-4321-8347-aeea6eb88ecb" targetNamespace="http://schemas.microsoft.com/office/2006/metadata/properties" ma:root="true" ma:fieldsID="fc83d6248c608e60e517db00b6f9eec9" ns2:_="">
    <xsd:import namespace="7cf93226-5a6c-4321-8347-aeea6eb88ec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f93226-5a6c-4321-8347-aeea6eb88ec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7cf93226-5a6c-4321-8347-aeea6eb88ecb">WTP5TCCSXU25-9-1424</_dlc_DocId>
    <_dlc_DocIdUrl xmlns="7cf93226-5a6c-4321-8347-aeea6eb88ecb">
      <Url>http://dmoportal/mdd/_layouts/DocIdRedir.aspx?ID=WTP5TCCSXU25-9-1424</Url>
      <Description>WTP5TCCSXU25-9-1424</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75DBF2-77F4-4D4A-9ED2-5CDF5C79FDFD}">
  <ds:schemaRefs>
    <ds:schemaRef ds:uri="http://schemas.microsoft.com/sharepoint/events"/>
  </ds:schemaRefs>
</ds:datastoreItem>
</file>

<file path=customXml/itemProps2.xml><?xml version="1.0" encoding="utf-8"?>
<ds:datastoreItem xmlns:ds="http://schemas.openxmlformats.org/officeDocument/2006/customXml" ds:itemID="{FB8DEA3E-A613-4082-81F1-8FD178A53A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f93226-5a6c-4321-8347-aeea6eb88e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2D3F8C-E71A-42F9-A2B1-06C26E6B68FF}">
  <ds:schemaRefs>
    <ds:schemaRef ds:uri="http://purl.org/dc/dcmitype/"/>
    <ds:schemaRef ds:uri="http://schemas.microsoft.com/office/2006/documentManagement/types"/>
    <ds:schemaRef ds:uri="http://www.w3.org/XML/1998/namespace"/>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7cf93226-5a6c-4321-8347-aeea6eb88ecb"/>
  </ds:schemaRefs>
</ds:datastoreItem>
</file>

<file path=customXml/itemProps4.xml><?xml version="1.0" encoding="utf-8"?>
<ds:datastoreItem xmlns:ds="http://schemas.openxmlformats.org/officeDocument/2006/customXml" ds:itemID="{6B32A113-1387-4258-9F1D-8A0FE80650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6250</TotalTime>
  <Words>254</Words>
  <Application>Microsoft Office PowerPoint</Application>
  <PresentationFormat>Widescreen</PresentationFormat>
  <Paragraphs>90</Paragraphs>
  <Slides>5</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Adobe Devanagari</vt:lpstr>
      <vt:lpstr>Arial</vt:lpstr>
      <vt:lpstr>Arial Narrow</vt:lpstr>
      <vt:lpstr>Baskerville Old Face</vt:lpstr>
      <vt:lpstr>Calibri</vt:lpstr>
      <vt:lpstr>Calibri Light</vt:lpstr>
      <vt:lpstr>Tahoma</vt:lpstr>
      <vt:lpstr>Times New Roman</vt:lpstr>
      <vt:lpstr>Wingdings</vt:lpstr>
      <vt:lpstr>Office Theme</vt:lpstr>
      <vt:lpstr>UPDATE ON THE DEBT MANAGEMENT OFFICE’s ACTIVITIES FOR THE FIRST QUARTER OF 2018</vt:lpstr>
      <vt:lpstr>TABLE OF CONTENTS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and Investment Opportunities</dc:title>
  <dc:creator>SAM OKPO</dc:creator>
  <cp:lastModifiedBy>CMC Secretariat</cp:lastModifiedBy>
  <cp:revision>378</cp:revision>
  <cp:lastPrinted>2018-04-04T10:38:23Z</cp:lastPrinted>
  <dcterms:created xsi:type="dcterms:W3CDTF">2016-03-07T15:48:39Z</dcterms:created>
  <dcterms:modified xsi:type="dcterms:W3CDTF">2018-04-12T09:43:40Z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f79a40f7-3c39-4fed-a8a6-414b3864d80f</vt:lpwstr>
  </property>
  <property fmtid="{D5CDD505-2E9C-101B-9397-08002B2CF9AE}" pid="3" name="ContentTypeId">
    <vt:lpwstr>0x01010062A649EF09A28C419FC4FB073F3088B3</vt:lpwstr>
  </property>
</Properties>
</file>