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62" r:id="rId4"/>
    <p:sldId id="267" r:id="rId5"/>
    <p:sldId id="268" r:id="rId6"/>
    <p:sldId id="260" r:id="rId7"/>
    <p:sldId id="265" r:id="rId8"/>
    <p:sldId id="261" r:id="rId9"/>
  </p:sldIdLst>
  <p:sldSz cx="13681075" cy="7921625"/>
  <p:notesSz cx="6881813" cy="9296400"/>
  <p:defaultTextStyle>
    <a:defPPr>
      <a:defRPr lang="en-US"/>
    </a:defPPr>
    <a:lvl1pPr marL="0" algn="l" defTabSz="10022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1137" algn="l" defTabSz="10022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2274" algn="l" defTabSz="10022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3411" algn="l" defTabSz="10022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04548" algn="l" defTabSz="10022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05685" algn="l" defTabSz="10022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06822" algn="l" defTabSz="10022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07958" algn="l" defTabSz="10022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09095" algn="l" defTabSz="10022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5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36" y="60"/>
      </p:cViewPr>
      <p:guideLst>
        <p:guide orient="horz" pos="2495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Simulated worry level (%)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</c:dPt>
          <c:cat>
            <c:strRef>
              <c:f>Sheet1!$A$2:$A$5</c:f>
              <c:strCache>
                <c:ptCount val="4"/>
                <c:pt idx="0">
                  <c:v>Young worker</c:v>
                </c:pt>
                <c:pt idx="1">
                  <c:v>Business owner</c:v>
                </c:pt>
                <c:pt idx="2">
                  <c:v>Parent</c:v>
                </c:pt>
                <c:pt idx="3">
                  <c:v>Old worker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60</c:v>
                </c:pt>
                <c:pt idx="2">
                  <c:v>40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094608"/>
        <c:axId val="166099088"/>
      </c:barChart>
      <c:catAx>
        <c:axId val="1660946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6099088"/>
        <c:crosses val="autoZero"/>
        <c:auto val="1"/>
        <c:lblAlgn val="ctr"/>
        <c:lblOffset val="100"/>
        <c:noMultiLvlLbl val="0"/>
      </c:catAx>
      <c:valAx>
        <c:axId val="166099088"/>
        <c:scaling>
          <c:orientation val="minMax"/>
          <c:max val="1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6094608"/>
        <c:crosses val="autoZero"/>
        <c:crossBetween val="between"/>
        <c:majorUnit val="20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35A9DC-8DEF-404C-A0C6-09569B4315D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3AC0A4-40F0-DE40-923B-7D0EBB3CB9E5}">
      <dgm:prSet phldrT="[Text]" custT="1"/>
      <dgm:spPr/>
      <dgm:t>
        <a:bodyPr/>
        <a:lstStyle/>
        <a:p>
          <a:pPr rtl="0"/>
          <a:r>
            <a:rPr lang="en-US" sz="3000" b="1" dirty="0"/>
            <a:t>Corporate </a:t>
          </a:r>
          <a:r>
            <a:rPr lang="en-US" sz="3000" b="1" dirty="0" smtClean="0"/>
            <a:t>Governance</a:t>
          </a:r>
        </a:p>
        <a:p>
          <a:pPr rtl="0"/>
          <a:endParaRPr lang="en-US" sz="3000" b="1" dirty="0" smtClean="0"/>
        </a:p>
        <a:p>
          <a:pPr rtl="0"/>
          <a:endParaRPr lang="en-US" sz="1500" b="1" dirty="0"/>
        </a:p>
      </dgm:t>
    </dgm:pt>
    <dgm:pt modelId="{40ACAA6F-E4C2-074E-A505-0A8873E053AE}" type="parTrans" cxnId="{BB625EDE-40BA-5146-B289-BF0986419BCA}">
      <dgm:prSet/>
      <dgm:spPr/>
      <dgm:t>
        <a:bodyPr/>
        <a:lstStyle/>
        <a:p>
          <a:endParaRPr lang="en-US"/>
        </a:p>
      </dgm:t>
    </dgm:pt>
    <dgm:pt modelId="{C2AAB414-5639-0A47-B6C1-9A7A0E5F282B}" type="sibTrans" cxnId="{BB625EDE-40BA-5146-B289-BF0986419BCA}">
      <dgm:prSet/>
      <dgm:spPr/>
      <dgm:t>
        <a:bodyPr/>
        <a:lstStyle/>
        <a:p>
          <a:endParaRPr lang="en-US"/>
        </a:p>
      </dgm:t>
    </dgm:pt>
    <dgm:pt modelId="{A5F588DC-8309-B341-A21B-43496334FDCE}">
      <dgm:prSet phldrT="[Text]"/>
      <dgm:spPr/>
      <dgm:t>
        <a:bodyPr/>
        <a:lstStyle/>
        <a:p>
          <a:pPr rtl="0"/>
          <a:r>
            <a:rPr lang="en-US" dirty="0" smtClean="0"/>
            <a:t>To </a:t>
          </a:r>
          <a:r>
            <a:rPr lang="en-US" dirty="0"/>
            <a:t>research </a:t>
          </a:r>
          <a:r>
            <a:rPr lang="en-US" dirty="0" smtClean="0"/>
            <a:t>the impact of corporate governance on </a:t>
          </a:r>
          <a:r>
            <a:rPr lang="en-US" dirty="0"/>
            <a:t>companies and the </a:t>
          </a:r>
          <a:r>
            <a:rPr lang="en-US" dirty="0" smtClean="0"/>
            <a:t>economy</a:t>
          </a:r>
          <a:endParaRPr lang="en-US" dirty="0"/>
        </a:p>
      </dgm:t>
    </dgm:pt>
    <dgm:pt modelId="{B87C9EE8-DD86-9A47-BBD4-E9A93C2F9B11}" type="parTrans" cxnId="{9F9BEE5D-CCF3-FC47-AA6B-1E89C935C992}">
      <dgm:prSet/>
      <dgm:spPr/>
      <dgm:t>
        <a:bodyPr/>
        <a:lstStyle/>
        <a:p>
          <a:endParaRPr lang="en-US"/>
        </a:p>
      </dgm:t>
    </dgm:pt>
    <dgm:pt modelId="{C9F83E5B-D77C-5743-94F6-1AD73C2DCBDC}" type="sibTrans" cxnId="{9F9BEE5D-CCF3-FC47-AA6B-1E89C935C992}">
      <dgm:prSet/>
      <dgm:spPr/>
      <dgm:t>
        <a:bodyPr/>
        <a:lstStyle/>
        <a:p>
          <a:endParaRPr lang="en-US"/>
        </a:p>
      </dgm:t>
    </dgm:pt>
    <dgm:pt modelId="{ADC4BF22-8DA7-CE4E-BB27-87DFA2954CE1}">
      <dgm:prSet phldrT="[Text]"/>
      <dgm:spPr/>
      <dgm:t>
        <a:bodyPr/>
        <a:lstStyle/>
        <a:p>
          <a:pPr algn="l" rtl="0"/>
          <a:r>
            <a:rPr lang="en-US" dirty="0" smtClean="0"/>
            <a:t>*Listed </a:t>
          </a:r>
          <a:r>
            <a:rPr lang="en-US" dirty="0"/>
            <a:t>companies via their </a:t>
          </a:r>
          <a:r>
            <a:rPr lang="en-US" dirty="0" smtClean="0"/>
            <a:t>Registrars</a:t>
          </a:r>
        </a:p>
        <a:p>
          <a:pPr algn="l" rtl="0"/>
          <a:r>
            <a:rPr lang="en-US" dirty="0" smtClean="0"/>
            <a:t>*Registrars will be sent links which to be shared with their client companies</a:t>
          </a:r>
          <a:endParaRPr lang="en-US" dirty="0"/>
        </a:p>
      </dgm:t>
    </dgm:pt>
    <dgm:pt modelId="{A2D25E36-6C93-5242-A9B8-ADB704F4E5C7}" type="parTrans" cxnId="{549420D1-BADC-D74A-B2AF-D753C1C15C40}">
      <dgm:prSet/>
      <dgm:spPr/>
      <dgm:t>
        <a:bodyPr/>
        <a:lstStyle/>
        <a:p>
          <a:endParaRPr lang="en-US"/>
        </a:p>
      </dgm:t>
    </dgm:pt>
    <dgm:pt modelId="{8D3EFE6D-34AF-724C-8B3B-5E513D7792BC}" type="sibTrans" cxnId="{549420D1-BADC-D74A-B2AF-D753C1C15C40}">
      <dgm:prSet/>
      <dgm:spPr/>
      <dgm:t>
        <a:bodyPr/>
        <a:lstStyle/>
        <a:p>
          <a:endParaRPr lang="en-US"/>
        </a:p>
      </dgm:t>
    </dgm:pt>
    <dgm:pt modelId="{673073C4-2719-AD4B-81C1-6F5B4838154E}">
      <dgm:prSet phldrT="[Text]" custT="1"/>
      <dgm:spPr/>
      <dgm:t>
        <a:bodyPr/>
        <a:lstStyle/>
        <a:p>
          <a:pPr rtl="0"/>
          <a:r>
            <a:rPr lang="en-US" sz="2000" dirty="0" smtClean="0"/>
            <a:t>To </a:t>
          </a:r>
          <a:r>
            <a:rPr lang="en-US" sz="2000" dirty="0"/>
            <a:t>measure the </a:t>
          </a:r>
          <a:r>
            <a:rPr lang="en-US" sz="2000" dirty="0" smtClean="0"/>
            <a:t>opinion, experience and suggestions </a:t>
          </a:r>
          <a:r>
            <a:rPr lang="en-US" sz="2000" dirty="0"/>
            <a:t>on the e-dividend payment system </a:t>
          </a:r>
        </a:p>
      </dgm:t>
    </dgm:pt>
    <dgm:pt modelId="{4FA01F05-BCEE-FA48-AE3A-722A150A95AA}" type="parTrans" cxnId="{4618E61B-3D7B-5D48-8406-B6E0716E1E82}">
      <dgm:prSet/>
      <dgm:spPr/>
      <dgm:t>
        <a:bodyPr/>
        <a:lstStyle/>
        <a:p>
          <a:endParaRPr lang="en-US"/>
        </a:p>
      </dgm:t>
    </dgm:pt>
    <dgm:pt modelId="{6263C562-BB39-284F-A07B-E33443C50BC4}" type="sibTrans" cxnId="{4618E61B-3D7B-5D48-8406-B6E0716E1E82}">
      <dgm:prSet/>
      <dgm:spPr/>
      <dgm:t>
        <a:bodyPr/>
        <a:lstStyle/>
        <a:p>
          <a:endParaRPr lang="en-US"/>
        </a:p>
      </dgm:t>
    </dgm:pt>
    <dgm:pt modelId="{A02E3111-62AD-F54F-B486-ECBAB6D999FD}">
      <dgm:prSet phldrT="[Text]" custT="1"/>
      <dgm:spPr/>
      <dgm:t>
        <a:bodyPr/>
        <a:lstStyle/>
        <a:p>
          <a:pPr rtl="0">
            <a:spcAft>
              <a:spcPts val="0"/>
            </a:spcAft>
          </a:pPr>
          <a:r>
            <a:rPr lang="en-US" sz="2000" dirty="0" smtClean="0"/>
            <a:t>Banks(25), </a:t>
          </a:r>
        </a:p>
        <a:p>
          <a:pPr rtl="0">
            <a:spcAft>
              <a:spcPts val="0"/>
            </a:spcAft>
          </a:pPr>
          <a:r>
            <a:rPr lang="en-US" sz="2000" dirty="0" smtClean="0"/>
            <a:t>CSCS(1), </a:t>
          </a:r>
        </a:p>
        <a:p>
          <a:pPr rtl="0">
            <a:spcAft>
              <a:spcPts val="0"/>
            </a:spcAft>
          </a:pPr>
          <a:r>
            <a:rPr lang="en-US" sz="2000" dirty="0" smtClean="0"/>
            <a:t>NIBSS(1), </a:t>
          </a:r>
        </a:p>
        <a:p>
          <a:pPr rtl="0">
            <a:spcAft>
              <a:spcPts val="0"/>
            </a:spcAft>
          </a:pPr>
          <a:r>
            <a:rPr lang="en-US" sz="2000" dirty="0" smtClean="0"/>
            <a:t>Registrars(18), </a:t>
          </a:r>
        </a:p>
        <a:p>
          <a:pPr rtl="0">
            <a:spcAft>
              <a:spcPts val="0"/>
            </a:spcAft>
          </a:pPr>
          <a:r>
            <a:rPr lang="en-US" sz="2000" dirty="0" smtClean="0"/>
            <a:t>Broker Dealers(50) </a:t>
          </a:r>
        </a:p>
        <a:p>
          <a:pPr rtl="0">
            <a:spcAft>
              <a:spcPts val="0"/>
            </a:spcAft>
          </a:pPr>
          <a:r>
            <a:rPr lang="en-US" sz="2000" dirty="0" smtClean="0"/>
            <a:t>and Investors(1200)</a:t>
          </a:r>
          <a:endParaRPr lang="en-US" sz="2000" dirty="0"/>
        </a:p>
      </dgm:t>
    </dgm:pt>
    <dgm:pt modelId="{17556468-2816-DF47-A357-BC9BC297F6B4}" type="parTrans" cxnId="{C57596B2-567F-8D4F-902E-252167FA17C7}">
      <dgm:prSet/>
      <dgm:spPr/>
      <dgm:t>
        <a:bodyPr/>
        <a:lstStyle/>
        <a:p>
          <a:endParaRPr lang="en-US"/>
        </a:p>
      </dgm:t>
    </dgm:pt>
    <dgm:pt modelId="{77567DCB-83D4-5C47-AB84-639B06DC3357}" type="sibTrans" cxnId="{C57596B2-567F-8D4F-902E-252167FA17C7}">
      <dgm:prSet/>
      <dgm:spPr/>
      <dgm:t>
        <a:bodyPr/>
        <a:lstStyle/>
        <a:p>
          <a:endParaRPr lang="en-US"/>
        </a:p>
      </dgm:t>
    </dgm:pt>
    <dgm:pt modelId="{BF4E761B-6BAC-9F4D-8905-6B003AF12ABB}">
      <dgm:prSet phldrT="[Text]" custT="1"/>
      <dgm:spPr/>
      <dgm:t>
        <a:bodyPr/>
        <a:lstStyle/>
        <a:p>
          <a:pPr rtl="0"/>
          <a:r>
            <a:rPr lang="en-US" sz="3000" b="1" dirty="0"/>
            <a:t>Capital Flows &amp; Ownership </a:t>
          </a:r>
          <a:r>
            <a:rPr lang="en-US" sz="3000" b="1" dirty="0" smtClean="0"/>
            <a:t>Structure</a:t>
          </a:r>
        </a:p>
        <a:p>
          <a:pPr rtl="0"/>
          <a:endParaRPr lang="en-US" sz="5000" b="1" dirty="0"/>
        </a:p>
      </dgm:t>
    </dgm:pt>
    <dgm:pt modelId="{85916A52-ACC1-7745-B3E9-AB4FEB7038A0}" type="parTrans" cxnId="{7FB3B004-C317-A641-89AE-18D9B3E20402}">
      <dgm:prSet/>
      <dgm:spPr/>
      <dgm:t>
        <a:bodyPr/>
        <a:lstStyle/>
        <a:p>
          <a:endParaRPr lang="en-US"/>
        </a:p>
      </dgm:t>
    </dgm:pt>
    <dgm:pt modelId="{B9EA7159-61F3-2D41-B1BE-F659A18063D2}" type="sibTrans" cxnId="{7FB3B004-C317-A641-89AE-18D9B3E20402}">
      <dgm:prSet/>
      <dgm:spPr/>
      <dgm:t>
        <a:bodyPr/>
        <a:lstStyle/>
        <a:p>
          <a:endParaRPr lang="en-US"/>
        </a:p>
      </dgm:t>
    </dgm:pt>
    <dgm:pt modelId="{C2E09A62-5420-B84A-98FC-4C7A6AEE4C44}">
      <dgm:prSet phldrT="[Text]" custT="1"/>
      <dgm:spPr/>
      <dgm:t>
        <a:bodyPr/>
        <a:lstStyle/>
        <a:p>
          <a:pPr algn="l" rtl="0"/>
          <a:r>
            <a:rPr lang="en-US" sz="1800" dirty="0" smtClean="0"/>
            <a:t>To measure the </a:t>
          </a:r>
          <a:r>
            <a:rPr lang="en-US" sz="1800" dirty="0"/>
            <a:t>ownership structure of Nigerian securities</a:t>
          </a:r>
          <a:r>
            <a:rPr lang="en-US" sz="1800" dirty="0" smtClean="0"/>
            <a:t>,</a:t>
          </a:r>
        </a:p>
        <a:p>
          <a:pPr algn="l" rtl="0"/>
          <a:r>
            <a:rPr lang="en-US" sz="1800" dirty="0" smtClean="0"/>
            <a:t>Investments </a:t>
          </a:r>
          <a:r>
            <a:rPr lang="en-US" sz="1800" dirty="0"/>
            <a:t>of non-residents in Nigerian </a:t>
          </a:r>
          <a:r>
            <a:rPr lang="en-US" sz="1800" dirty="0" smtClean="0"/>
            <a:t>securities, </a:t>
          </a:r>
          <a:r>
            <a:rPr lang="en-US" sz="1800" dirty="0"/>
            <a:t>and </a:t>
          </a:r>
          <a:endParaRPr lang="en-US" sz="1800" dirty="0" smtClean="0"/>
        </a:p>
        <a:p>
          <a:pPr algn="l" rtl="0"/>
          <a:r>
            <a:rPr lang="en-US" sz="1800" dirty="0" smtClean="0"/>
            <a:t>Investments </a:t>
          </a:r>
          <a:r>
            <a:rPr lang="en-US" sz="1800" dirty="0"/>
            <a:t>of Nigerian residents in foreign securities </a:t>
          </a:r>
        </a:p>
      </dgm:t>
    </dgm:pt>
    <dgm:pt modelId="{87489150-8FFB-FB4A-9D80-C59005ECB9C9}" type="parTrans" cxnId="{DF78EAAB-C717-3C49-9CFB-239D48606602}">
      <dgm:prSet/>
      <dgm:spPr/>
      <dgm:t>
        <a:bodyPr/>
        <a:lstStyle/>
        <a:p>
          <a:endParaRPr lang="en-US"/>
        </a:p>
      </dgm:t>
    </dgm:pt>
    <dgm:pt modelId="{68C38C7C-A579-804F-AA0C-A60543C731C3}" type="sibTrans" cxnId="{DF78EAAB-C717-3C49-9CFB-239D48606602}">
      <dgm:prSet/>
      <dgm:spPr/>
      <dgm:t>
        <a:bodyPr/>
        <a:lstStyle/>
        <a:p>
          <a:endParaRPr lang="en-US"/>
        </a:p>
      </dgm:t>
    </dgm:pt>
    <dgm:pt modelId="{F57545D1-5BC5-244E-8CFA-632BE8741697}">
      <dgm:prSet phldrT="[Text]" custT="1"/>
      <dgm:spPr/>
      <dgm:t>
        <a:bodyPr/>
        <a:lstStyle/>
        <a:p>
          <a:pPr rtl="0"/>
          <a:r>
            <a:rPr lang="en-US" sz="2000" dirty="0" smtClean="0"/>
            <a:t>Broker </a:t>
          </a:r>
          <a:r>
            <a:rPr lang="en-US" sz="2000" dirty="0"/>
            <a:t>Dealers, </a:t>
          </a:r>
          <a:endParaRPr lang="en-US" sz="2000" dirty="0" smtClean="0"/>
        </a:p>
        <a:p>
          <a:pPr rtl="0"/>
          <a:r>
            <a:rPr lang="en-US" sz="2000" dirty="0" smtClean="0"/>
            <a:t>Fund </a:t>
          </a:r>
          <a:r>
            <a:rPr lang="en-US" sz="2000" dirty="0"/>
            <a:t>Managers </a:t>
          </a:r>
          <a:endParaRPr lang="en-US" sz="2000" dirty="0" smtClean="0"/>
        </a:p>
        <a:p>
          <a:pPr rtl="0"/>
          <a:r>
            <a:rPr lang="en-US" sz="2000" dirty="0" smtClean="0"/>
            <a:t>Registrars</a:t>
          </a:r>
          <a:endParaRPr lang="en-US" sz="2000" dirty="0"/>
        </a:p>
      </dgm:t>
    </dgm:pt>
    <dgm:pt modelId="{02FADD3D-47FF-C742-9C19-01853DEF6EDE}" type="parTrans" cxnId="{F3D59F0A-833B-0B46-9F96-BC97994031A8}">
      <dgm:prSet/>
      <dgm:spPr/>
      <dgm:t>
        <a:bodyPr/>
        <a:lstStyle/>
        <a:p>
          <a:endParaRPr lang="en-US"/>
        </a:p>
      </dgm:t>
    </dgm:pt>
    <dgm:pt modelId="{D4F081AE-EBFE-0144-AF33-9E72EA580271}" type="sibTrans" cxnId="{F3D59F0A-833B-0B46-9F96-BC97994031A8}">
      <dgm:prSet/>
      <dgm:spPr/>
      <dgm:t>
        <a:bodyPr/>
        <a:lstStyle/>
        <a:p>
          <a:endParaRPr lang="en-US"/>
        </a:p>
      </dgm:t>
    </dgm:pt>
    <dgm:pt modelId="{D2355B8B-E4B0-9045-87C6-8D0A410774E6}">
      <dgm:prSet phldrT="[Text]" custT="1"/>
      <dgm:spPr/>
      <dgm:t>
        <a:bodyPr/>
        <a:lstStyle/>
        <a:p>
          <a:pPr rtl="0"/>
          <a:r>
            <a:rPr lang="en-US" sz="3000" b="1" dirty="0" smtClean="0"/>
            <a:t>Assessment of          E-dividend Payment</a:t>
          </a:r>
        </a:p>
        <a:p>
          <a:pPr rtl="0"/>
          <a:endParaRPr lang="en-US" sz="2000" b="1" dirty="0" smtClean="0"/>
        </a:p>
        <a:p>
          <a:pPr rtl="0"/>
          <a:endParaRPr lang="en-US" sz="3000" b="1" dirty="0"/>
        </a:p>
      </dgm:t>
    </dgm:pt>
    <dgm:pt modelId="{54C5627C-4AE1-9E4B-B6E0-9BC2F0281EBB}" type="sibTrans" cxnId="{01CD39D2-38A1-8245-92A2-508190821F48}">
      <dgm:prSet/>
      <dgm:spPr/>
      <dgm:t>
        <a:bodyPr/>
        <a:lstStyle/>
        <a:p>
          <a:endParaRPr lang="en-US"/>
        </a:p>
      </dgm:t>
    </dgm:pt>
    <dgm:pt modelId="{7B3F2516-6290-CB47-AEAF-A5FA5ADD57D2}" type="parTrans" cxnId="{01CD39D2-38A1-8245-92A2-508190821F48}">
      <dgm:prSet/>
      <dgm:spPr/>
      <dgm:t>
        <a:bodyPr/>
        <a:lstStyle/>
        <a:p>
          <a:endParaRPr lang="en-US"/>
        </a:p>
      </dgm:t>
    </dgm:pt>
    <dgm:pt modelId="{4FF147DE-399F-C84D-B8C0-EB06C70D8318}" type="pres">
      <dgm:prSet presAssocID="{FB35A9DC-8DEF-404C-A0C6-09569B4315D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77347F-DE2E-274C-9382-A3435FB29EBE}" type="pres">
      <dgm:prSet presAssocID="{633AC0A4-40F0-DE40-923B-7D0EBB3CB9E5}" presName="compNode" presStyleCnt="0"/>
      <dgm:spPr/>
      <dgm:t>
        <a:bodyPr/>
        <a:lstStyle/>
        <a:p>
          <a:endParaRPr lang="en-GB"/>
        </a:p>
      </dgm:t>
    </dgm:pt>
    <dgm:pt modelId="{E3A25FE7-B6AC-B242-944D-FBA470B0F01D}" type="pres">
      <dgm:prSet presAssocID="{633AC0A4-40F0-DE40-923B-7D0EBB3CB9E5}" presName="aNode" presStyleLbl="bgShp" presStyleIdx="0" presStyleCnt="3"/>
      <dgm:spPr/>
      <dgm:t>
        <a:bodyPr/>
        <a:lstStyle/>
        <a:p>
          <a:endParaRPr lang="en-US"/>
        </a:p>
      </dgm:t>
    </dgm:pt>
    <dgm:pt modelId="{805A6956-EC4E-9446-8E98-BE56EB7D5A59}" type="pres">
      <dgm:prSet presAssocID="{633AC0A4-40F0-DE40-923B-7D0EBB3CB9E5}" presName="textNode" presStyleLbl="bgShp" presStyleIdx="0" presStyleCnt="3"/>
      <dgm:spPr/>
      <dgm:t>
        <a:bodyPr/>
        <a:lstStyle/>
        <a:p>
          <a:endParaRPr lang="en-US"/>
        </a:p>
      </dgm:t>
    </dgm:pt>
    <dgm:pt modelId="{B01235D2-B470-4847-9FCD-38125BE77DB5}" type="pres">
      <dgm:prSet presAssocID="{633AC0A4-40F0-DE40-923B-7D0EBB3CB9E5}" presName="compChildNode" presStyleCnt="0"/>
      <dgm:spPr/>
      <dgm:t>
        <a:bodyPr/>
        <a:lstStyle/>
        <a:p>
          <a:endParaRPr lang="en-GB"/>
        </a:p>
      </dgm:t>
    </dgm:pt>
    <dgm:pt modelId="{5626115A-3B1A-3345-9D77-BFE1981101F2}" type="pres">
      <dgm:prSet presAssocID="{633AC0A4-40F0-DE40-923B-7D0EBB3CB9E5}" presName="theInnerList" presStyleCnt="0"/>
      <dgm:spPr/>
      <dgm:t>
        <a:bodyPr/>
        <a:lstStyle/>
        <a:p>
          <a:endParaRPr lang="en-GB"/>
        </a:p>
      </dgm:t>
    </dgm:pt>
    <dgm:pt modelId="{8C8C0DA9-A992-9845-8C7B-C4771BE2437F}" type="pres">
      <dgm:prSet presAssocID="{A5F588DC-8309-B341-A21B-43496334FDCE}" presName="childNode" presStyleLbl="node1" presStyleIdx="0" presStyleCnt="6" custScaleX="112047" custScaleY="268257" custLinFactY="-56193" custLinFactNeighborX="427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C56C9-AD04-894B-9DEE-D5D0241B7F9D}" type="pres">
      <dgm:prSet presAssocID="{A5F588DC-8309-B341-A21B-43496334FDCE}" presName="aSpace2" presStyleCnt="0"/>
      <dgm:spPr/>
      <dgm:t>
        <a:bodyPr/>
        <a:lstStyle/>
        <a:p>
          <a:endParaRPr lang="en-GB"/>
        </a:p>
      </dgm:t>
    </dgm:pt>
    <dgm:pt modelId="{767021B7-1FF3-014B-B776-7F45065E3144}" type="pres">
      <dgm:prSet presAssocID="{ADC4BF22-8DA7-CE4E-BB27-87DFA2954CE1}" presName="childNode" presStyleLbl="node1" presStyleIdx="1" presStyleCnt="6" custScaleX="110820" custScaleY="268271" custLinFactY="-29837" custLinFactNeighborX="314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08CFE-D423-7349-BFC3-86CAD8762540}" type="pres">
      <dgm:prSet presAssocID="{633AC0A4-40F0-DE40-923B-7D0EBB3CB9E5}" presName="aSpace" presStyleCnt="0"/>
      <dgm:spPr/>
      <dgm:t>
        <a:bodyPr/>
        <a:lstStyle/>
        <a:p>
          <a:endParaRPr lang="en-GB"/>
        </a:p>
      </dgm:t>
    </dgm:pt>
    <dgm:pt modelId="{65937AB8-D515-2A43-A3C3-2FEA059D6E65}" type="pres">
      <dgm:prSet presAssocID="{D2355B8B-E4B0-9045-87C6-8D0A410774E6}" presName="compNode" presStyleCnt="0"/>
      <dgm:spPr/>
      <dgm:t>
        <a:bodyPr/>
        <a:lstStyle/>
        <a:p>
          <a:endParaRPr lang="en-GB"/>
        </a:p>
      </dgm:t>
    </dgm:pt>
    <dgm:pt modelId="{8659509E-3386-8F48-994E-64BFDEDFF33E}" type="pres">
      <dgm:prSet presAssocID="{D2355B8B-E4B0-9045-87C6-8D0A410774E6}" presName="aNode" presStyleLbl="bgShp" presStyleIdx="1" presStyleCnt="3"/>
      <dgm:spPr/>
      <dgm:t>
        <a:bodyPr/>
        <a:lstStyle/>
        <a:p>
          <a:endParaRPr lang="en-US"/>
        </a:p>
      </dgm:t>
    </dgm:pt>
    <dgm:pt modelId="{BDA8599C-F393-5144-B4CB-EB3ED661F955}" type="pres">
      <dgm:prSet presAssocID="{D2355B8B-E4B0-9045-87C6-8D0A410774E6}" presName="textNode" presStyleLbl="bgShp" presStyleIdx="1" presStyleCnt="3"/>
      <dgm:spPr/>
      <dgm:t>
        <a:bodyPr/>
        <a:lstStyle/>
        <a:p>
          <a:endParaRPr lang="en-US"/>
        </a:p>
      </dgm:t>
    </dgm:pt>
    <dgm:pt modelId="{571F8108-36F0-7D43-8D59-B6A15ECD9D91}" type="pres">
      <dgm:prSet presAssocID="{D2355B8B-E4B0-9045-87C6-8D0A410774E6}" presName="compChildNode" presStyleCnt="0"/>
      <dgm:spPr/>
      <dgm:t>
        <a:bodyPr/>
        <a:lstStyle/>
        <a:p>
          <a:endParaRPr lang="en-GB"/>
        </a:p>
      </dgm:t>
    </dgm:pt>
    <dgm:pt modelId="{D280548C-8BC4-6B44-A38F-6826DDFDAC1F}" type="pres">
      <dgm:prSet presAssocID="{D2355B8B-E4B0-9045-87C6-8D0A410774E6}" presName="theInnerList" presStyleCnt="0"/>
      <dgm:spPr/>
      <dgm:t>
        <a:bodyPr/>
        <a:lstStyle/>
        <a:p>
          <a:endParaRPr lang="en-GB"/>
        </a:p>
      </dgm:t>
    </dgm:pt>
    <dgm:pt modelId="{42BB3378-F2A6-6D4A-8155-F36D55129921}" type="pres">
      <dgm:prSet presAssocID="{673073C4-2719-AD4B-81C1-6F5B4838154E}" presName="childNode" presStyleLbl="node1" presStyleIdx="2" presStyleCnt="6" custScaleX="112678" custScaleY="223314" custLinFactY="-43641" custLinFactNeighborX="270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9BA5A-6AE6-9949-A191-AE72F8F53196}" type="pres">
      <dgm:prSet presAssocID="{673073C4-2719-AD4B-81C1-6F5B4838154E}" presName="aSpace2" presStyleCnt="0"/>
      <dgm:spPr/>
      <dgm:t>
        <a:bodyPr/>
        <a:lstStyle/>
        <a:p>
          <a:endParaRPr lang="en-GB"/>
        </a:p>
      </dgm:t>
    </dgm:pt>
    <dgm:pt modelId="{20D61476-000A-964D-BDF8-A0439BE5D7FC}" type="pres">
      <dgm:prSet presAssocID="{A02E3111-62AD-F54F-B486-ECBAB6D999FD}" presName="childNode" presStyleLbl="node1" presStyleIdx="3" presStyleCnt="6" custScaleX="113619" custScaleY="225436" custLinFactY="-23943" custLinFactNeighborX="115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1C4A0D-1F78-2541-BBE1-6525A953C87A}" type="pres">
      <dgm:prSet presAssocID="{D2355B8B-E4B0-9045-87C6-8D0A410774E6}" presName="aSpace" presStyleCnt="0"/>
      <dgm:spPr/>
      <dgm:t>
        <a:bodyPr/>
        <a:lstStyle/>
        <a:p>
          <a:endParaRPr lang="en-GB"/>
        </a:p>
      </dgm:t>
    </dgm:pt>
    <dgm:pt modelId="{828797DE-013F-814F-A921-770688371C39}" type="pres">
      <dgm:prSet presAssocID="{BF4E761B-6BAC-9F4D-8905-6B003AF12ABB}" presName="compNode" presStyleCnt="0"/>
      <dgm:spPr/>
      <dgm:t>
        <a:bodyPr/>
        <a:lstStyle/>
        <a:p>
          <a:endParaRPr lang="en-GB"/>
        </a:p>
      </dgm:t>
    </dgm:pt>
    <dgm:pt modelId="{0240F7B1-601B-064A-9CF8-5D54CD700E24}" type="pres">
      <dgm:prSet presAssocID="{BF4E761B-6BAC-9F4D-8905-6B003AF12ABB}" presName="aNode" presStyleLbl="bgShp" presStyleIdx="2" presStyleCnt="3" custLinFactNeighborX="2203" custLinFactNeighborY="2171"/>
      <dgm:spPr/>
      <dgm:t>
        <a:bodyPr/>
        <a:lstStyle/>
        <a:p>
          <a:endParaRPr lang="en-US"/>
        </a:p>
      </dgm:t>
    </dgm:pt>
    <dgm:pt modelId="{A19DCCD0-B0FB-6049-9A6E-5D4B0F40D9DC}" type="pres">
      <dgm:prSet presAssocID="{BF4E761B-6BAC-9F4D-8905-6B003AF12ABB}" presName="textNode" presStyleLbl="bgShp" presStyleIdx="2" presStyleCnt="3"/>
      <dgm:spPr/>
      <dgm:t>
        <a:bodyPr/>
        <a:lstStyle/>
        <a:p>
          <a:endParaRPr lang="en-US"/>
        </a:p>
      </dgm:t>
    </dgm:pt>
    <dgm:pt modelId="{E8B11D76-DB3C-B045-AD9D-6C26D3132B24}" type="pres">
      <dgm:prSet presAssocID="{BF4E761B-6BAC-9F4D-8905-6B003AF12ABB}" presName="compChildNode" presStyleCnt="0"/>
      <dgm:spPr/>
      <dgm:t>
        <a:bodyPr/>
        <a:lstStyle/>
        <a:p>
          <a:endParaRPr lang="en-GB"/>
        </a:p>
      </dgm:t>
    </dgm:pt>
    <dgm:pt modelId="{C73362DE-67DD-4D41-9DA8-115C6D164CFC}" type="pres">
      <dgm:prSet presAssocID="{BF4E761B-6BAC-9F4D-8905-6B003AF12ABB}" presName="theInnerList" presStyleCnt="0"/>
      <dgm:spPr/>
      <dgm:t>
        <a:bodyPr/>
        <a:lstStyle/>
        <a:p>
          <a:endParaRPr lang="en-GB"/>
        </a:p>
      </dgm:t>
    </dgm:pt>
    <dgm:pt modelId="{BEDFBA95-623F-DF4D-B76C-568C91F951A1}" type="pres">
      <dgm:prSet presAssocID="{C2E09A62-5420-B84A-98FC-4C7A6AEE4C44}" presName="childNode" presStyleLbl="node1" presStyleIdx="4" presStyleCnt="6" custScaleX="96323" custScaleY="178376" custLinFactY="-36059" custLinFactNeighborX="1623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6C90DA-2032-4F4C-85E7-9C12FA35A115}" type="pres">
      <dgm:prSet presAssocID="{C2E09A62-5420-B84A-98FC-4C7A6AEE4C44}" presName="aSpace2" presStyleCnt="0"/>
      <dgm:spPr/>
      <dgm:t>
        <a:bodyPr/>
        <a:lstStyle/>
        <a:p>
          <a:endParaRPr lang="en-GB"/>
        </a:p>
      </dgm:t>
    </dgm:pt>
    <dgm:pt modelId="{D60F1BFC-DE21-8946-B935-3B27E6025D4D}" type="pres">
      <dgm:prSet presAssocID="{F57545D1-5BC5-244E-8CFA-632BE8741697}" presName="childNode" presStyleLbl="node1" presStyleIdx="5" presStyleCnt="6" custScaleY="93855" custLinFactY="-23184" custLinFactNeighborX="108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DE4878-A269-48AB-BE26-DADF0CAEA361}" type="presOf" srcId="{D2355B8B-E4B0-9045-87C6-8D0A410774E6}" destId="{8659509E-3386-8F48-994E-64BFDEDFF33E}" srcOrd="0" destOrd="0" presId="urn:microsoft.com/office/officeart/2005/8/layout/lProcess2"/>
    <dgm:cxn modelId="{01CD39D2-38A1-8245-92A2-508190821F48}" srcId="{FB35A9DC-8DEF-404C-A0C6-09569B4315DC}" destId="{D2355B8B-E4B0-9045-87C6-8D0A410774E6}" srcOrd="1" destOrd="0" parTransId="{7B3F2516-6290-CB47-AEAF-A5FA5ADD57D2}" sibTransId="{54C5627C-4AE1-9E4B-B6E0-9BC2F0281EBB}"/>
    <dgm:cxn modelId="{F35CD242-1F77-450D-B457-B29129C037F8}" type="presOf" srcId="{633AC0A4-40F0-DE40-923B-7D0EBB3CB9E5}" destId="{805A6956-EC4E-9446-8E98-BE56EB7D5A59}" srcOrd="1" destOrd="0" presId="urn:microsoft.com/office/officeart/2005/8/layout/lProcess2"/>
    <dgm:cxn modelId="{BB625EDE-40BA-5146-B289-BF0986419BCA}" srcId="{FB35A9DC-8DEF-404C-A0C6-09569B4315DC}" destId="{633AC0A4-40F0-DE40-923B-7D0EBB3CB9E5}" srcOrd="0" destOrd="0" parTransId="{40ACAA6F-E4C2-074E-A505-0A8873E053AE}" sibTransId="{C2AAB414-5639-0A47-B6C1-9A7A0E5F282B}"/>
    <dgm:cxn modelId="{4618E61B-3D7B-5D48-8406-B6E0716E1E82}" srcId="{D2355B8B-E4B0-9045-87C6-8D0A410774E6}" destId="{673073C4-2719-AD4B-81C1-6F5B4838154E}" srcOrd="0" destOrd="0" parTransId="{4FA01F05-BCEE-FA48-AE3A-722A150A95AA}" sibTransId="{6263C562-BB39-284F-A07B-E33443C50BC4}"/>
    <dgm:cxn modelId="{39CC5727-E645-4EA3-94F7-4220E42C7C74}" type="presOf" srcId="{A02E3111-62AD-F54F-B486-ECBAB6D999FD}" destId="{20D61476-000A-964D-BDF8-A0439BE5D7FC}" srcOrd="0" destOrd="0" presId="urn:microsoft.com/office/officeart/2005/8/layout/lProcess2"/>
    <dgm:cxn modelId="{D07CA07E-0222-4A2C-A467-4E9504C7D85C}" type="presOf" srcId="{633AC0A4-40F0-DE40-923B-7D0EBB3CB9E5}" destId="{E3A25FE7-B6AC-B242-944D-FBA470B0F01D}" srcOrd="0" destOrd="0" presId="urn:microsoft.com/office/officeart/2005/8/layout/lProcess2"/>
    <dgm:cxn modelId="{C57596B2-567F-8D4F-902E-252167FA17C7}" srcId="{D2355B8B-E4B0-9045-87C6-8D0A410774E6}" destId="{A02E3111-62AD-F54F-B486-ECBAB6D999FD}" srcOrd="1" destOrd="0" parTransId="{17556468-2816-DF47-A357-BC9BC297F6B4}" sibTransId="{77567DCB-83D4-5C47-AB84-639B06DC3357}"/>
    <dgm:cxn modelId="{00230CF5-3BD2-4B0C-83E3-F5105A288695}" type="presOf" srcId="{C2E09A62-5420-B84A-98FC-4C7A6AEE4C44}" destId="{BEDFBA95-623F-DF4D-B76C-568C91F951A1}" srcOrd="0" destOrd="0" presId="urn:microsoft.com/office/officeart/2005/8/layout/lProcess2"/>
    <dgm:cxn modelId="{F3D59F0A-833B-0B46-9F96-BC97994031A8}" srcId="{BF4E761B-6BAC-9F4D-8905-6B003AF12ABB}" destId="{F57545D1-5BC5-244E-8CFA-632BE8741697}" srcOrd="1" destOrd="0" parTransId="{02FADD3D-47FF-C742-9C19-01853DEF6EDE}" sibTransId="{D4F081AE-EBFE-0144-AF33-9E72EA580271}"/>
    <dgm:cxn modelId="{0C7A5DC8-6BEF-4818-A197-D2C3AA51B4A1}" type="presOf" srcId="{A5F588DC-8309-B341-A21B-43496334FDCE}" destId="{8C8C0DA9-A992-9845-8C7B-C4771BE2437F}" srcOrd="0" destOrd="0" presId="urn:microsoft.com/office/officeart/2005/8/layout/lProcess2"/>
    <dgm:cxn modelId="{FA779422-DDB4-4A92-A50E-433968FA5147}" type="presOf" srcId="{FB35A9DC-8DEF-404C-A0C6-09569B4315DC}" destId="{4FF147DE-399F-C84D-B8C0-EB06C70D8318}" srcOrd="0" destOrd="0" presId="urn:microsoft.com/office/officeart/2005/8/layout/lProcess2"/>
    <dgm:cxn modelId="{549420D1-BADC-D74A-B2AF-D753C1C15C40}" srcId="{633AC0A4-40F0-DE40-923B-7D0EBB3CB9E5}" destId="{ADC4BF22-8DA7-CE4E-BB27-87DFA2954CE1}" srcOrd="1" destOrd="0" parTransId="{A2D25E36-6C93-5242-A9B8-ADB704F4E5C7}" sibTransId="{8D3EFE6D-34AF-724C-8B3B-5E513D7792BC}"/>
    <dgm:cxn modelId="{16EBE05E-F744-4EBD-8475-4FF9133818D1}" type="presOf" srcId="{D2355B8B-E4B0-9045-87C6-8D0A410774E6}" destId="{BDA8599C-F393-5144-B4CB-EB3ED661F955}" srcOrd="1" destOrd="0" presId="urn:microsoft.com/office/officeart/2005/8/layout/lProcess2"/>
    <dgm:cxn modelId="{E650C0FF-068A-4D32-A0E8-0FDCBA2F227C}" type="presOf" srcId="{ADC4BF22-8DA7-CE4E-BB27-87DFA2954CE1}" destId="{767021B7-1FF3-014B-B776-7F45065E3144}" srcOrd="0" destOrd="0" presId="urn:microsoft.com/office/officeart/2005/8/layout/lProcess2"/>
    <dgm:cxn modelId="{B3509A73-B20F-41C7-9DCD-E2199A344EFB}" type="presOf" srcId="{F57545D1-5BC5-244E-8CFA-632BE8741697}" destId="{D60F1BFC-DE21-8946-B935-3B27E6025D4D}" srcOrd="0" destOrd="0" presId="urn:microsoft.com/office/officeart/2005/8/layout/lProcess2"/>
    <dgm:cxn modelId="{25C64C9F-E38A-4AA7-8F1C-D6B54B9749E6}" type="presOf" srcId="{BF4E761B-6BAC-9F4D-8905-6B003AF12ABB}" destId="{A19DCCD0-B0FB-6049-9A6E-5D4B0F40D9DC}" srcOrd="1" destOrd="0" presId="urn:microsoft.com/office/officeart/2005/8/layout/lProcess2"/>
    <dgm:cxn modelId="{5C21D676-8721-4CA2-A341-58D32527D2DC}" type="presOf" srcId="{BF4E761B-6BAC-9F4D-8905-6B003AF12ABB}" destId="{0240F7B1-601B-064A-9CF8-5D54CD700E24}" srcOrd="0" destOrd="0" presId="urn:microsoft.com/office/officeart/2005/8/layout/lProcess2"/>
    <dgm:cxn modelId="{DF78EAAB-C717-3C49-9CFB-239D48606602}" srcId="{BF4E761B-6BAC-9F4D-8905-6B003AF12ABB}" destId="{C2E09A62-5420-B84A-98FC-4C7A6AEE4C44}" srcOrd="0" destOrd="0" parTransId="{87489150-8FFB-FB4A-9D80-C59005ECB9C9}" sibTransId="{68C38C7C-A579-804F-AA0C-A60543C731C3}"/>
    <dgm:cxn modelId="{FE6FDB01-01A9-4198-A3C5-F2929F12850C}" type="presOf" srcId="{673073C4-2719-AD4B-81C1-6F5B4838154E}" destId="{42BB3378-F2A6-6D4A-8155-F36D55129921}" srcOrd="0" destOrd="0" presId="urn:microsoft.com/office/officeart/2005/8/layout/lProcess2"/>
    <dgm:cxn modelId="{9F9BEE5D-CCF3-FC47-AA6B-1E89C935C992}" srcId="{633AC0A4-40F0-DE40-923B-7D0EBB3CB9E5}" destId="{A5F588DC-8309-B341-A21B-43496334FDCE}" srcOrd="0" destOrd="0" parTransId="{B87C9EE8-DD86-9A47-BBD4-E9A93C2F9B11}" sibTransId="{C9F83E5B-D77C-5743-94F6-1AD73C2DCBDC}"/>
    <dgm:cxn modelId="{7FB3B004-C317-A641-89AE-18D9B3E20402}" srcId="{FB35A9DC-8DEF-404C-A0C6-09569B4315DC}" destId="{BF4E761B-6BAC-9F4D-8905-6B003AF12ABB}" srcOrd="2" destOrd="0" parTransId="{85916A52-ACC1-7745-B3E9-AB4FEB7038A0}" sibTransId="{B9EA7159-61F3-2D41-B1BE-F659A18063D2}"/>
    <dgm:cxn modelId="{EEFC140B-1C57-415E-9ECE-FED0A90EC437}" type="presParOf" srcId="{4FF147DE-399F-C84D-B8C0-EB06C70D8318}" destId="{7977347F-DE2E-274C-9382-A3435FB29EBE}" srcOrd="0" destOrd="0" presId="urn:microsoft.com/office/officeart/2005/8/layout/lProcess2"/>
    <dgm:cxn modelId="{752B33CF-3E94-4A59-A2DC-32D970ECEAC3}" type="presParOf" srcId="{7977347F-DE2E-274C-9382-A3435FB29EBE}" destId="{E3A25FE7-B6AC-B242-944D-FBA470B0F01D}" srcOrd="0" destOrd="0" presId="urn:microsoft.com/office/officeart/2005/8/layout/lProcess2"/>
    <dgm:cxn modelId="{A568261B-FF1F-47D2-9456-75933BC5B485}" type="presParOf" srcId="{7977347F-DE2E-274C-9382-A3435FB29EBE}" destId="{805A6956-EC4E-9446-8E98-BE56EB7D5A59}" srcOrd="1" destOrd="0" presId="urn:microsoft.com/office/officeart/2005/8/layout/lProcess2"/>
    <dgm:cxn modelId="{9AEFE2BC-961E-492B-81D1-55F0DFDC783B}" type="presParOf" srcId="{7977347F-DE2E-274C-9382-A3435FB29EBE}" destId="{B01235D2-B470-4847-9FCD-38125BE77DB5}" srcOrd="2" destOrd="0" presId="urn:microsoft.com/office/officeart/2005/8/layout/lProcess2"/>
    <dgm:cxn modelId="{251684F8-9F9D-466C-824D-53965D575480}" type="presParOf" srcId="{B01235D2-B470-4847-9FCD-38125BE77DB5}" destId="{5626115A-3B1A-3345-9D77-BFE1981101F2}" srcOrd="0" destOrd="0" presId="urn:microsoft.com/office/officeart/2005/8/layout/lProcess2"/>
    <dgm:cxn modelId="{3038D374-356D-48E9-8E06-35292D71E655}" type="presParOf" srcId="{5626115A-3B1A-3345-9D77-BFE1981101F2}" destId="{8C8C0DA9-A992-9845-8C7B-C4771BE2437F}" srcOrd="0" destOrd="0" presId="urn:microsoft.com/office/officeart/2005/8/layout/lProcess2"/>
    <dgm:cxn modelId="{18D3F82F-9119-41AD-A77E-3D06EAECCD3A}" type="presParOf" srcId="{5626115A-3B1A-3345-9D77-BFE1981101F2}" destId="{F10C56C9-AD04-894B-9DEE-D5D0241B7F9D}" srcOrd="1" destOrd="0" presId="urn:microsoft.com/office/officeart/2005/8/layout/lProcess2"/>
    <dgm:cxn modelId="{E2D49BF2-6A38-43C9-9921-8BA7667DDBFE}" type="presParOf" srcId="{5626115A-3B1A-3345-9D77-BFE1981101F2}" destId="{767021B7-1FF3-014B-B776-7F45065E3144}" srcOrd="2" destOrd="0" presId="urn:microsoft.com/office/officeart/2005/8/layout/lProcess2"/>
    <dgm:cxn modelId="{9C14FF58-1F20-42B1-836D-258F393B3C0C}" type="presParOf" srcId="{4FF147DE-399F-C84D-B8C0-EB06C70D8318}" destId="{1A608CFE-D423-7349-BFC3-86CAD8762540}" srcOrd="1" destOrd="0" presId="urn:microsoft.com/office/officeart/2005/8/layout/lProcess2"/>
    <dgm:cxn modelId="{11209135-9876-49E5-B574-EDDA1CC82464}" type="presParOf" srcId="{4FF147DE-399F-C84D-B8C0-EB06C70D8318}" destId="{65937AB8-D515-2A43-A3C3-2FEA059D6E65}" srcOrd="2" destOrd="0" presId="urn:microsoft.com/office/officeart/2005/8/layout/lProcess2"/>
    <dgm:cxn modelId="{63D0AF48-295D-4688-AF10-0A8AE5D2567E}" type="presParOf" srcId="{65937AB8-D515-2A43-A3C3-2FEA059D6E65}" destId="{8659509E-3386-8F48-994E-64BFDEDFF33E}" srcOrd="0" destOrd="0" presId="urn:microsoft.com/office/officeart/2005/8/layout/lProcess2"/>
    <dgm:cxn modelId="{800E1776-AF10-411C-A80F-8B64541430FE}" type="presParOf" srcId="{65937AB8-D515-2A43-A3C3-2FEA059D6E65}" destId="{BDA8599C-F393-5144-B4CB-EB3ED661F955}" srcOrd="1" destOrd="0" presId="urn:microsoft.com/office/officeart/2005/8/layout/lProcess2"/>
    <dgm:cxn modelId="{46B5A939-6402-4F02-B859-34611F78A96C}" type="presParOf" srcId="{65937AB8-D515-2A43-A3C3-2FEA059D6E65}" destId="{571F8108-36F0-7D43-8D59-B6A15ECD9D91}" srcOrd="2" destOrd="0" presId="urn:microsoft.com/office/officeart/2005/8/layout/lProcess2"/>
    <dgm:cxn modelId="{B4E66A25-0E39-4DAA-8258-F89E43780120}" type="presParOf" srcId="{571F8108-36F0-7D43-8D59-B6A15ECD9D91}" destId="{D280548C-8BC4-6B44-A38F-6826DDFDAC1F}" srcOrd="0" destOrd="0" presId="urn:microsoft.com/office/officeart/2005/8/layout/lProcess2"/>
    <dgm:cxn modelId="{050D93EA-D359-4970-AE11-DC0A4B5385AE}" type="presParOf" srcId="{D280548C-8BC4-6B44-A38F-6826DDFDAC1F}" destId="{42BB3378-F2A6-6D4A-8155-F36D55129921}" srcOrd="0" destOrd="0" presId="urn:microsoft.com/office/officeart/2005/8/layout/lProcess2"/>
    <dgm:cxn modelId="{88AC29C1-6658-424D-B772-5E11E15B47E7}" type="presParOf" srcId="{D280548C-8BC4-6B44-A38F-6826DDFDAC1F}" destId="{FA59BA5A-6AE6-9949-A191-AE72F8F53196}" srcOrd="1" destOrd="0" presId="urn:microsoft.com/office/officeart/2005/8/layout/lProcess2"/>
    <dgm:cxn modelId="{17E044F9-F101-44ED-B89C-119A9E83036D}" type="presParOf" srcId="{D280548C-8BC4-6B44-A38F-6826DDFDAC1F}" destId="{20D61476-000A-964D-BDF8-A0439BE5D7FC}" srcOrd="2" destOrd="0" presId="urn:microsoft.com/office/officeart/2005/8/layout/lProcess2"/>
    <dgm:cxn modelId="{D3B429C1-BB92-41BE-8FAC-E51F83FD08CF}" type="presParOf" srcId="{4FF147DE-399F-C84D-B8C0-EB06C70D8318}" destId="{E11C4A0D-1F78-2541-BBE1-6525A953C87A}" srcOrd="3" destOrd="0" presId="urn:microsoft.com/office/officeart/2005/8/layout/lProcess2"/>
    <dgm:cxn modelId="{79B570E4-5ED4-420B-B125-E750E3F206CC}" type="presParOf" srcId="{4FF147DE-399F-C84D-B8C0-EB06C70D8318}" destId="{828797DE-013F-814F-A921-770688371C39}" srcOrd="4" destOrd="0" presId="urn:microsoft.com/office/officeart/2005/8/layout/lProcess2"/>
    <dgm:cxn modelId="{7B9B336A-CFE9-4777-8188-5993E49BF57C}" type="presParOf" srcId="{828797DE-013F-814F-A921-770688371C39}" destId="{0240F7B1-601B-064A-9CF8-5D54CD700E24}" srcOrd="0" destOrd="0" presId="urn:microsoft.com/office/officeart/2005/8/layout/lProcess2"/>
    <dgm:cxn modelId="{7EE99EA8-CE13-4E85-B2D6-50F219C5DFBC}" type="presParOf" srcId="{828797DE-013F-814F-A921-770688371C39}" destId="{A19DCCD0-B0FB-6049-9A6E-5D4B0F40D9DC}" srcOrd="1" destOrd="0" presId="urn:microsoft.com/office/officeart/2005/8/layout/lProcess2"/>
    <dgm:cxn modelId="{13351D37-B0A9-4E1A-AB25-DA8BB5E7C910}" type="presParOf" srcId="{828797DE-013F-814F-A921-770688371C39}" destId="{E8B11D76-DB3C-B045-AD9D-6C26D3132B24}" srcOrd="2" destOrd="0" presId="urn:microsoft.com/office/officeart/2005/8/layout/lProcess2"/>
    <dgm:cxn modelId="{ED6D3772-32BF-4735-94B2-D788DB683399}" type="presParOf" srcId="{E8B11D76-DB3C-B045-AD9D-6C26D3132B24}" destId="{C73362DE-67DD-4D41-9DA8-115C6D164CFC}" srcOrd="0" destOrd="0" presId="urn:microsoft.com/office/officeart/2005/8/layout/lProcess2"/>
    <dgm:cxn modelId="{3F7149B4-3DDC-4451-8C2E-10929A937962}" type="presParOf" srcId="{C73362DE-67DD-4D41-9DA8-115C6D164CFC}" destId="{BEDFBA95-623F-DF4D-B76C-568C91F951A1}" srcOrd="0" destOrd="0" presId="urn:microsoft.com/office/officeart/2005/8/layout/lProcess2"/>
    <dgm:cxn modelId="{F97B3BA5-CEC4-441D-94EF-3BE15686450F}" type="presParOf" srcId="{C73362DE-67DD-4D41-9DA8-115C6D164CFC}" destId="{066C90DA-2032-4F4C-85E7-9C12FA35A115}" srcOrd="1" destOrd="0" presId="urn:microsoft.com/office/officeart/2005/8/layout/lProcess2"/>
    <dgm:cxn modelId="{488E571C-46AA-4E43-8E48-E6D25A69E27A}" type="presParOf" srcId="{C73362DE-67DD-4D41-9DA8-115C6D164CFC}" destId="{D60F1BFC-DE21-8946-B935-3B27E6025D4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4D8F16-E2CB-4135-9E02-77D72AACD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0135" y="1296433"/>
            <a:ext cx="10260806" cy="2757899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04D035-9738-484D-A926-AA74D4CE6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0135" y="4160688"/>
            <a:ext cx="10260806" cy="1912558"/>
          </a:xfrm>
        </p:spPr>
        <p:txBody>
          <a:bodyPr/>
          <a:lstStyle>
            <a:lvl1pPr marL="0" indent="0" algn="ctr">
              <a:buNone/>
              <a:defRPr sz="2600"/>
            </a:lvl1pPr>
            <a:lvl2pPr marL="501137" indent="0" algn="ctr">
              <a:buNone/>
              <a:defRPr sz="2200"/>
            </a:lvl2pPr>
            <a:lvl3pPr marL="1002274" indent="0" algn="ctr">
              <a:buNone/>
              <a:defRPr sz="2000"/>
            </a:lvl3pPr>
            <a:lvl4pPr marL="1503411" indent="0" algn="ctr">
              <a:buNone/>
              <a:defRPr sz="1800"/>
            </a:lvl4pPr>
            <a:lvl5pPr marL="2004548" indent="0" algn="ctr">
              <a:buNone/>
              <a:defRPr sz="1800"/>
            </a:lvl5pPr>
            <a:lvl6pPr marL="2505685" indent="0" algn="ctr">
              <a:buNone/>
              <a:defRPr sz="1800"/>
            </a:lvl6pPr>
            <a:lvl7pPr marL="3006822" indent="0" algn="ctr">
              <a:buNone/>
              <a:defRPr sz="1800"/>
            </a:lvl7pPr>
            <a:lvl8pPr marL="3507958" indent="0" algn="ctr">
              <a:buNone/>
              <a:defRPr sz="1800"/>
            </a:lvl8pPr>
            <a:lvl9pPr marL="4009095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5BB8F1-48E4-4E44-9658-D4033BAD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572F1-64AD-4FFD-AC11-DDFFEE5C6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ED97F7-57C9-4233-8822-4F7AECEC8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48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F14E59-193E-4696-AFB3-5265BEFC4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0785302-78EE-4615-99FF-2C133DBE9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CF02B0-8BCC-43B9-A4F5-3B68EBEE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C1A81A-26D3-4E7E-B2DB-C3F07747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3ED0237-D182-4D76-BAC2-2B7CB746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44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EA7A2DD-2A48-4231-AC7C-C52B4BABA7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790519" y="421753"/>
            <a:ext cx="2949982" cy="6713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FD2FAE1-057A-4381-8A43-ADFC6F895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40574" y="421753"/>
            <a:ext cx="8678932" cy="67132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6F57B5-FBD9-45C3-9D95-07E3329E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5B757A-D698-468F-9926-1920F7A2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0B6C35-0A96-406E-9BBA-11649E657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1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C312A3-9701-439A-9DB2-F2A11B60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D14D97-635E-47C4-8BB6-A1412DC4B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29298D-379B-422B-AA2F-41464E13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67ACC5-8E36-473A-8549-1FD5DF62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DF0907-5F04-4690-AEA5-7234DC05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29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6D55A2-D293-4DDB-BD13-ECA75DEA1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449" y="1974906"/>
            <a:ext cx="11799927" cy="3295176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269A10C-E0E2-4B4E-A35E-74A31DF2A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3449" y="5301255"/>
            <a:ext cx="11799927" cy="1732855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0113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227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03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045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056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0682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5079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0090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1F891C-1EDE-4EA0-97F8-E6854F8C2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B86AB4-9D6A-41F4-83D6-3B1E4186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29CB8A-617D-451C-8851-DE04DBA6C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88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501DA7-5D27-4500-8EFB-921FA0D7C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5A0B7F-01FF-46E9-8BD5-5D04C8A1CC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0575" y="2108766"/>
            <a:ext cx="5814457" cy="50261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85874F0-E0A8-40AC-92AB-5A26FF0AD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6045" y="2108766"/>
            <a:ext cx="5814457" cy="50261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A490000-8948-4CBE-A0EC-7839581CE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C30CF5-4C6A-4402-9195-A2D1AF6B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F4E0EE-2621-4C7B-9536-F6EB11CA8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0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02D137-E5FF-42BC-8F91-A10027BDE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356" y="421754"/>
            <a:ext cx="11799927" cy="1531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C3A92DC-877F-46A3-B544-491374EC0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2357" y="1941899"/>
            <a:ext cx="5787735" cy="95169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1137" indent="0">
              <a:buNone/>
              <a:defRPr sz="2200" b="1"/>
            </a:lvl2pPr>
            <a:lvl3pPr marL="1002274" indent="0">
              <a:buNone/>
              <a:defRPr sz="2000" b="1"/>
            </a:lvl3pPr>
            <a:lvl4pPr marL="1503411" indent="0">
              <a:buNone/>
              <a:defRPr sz="1800" b="1"/>
            </a:lvl4pPr>
            <a:lvl5pPr marL="2004548" indent="0">
              <a:buNone/>
              <a:defRPr sz="1800" b="1"/>
            </a:lvl5pPr>
            <a:lvl6pPr marL="2505685" indent="0">
              <a:buNone/>
              <a:defRPr sz="1800" b="1"/>
            </a:lvl6pPr>
            <a:lvl7pPr marL="3006822" indent="0">
              <a:buNone/>
              <a:defRPr sz="1800" b="1"/>
            </a:lvl7pPr>
            <a:lvl8pPr marL="3507958" indent="0">
              <a:buNone/>
              <a:defRPr sz="1800" b="1"/>
            </a:lvl8pPr>
            <a:lvl9pPr marL="4009095" indent="0">
              <a:buNone/>
              <a:defRPr sz="18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E68484B-8E61-4649-9E8F-BE0D8C903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2357" y="2893594"/>
            <a:ext cx="5787735" cy="42560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B670005-658B-4D97-9105-5AC4C8C59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26045" y="1941899"/>
            <a:ext cx="5816239" cy="95169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1137" indent="0">
              <a:buNone/>
              <a:defRPr sz="2200" b="1"/>
            </a:lvl2pPr>
            <a:lvl3pPr marL="1002274" indent="0">
              <a:buNone/>
              <a:defRPr sz="2000" b="1"/>
            </a:lvl3pPr>
            <a:lvl4pPr marL="1503411" indent="0">
              <a:buNone/>
              <a:defRPr sz="1800" b="1"/>
            </a:lvl4pPr>
            <a:lvl5pPr marL="2004548" indent="0">
              <a:buNone/>
              <a:defRPr sz="1800" b="1"/>
            </a:lvl5pPr>
            <a:lvl6pPr marL="2505685" indent="0">
              <a:buNone/>
              <a:defRPr sz="1800" b="1"/>
            </a:lvl6pPr>
            <a:lvl7pPr marL="3006822" indent="0">
              <a:buNone/>
              <a:defRPr sz="1800" b="1"/>
            </a:lvl7pPr>
            <a:lvl8pPr marL="3507958" indent="0">
              <a:buNone/>
              <a:defRPr sz="1800" b="1"/>
            </a:lvl8pPr>
            <a:lvl9pPr marL="4009095" indent="0">
              <a:buNone/>
              <a:defRPr sz="18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7764802-9B2D-4DEA-A4C2-CEF6D2C55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26045" y="2893594"/>
            <a:ext cx="5816239" cy="42560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C6AFE15-0406-468A-9CE5-68EE40A3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88D3AC3-AE09-4D25-9DCF-F202E7B4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3D5B395-6BB4-4B1F-81EA-B50AC9CF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5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50DC0C-D5D6-4642-B311-7792EB980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09DE33A-9DB7-44B3-BAE7-1B1930BA1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C117DF7-1CD2-4825-8331-B2347F8A0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51ED698-56DA-48F6-8B36-BC28F3E9E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99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BC0DEBD-6A76-4428-8DEC-9F23A0FB8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EC304BD-0219-416C-8CE2-A9EC761E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E25E5B0-6152-4071-98CF-C45C5D73E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7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A5AB58-F51E-4E0F-A89A-2552FE983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357" y="528108"/>
            <a:ext cx="4412502" cy="1848379"/>
          </a:xfrm>
        </p:spPr>
        <p:txBody>
          <a:bodyPr anchor="b"/>
          <a:lstStyle>
            <a:lvl1pPr>
              <a:defRPr sz="3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83A5D4-16B7-4E60-B818-A485E6087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6239" y="1140568"/>
            <a:ext cx="6926044" cy="562948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5CC607-48E8-42ED-B5D4-1C98D3375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2357" y="2376488"/>
            <a:ext cx="4412502" cy="4402737"/>
          </a:xfrm>
        </p:spPr>
        <p:txBody>
          <a:bodyPr/>
          <a:lstStyle>
            <a:lvl1pPr marL="0" indent="0">
              <a:buNone/>
              <a:defRPr sz="1800"/>
            </a:lvl1pPr>
            <a:lvl2pPr marL="501137" indent="0">
              <a:buNone/>
              <a:defRPr sz="1500"/>
            </a:lvl2pPr>
            <a:lvl3pPr marL="1002274" indent="0">
              <a:buNone/>
              <a:defRPr sz="1300"/>
            </a:lvl3pPr>
            <a:lvl4pPr marL="1503411" indent="0">
              <a:buNone/>
              <a:defRPr sz="1100"/>
            </a:lvl4pPr>
            <a:lvl5pPr marL="2004548" indent="0">
              <a:buNone/>
              <a:defRPr sz="1100"/>
            </a:lvl5pPr>
            <a:lvl6pPr marL="2505685" indent="0">
              <a:buNone/>
              <a:defRPr sz="1100"/>
            </a:lvl6pPr>
            <a:lvl7pPr marL="3006822" indent="0">
              <a:buNone/>
              <a:defRPr sz="1100"/>
            </a:lvl7pPr>
            <a:lvl8pPr marL="3507958" indent="0">
              <a:buNone/>
              <a:defRPr sz="1100"/>
            </a:lvl8pPr>
            <a:lvl9pPr marL="4009095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F220FF-D4A0-4A32-9BD1-6C61E1907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61CF9D-8988-4895-8C69-04E04E515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C232375-44F7-4FFB-A8BF-699590B5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27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2F1781-BF4B-432A-A515-D09B502AB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357" y="528108"/>
            <a:ext cx="4412502" cy="1848379"/>
          </a:xfrm>
        </p:spPr>
        <p:txBody>
          <a:bodyPr anchor="b"/>
          <a:lstStyle>
            <a:lvl1pPr>
              <a:defRPr sz="3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85BCEDE-CD1A-4202-9B6A-26430F96FB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16239" y="1140568"/>
            <a:ext cx="6926044" cy="5629488"/>
          </a:xfrm>
        </p:spPr>
        <p:txBody>
          <a:bodyPr/>
          <a:lstStyle>
            <a:lvl1pPr marL="0" indent="0">
              <a:buNone/>
              <a:defRPr sz="3500"/>
            </a:lvl1pPr>
            <a:lvl2pPr marL="501137" indent="0">
              <a:buNone/>
              <a:defRPr sz="3100"/>
            </a:lvl2pPr>
            <a:lvl3pPr marL="1002274" indent="0">
              <a:buNone/>
              <a:defRPr sz="2600"/>
            </a:lvl3pPr>
            <a:lvl4pPr marL="1503411" indent="0">
              <a:buNone/>
              <a:defRPr sz="2200"/>
            </a:lvl4pPr>
            <a:lvl5pPr marL="2004548" indent="0">
              <a:buNone/>
              <a:defRPr sz="2200"/>
            </a:lvl5pPr>
            <a:lvl6pPr marL="2505685" indent="0">
              <a:buNone/>
              <a:defRPr sz="2200"/>
            </a:lvl6pPr>
            <a:lvl7pPr marL="3006822" indent="0">
              <a:buNone/>
              <a:defRPr sz="2200"/>
            </a:lvl7pPr>
            <a:lvl8pPr marL="3507958" indent="0">
              <a:buNone/>
              <a:defRPr sz="2200"/>
            </a:lvl8pPr>
            <a:lvl9pPr marL="4009095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A7057D-B7E4-4547-A7F8-3C37F2802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2357" y="2376488"/>
            <a:ext cx="4412502" cy="4402737"/>
          </a:xfrm>
        </p:spPr>
        <p:txBody>
          <a:bodyPr/>
          <a:lstStyle>
            <a:lvl1pPr marL="0" indent="0">
              <a:buNone/>
              <a:defRPr sz="1800"/>
            </a:lvl1pPr>
            <a:lvl2pPr marL="501137" indent="0">
              <a:buNone/>
              <a:defRPr sz="1500"/>
            </a:lvl2pPr>
            <a:lvl3pPr marL="1002274" indent="0">
              <a:buNone/>
              <a:defRPr sz="1300"/>
            </a:lvl3pPr>
            <a:lvl4pPr marL="1503411" indent="0">
              <a:buNone/>
              <a:defRPr sz="1100"/>
            </a:lvl4pPr>
            <a:lvl5pPr marL="2004548" indent="0">
              <a:buNone/>
              <a:defRPr sz="1100"/>
            </a:lvl5pPr>
            <a:lvl6pPr marL="2505685" indent="0">
              <a:buNone/>
              <a:defRPr sz="1100"/>
            </a:lvl6pPr>
            <a:lvl7pPr marL="3006822" indent="0">
              <a:buNone/>
              <a:defRPr sz="1100"/>
            </a:lvl7pPr>
            <a:lvl8pPr marL="3507958" indent="0">
              <a:buNone/>
              <a:defRPr sz="1100"/>
            </a:lvl8pPr>
            <a:lvl9pPr marL="4009095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0F817C0-D326-44A0-BDD1-84541DE0A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F2CFE27-F536-4376-A802-17CD63A98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AEC18A-8D0C-40D6-BCEA-9286BCFA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24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5CB224B-5191-47A2-B99D-7B102FEA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574" y="421754"/>
            <a:ext cx="11799927" cy="1531148"/>
          </a:xfrm>
          <a:prstGeom prst="rect">
            <a:avLst/>
          </a:prstGeom>
        </p:spPr>
        <p:txBody>
          <a:bodyPr vert="horz" lIns="100227" tIns="50114" rIns="100227" bIns="5011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C4AC8A-0644-4440-BCDF-7F1642A19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0574" y="2108766"/>
            <a:ext cx="11799927" cy="5026198"/>
          </a:xfrm>
          <a:prstGeom prst="rect">
            <a:avLst/>
          </a:prstGeom>
        </p:spPr>
        <p:txBody>
          <a:bodyPr vert="horz" lIns="100227" tIns="50114" rIns="100227" bIns="50114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9876FC-5F65-4586-9A71-969082C6D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40574" y="7342174"/>
            <a:ext cx="3078242" cy="421753"/>
          </a:xfrm>
          <a:prstGeom prst="rect">
            <a:avLst/>
          </a:prstGeom>
        </p:spPr>
        <p:txBody>
          <a:bodyPr vert="horz" lIns="100227" tIns="50114" rIns="100227" bIns="5011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B4F3C-A77C-4883-9DF6-D0990FC0097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0A2DAA-90AC-4321-9A4C-E1ED57344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1857" y="7342174"/>
            <a:ext cx="4617363" cy="421753"/>
          </a:xfrm>
          <a:prstGeom prst="rect">
            <a:avLst/>
          </a:prstGeom>
        </p:spPr>
        <p:txBody>
          <a:bodyPr vert="horz" lIns="100227" tIns="50114" rIns="100227" bIns="5011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C3FA41-2506-42D2-9436-75104F25E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62259" y="7342174"/>
            <a:ext cx="3078242" cy="421753"/>
          </a:xfrm>
          <a:prstGeom prst="rect">
            <a:avLst/>
          </a:prstGeom>
        </p:spPr>
        <p:txBody>
          <a:bodyPr vert="horz" lIns="100227" tIns="50114" rIns="100227" bIns="5011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1A177-5B12-4C2B-848F-DC3340AD0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43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02274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0568" indent="-250568" algn="l" defTabSz="1002274" rtl="0" eaLnBrk="1" latinLnBrk="0" hangingPunct="1">
        <a:lnSpc>
          <a:spcPct val="90000"/>
        </a:lnSpc>
        <a:spcBef>
          <a:spcPts val="1096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51705" indent="-250568" algn="l" defTabSz="1002274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842" indent="-250568" algn="l" defTabSz="1002274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53979" indent="-250568" algn="l" defTabSz="1002274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55116" indent="-250568" algn="l" defTabSz="1002274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56253" indent="-250568" algn="l" defTabSz="1002274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257390" indent="-250568" algn="l" defTabSz="1002274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758527" indent="-250568" algn="l" defTabSz="1002274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259664" indent="-250568" algn="l" defTabSz="1002274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22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137" algn="l" defTabSz="10022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2274" algn="l" defTabSz="10022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3411" algn="l" defTabSz="10022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4548" algn="l" defTabSz="10022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5685" algn="l" defTabSz="10022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6822" algn="l" defTabSz="10022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7958" algn="l" defTabSz="10022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09095" algn="l" defTabSz="10022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67493"/>
            <a:ext cx="13681075" cy="84599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Fintechs and the Nigerian Capital Market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5517" y="3395841"/>
            <a:ext cx="10260806" cy="19125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Afolabi Olowookere, Ph.D.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Economic Research and Policy Management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Securities and Exchange Commission, Abuja, Nigeria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45517" y="5927559"/>
            <a:ext cx="10260806" cy="1183692"/>
          </a:xfrm>
          <a:prstGeom prst="rect">
            <a:avLst/>
          </a:prstGeom>
        </p:spPr>
        <p:txBody>
          <a:bodyPr vert="horz" lIns="100227" tIns="50114" rIns="100227" bIns="5011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Presented at 1</a:t>
            </a:r>
            <a:r>
              <a:rPr lang="en-GB" baseline="30000" dirty="0" smtClean="0"/>
              <a:t>st</a:t>
            </a:r>
            <a:r>
              <a:rPr lang="en-GB" dirty="0" smtClean="0"/>
              <a:t> CMC,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19 April,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09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A8CBB272-906B-495D-B015-276DCA4D5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5507"/>
            <a:ext cx="13681074" cy="75123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GB" sz="3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Technology Comes with Risks and Opportunities…</a:t>
            </a:r>
            <a:endParaRPr lang="en-GB" sz="3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4CAE741-1BEE-472D-A329-38F867FB4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903" y="1043083"/>
            <a:ext cx="12785835" cy="601231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800" i="1" dirty="0" smtClean="0"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GB" sz="2200" dirty="0" smtClean="0">
                <a:latin typeface="Century Gothic" pitchFamily="34" charset="0"/>
              </a:rPr>
              <a:t>“Between </a:t>
            </a:r>
            <a:r>
              <a:rPr lang="en-GB" sz="2200" dirty="0">
                <a:latin typeface="Century Gothic" pitchFamily="34" charset="0"/>
              </a:rPr>
              <a:t>400 million and 800 million of today’s  jobs will be automated by 2030”</a:t>
            </a:r>
          </a:p>
          <a:p>
            <a:pPr marL="0" indent="0" algn="ctr">
              <a:buNone/>
            </a:pPr>
            <a:r>
              <a:rPr lang="en-GB" sz="2200" b="1" dirty="0">
                <a:latin typeface="Bradley Hand ITC" panose="03070402050302030203" pitchFamily="66" charset="0"/>
              </a:rPr>
              <a:t>-McKinsey Global Institute, Nov., 2017</a:t>
            </a:r>
          </a:p>
          <a:p>
            <a:pPr marL="0" indent="0" algn="r">
              <a:buNone/>
            </a:pPr>
            <a:endParaRPr lang="en-GB" sz="2200" b="1" i="1" dirty="0"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GB" sz="2200" dirty="0" smtClean="0">
                <a:latin typeface="Century Gothic" pitchFamily="34" charset="0"/>
              </a:rPr>
              <a:t>“Up </a:t>
            </a:r>
            <a:r>
              <a:rPr lang="en-GB" sz="2200" dirty="0">
                <a:latin typeface="Century Gothic" pitchFamily="34" charset="0"/>
              </a:rPr>
              <a:t>to a third of all American jobs will be lost to automation within the next 13 years”</a:t>
            </a:r>
          </a:p>
          <a:p>
            <a:pPr marL="0" indent="0" algn="ctr">
              <a:buNone/>
            </a:pPr>
            <a:r>
              <a:rPr lang="en-GB" sz="2200" b="1" i="1" dirty="0">
                <a:latin typeface="Bradley Hand ITC" panose="03070402050302030203" pitchFamily="66" charset="0"/>
              </a:rPr>
              <a:t>-McKinsey Global Institute, Nov., 2017</a:t>
            </a:r>
          </a:p>
          <a:p>
            <a:pPr marL="0" indent="0" algn="ctr">
              <a:buNone/>
            </a:pPr>
            <a:endParaRPr lang="en-GB" sz="2200" b="1" i="1" dirty="0"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GB" sz="2200" dirty="0" smtClean="0">
                <a:latin typeface="Century Gothic" pitchFamily="34" charset="0"/>
              </a:rPr>
              <a:t>“Two </a:t>
            </a:r>
            <a:r>
              <a:rPr lang="en-GB" sz="2200" dirty="0">
                <a:latin typeface="Century Gothic" pitchFamily="34" charset="0"/>
              </a:rPr>
              <a:t>third of all job in developing countries might be lost to </a:t>
            </a:r>
            <a:r>
              <a:rPr lang="en-GB" sz="2200" dirty="0" smtClean="0">
                <a:latin typeface="Century Gothic" pitchFamily="34" charset="0"/>
              </a:rPr>
              <a:t>automation“</a:t>
            </a:r>
            <a:endParaRPr lang="en-GB" sz="2200" dirty="0">
              <a:latin typeface="Century Gothic" pitchFamily="34" charset="0"/>
            </a:endParaRPr>
          </a:p>
          <a:p>
            <a:pPr marL="0" indent="0" algn="ctr">
              <a:buNone/>
            </a:pPr>
            <a:r>
              <a:rPr lang="en-GB" sz="2200" b="1" i="1" dirty="0">
                <a:latin typeface="Bradley Hand ITC" panose="03070402050302030203" pitchFamily="66" charset="0"/>
              </a:rPr>
              <a:t>World Bank, 2016</a:t>
            </a:r>
          </a:p>
          <a:p>
            <a:pPr marL="0" indent="0" algn="r">
              <a:buNone/>
            </a:pPr>
            <a:r>
              <a:rPr lang="en-GB" sz="2000" dirty="0" smtClean="0">
                <a:latin typeface="Bradley Hand ITC" panose="03070402050302030203" pitchFamily="66" charset="0"/>
              </a:rPr>
              <a:t>.</a:t>
            </a:r>
            <a:endParaRPr lang="en-GB" sz="2000" dirty="0">
              <a:latin typeface="Bradley Hand ITC" panose="03070402050302030203" pitchFamily="66" charset="0"/>
            </a:endParaRPr>
          </a:p>
          <a:p>
            <a:endParaRPr lang="en-GB" sz="2000" dirty="0">
              <a:latin typeface="Bradley Hand ITC" panose="03070402050302030203" pitchFamily="66" charset="0"/>
            </a:endParaRPr>
          </a:p>
          <a:p>
            <a:endParaRPr lang="en-GB" sz="2000" dirty="0">
              <a:latin typeface="Bradley Hand ITC" panose="03070402050302030203" pitchFamily="66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3745643"/>
              </p:ext>
            </p:extLst>
          </p:nvPr>
        </p:nvGraphicFramePr>
        <p:xfrm>
          <a:off x="536028" y="5515219"/>
          <a:ext cx="12880427" cy="224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6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BCB7A9-9D38-47F6-BBDE-5E976306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3681075" cy="728426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Capital (and Technology) will Grow far more than Jobs</a:t>
            </a:r>
            <a:endParaRPr lang="en-GB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960873"/>
              </p:ext>
            </p:extLst>
          </p:nvPr>
        </p:nvGraphicFramePr>
        <p:xfrm>
          <a:off x="7315201" y="893269"/>
          <a:ext cx="6085488" cy="1977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8496"/>
                <a:gridCol w="2028496"/>
                <a:gridCol w="2028496"/>
              </a:tblGrid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Year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Labour Force (</a:t>
                      </a:r>
                      <a:r>
                        <a:rPr lang="en-GB" sz="1800" u="none" strike="noStrike" dirty="0" err="1">
                          <a:effectLst/>
                        </a:rPr>
                        <a:t>mn</a:t>
                      </a:r>
                      <a:r>
                        <a:rPr lang="en-GB" sz="1800" u="none" strike="noStrike" dirty="0">
                          <a:effectLst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Unemployment </a:t>
                      </a:r>
                      <a:r>
                        <a:rPr lang="en-GB" sz="1800" u="none" strike="noStrike" dirty="0" smtClean="0">
                          <a:effectLst/>
                        </a:rPr>
                        <a:t>   rate </a:t>
                      </a:r>
                      <a:r>
                        <a:rPr lang="en-GB" sz="1800" u="none" strike="noStrike" dirty="0">
                          <a:effectLst/>
                        </a:rPr>
                        <a:t>(%)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effectLst/>
                        </a:rPr>
                        <a:t>1987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           25.2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effectLst/>
                        </a:rPr>
                        <a:t>             6.6 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1997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           41.6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           10.2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2007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effectLst/>
                        </a:rPr>
                        <a:t>           60.0 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           14.2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2017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           85.1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           40.0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 smtClean="0">
                          <a:effectLst/>
                        </a:rPr>
                        <a:t>Growth(%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237.8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33.4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22278"/>
              </p:ext>
            </p:extLst>
          </p:nvPr>
        </p:nvGraphicFramePr>
        <p:xfrm>
          <a:off x="7267905" y="3380616"/>
          <a:ext cx="6101250" cy="1977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86"/>
                <a:gridCol w="1723253"/>
                <a:gridCol w="1443807"/>
                <a:gridCol w="1816404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Year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 Fixed Asset(</a:t>
                      </a:r>
                      <a:r>
                        <a:rPr lang="en-GB" sz="1800" u="none" strike="noStrike" dirty="0" err="1">
                          <a:effectLst/>
                        </a:rPr>
                        <a:t>N'm</a:t>
                      </a:r>
                      <a:r>
                        <a:rPr lang="en-GB" sz="1800" u="none" strike="noStrike" dirty="0">
                          <a:effectLst/>
                        </a:rPr>
                        <a:t>)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Employees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Capital-labour </a:t>
                      </a:r>
                      <a:r>
                        <a:rPr lang="en-GB" sz="1800" u="none" strike="noStrike" dirty="0" smtClean="0">
                          <a:effectLst/>
                        </a:rPr>
                        <a:t>ratio (</a:t>
                      </a:r>
                      <a:r>
                        <a:rPr lang="en-GB" sz="1800" u="none" strike="noStrike" dirty="0">
                          <a:effectLst/>
                        </a:rPr>
                        <a:t>capital intensity)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1987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                       167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10,865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                       0.02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1997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                   4,592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10,012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                       0.46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2007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                 17,296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7,593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                       2.28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2017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                 88,315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9,249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                       9.55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</a:rPr>
                        <a:t>Growth(%)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</a:rPr>
                        <a:t>                 52,711 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-14.9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838815"/>
              </p:ext>
            </p:extLst>
          </p:nvPr>
        </p:nvGraphicFramePr>
        <p:xfrm>
          <a:off x="7267905" y="5855420"/>
          <a:ext cx="6180084" cy="170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7225"/>
                <a:gridCol w="1669785"/>
                <a:gridCol w="1451308"/>
                <a:gridCol w="1841766"/>
              </a:tblGrid>
              <a:tr h="571500"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Fixed Asset (</a:t>
                      </a:r>
                      <a:r>
                        <a:rPr lang="en-GB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N'm</a:t>
                      </a:r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Capital-labour ratio (capital intensity)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595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1002274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1.8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25,865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1002274" rtl="0" eaLnBrk="1" fontAlgn="b" latinLnBrk="0" hangingPunct="1"/>
                      <a:r>
                        <a:rPr lang="en-GB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1,875</a:t>
                      </a:r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13.8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98,670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1002274" rtl="0" eaLnBrk="1" fontAlgn="b" latinLnBrk="0" hangingPunct="1"/>
                      <a:r>
                        <a:rPr lang="en-GB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5,237</a:t>
                      </a:r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18.8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Growth (%)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r>
                        <a:rPr lang="en-GB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16,493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1002274" rtl="0" eaLnBrk="1" fontAlgn="b" latinLnBrk="0" hangingPunct="1"/>
                      <a:r>
                        <a:rPr lang="en-GB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1,511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02274" rtl="0" eaLnBrk="1" fontAlgn="b" latinLnBrk="0" hangingPunct="1"/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2" name="Right Arrow Callout 21"/>
          <p:cNvSpPr/>
          <p:nvPr/>
        </p:nvSpPr>
        <p:spPr>
          <a:xfrm>
            <a:off x="315310" y="898630"/>
            <a:ext cx="6826469" cy="204951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>
              <a:buFont typeface="Arial" pitchFamily="34" charset="0"/>
              <a:buChar char="•"/>
            </a:pPr>
            <a:r>
              <a:rPr lang="en-GB" dirty="0" smtClean="0"/>
              <a:t>Nigeria’s labour force rose from 25.2m in 1987 to 85.1m in 2017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n-GB" dirty="0" smtClean="0"/>
              <a:t>Unemployment rose from 6.6% to 40% in the 3 decades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n-GB" dirty="0" smtClean="0"/>
              <a:t>Jobs creation not meeting labour force expansion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55789" y="1679023"/>
            <a:ext cx="1939158" cy="4887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NIGERIA</a:t>
            </a:r>
            <a:endParaRPr lang="en-GB" b="1" dirty="0"/>
          </a:p>
        </p:txBody>
      </p:sp>
      <p:sp>
        <p:nvSpPr>
          <p:cNvPr id="24" name="Right Arrow Callout 23"/>
          <p:cNvSpPr/>
          <p:nvPr/>
        </p:nvSpPr>
        <p:spPr>
          <a:xfrm>
            <a:off x="315309" y="3310753"/>
            <a:ext cx="6826469" cy="204951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>
              <a:buFont typeface="Arial" pitchFamily="34" charset="0"/>
              <a:buChar char="•"/>
            </a:pPr>
            <a:r>
              <a:rPr lang="en-GB" dirty="0" smtClean="0"/>
              <a:t>First Bank increased its capital by 52,711% in 3 decades</a:t>
            </a:r>
          </a:p>
          <a:p>
            <a:pPr marL="769425" lvl="1" indent="-268288">
              <a:buFont typeface="Arial" pitchFamily="34" charset="0"/>
              <a:buChar char="•"/>
            </a:pPr>
            <a:r>
              <a:rPr lang="en-GB" dirty="0" smtClean="0"/>
              <a:t>Price level increase was less at 22,312%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n-GB" dirty="0" smtClean="0"/>
              <a:t>But its labour fell by 14.9%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n-GB" dirty="0" smtClean="0"/>
              <a:t>An average worker used N2000 capital to work in 1987, now N9.6m in 2017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729667" y="4091147"/>
            <a:ext cx="1939158" cy="4887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FIRST BANK</a:t>
            </a:r>
            <a:endParaRPr lang="en-GB" b="1" dirty="0"/>
          </a:p>
        </p:txBody>
      </p:sp>
      <p:sp>
        <p:nvSpPr>
          <p:cNvPr id="27" name="Right Arrow Callout 26"/>
          <p:cNvSpPr/>
          <p:nvPr/>
        </p:nvSpPr>
        <p:spPr>
          <a:xfrm>
            <a:off x="315308" y="5707118"/>
            <a:ext cx="6826469" cy="204951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>
              <a:buFont typeface="Arial" pitchFamily="34" charset="0"/>
              <a:buChar char="•"/>
            </a:pPr>
            <a:r>
              <a:rPr lang="en-GB" sz="1800" dirty="0" smtClean="0"/>
              <a:t>GTB increased </a:t>
            </a:r>
            <a:r>
              <a:rPr lang="en-GB" sz="1800" dirty="0"/>
              <a:t>its capital by </a:t>
            </a:r>
            <a:r>
              <a:rPr lang="en-GB" sz="1800" dirty="0" smtClean="0"/>
              <a:t>16,493% </a:t>
            </a:r>
            <a:r>
              <a:rPr lang="en-GB" sz="1800" dirty="0"/>
              <a:t>in </a:t>
            </a:r>
            <a:r>
              <a:rPr lang="en-GB" sz="1800" dirty="0" smtClean="0"/>
              <a:t>2 </a:t>
            </a:r>
            <a:r>
              <a:rPr lang="en-GB" sz="1800" dirty="0"/>
              <a:t>decades</a:t>
            </a:r>
          </a:p>
          <a:p>
            <a:pPr marL="769425" lvl="1" indent="-268288">
              <a:buFont typeface="Arial" pitchFamily="34" charset="0"/>
              <a:buChar char="•"/>
            </a:pPr>
            <a:r>
              <a:rPr lang="en-GB" sz="1800" dirty="0"/>
              <a:t>Price level increase </a:t>
            </a:r>
            <a:r>
              <a:rPr lang="en-GB" sz="1800" dirty="0" smtClean="0"/>
              <a:t>was </a:t>
            </a:r>
            <a:r>
              <a:rPr lang="en-GB" sz="1800" dirty="0"/>
              <a:t>less at </a:t>
            </a:r>
            <a:r>
              <a:rPr lang="en-GB" sz="1800" dirty="0" smtClean="0"/>
              <a:t>831%</a:t>
            </a:r>
            <a:endParaRPr lang="en-GB" sz="1800" dirty="0"/>
          </a:p>
          <a:p>
            <a:pPr marL="268288" indent="-268288">
              <a:buFont typeface="Arial" pitchFamily="34" charset="0"/>
              <a:buChar char="•"/>
            </a:pPr>
            <a:r>
              <a:rPr lang="en-GB" sz="1800" dirty="0" smtClean="0"/>
              <a:t>Its </a:t>
            </a:r>
            <a:r>
              <a:rPr lang="en-GB" sz="1800" dirty="0"/>
              <a:t>labour </a:t>
            </a:r>
            <a:r>
              <a:rPr lang="en-GB" sz="1800" dirty="0" smtClean="0"/>
              <a:t>also increased by 1,511%</a:t>
            </a:r>
            <a:endParaRPr lang="en-GB" sz="1800" dirty="0"/>
          </a:p>
          <a:p>
            <a:pPr marL="268288" indent="-268288">
              <a:buFont typeface="Arial" pitchFamily="34" charset="0"/>
              <a:buChar char="•"/>
            </a:pPr>
            <a:r>
              <a:rPr lang="en-GB" sz="1800" dirty="0"/>
              <a:t>An average worker used </a:t>
            </a:r>
            <a:r>
              <a:rPr lang="en-GB" sz="1800" dirty="0" smtClean="0"/>
              <a:t>N1.8m </a:t>
            </a:r>
            <a:r>
              <a:rPr lang="en-GB" sz="1800" dirty="0"/>
              <a:t>capital to work in </a:t>
            </a:r>
            <a:r>
              <a:rPr lang="en-GB" sz="1800" dirty="0" smtClean="0"/>
              <a:t>1997</a:t>
            </a:r>
            <a:r>
              <a:rPr lang="en-GB" sz="1800" dirty="0"/>
              <a:t>, now </a:t>
            </a:r>
            <a:r>
              <a:rPr lang="en-GB" sz="1800" dirty="0" smtClean="0"/>
              <a:t>N18.8m </a:t>
            </a:r>
            <a:r>
              <a:rPr lang="en-GB" sz="1800" dirty="0"/>
              <a:t>in </a:t>
            </a:r>
            <a:r>
              <a:rPr lang="en-GB" sz="1800" dirty="0" smtClean="0"/>
              <a:t>2017</a:t>
            </a:r>
            <a:endParaRPr lang="en-GB" sz="1800" dirty="0"/>
          </a:p>
        </p:txBody>
      </p:sp>
      <p:sp>
        <p:nvSpPr>
          <p:cNvPr id="28" name="Rectangle 27"/>
          <p:cNvSpPr/>
          <p:nvPr/>
        </p:nvSpPr>
        <p:spPr>
          <a:xfrm>
            <a:off x="4729667" y="6487511"/>
            <a:ext cx="1939158" cy="4887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GTBANK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50297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0831"/>
            <a:ext cx="13681075" cy="86329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FinTech in the Capital Market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1200" y="1138859"/>
            <a:ext cx="6879531" cy="6665071"/>
          </a:xfrm>
        </p:spPr>
        <p:txBody>
          <a:bodyPr>
            <a:noAutofit/>
          </a:bodyPr>
          <a:lstStyle/>
          <a:p>
            <a:pPr lvl="0"/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Financial technology (FinTech) 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- Definition</a:t>
            </a:r>
            <a:endParaRPr lang="en-GB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1" indent="0" algn="ctr">
              <a:buNone/>
            </a:pPr>
            <a:r>
              <a:rPr lang="en-US" sz="2700" dirty="0"/>
              <a:t>C</a:t>
            </a:r>
            <a:r>
              <a:rPr lang="en-US" sz="2700" dirty="0" smtClean="0"/>
              <a:t>ompanies that use </a:t>
            </a:r>
            <a:r>
              <a:rPr lang="en-US" sz="2700" u="sng" dirty="0" smtClean="0"/>
              <a:t>new </a:t>
            </a:r>
            <a:r>
              <a:rPr lang="en-US" sz="2700" u="sng" dirty="0"/>
              <a:t>technology </a:t>
            </a:r>
            <a:r>
              <a:rPr lang="en-US" sz="2700" dirty="0"/>
              <a:t>and </a:t>
            </a:r>
            <a:r>
              <a:rPr lang="en-US" sz="2700" u="sng" dirty="0"/>
              <a:t>innovation</a:t>
            </a:r>
            <a:r>
              <a:rPr lang="en-US" sz="2700" dirty="0"/>
              <a:t> to </a:t>
            </a:r>
            <a:r>
              <a:rPr lang="en-US" sz="2700" u="sng" dirty="0"/>
              <a:t>compete</a:t>
            </a:r>
            <a:r>
              <a:rPr lang="en-US" sz="2700" dirty="0"/>
              <a:t> with </a:t>
            </a:r>
            <a:r>
              <a:rPr lang="en-US" sz="2700" u="sng" dirty="0"/>
              <a:t>traditional</a:t>
            </a:r>
            <a:r>
              <a:rPr lang="en-US" sz="2700" dirty="0"/>
              <a:t> financial institutions in delivering financial </a:t>
            </a:r>
            <a:r>
              <a:rPr lang="en-US" sz="2700" dirty="0" smtClean="0"/>
              <a:t>services.</a:t>
            </a:r>
          </a:p>
          <a:p>
            <a:pPr marL="0" lvl="1" indent="0" algn="ctr">
              <a:buNone/>
            </a:pPr>
            <a:endParaRPr lang="en-US" sz="2700" dirty="0" smtClean="0"/>
          </a:p>
          <a:p>
            <a:pPr marL="457200" lvl="1" indent="-457200"/>
            <a:r>
              <a:rPr lang="en-GB" sz="2800" b="1" dirty="0" smtClean="0">
                <a:solidFill>
                  <a:schemeClr val="accent1"/>
                </a:solidFill>
              </a:rPr>
              <a:t>Applications in the </a:t>
            </a:r>
            <a:r>
              <a:rPr lang="en-GB" sz="2800" b="1" dirty="0">
                <a:solidFill>
                  <a:schemeClr val="accent1"/>
                </a:solidFill>
              </a:rPr>
              <a:t>capital market: 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500" b="1" dirty="0" smtClean="0"/>
              <a:t>Core </a:t>
            </a:r>
            <a:r>
              <a:rPr lang="en-GB" sz="2500" b="1" dirty="0"/>
              <a:t>Market Infrastructure</a:t>
            </a:r>
            <a:r>
              <a:rPr lang="en-GB" sz="2500" dirty="0"/>
              <a:t>: </a:t>
            </a:r>
            <a:endParaRPr lang="en-GB" sz="2500" dirty="0" smtClean="0"/>
          </a:p>
          <a:p>
            <a:pPr lvl="1"/>
            <a:r>
              <a:rPr lang="en-GB" sz="2000" dirty="0" smtClean="0"/>
              <a:t>Creating safer </a:t>
            </a:r>
            <a:r>
              <a:rPr lang="en-GB" sz="2000" dirty="0"/>
              <a:t>and more transparent access to liquidity; </a:t>
            </a:r>
            <a:endParaRPr lang="en-GB" sz="2000" dirty="0" smtClean="0"/>
          </a:p>
          <a:p>
            <a:pPr lvl="1"/>
            <a:r>
              <a:rPr lang="en-GB" sz="2000" dirty="0" smtClean="0"/>
              <a:t>Developing </a:t>
            </a:r>
            <a:r>
              <a:rPr lang="en-GB" sz="2000" dirty="0"/>
              <a:t>efficient and intelligent platforms for trading and clearing; </a:t>
            </a:r>
            <a:endParaRPr lang="en-GB" sz="2000" dirty="0" smtClean="0"/>
          </a:p>
          <a:p>
            <a:pPr lvl="1"/>
            <a:r>
              <a:rPr lang="en-GB" sz="2000" dirty="0" smtClean="0"/>
              <a:t>An </a:t>
            </a:r>
            <a:r>
              <a:rPr lang="en-GB" sz="2000" dirty="0"/>
              <a:t>example is a Blockchain technology</a:t>
            </a:r>
            <a:r>
              <a:rPr lang="en-GB" sz="2000" i="1" dirty="0"/>
              <a:t>.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500" b="1" dirty="0" smtClean="0"/>
              <a:t>Post-Trade Digitization/RegTech</a:t>
            </a:r>
            <a:r>
              <a:rPr lang="en-GB" sz="2500" dirty="0" smtClean="0"/>
              <a:t>: </a:t>
            </a:r>
          </a:p>
          <a:p>
            <a:pPr lvl="1"/>
            <a:r>
              <a:rPr lang="en-GB" sz="2000" dirty="0" smtClean="0"/>
              <a:t>An </a:t>
            </a:r>
            <a:r>
              <a:rPr lang="en-GB" sz="2000" dirty="0"/>
              <a:t>avenue for automating the heavily manual processes that still exist within the compliance, regulatory and collateral management. </a:t>
            </a:r>
            <a:endParaRPr lang="en-GB" sz="2000" dirty="0" smtClean="0"/>
          </a:p>
          <a:p>
            <a:pPr lvl="1"/>
            <a:r>
              <a:rPr lang="en-GB" sz="2000" dirty="0" smtClean="0"/>
              <a:t>RegTech </a:t>
            </a:r>
            <a:r>
              <a:rPr lang="en-GB" sz="2000" dirty="0"/>
              <a:t>companies have provided solutions in areas such as: regulatory filing and fraud prevention.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952593" y="1564549"/>
            <a:ext cx="6653053" cy="6192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500" b="1" dirty="0" smtClean="0"/>
              <a:t>3.   Artificial </a:t>
            </a:r>
            <a:r>
              <a:rPr lang="en-GB" sz="2500" b="1" dirty="0"/>
              <a:t>Intelligence &amp; Analytics</a:t>
            </a:r>
            <a:r>
              <a:rPr lang="en-GB" sz="2500" dirty="0"/>
              <a:t>: </a:t>
            </a:r>
            <a:endParaRPr lang="en-GB" sz="2500" dirty="0" smtClean="0"/>
          </a:p>
          <a:p>
            <a:pPr lvl="1"/>
            <a:r>
              <a:rPr lang="en-GB" sz="2000" dirty="0" smtClean="0"/>
              <a:t>Used </a:t>
            </a:r>
            <a:r>
              <a:rPr lang="en-GB" sz="2000" dirty="0"/>
              <a:t>to develop solutions based on in-memory computing and machine learning.  </a:t>
            </a:r>
            <a:endParaRPr lang="en-GB" sz="2000" dirty="0" smtClean="0"/>
          </a:p>
          <a:p>
            <a:pPr lvl="1"/>
            <a:r>
              <a:rPr lang="en-GB" sz="2000" dirty="0" smtClean="0"/>
              <a:t>Leveraging </a:t>
            </a:r>
            <a:r>
              <a:rPr lang="en-GB" sz="2000" dirty="0"/>
              <a:t>on the massive </a:t>
            </a:r>
            <a:r>
              <a:rPr lang="en-GB" sz="2000" dirty="0" smtClean="0"/>
              <a:t>structured </a:t>
            </a:r>
            <a:r>
              <a:rPr lang="en-GB" sz="2000" dirty="0"/>
              <a:t>and unstructured (big) data to make predictions, and build </a:t>
            </a:r>
            <a:r>
              <a:rPr lang="en-GB" sz="2000" dirty="0" smtClean="0"/>
              <a:t>analytics. </a:t>
            </a:r>
          </a:p>
          <a:p>
            <a:pPr marL="0" indent="0">
              <a:buNone/>
            </a:pPr>
            <a:r>
              <a:rPr lang="en-GB" sz="2500" b="1" dirty="0" smtClean="0"/>
              <a:t>4.   Investment Technology Digitization</a:t>
            </a:r>
            <a:r>
              <a:rPr lang="en-GB" sz="2500" dirty="0" smtClean="0"/>
              <a:t>: </a:t>
            </a:r>
          </a:p>
          <a:p>
            <a:pPr lvl="1"/>
            <a:r>
              <a:rPr lang="en-GB" sz="2000" dirty="0" smtClean="0"/>
              <a:t>Comprises </a:t>
            </a:r>
            <a:r>
              <a:rPr lang="en-GB" sz="2000" dirty="0"/>
              <a:t>software which enhances investment decision-making.  </a:t>
            </a:r>
            <a:endParaRPr lang="en-GB" sz="2000" dirty="0" smtClean="0"/>
          </a:p>
          <a:p>
            <a:pPr lvl="1"/>
            <a:r>
              <a:rPr lang="en-GB" sz="2000" dirty="0" smtClean="0"/>
              <a:t>Growth </a:t>
            </a:r>
            <a:r>
              <a:rPr lang="en-GB" sz="2000" dirty="0"/>
              <a:t>of ETFs and passive investment strategies </a:t>
            </a:r>
            <a:r>
              <a:rPr lang="en-GB" sz="2000" dirty="0" smtClean="0"/>
              <a:t>encourage applications </a:t>
            </a:r>
            <a:r>
              <a:rPr lang="en-GB" sz="2000" dirty="0"/>
              <a:t>of automated advisors (</a:t>
            </a:r>
            <a:r>
              <a:rPr lang="en-GB" sz="2000" dirty="0" err="1"/>
              <a:t>Robo</a:t>
            </a:r>
            <a:r>
              <a:rPr lang="en-GB" sz="2000" dirty="0"/>
              <a:t> advisory) and automation in asset </a:t>
            </a:r>
            <a:r>
              <a:rPr lang="en-GB" sz="2000" dirty="0" smtClean="0"/>
              <a:t>allocation.</a:t>
            </a:r>
            <a:endParaRPr lang="en-GB" sz="2000" dirty="0"/>
          </a:p>
          <a:p>
            <a:pPr marL="0" indent="0">
              <a:buNone/>
            </a:pPr>
            <a:r>
              <a:rPr lang="en-GB" sz="2500" b="1" dirty="0" smtClean="0"/>
              <a:t>5.  Alternative Funding Platforms</a:t>
            </a:r>
            <a:r>
              <a:rPr lang="en-GB" sz="2500" dirty="0" smtClean="0"/>
              <a:t>: </a:t>
            </a:r>
          </a:p>
          <a:p>
            <a:pPr lvl="1"/>
            <a:r>
              <a:rPr lang="en-GB" sz="2000" dirty="0"/>
              <a:t>allow alternative models for capital formation across </a:t>
            </a:r>
            <a:r>
              <a:rPr lang="en-GB" sz="2000" dirty="0" smtClean="0"/>
              <a:t>both </a:t>
            </a:r>
            <a:r>
              <a:rPr lang="en-GB" sz="2000" dirty="0"/>
              <a:t>large institutions and SMEs.  </a:t>
            </a:r>
            <a:endParaRPr lang="en-GB" sz="2000" dirty="0" smtClean="0"/>
          </a:p>
          <a:p>
            <a:pPr lvl="1"/>
            <a:r>
              <a:rPr lang="en-GB" sz="2000" dirty="0" smtClean="0"/>
              <a:t>Lenders </a:t>
            </a:r>
            <a:r>
              <a:rPr lang="en-GB" sz="2000" dirty="0"/>
              <a:t>and borrowers can now connect directly online bypassing intermediaries. </a:t>
            </a:r>
            <a:endParaRPr lang="en-GB" sz="2000" dirty="0" smtClean="0"/>
          </a:p>
          <a:p>
            <a:pPr lvl="1"/>
            <a:r>
              <a:rPr lang="en-GB" sz="2000" dirty="0" smtClean="0"/>
              <a:t>E.g. Peer-to-Peer </a:t>
            </a:r>
            <a:r>
              <a:rPr lang="en-GB" sz="2000" dirty="0"/>
              <a:t>(P2P) lending, Crowd-funding and Initial Coin Offering (ICO) of Virtual Currency and Tokens.</a:t>
            </a:r>
          </a:p>
        </p:txBody>
      </p:sp>
      <p:sp>
        <p:nvSpPr>
          <p:cNvPr id="3" name="Flowchart: Decision 2"/>
          <p:cNvSpPr/>
          <p:nvPr/>
        </p:nvSpPr>
        <p:spPr>
          <a:xfrm>
            <a:off x="898635" y="2932385"/>
            <a:ext cx="5486400" cy="9459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50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08" y="-143644"/>
            <a:ext cx="13687883" cy="711203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Technology Opportunities in NCM Operation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996603"/>
              </p:ext>
            </p:extLst>
          </p:nvPr>
        </p:nvGraphicFramePr>
        <p:xfrm>
          <a:off x="378368" y="765621"/>
          <a:ext cx="12880427" cy="7113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475"/>
                <a:gridCol w="7386732"/>
                <a:gridCol w="4288220"/>
              </a:tblGrid>
              <a:tr h="274903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+mj-lt"/>
                        </a:rPr>
                        <a:t>Activities</a:t>
                      </a:r>
                      <a:endParaRPr lang="en-GB" sz="2200" dirty="0">
                        <a:latin typeface="+mj-lt"/>
                      </a:endParaRPr>
                    </a:p>
                  </a:txBody>
                  <a:tcPr marL="99273" marR="99273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+mj-lt"/>
                        </a:rPr>
                        <a:t>Opportunities</a:t>
                      </a:r>
                      <a:endParaRPr lang="en-GB" sz="2200" dirty="0">
                        <a:latin typeface="+mj-lt"/>
                      </a:endParaRPr>
                    </a:p>
                  </a:txBody>
                  <a:tcPr marL="99273" marR="99273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+mj-lt"/>
                        </a:rPr>
                        <a:t>Recommendations </a:t>
                      </a:r>
                      <a:endParaRPr lang="en-GB" sz="2200" dirty="0">
                        <a:latin typeface="+mj-lt"/>
                      </a:endParaRPr>
                    </a:p>
                  </a:txBody>
                  <a:tcPr marL="99273" marR="99273"/>
                </a:tc>
              </a:tr>
              <a:tr h="460934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latin typeface="+mj-lt"/>
                        </a:rPr>
                        <a:t>NSE</a:t>
                      </a:r>
                    </a:p>
                  </a:txBody>
                  <a:tcPr marL="99273" marR="99273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+mj-lt"/>
                        </a:rPr>
                        <a:t>Market data products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+mj-lt"/>
                        </a:rPr>
                        <a:t>Index construction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+mj-lt"/>
                        </a:rPr>
                        <a:t>Exchange Traded Derivatives, CCP</a:t>
                      </a:r>
                      <a:endParaRPr lang="en-GB" sz="1600" dirty="0">
                        <a:latin typeface="+mj-lt"/>
                      </a:endParaRPr>
                    </a:p>
                  </a:txBody>
                  <a:tcPr marL="99273" marR="99273"/>
                </a:tc>
                <a:tc rowSpan="8"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Operators</a:t>
                      </a: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embrace and adopt technology 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36563" lvl="1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 current activities and in planning future operations. 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partner with FinTechs to introduce new products 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partner with FinTechs to improve on existing processes. 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invest in FinTechs</a:t>
                      </a: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en-US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FinTechs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continuously engage CMOs to understand their technology needs. 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introduce to CMOs the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applications and benefits of their innovations. </a:t>
                      </a: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Obtain licences to perform relevant capital market function </a:t>
                      </a: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Raise funds from capital market (VC, PE)</a:t>
                      </a:r>
                    </a:p>
                    <a:p>
                      <a:pPr marL="173038" indent="-173038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Invest and traded in existing securities</a:t>
                      </a:r>
                    </a:p>
                  </a:txBody>
                  <a:tcPr marL="99273" marR="99273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latin typeface="+mj-lt"/>
                        </a:rPr>
                        <a:t>NASD</a:t>
                      </a:r>
                    </a:p>
                  </a:txBody>
                  <a:tcPr marL="99273" marR="99273"/>
                </a:tc>
                <a:tc>
                  <a:txBody>
                    <a:bodyPr/>
                    <a:lstStyle/>
                    <a:p>
                      <a:pPr marL="171450" marR="0" indent="-171450" algn="l" defTabSz="10622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latin typeface="+mj-lt"/>
                        </a:rPr>
                        <a:t>NASD Enterprise Portal – optimising and populating</a:t>
                      </a:r>
                      <a:endParaRPr lang="en-GB" sz="1600" baseline="0" dirty="0" smtClean="0">
                        <a:latin typeface="+mj-lt"/>
                      </a:endParaRPr>
                    </a:p>
                    <a:p>
                      <a:pPr marL="171450" marR="0" lvl="1" indent="-171450" algn="l" defTabSz="10622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Crowd funding </a:t>
                      </a:r>
                      <a:r>
                        <a:rPr lang="mr-IN" sz="16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Subject to necessary law amendments</a:t>
                      </a:r>
                      <a:endParaRPr lang="en-GB" sz="1600" baseline="0" dirty="0" smtClean="0">
                        <a:latin typeface="+mj-lt"/>
                      </a:endParaRPr>
                    </a:p>
                  </a:txBody>
                  <a:tcPr marL="99273" marR="99273"/>
                </a:tc>
                <a:tc vMerge="1">
                  <a:txBody>
                    <a:bodyPr/>
                    <a:lstStyle/>
                    <a:p>
                      <a:pPr marL="171450" marR="0" lvl="1" indent="-171450" algn="l" defTabSz="10622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200" baseline="0" dirty="0" smtClean="0"/>
                    </a:p>
                  </a:txBody>
                  <a:tcPr marL="99273" marR="99273"/>
                </a:tc>
              </a:tr>
              <a:tr h="146016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latin typeface="+mj-lt"/>
                        </a:rPr>
                        <a:t>FMDQ</a:t>
                      </a:r>
                    </a:p>
                  </a:txBody>
                  <a:tcPr marL="99273" marR="99273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+mj-lt"/>
                        </a:rPr>
                        <a:t>Retail market development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+mj-lt"/>
                        </a:rPr>
                        <a:t>Private bond information</a:t>
                      </a:r>
                      <a:r>
                        <a:rPr lang="en-GB" sz="1600" baseline="0" dirty="0" smtClean="0">
                          <a:latin typeface="+mj-lt"/>
                        </a:rPr>
                        <a:t> services</a:t>
                      </a:r>
                      <a:endParaRPr lang="en-GB" sz="1600" dirty="0">
                        <a:latin typeface="+mj-lt"/>
                      </a:endParaRPr>
                    </a:p>
                  </a:txBody>
                  <a:tcPr marL="99273" marR="99273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en-GB" sz="1200" dirty="0"/>
                    </a:p>
                  </a:txBody>
                  <a:tcPr marL="99273" marR="99273"/>
                </a:tc>
              </a:tr>
              <a:tr h="146016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latin typeface="+mj-lt"/>
                        </a:rPr>
                        <a:t>AFEX</a:t>
                      </a:r>
                    </a:p>
                  </a:txBody>
                  <a:tcPr marL="99273" marR="99273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+mj-lt"/>
                        </a:rPr>
                        <a:t>Electronic</a:t>
                      </a:r>
                      <a:r>
                        <a:rPr lang="en-GB" sz="1600" baseline="0" dirty="0" smtClean="0">
                          <a:latin typeface="+mj-lt"/>
                        </a:rPr>
                        <a:t> warehouse receipt</a:t>
                      </a:r>
                      <a:endParaRPr lang="en-GB" sz="1600" dirty="0" smtClean="0">
                        <a:latin typeface="+mj-lt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+mj-lt"/>
                        </a:rPr>
                        <a:t>Development of indexes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+mj-lt"/>
                        </a:rPr>
                        <a:t>On-boarding</a:t>
                      </a:r>
                      <a:r>
                        <a:rPr lang="en-GB" sz="1600" baseline="0" dirty="0" smtClean="0">
                          <a:latin typeface="+mj-lt"/>
                        </a:rPr>
                        <a:t> of brokers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latin typeface="+mj-lt"/>
                        </a:rPr>
                        <a:t>Warehouses connectivity</a:t>
                      </a:r>
                      <a:endParaRPr lang="en-GB" sz="1600" dirty="0" smtClean="0">
                        <a:latin typeface="+mj-lt"/>
                      </a:endParaRPr>
                    </a:p>
                  </a:txBody>
                  <a:tcPr marL="99273" marR="99273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en-GB" sz="1200" dirty="0" smtClean="0"/>
                    </a:p>
                  </a:txBody>
                  <a:tcPr marL="99273" marR="99273"/>
                </a:tc>
              </a:tr>
              <a:tr h="146016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CSCS</a:t>
                      </a:r>
                    </a:p>
                  </a:txBody>
                  <a:tcPr marL="99273" marR="99273"/>
                </a:tc>
                <a:tc>
                  <a:txBody>
                    <a:bodyPr/>
                    <a:lstStyle/>
                    <a:p>
                      <a:pPr marL="171450" marR="0" indent="-171450" algn="l" defTabSz="10622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latin typeface="+mj-lt"/>
                        </a:rPr>
                        <a:t>Linking shareholders’ accounts to BVN</a:t>
                      </a:r>
                    </a:p>
                    <a:p>
                      <a:pPr marL="171450" marR="0" indent="-171450" algn="l" defTabSz="10622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latin typeface="+mj-lt"/>
                        </a:rPr>
                        <a:t>Instant update of investor accounts with Registrars</a:t>
                      </a:r>
                    </a:p>
                    <a:p>
                      <a:pPr marL="171450" marR="0" indent="-171450" algn="l" defTabSz="10622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latin typeface="+mj-lt"/>
                        </a:rPr>
                        <a:t>Relationship</a:t>
                      </a:r>
                      <a:r>
                        <a:rPr lang="en-GB" sz="1600" baseline="0" dirty="0" smtClean="0">
                          <a:latin typeface="+mj-lt"/>
                        </a:rPr>
                        <a:t> </a:t>
                      </a:r>
                      <a:r>
                        <a:rPr lang="en-GB" sz="1600" dirty="0" smtClean="0">
                          <a:latin typeface="+mj-lt"/>
                        </a:rPr>
                        <a:t>with</a:t>
                      </a:r>
                      <a:r>
                        <a:rPr lang="en-GB" sz="1600" baseline="0" dirty="0" smtClean="0">
                          <a:latin typeface="+mj-lt"/>
                        </a:rPr>
                        <a:t> CCP and roles in ETDs trading</a:t>
                      </a:r>
                      <a:endParaRPr lang="en-GB" sz="1600" dirty="0">
                        <a:latin typeface="+mj-lt"/>
                      </a:endParaRPr>
                    </a:p>
                  </a:txBody>
                  <a:tcPr marL="99273" marR="99273"/>
                </a:tc>
                <a:tc vMerge="1">
                  <a:txBody>
                    <a:bodyPr/>
                    <a:lstStyle/>
                    <a:p>
                      <a:pPr marL="171450" marR="0" indent="-171450" algn="l" defTabSz="10622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200" dirty="0"/>
                    </a:p>
                  </a:txBody>
                  <a:tcPr marL="99273" marR="99273"/>
                </a:tc>
              </a:tr>
              <a:tr h="146016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Broker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/ Broker-Dealer</a:t>
                      </a:r>
                      <a:endParaRPr lang="en-GB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Data and information-based products and solutions</a:t>
                      </a:r>
                    </a:p>
                    <a:p>
                      <a:pPr marL="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Data and predictive analytics</a:t>
                      </a:r>
                    </a:p>
                    <a:p>
                      <a:pPr marL="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Participation in retail bond trading</a:t>
                      </a:r>
                    </a:p>
                    <a:p>
                      <a:pPr marL="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Electronic KYC systems</a:t>
                      </a:r>
                    </a:p>
                    <a:p>
                      <a:pPr marL="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Algorithm Trading</a:t>
                      </a:r>
                    </a:p>
                  </a:txBody>
                  <a:tcPr marL="102608" marR="102608" marT="52811" marB="52811"/>
                </a:tc>
                <a:tc vMerge="1">
                  <a:txBody>
                    <a:bodyPr/>
                    <a:lstStyle/>
                    <a:p>
                      <a:pPr marL="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02608" marR="102608" marT="52811" marB="52811"/>
                </a:tc>
              </a:tr>
              <a:tr h="146016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Fund Managers</a:t>
                      </a: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Automated portfolio construction and rebalancing</a:t>
                      </a:r>
                    </a:p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Automated investment advisory/ management</a:t>
                      </a:r>
                    </a:p>
                  </a:txBody>
                  <a:tcPr marL="102608" marR="102608" marT="52811" marB="52811"/>
                </a:tc>
                <a:tc vMerge="1"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02608" marR="102608" marT="52811" marB="52811"/>
                </a:tc>
              </a:tr>
              <a:tr h="14601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Registrars</a:t>
                      </a: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Linking shareholders’ accounts to BVN</a:t>
                      </a:r>
                    </a:p>
                    <a:p>
                      <a:pPr marL="28575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Seamless connectivity with CSCS and Banks for real-time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updates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Electronic AGM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02608" marR="102608" marT="52811" marB="52811"/>
                </a:tc>
                <a:tc vMerge="1">
                  <a:txBody>
                    <a:bodyPr/>
                    <a:lstStyle/>
                    <a:p>
                      <a:pPr marL="0" indent="-2857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02608" marR="102608" marT="52811" marB="5281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54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71DC009-A603-4F96-BC89-5AEA2060C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264665"/>
              </p:ext>
            </p:extLst>
          </p:nvPr>
        </p:nvGraphicFramePr>
        <p:xfrm>
          <a:off x="256144" y="914399"/>
          <a:ext cx="13002656" cy="6674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4526">
                  <a:extLst>
                    <a:ext uri="{9D8B030D-6E8A-4147-A177-3AD203B41FA5}">
                      <a16:colId xmlns:a16="http://schemas.microsoft.com/office/drawing/2014/main" xmlns="" val="94916985"/>
                    </a:ext>
                  </a:extLst>
                </a:gridCol>
                <a:gridCol w="6852801">
                  <a:extLst>
                    <a:ext uri="{9D8B030D-6E8A-4147-A177-3AD203B41FA5}">
                      <a16:colId xmlns:a16="http://schemas.microsoft.com/office/drawing/2014/main" xmlns="" val="1575940265"/>
                    </a:ext>
                  </a:extLst>
                </a:gridCol>
                <a:gridCol w="4055329">
                  <a:extLst>
                    <a:ext uri="{9D8B030D-6E8A-4147-A177-3AD203B41FA5}">
                      <a16:colId xmlns:a16="http://schemas.microsoft.com/office/drawing/2014/main" xmlns="" val="448230302"/>
                    </a:ext>
                  </a:extLst>
                </a:gridCol>
              </a:tblGrid>
              <a:tr h="449161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Century Gothic" panose="020B0502020202020204" pitchFamily="34" charset="0"/>
                        </a:rPr>
                        <a:t>Activities</a:t>
                      </a:r>
                      <a:endParaRPr lang="en-GB" sz="2000" dirty="0">
                        <a:latin typeface="Century Gothic" panose="020B0502020202020204" pitchFamily="34" charset="0"/>
                      </a:endParaRP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entury Gothic" panose="020B0502020202020204" pitchFamily="34" charset="0"/>
                        </a:rPr>
                        <a:t>Opportunities</a:t>
                      </a:r>
                      <a:endParaRPr lang="en-GB" sz="2000" dirty="0">
                        <a:latin typeface="Century Gothic" panose="020B0502020202020204" pitchFamily="34" charset="0"/>
                      </a:endParaRP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entury Gothic" panose="020B0502020202020204" pitchFamily="34" charset="0"/>
                        </a:rPr>
                        <a:t>Recommendation</a:t>
                      </a:r>
                    </a:p>
                  </a:txBody>
                  <a:tcPr marL="102608" marR="102608" marT="52811" marB="52811"/>
                </a:tc>
                <a:extLst>
                  <a:ext uri="{0D108BD9-81ED-4DB2-BD59-A6C34878D82A}">
                    <a16:rowId xmlns:a16="http://schemas.microsoft.com/office/drawing/2014/main" xmlns="" val="4000532876"/>
                  </a:ext>
                </a:extLst>
              </a:tr>
              <a:tr h="780958">
                <a:tc>
                  <a:txBody>
                    <a:bodyPr/>
                    <a:lstStyle/>
                    <a:p>
                      <a:pPr algn="just"/>
                      <a:r>
                        <a:rPr lang="en-GB" sz="1500" dirty="0">
                          <a:latin typeface="Century Gothic" panose="020B0502020202020204" pitchFamily="34" charset="0"/>
                        </a:rPr>
                        <a:t>Registration of securities and operators</a:t>
                      </a: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Platforms for tracking application and registration status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Decentralized examination at the zonal offices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On-line examination and registration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E-filing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 smtClean="0">
                          <a:latin typeface="Century Gothic" panose="020B0502020202020204" pitchFamily="34" charset="0"/>
                        </a:rPr>
                        <a:t>E-registration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 robust archival and retrieval system.</a:t>
                      </a:r>
                      <a:endParaRPr lang="en-GB" sz="1500" dirty="0">
                        <a:latin typeface="Century Gothic" panose="020B0502020202020204" pitchFamily="34" charset="0"/>
                      </a:endParaRPr>
                    </a:p>
                  </a:txBody>
                  <a:tcPr marL="102608" marR="102608" marT="52811" marB="52811"/>
                </a:tc>
                <a:tc rowSpan="7">
                  <a:txBody>
                    <a:bodyPr/>
                    <a:lstStyle/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Improved adoption of technology 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Investments in staff and tools to understand and regulate evolving products and processes. 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Regulation must promptly respond to innovation. 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Encourage new innovations that bring efficiency and lowered costs.</a:t>
                      </a:r>
                      <a:endParaRPr lang="en-GB" sz="1500" kern="1200" dirty="0" smtClean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Understand the benefits, risks and purpose of new products </a:t>
                      </a:r>
                      <a:endParaRPr lang="en-GB" sz="1500" kern="1200" dirty="0" smtClean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Establish the regulatory requirements</a:t>
                      </a:r>
                      <a:endParaRPr lang="en-GB" sz="1500" kern="1200" dirty="0" smtClean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Inter-agency and inter-jurisdictional collaboration </a:t>
                      </a:r>
                      <a:endParaRPr lang="en-GB" sz="1500" kern="1200" dirty="0" smtClean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Inform public in the case of risky products (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e.G.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ICOs and online retail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forex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GB" sz="1500" kern="1200" dirty="0" smtClean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Register only ‘credible’ platforms</a:t>
                      </a:r>
                      <a:endParaRPr lang="en-GB" sz="1500" kern="1200" dirty="0" smtClean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Regulatory sandbox may be required</a:t>
                      </a:r>
                      <a:endParaRPr lang="en-GB" sz="1500" kern="1200" dirty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102608" marR="102608" marT="52811" marB="52811"/>
                </a:tc>
                <a:extLst>
                  <a:ext uri="{0D108BD9-81ED-4DB2-BD59-A6C34878D82A}">
                    <a16:rowId xmlns:a16="http://schemas.microsoft.com/office/drawing/2014/main" xmlns="" val="1670923272"/>
                  </a:ext>
                </a:extLst>
              </a:tr>
              <a:tr h="291708">
                <a:tc>
                  <a:txBody>
                    <a:bodyPr/>
                    <a:lstStyle/>
                    <a:p>
                      <a:pPr algn="just"/>
                      <a:r>
                        <a:rPr lang="en-GB" sz="1500" dirty="0">
                          <a:latin typeface="Century Gothic" panose="020B0502020202020204" pitchFamily="34" charset="0"/>
                        </a:rPr>
                        <a:t>Inspection of CMOs (on-site and off-site)</a:t>
                      </a: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 smtClean="0">
                          <a:latin typeface="Century Gothic" panose="020B0502020202020204" pitchFamily="34" charset="0"/>
                        </a:rPr>
                        <a:t>Minimum </a:t>
                      </a: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operating standards and technology for operators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Returns/filing uploading portal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Real-time monitoring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Analytics and information </a:t>
                      </a:r>
                      <a:r>
                        <a:rPr lang="en-GB" sz="1500" dirty="0" smtClean="0">
                          <a:latin typeface="Century Gothic" panose="020B0502020202020204" pitchFamily="34" charset="0"/>
                        </a:rPr>
                        <a:t>processing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Application of technology to risk-based supervision</a:t>
                      </a:r>
                      <a:endParaRPr lang="en-GB" sz="1500" dirty="0">
                        <a:latin typeface="Century Gothic" panose="020B0502020202020204" pitchFamily="34" charset="0"/>
                      </a:endParaRPr>
                    </a:p>
                  </a:txBody>
                  <a:tcPr marL="102608" marR="102608" marT="52811" marB="52811"/>
                </a:tc>
                <a:tc vMerge="1">
                  <a:txBody>
                    <a:bodyPr/>
                    <a:lstStyle/>
                    <a:p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1252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GB" sz="1500" dirty="0">
                          <a:latin typeface="Century Gothic" panose="020B0502020202020204" pitchFamily="34" charset="0"/>
                        </a:rPr>
                        <a:t>Surveillance of market/trade</a:t>
                      </a: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Deployment of real-time market surveillance system</a:t>
                      </a:r>
                    </a:p>
                  </a:txBody>
                  <a:tcPr marL="102608" marR="102608" marT="52811" marB="52811"/>
                </a:tc>
                <a:tc vMerge="1">
                  <a:txBody>
                    <a:bodyPr/>
                    <a:lstStyle/>
                    <a:p>
                      <a:endParaRPr lang="en-GB" sz="100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7258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GB" sz="1500" dirty="0">
                          <a:latin typeface="Century Gothic" panose="020B0502020202020204" pitchFamily="34" charset="0"/>
                        </a:rPr>
                        <a:t>Investigation and Enforcement</a:t>
                      </a: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More efficient complaint management system</a:t>
                      </a:r>
                    </a:p>
                  </a:txBody>
                  <a:tcPr marL="102608" marR="102608" marT="52811" marB="52811"/>
                </a:tc>
                <a:tc vMerge="1">
                  <a:txBody>
                    <a:bodyPr/>
                    <a:lstStyle/>
                    <a:p>
                      <a:endParaRPr lang="en-GB" sz="100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0498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GB" sz="1500" dirty="0">
                          <a:latin typeface="Century Gothic" panose="020B0502020202020204" pitchFamily="34" charset="0"/>
                        </a:rPr>
                        <a:t>Rule Making</a:t>
                      </a: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On-line platform to digitalise, analyse, review and provide feedback on rules and regulations</a:t>
                      </a:r>
                    </a:p>
                  </a:txBody>
                  <a:tcPr marL="102608" marR="102608" marT="52811" marB="52811"/>
                </a:tc>
                <a:tc vMerge="1">
                  <a:txBody>
                    <a:bodyPr/>
                    <a:lstStyle/>
                    <a:p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6562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GB" sz="1500" dirty="0">
                          <a:latin typeface="Century Gothic" panose="020B0502020202020204" pitchFamily="34" charset="0"/>
                        </a:rPr>
                        <a:t>Governance and Disclosure</a:t>
                      </a: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Returns/filing uploading portal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Real time monitoring of CMOs financial position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Analytics and information processing</a:t>
                      </a:r>
                    </a:p>
                  </a:txBody>
                  <a:tcPr marL="102608" marR="102608" marT="52811" marB="52811"/>
                </a:tc>
                <a:tc vMerge="1">
                  <a:txBody>
                    <a:bodyPr/>
                    <a:lstStyle/>
                    <a:p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8319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GB" sz="1500" dirty="0">
                          <a:latin typeface="Century Gothic" panose="020B0502020202020204" pitchFamily="34" charset="0"/>
                        </a:rPr>
                        <a:t>Market Development</a:t>
                      </a:r>
                    </a:p>
                  </a:txBody>
                  <a:tcPr marL="102608" marR="102608" marT="52811" marB="52811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Sharing services software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Integrating e-dividend and DCS platforms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Facilitating innovation hub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>
                          <a:latin typeface="Century Gothic" panose="020B0502020202020204" pitchFamily="34" charset="0"/>
                        </a:rPr>
                        <a:t>Application of Regulatory Sandbox</a:t>
                      </a:r>
                    </a:p>
                  </a:txBody>
                  <a:tcPr marL="102608" marR="102608" marT="52811" marB="52811"/>
                </a:tc>
                <a:tc vMerge="1">
                  <a:txBody>
                    <a:bodyPr/>
                    <a:lstStyle/>
                    <a:p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2434184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-6808" y="-143644"/>
            <a:ext cx="13687883" cy="711203"/>
          </a:xfrm>
          <a:prstGeom prst="rect">
            <a:avLst/>
          </a:prstGeom>
          <a:solidFill>
            <a:srgbClr val="002060"/>
          </a:solidFill>
        </p:spPr>
        <p:txBody>
          <a:bodyPr vert="horz" lIns="100227" tIns="50114" rIns="100227" bIns="50114" rtlCol="0" anchor="ctr">
            <a:noAutofit/>
          </a:bodyPr>
          <a:lstStyle>
            <a:lvl1pPr algn="l" defTabSz="1002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Technology Opportunities in NCM Regulation 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FCCBE741-C941-4447-918D-82FCE2A563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161254"/>
              </p:ext>
            </p:extLst>
          </p:nvPr>
        </p:nvGraphicFramePr>
        <p:xfrm>
          <a:off x="2128345" y="898634"/>
          <a:ext cx="11473906" cy="6873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15766" y="2940268"/>
            <a:ext cx="2396358" cy="12139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Objectives</a:t>
            </a:r>
            <a:endParaRPr lang="en-GB" b="1" dirty="0"/>
          </a:p>
        </p:txBody>
      </p:sp>
      <p:sp>
        <p:nvSpPr>
          <p:cNvPr id="7" name="Right Arrow 6"/>
          <p:cNvSpPr/>
          <p:nvPr/>
        </p:nvSpPr>
        <p:spPr>
          <a:xfrm>
            <a:off x="15766" y="5218386"/>
            <a:ext cx="2412124" cy="12139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b="1" dirty="0" smtClean="0"/>
              <a:t>Respondents</a:t>
            </a:r>
            <a:endParaRPr lang="en-GB" sz="2600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-6808" y="-143644"/>
            <a:ext cx="13687883" cy="711203"/>
          </a:xfrm>
          <a:prstGeom prst="rect">
            <a:avLst/>
          </a:prstGeom>
          <a:solidFill>
            <a:srgbClr val="002060"/>
          </a:solidFill>
        </p:spPr>
        <p:txBody>
          <a:bodyPr vert="horz" lIns="100227" tIns="50114" rIns="100227" bIns="50114" rtlCol="0" anchor="ctr">
            <a:noAutofit/>
          </a:bodyPr>
          <a:lstStyle>
            <a:lvl1pPr algn="l" defTabSz="1002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On-going Research Surveys - Electronic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33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Content Placeholder 4" descr="A picture containing stationary&#10;&#10;Description generated with very high confidence">
            <a:extLst>
              <a:ext uri="{FF2B5EF4-FFF2-40B4-BE49-F238E27FC236}">
                <a16:creationId xmlns:a16="http://schemas.microsoft.com/office/drawing/2014/main" xmlns="" id="{15824A75-DF12-45C7-BE55-A2A0C79D1F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8" r="6123"/>
          <a:stretch/>
        </p:blipFill>
        <p:spPr>
          <a:xfrm>
            <a:off x="22" y="11"/>
            <a:ext cx="13681053" cy="792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4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1121</Words>
  <Application>Microsoft Office PowerPoint</Application>
  <PresentationFormat>Custom</PresentationFormat>
  <Paragraphs>229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Century Gothic</vt:lpstr>
      <vt:lpstr>Mangal</vt:lpstr>
      <vt:lpstr>Times New Roman</vt:lpstr>
      <vt:lpstr>Office Theme</vt:lpstr>
      <vt:lpstr>Fintechs and the Nigerian Capital Market</vt:lpstr>
      <vt:lpstr>Technology Comes with Risks and Opportunities…</vt:lpstr>
      <vt:lpstr>Capital (and Technology) will Grow far more than Jobs</vt:lpstr>
      <vt:lpstr>FinTech in the Capital Market</vt:lpstr>
      <vt:lpstr>Technology Opportunities in NCM Operation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secadmin</cp:lastModifiedBy>
  <cp:revision>85</cp:revision>
  <cp:lastPrinted>2018-04-17T14:37:13Z</cp:lastPrinted>
  <dcterms:created xsi:type="dcterms:W3CDTF">2018-04-16T10:56:04Z</dcterms:created>
  <dcterms:modified xsi:type="dcterms:W3CDTF">2018-04-19T08:46:17Z</dcterms:modified>
</cp:coreProperties>
</file>