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1" r:id="rId5"/>
    <p:sldId id="262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ed  Adamu" initials="AA" lastIdx="2" clrIdx="0">
    <p:extLst>
      <p:ext uri="{19B8F6BF-5375-455C-9EA6-DF929625EA0E}">
        <p15:presenceInfo xmlns:p15="http://schemas.microsoft.com/office/powerpoint/2012/main" userId="S-1-5-21-112143957-1099169068-3631117700-91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8" autoAdjust="0"/>
  </p:normalViewPr>
  <p:slideViewPr>
    <p:cSldViewPr snapToGrid="0" snapToObjects="1">
      <p:cViewPr varScale="1">
        <p:scale>
          <a:sx n="59" d="100"/>
          <a:sy n="59" d="100"/>
        </p:scale>
        <p:origin x="5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9E8F6-36FB-4E25-9BE9-531040CD587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7BE689-4B75-4A40-BC08-1DB1328FF09C}">
      <dgm:prSet/>
      <dgm:spPr/>
      <dgm:t>
        <a:bodyPr/>
        <a:lstStyle/>
        <a:p>
          <a:pPr rtl="0"/>
          <a:r>
            <a:rPr lang="en-US" dirty="0" smtClean="0">
              <a:latin typeface="Century Gothic" panose="020B0502020202020204" pitchFamily="34" charset="0"/>
            </a:rPr>
            <a:t>1. Introduction</a:t>
          </a:r>
          <a:endParaRPr lang="en-US" dirty="0">
            <a:latin typeface="Century Gothic" panose="020B0502020202020204" pitchFamily="34" charset="0"/>
          </a:endParaRPr>
        </a:p>
      </dgm:t>
    </dgm:pt>
    <dgm:pt modelId="{1DEDDCAD-53C1-441A-8040-557CFCBADCB3}" type="parTrans" cxnId="{C84A02AA-4827-4033-9747-93BAB641F364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65842361-F7DB-444F-9A22-5733588AFB96}" type="sibTrans" cxnId="{C84A02AA-4827-4033-9747-93BAB641F364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1FFC56E8-C025-478B-8341-E83EB3D79A54}">
      <dgm:prSet/>
      <dgm:spPr/>
      <dgm:t>
        <a:bodyPr/>
        <a:lstStyle/>
        <a:p>
          <a:pPr rtl="0"/>
          <a:r>
            <a:rPr lang="en-US" dirty="0" smtClean="0">
              <a:latin typeface="Century Gothic" panose="020B0502020202020204" pitchFamily="34" charset="0"/>
            </a:rPr>
            <a:t>2. Executive Summary </a:t>
          </a:r>
          <a:endParaRPr lang="en-US" dirty="0">
            <a:latin typeface="Century Gothic" panose="020B0502020202020204" pitchFamily="34" charset="0"/>
          </a:endParaRPr>
        </a:p>
      </dgm:t>
    </dgm:pt>
    <dgm:pt modelId="{0123CA4C-E44D-4D9D-8F69-BACDCCDF6A89}" type="parTrans" cxnId="{8398E758-8511-494C-AD2D-286D75BEEB7D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1D461324-5A3C-4B3B-8DB0-38117F2C9D5D}" type="sibTrans" cxnId="{8398E758-8511-494C-AD2D-286D75BEEB7D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26A8FC35-D081-40DB-9856-2486185EFC0E}">
      <dgm:prSet/>
      <dgm:spPr/>
      <dgm:t>
        <a:bodyPr/>
        <a:lstStyle/>
        <a:p>
          <a:pPr rtl="0"/>
          <a:r>
            <a:rPr lang="en-US" dirty="0" smtClean="0">
              <a:latin typeface="Century Gothic" panose="020B0502020202020204" pitchFamily="34" charset="0"/>
            </a:rPr>
            <a:t>3. Definitions </a:t>
          </a:r>
          <a:endParaRPr lang="en-US" dirty="0">
            <a:latin typeface="Century Gothic" panose="020B0502020202020204" pitchFamily="34" charset="0"/>
          </a:endParaRPr>
        </a:p>
      </dgm:t>
    </dgm:pt>
    <dgm:pt modelId="{41E42EFD-600E-41A0-ABFF-D99E29BAE94E}" type="parTrans" cxnId="{3BE97C31-5D51-4F28-A593-1B381D6A0660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14C824B2-890D-437E-BADA-AA9185FA89A3}" type="sibTrans" cxnId="{3BE97C31-5D51-4F28-A593-1B381D6A0660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40749A3C-1A92-42CF-ABE7-F24CD2B1A910}">
      <dgm:prSet/>
      <dgm:spPr/>
      <dgm:t>
        <a:bodyPr/>
        <a:lstStyle/>
        <a:p>
          <a:pPr rtl="0"/>
          <a:r>
            <a:rPr lang="en-US" dirty="0" smtClean="0">
              <a:latin typeface="Century Gothic" panose="020B0502020202020204" pitchFamily="34" charset="0"/>
            </a:rPr>
            <a:t>4. Registration Requirements </a:t>
          </a:r>
          <a:endParaRPr lang="en-US" dirty="0">
            <a:latin typeface="Century Gothic" panose="020B0502020202020204" pitchFamily="34" charset="0"/>
          </a:endParaRPr>
        </a:p>
      </dgm:t>
    </dgm:pt>
    <dgm:pt modelId="{4EC2D5BE-9C38-4921-8E3E-90703AFBE38E}" type="parTrans" cxnId="{2CB50490-84C5-4401-95A9-3B7EAD59F169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DC090A61-5EDB-41DF-B9C0-470F9069D4AE}" type="sibTrans" cxnId="{2CB50490-84C5-4401-95A9-3B7EAD59F169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C268C5FB-F07F-4F40-9CEC-E7144D2DA0C2}">
      <dgm:prSet/>
      <dgm:spPr/>
      <dgm:t>
        <a:bodyPr/>
        <a:lstStyle/>
        <a:p>
          <a:pPr rtl="0"/>
          <a:r>
            <a:rPr lang="en-US" dirty="0" smtClean="0">
              <a:latin typeface="Century Gothic" panose="020B0502020202020204" pitchFamily="34" charset="0"/>
            </a:rPr>
            <a:t>5. Regulation of Activities </a:t>
          </a:r>
          <a:endParaRPr lang="en-US" dirty="0">
            <a:latin typeface="Century Gothic" panose="020B0502020202020204" pitchFamily="34" charset="0"/>
          </a:endParaRPr>
        </a:p>
      </dgm:t>
    </dgm:pt>
    <dgm:pt modelId="{387EE99F-B0C8-47BE-AC1A-18ADC0D3A599}" type="parTrans" cxnId="{6DB7E38A-B388-4A2F-BD97-89ADFF16DFF0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A9FC29BD-4545-48A3-B284-527BE78E130F}" type="sibTrans" cxnId="{6DB7E38A-B388-4A2F-BD97-89ADFF16DFF0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C4422A52-DC37-4B2B-A629-C98A41FDD677}">
      <dgm:prSet/>
      <dgm:spPr/>
      <dgm:t>
        <a:bodyPr/>
        <a:lstStyle/>
        <a:p>
          <a:pPr rtl="0"/>
          <a:r>
            <a:rPr lang="en-US" dirty="0" smtClean="0">
              <a:latin typeface="Century Gothic" panose="020B0502020202020204" pitchFamily="34" charset="0"/>
            </a:rPr>
            <a:t>6. Obligations of the Issuing House(s), Issuer and/or Sponsor </a:t>
          </a:r>
          <a:endParaRPr lang="en-US" dirty="0">
            <a:latin typeface="Century Gothic" panose="020B0502020202020204" pitchFamily="34" charset="0"/>
          </a:endParaRPr>
        </a:p>
      </dgm:t>
    </dgm:pt>
    <dgm:pt modelId="{991F19F7-086B-4F28-98C1-77B5542A6D6F}" type="parTrans" cxnId="{67573883-DBDD-4130-B26B-422EBF1F6A98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156BEF58-3CE0-46F7-BFE0-52E4CD5979D9}" type="sibTrans" cxnId="{67573883-DBDD-4130-B26B-422EBF1F6A98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2E01051D-1181-42BE-8E15-60990F70D1A8}">
      <dgm:prSet/>
      <dgm:spPr/>
      <dgm:t>
        <a:bodyPr/>
        <a:lstStyle/>
        <a:p>
          <a:pPr rtl="0"/>
          <a:r>
            <a:rPr lang="en-US" dirty="0" smtClean="0">
              <a:latin typeface="Century Gothic" panose="020B0502020202020204" pitchFamily="34" charset="0"/>
            </a:rPr>
            <a:t>7. Information to the public </a:t>
          </a:r>
          <a:endParaRPr lang="en-US" dirty="0">
            <a:latin typeface="Century Gothic" panose="020B0502020202020204" pitchFamily="34" charset="0"/>
          </a:endParaRPr>
        </a:p>
      </dgm:t>
    </dgm:pt>
    <dgm:pt modelId="{448B4B93-8C3B-40D1-8364-33A71048B15D}" type="parTrans" cxnId="{EEDF14A8-B953-42D6-830C-291698E8920F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092AB27C-523B-412A-BE39-3CFF5C55B240}" type="sibTrans" cxnId="{EEDF14A8-B953-42D6-830C-291698E8920F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E523BC30-CD1E-4CD6-A968-49EC3AEDCB33}">
      <dgm:prSet/>
      <dgm:spPr/>
      <dgm:t>
        <a:bodyPr/>
        <a:lstStyle/>
        <a:p>
          <a:pPr rtl="0"/>
          <a:r>
            <a:rPr lang="en-US" dirty="0" smtClean="0">
              <a:latin typeface="Century Gothic" panose="020B0502020202020204" pitchFamily="34" charset="0"/>
            </a:rPr>
            <a:t>8. Contingency and Planning </a:t>
          </a:r>
          <a:endParaRPr lang="en-US" dirty="0">
            <a:latin typeface="Century Gothic" panose="020B0502020202020204" pitchFamily="34" charset="0"/>
          </a:endParaRPr>
        </a:p>
      </dgm:t>
    </dgm:pt>
    <dgm:pt modelId="{8E9D008D-20A6-4A8A-A2AD-F2FF740D2A3C}" type="parTrans" cxnId="{89770499-C32F-4E9A-B657-FA4B51CF5E01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5DEF3C9A-351A-4EAE-8D4A-566F3982DD16}" type="sibTrans" cxnId="{89770499-C32F-4E9A-B657-FA4B51CF5E01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DFE79C6D-ADE9-4CE2-9279-C392E00EB1B2}">
      <dgm:prSet/>
      <dgm:spPr/>
      <dgm:t>
        <a:bodyPr/>
        <a:lstStyle/>
        <a:p>
          <a:pPr rtl="0"/>
          <a:r>
            <a:rPr lang="en-GB" dirty="0" smtClean="0">
              <a:latin typeface="Century Gothic" panose="020B0502020202020204" pitchFamily="34" charset="0"/>
            </a:rPr>
            <a:t>9. Obligations and duties of the ESP</a:t>
          </a:r>
          <a:endParaRPr lang="en-US" dirty="0">
            <a:latin typeface="Century Gothic" panose="020B0502020202020204" pitchFamily="34" charset="0"/>
          </a:endParaRPr>
        </a:p>
      </dgm:t>
    </dgm:pt>
    <dgm:pt modelId="{663608BF-DB27-43EA-B078-E2885FD0F788}" type="parTrans" cxnId="{4DBDA82B-D874-4247-B510-CA7DA5EB24A2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AA2817E7-293E-4AD4-BDFC-41019B53CE26}" type="sibTrans" cxnId="{4DBDA82B-D874-4247-B510-CA7DA5EB24A2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8C43CB85-F2F5-4CE1-80E2-B3DDC0DE25D4}">
      <dgm:prSet/>
      <dgm:spPr/>
      <dgm:t>
        <a:bodyPr/>
        <a:lstStyle/>
        <a:p>
          <a:pPr rtl="0"/>
          <a:r>
            <a:rPr lang="en-GB" dirty="0" smtClean="0">
              <a:latin typeface="Century Gothic" panose="020B0502020202020204" pitchFamily="34" charset="0"/>
            </a:rPr>
            <a:t>10.The design of the e-PO platform </a:t>
          </a:r>
          <a:endParaRPr lang="en-US" dirty="0">
            <a:latin typeface="Century Gothic" panose="020B0502020202020204" pitchFamily="34" charset="0"/>
          </a:endParaRPr>
        </a:p>
      </dgm:t>
    </dgm:pt>
    <dgm:pt modelId="{812C6166-40A6-4CE2-822B-3F55DFED6161}" type="parTrans" cxnId="{297A949C-044F-4ADC-96C4-4E4F9DACC540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AF566111-E995-4458-ACA8-B5347F649FDC}" type="sibTrans" cxnId="{297A949C-044F-4ADC-96C4-4E4F9DACC540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E66F2E58-8212-4368-98B0-80CA4F71F418}">
      <dgm:prSet/>
      <dgm:spPr/>
      <dgm:t>
        <a:bodyPr/>
        <a:lstStyle/>
        <a:p>
          <a:pPr rtl="0"/>
          <a:r>
            <a:rPr lang="en-GB" dirty="0" smtClean="0">
              <a:latin typeface="Century Gothic" panose="020B0502020202020204" pitchFamily="34" charset="0"/>
            </a:rPr>
            <a:t>11. Other matters </a:t>
          </a:r>
          <a:endParaRPr lang="en-US" dirty="0">
            <a:latin typeface="Century Gothic" panose="020B0502020202020204" pitchFamily="34" charset="0"/>
          </a:endParaRPr>
        </a:p>
      </dgm:t>
    </dgm:pt>
    <dgm:pt modelId="{9F53AAB5-B18A-48AD-8E8D-143ADBE5BBF6}" type="parTrans" cxnId="{073233C8-ED5E-4FF9-BAA0-ED6B68AB70C4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65EFD9EA-7C14-422B-8E63-FD9CC84A4C4A}" type="sibTrans" cxnId="{073233C8-ED5E-4FF9-BAA0-ED6B68AB70C4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E9A63F3A-14F1-4662-B3BE-D3B69B65E68F}">
      <dgm:prSet/>
      <dgm:spPr/>
      <dgm:t>
        <a:bodyPr/>
        <a:lstStyle/>
        <a:p>
          <a:pPr rtl="0"/>
          <a:r>
            <a:rPr lang="en-GB" dirty="0" smtClean="0">
              <a:latin typeface="Century Gothic" panose="020B0502020202020204" pitchFamily="34" charset="0"/>
            </a:rPr>
            <a:t>12. Process flow chart </a:t>
          </a:r>
          <a:endParaRPr lang="en-US" dirty="0">
            <a:latin typeface="Century Gothic" panose="020B0502020202020204" pitchFamily="34" charset="0"/>
          </a:endParaRPr>
        </a:p>
      </dgm:t>
    </dgm:pt>
    <dgm:pt modelId="{9C780F63-58A8-4B68-BCB1-39B0D712DAC0}" type="parTrans" cxnId="{C85544BF-D353-45F9-8894-F726C4D0E91D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A6A739D9-4628-479F-920A-1BFDC53BBE90}" type="sibTrans" cxnId="{C85544BF-D353-45F9-8894-F726C4D0E91D}">
      <dgm:prSet/>
      <dgm:spPr/>
      <dgm:t>
        <a:bodyPr/>
        <a:lstStyle/>
        <a:p>
          <a:endParaRPr lang="en-US">
            <a:latin typeface="Century Gothic" panose="020B0502020202020204" pitchFamily="34" charset="0"/>
          </a:endParaRPr>
        </a:p>
      </dgm:t>
    </dgm:pt>
    <dgm:pt modelId="{A6829F63-0A46-4067-AE0D-B77985CC0B4C}" type="pres">
      <dgm:prSet presAssocID="{C9F9E8F6-36FB-4E25-9BE9-531040CD58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311E96-D2A1-4A49-B040-E99312432910}" type="pres">
      <dgm:prSet presAssocID="{647BE689-4B75-4A40-BC08-1DB1328FF09C}" presName="parentText" presStyleLbl="node1" presStyleIdx="0" presStyleCnt="12" custLinFactY="112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973E0D-9DA4-4C04-8F2E-4F6B8D33BA15}" type="pres">
      <dgm:prSet presAssocID="{65842361-F7DB-444F-9A22-5733588AFB96}" presName="spacer" presStyleCnt="0"/>
      <dgm:spPr/>
    </dgm:pt>
    <dgm:pt modelId="{089EEE03-A2A0-4549-82B7-A314651FFE14}" type="pres">
      <dgm:prSet presAssocID="{1FFC56E8-C025-478B-8341-E83EB3D79A54}" presName="parentText" presStyleLbl="node1" presStyleIdx="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2CBEA6-02A0-4CD3-91F4-799CA25C33D0}" type="pres">
      <dgm:prSet presAssocID="{1D461324-5A3C-4B3B-8DB0-38117F2C9D5D}" presName="spacer" presStyleCnt="0"/>
      <dgm:spPr/>
    </dgm:pt>
    <dgm:pt modelId="{944242E5-C501-4D4C-BE0B-DC9F4196491E}" type="pres">
      <dgm:prSet presAssocID="{26A8FC35-D081-40DB-9856-2486185EFC0E}" presName="parentText" presStyleLbl="node1" presStyleIdx="2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8E66D0-1936-4947-A9C5-AAD567FCC3AB}" type="pres">
      <dgm:prSet presAssocID="{14C824B2-890D-437E-BADA-AA9185FA89A3}" presName="spacer" presStyleCnt="0"/>
      <dgm:spPr/>
    </dgm:pt>
    <dgm:pt modelId="{99C84506-6B27-40B2-89F3-BBACB3934E74}" type="pres">
      <dgm:prSet presAssocID="{40749A3C-1A92-42CF-ABE7-F24CD2B1A910}" presName="parentText" presStyleLbl="node1" presStyleIdx="3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556248-1F0E-4F61-9634-95C51976EA9E}" type="pres">
      <dgm:prSet presAssocID="{DC090A61-5EDB-41DF-B9C0-470F9069D4AE}" presName="spacer" presStyleCnt="0"/>
      <dgm:spPr/>
    </dgm:pt>
    <dgm:pt modelId="{E2585E51-E06F-4B62-9283-15A96812295A}" type="pres">
      <dgm:prSet presAssocID="{C268C5FB-F07F-4F40-9CEC-E7144D2DA0C2}" presName="parentText" presStyleLbl="node1" presStyleIdx="4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619F4-BE49-4F7A-9B49-3207631ED9D3}" type="pres">
      <dgm:prSet presAssocID="{A9FC29BD-4545-48A3-B284-527BE78E130F}" presName="spacer" presStyleCnt="0"/>
      <dgm:spPr/>
    </dgm:pt>
    <dgm:pt modelId="{73CD30B9-CCCA-4526-9E5A-B6817301ADFF}" type="pres">
      <dgm:prSet presAssocID="{C4422A52-DC37-4B2B-A629-C98A41FDD677}" presName="parentText" presStyleLbl="node1" presStyleIdx="5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87BE4-2D53-40A0-BA51-47A6D20B93BF}" type="pres">
      <dgm:prSet presAssocID="{156BEF58-3CE0-46F7-BFE0-52E4CD5979D9}" presName="spacer" presStyleCnt="0"/>
      <dgm:spPr/>
    </dgm:pt>
    <dgm:pt modelId="{4071625A-922C-4C81-85F8-D45D5D912BCB}" type="pres">
      <dgm:prSet presAssocID="{2E01051D-1181-42BE-8E15-60990F70D1A8}" presName="parentText" presStyleLbl="node1" presStyleIdx="6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581C5-E29B-46FF-AD35-CE9C46A18C08}" type="pres">
      <dgm:prSet presAssocID="{092AB27C-523B-412A-BE39-3CFF5C55B240}" presName="spacer" presStyleCnt="0"/>
      <dgm:spPr/>
    </dgm:pt>
    <dgm:pt modelId="{CC9EA3F6-7BBA-4622-8C9E-B9DF3B13E9C5}" type="pres">
      <dgm:prSet presAssocID="{E523BC30-CD1E-4CD6-A968-49EC3AEDCB33}" presName="parentText" presStyleLbl="node1" presStyleIdx="7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8E1A71-2D61-4FC4-81A6-0647A349D07C}" type="pres">
      <dgm:prSet presAssocID="{5DEF3C9A-351A-4EAE-8D4A-566F3982DD16}" presName="spacer" presStyleCnt="0"/>
      <dgm:spPr/>
    </dgm:pt>
    <dgm:pt modelId="{92C8E278-A068-43A2-96A4-D0A401BE2470}" type="pres">
      <dgm:prSet presAssocID="{DFE79C6D-ADE9-4CE2-9279-C392E00EB1B2}" presName="parentText" presStyleLbl="node1" presStyleIdx="8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9F8713-5238-4237-B9C2-0096D50BA681}" type="pres">
      <dgm:prSet presAssocID="{AA2817E7-293E-4AD4-BDFC-41019B53CE26}" presName="spacer" presStyleCnt="0"/>
      <dgm:spPr/>
    </dgm:pt>
    <dgm:pt modelId="{47E92C96-E91E-41AA-93FC-BCC9F8ACC106}" type="pres">
      <dgm:prSet presAssocID="{8C43CB85-F2F5-4CE1-80E2-B3DDC0DE25D4}" presName="parentText" presStyleLbl="node1" presStyleIdx="9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4844B-D381-4F90-A374-7B588FA01585}" type="pres">
      <dgm:prSet presAssocID="{AF566111-E995-4458-ACA8-B5347F649FDC}" presName="spacer" presStyleCnt="0"/>
      <dgm:spPr/>
    </dgm:pt>
    <dgm:pt modelId="{702222CF-3A75-44C3-B19F-11C33CCBED29}" type="pres">
      <dgm:prSet presAssocID="{E66F2E58-8212-4368-98B0-80CA4F71F418}" presName="parentText" presStyleLbl="node1" presStyleIdx="1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F4820-896F-4463-A651-D3F6200F76BF}" type="pres">
      <dgm:prSet presAssocID="{65EFD9EA-7C14-422B-8E63-FD9CC84A4C4A}" presName="spacer" presStyleCnt="0"/>
      <dgm:spPr/>
    </dgm:pt>
    <dgm:pt modelId="{7BE488A8-07C4-472D-843C-E6313489AC3B}" type="pres">
      <dgm:prSet presAssocID="{E9A63F3A-14F1-4662-B3BE-D3B69B65E68F}" presName="parentText" presStyleLbl="node1" presStyleIdx="1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21945E-3B8F-44DC-A820-8989EFA3AA64}" type="presOf" srcId="{2E01051D-1181-42BE-8E15-60990F70D1A8}" destId="{4071625A-922C-4C81-85F8-D45D5D912BCB}" srcOrd="0" destOrd="0" presId="urn:microsoft.com/office/officeart/2005/8/layout/vList2"/>
    <dgm:cxn modelId="{2CB50490-84C5-4401-95A9-3B7EAD59F169}" srcId="{C9F9E8F6-36FB-4E25-9BE9-531040CD5876}" destId="{40749A3C-1A92-42CF-ABE7-F24CD2B1A910}" srcOrd="3" destOrd="0" parTransId="{4EC2D5BE-9C38-4921-8E3E-90703AFBE38E}" sibTransId="{DC090A61-5EDB-41DF-B9C0-470F9069D4AE}"/>
    <dgm:cxn modelId="{4F266843-BB3E-41D6-B007-E9F80B6AEEDF}" type="presOf" srcId="{8C43CB85-F2F5-4CE1-80E2-B3DDC0DE25D4}" destId="{47E92C96-E91E-41AA-93FC-BCC9F8ACC106}" srcOrd="0" destOrd="0" presId="urn:microsoft.com/office/officeart/2005/8/layout/vList2"/>
    <dgm:cxn modelId="{C84A02AA-4827-4033-9747-93BAB641F364}" srcId="{C9F9E8F6-36FB-4E25-9BE9-531040CD5876}" destId="{647BE689-4B75-4A40-BC08-1DB1328FF09C}" srcOrd="0" destOrd="0" parTransId="{1DEDDCAD-53C1-441A-8040-557CFCBADCB3}" sibTransId="{65842361-F7DB-444F-9A22-5733588AFB96}"/>
    <dgm:cxn modelId="{6DB7E38A-B388-4A2F-BD97-89ADFF16DFF0}" srcId="{C9F9E8F6-36FB-4E25-9BE9-531040CD5876}" destId="{C268C5FB-F07F-4F40-9CEC-E7144D2DA0C2}" srcOrd="4" destOrd="0" parTransId="{387EE99F-B0C8-47BE-AC1A-18ADC0D3A599}" sibTransId="{A9FC29BD-4545-48A3-B284-527BE78E130F}"/>
    <dgm:cxn modelId="{8B6D2EE2-0B55-44DB-981D-0640D74AE215}" type="presOf" srcId="{647BE689-4B75-4A40-BC08-1DB1328FF09C}" destId="{E3311E96-D2A1-4A49-B040-E99312432910}" srcOrd="0" destOrd="0" presId="urn:microsoft.com/office/officeart/2005/8/layout/vList2"/>
    <dgm:cxn modelId="{4DBDA82B-D874-4247-B510-CA7DA5EB24A2}" srcId="{C9F9E8F6-36FB-4E25-9BE9-531040CD5876}" destId="{DFE79C6D-ADE9-4CE2-9279-C392E00EB1B2}" srcOrd="8" destOrd="0" parTransId="{663608BF-DB27-43EA-B078-E2885FD0F788}" sibTransId="{AA2817E7-293E-4AD4-BDFC-41019B53CE26}"/>
    <dgm:cxn modelId="{00F47E2C-46B4-4CFB-97EE-A1A53E2E2D11}" type="presOf" srcId="{40749A3C-1A92-42CF-ABE7-F24CD2B1A910}" destId="{99C84506-6B27-40B2-89F3-BBACB3934E74}" srcOrd="0" destOrd="0" presId="urn:microsoft.com/office/officeart/2005/8/layout/vList2"/>
    <dgm:cxn modelId="{D55D30A1-8EF7-4B80-9C4E-B1A358FFEDC7}" type="presOf" srcId="{C4422A52-DC37-4B2B-A629-C98A41FDD677}" destId="{73CD30B9-CCCA-4526-9E5A-B6817301ADFF}" srcOrd="0" destOrd="0" presId="urn:microsoft.com/office/officeart/2005/8/layout/vList2"/>
    <dgm:cxn modelId="{EEDF14A8-B953-42D6-830C-291698E8920F}" srcId="{C9F9E8F6-36FB-4E25-9BE9-531040CD5876}" destId="{2E01051D-1181-42BE-8E15-60990F70D1A8}" srcOrd="6" destOrd="0" parTransId="{448B4B93-8C3B-40D1-8364-33A71048B15D}" sibTransId="{092AB27C-523B-412A-BE39-3CFF5C55B240}"/>
    <dgm:cxn modelId="{297A949C-044F-4ADC-96C4-4E4F9DACC540}" srcId="{C9F9E8F6-36FB-4E25-9BE9-531040CD5876}" destId="{8C43CB85-F2F5-4CE1-80E2-B3DDC0DE25D4}" srcOrd="9" destOrd="0" parTransId="{812C6166-40A6-4CE2-822B-3F55DFED6161}" sibTransId="{AF566111-E995-4458-ACA8-B5347F649FDC}"/>
    <dgm:cxn modelId="{4ECFA432-28C4-4280-AA8E-FFF270CDA75D}" type="presOf" srcId="{C9F9E8F6-36FB-4E25-9BE9-531040CD5876}" destId="{A6829F63-0A46-4067-AE0D-B77985CC0B4C}" srcOrd="0" destOrd="0" presId="urn:microsoft.com/office/officeart/2005/8/layout/vList2"/>
    <dgm:cxn modelId="{78A6032F-0409-44B8-A97C-8A5ED192E282}" type="presOf" srcId="{26A8FC35-D081-40DB-9856-2486185EFC0E}" destId="{944242E5-C501-4D4C-BE0B-DC9F4196491E}" srcOrd="0" destOrd="0" presId="urn:microsoft.com/office/officeart/2005/8/layout/vList2"/>
    <dgm:cxn modelId="{89770499-C32F-4E9A-B657-FA4B51CF5E01}" srcId="{C9F9E8F6-36FB-4E25-9BE9-531040CD5876}" destId="{E523BC30-CD1E-4CD6-A968-49EC3AEDCB33}" srcOrd="7" destOrd="0" parTransId="{8E9D008D-20A6-4A8A-A2AD-F2FF740D2A3C}" sibTransId="{5DEF3C9A-351A-4EAE-8D4A-566F3982DD16}"/>
    <dgm:cxn modelId="{073233C8-ED5E-4FF9-BAA0-ED6B68AB70C4}" srcId="{C9F9E8F6-36FB-4E25-9BE9-531040CD5876}" destId="{E66F2E58-8212-4368-98B0-80CA4F71F418}" srcOrd="10" destOrd="0" parTransId="{9F53AAB5-B18A-48AD-8E8D-143ADBE5BBF6}" sibTransId="{65EFD9EA-7C14-422B-8E63-FD9CC84A4C4A}"/>
    <dgm:cxn modelId="{D590D685-3547-411D-8761-B1C54CA245D1}" type="presOf" srcId="{E66F2E58-8212-4368-98B0-80CA4F71F418}" destId="{702222CF-3A75-44C3-B19F-11C33CCBED29}" srcOrd="0" destOrd="0" presId="urn:microsoft.com/office/officeart/2005/8/layout/vList2"/>
    <dgm:cxn modelId="{8398E758-8511-494C-AD2D-286D75BEEB7D}" srcId="{C9F9E8F6-36FB-4E25-9BE9-531040CD5876}" destId="{1FFC56E8-C025-478B-8341-E83EB3D79A54}" srcOrd="1" destOrd="0" parTransId="{0123CA4C-E44D-4D9D-8F69-BACDCCDF6A89}" sibTransId="{1D461324-5A3C-4B3B-8DB0-38117F2C9D5D}"/>
    <dgm:cxn modelId="{67573883-DBDD-4130-B26B-422EBF1F6A98}" srcId="{C9F9E8F6-36FB-4E25-9BE9-531040CD5876}" destId="{C4422A52-DC37-4B2B-A629-C98A41FDD677}" srcOrd="5" destOrd="0" parTransId="{991F19F7-086B-4F28-98C1-77B5542A6D6F}" sibTransId="{156BEF58-3CE0-46F7-BFE0-52E4CD5979D9}"/>
    <dgm:cxn modelId="{D5422211-0763-44AD-8046-B5C3771F28E1}" type="presOf" srcId="{C268C5FB-F07F-4F40-9CEC-E7144D2DA0C2}" destId="{E2585E51-E06F-4B62-9283-15A96812295A}" srcOrd="0" destOrd="0" presId="urn:microsoft.com/office/officeart/2005/8/layout/vList2"/>
    <dgm:cxn modelId="{6F49813C-F909-4A57-A8D9-3DC3C330CD57}" type="presOf" srcId="{E523BC30-CD1E-4CD6-A968-49EC3AEDCB33}" destId="{CC9EA3F6-7BBA-4622-8C9E-B9DF3B13E9C5}" srcOrd="0" destOrd="0" presId="urn:microsoft.com/office/officeart/2005/8/layout/vList2"/>
    <dgm:cxn modelId="{5119DB40-1849-4189-BACD-BC772145C1A8}" type="presOf" srcId="{1FFC56E8-C025-478B-8341-E83EB3D79A54}" destId="{089EEE03-A2A0-4549-82B7-A314651FFE14}" srcOrd="0" destOrd="0" presId="urn:microsoft.com/office/officeart/2005/8/layout/vList2"/>
    <dgm:cxn modelId="{09478424-5FB5-4632-BC96-4086F7DB467D}" type="presOf" srcId="{DFE79C6D-ADE9-4CE2-9279-C392E00EB1B2}" destId="{92C8E278-A068-43A2-96A4-D0A401BE2470}" srcOrd="0" destOrd="0" presId="urn:microsoft.com/office/officeart/2005/8/layout/vList2"/>
    <dgm:cxn modelId="{3BE97C31-5D51-4F28-A593-1B381D6A0660}" srcId="{C9F9E8F6-36FB-4E25-9BE9-531040CD5876}" destId="{26A8FC35-D081-40DB-9856-2486185EFC0E}" srcOrd="2" destOrd="0" parTransId="{41E42EFD-600E-41A0-ABFF-D99E29BAE94E}" sibTransId="{14C824B2-890D-437E-BADA-AA9185FA89A3}"/>
    <dgm:cxn modelId="{C85544BF-D353-45F9-8894-F726C4D0E91D}" srcId="{C9F9E8F6-36FB-4E25-9BE9-531040CD5876}" destId="{E9A63F3A-14F1-4662-B3BE-D3B69B65E68F}" srcOrd="11" destOrd="0" parTransId="{9C780F63-58A8-4B68-BCB1-39B0D712DAC0}" sibTransId="{A6A739D9-4628-479F-920A-1BFDC53BBE90}"/>
    <dgm:cxn modelId="{27211734-10A2-4E85-A036-6CFCDE405CE4}" type="presOf" srcId="{E9A63F3A-14F1-4662-B3BE-D3B69B65E68F}" destId="{7BE488A8-07C4-472D-843C-E6313489AC3B}" srcOrd="0" destOrd="0" presId="urn:microsoft.com/office/officeart/2005/8/layout/vList2"/>
    <dgm:cxn modelId="{427BD1E9-714B-4222-B196-C7B6D7EC3B57}" type="presParOf" srcId="{A6829F63-0A46-4067-AE0D-B77985CC0B4C}" destId="{E3311E96-D2A1-4A49-B040-E99312432910}" srcOrd="0" destOrd="0" presId="urn:microsoft.com/office/officeart/2005/8/layout/vList2"/>
    <dgm:cxn modelId="{F881820E-16E8-40FC-A849-783421D00BD8}" type="presParOf" srcId="{A6829F63-0A46-4067-AE0D-B77985CC0B4C}" destId="{93973E0D-9DA4-4C04-8F2E-4F6B8D33BA15}" srcOrd="1" destOrd="0" presId="urn:microsoft.com/office/officeart/2005/8/layout/vList2"/>
    <dgm:cxn modelId="{4A38358C-7ABE-448E-99FC-F060D8C65336}" type="presParOf" srcId="{A6829F63-0A46-4067-AE0D-B77985CC0B4C}" destId="{089EEE03-A2A0-4549-82B7-A314651FFE14}" srcOrd="2" destOrd="0" presId="urn:microsoft.com/office/officeart/2005/8/layout/vList2"/>
    <dgm:cxn modelId="{C579FA8E-E3CF-4B8A-940C-8E5EA8E95D0F}" type="presParOf" srcId="{A6829F63-0A46-4067-AE0D-B77985CC0B4C}" destId="{1E2CBEA6-02A0-4CD3-91F4-799CA25C33D0}" srcOrd="3" destOrd="0" presId="urn:microsoft.com/office/officeart/2005/8/layout/vList2"/>
    <dgm:cxn modelId="{55BBB434-4E6F-4BAE-9C6C-5AA602A900F6}" type="presParOf" srcId="{A6829F63-0A46-4067-AE0D-B77985CC0B4C}" destId="{944242E5-C501-4D4C-BE0B-DC9F4196491E}" srcOrd="4" destOrd="0" presId="urn:microsoft.com/office/officeart/2005/8/layout/vList2"/>
    <dgm:cxn modelId="{32A7D50B-5C16-4986-941D-2CCF16EFDEE9}" type="presParOf" srcId="{A6829F63-0A46-4067-AE0D-B77985CC0B4C}" destId="{298E66D0-1936-4947-A9C5-AAD567FCC3AB}" srcOrd="5" destOrd="0" presId="urn:microsoft.com/office/officeart/2005/8/layout/vList2"/>
    <dgm:cxn modelId="{57B1B45B-2DB5-46BC-BF7A-D008F165DA1E}" type="presParOf" srcId="{A6829F63-0A46-4067-AE0D-B77985CC0B4C}" destId="{99C84506-6B27-40B2-89F3-BBACB3934E74}" srcOrd="6" destOrd="0" presId="urn:microsoft.com/office/officeart/2005/8/layout/vList2"/>
    <dgm:cxn modelId="{66649A6D-A08A-46DD-9986-DC2CBFD41E49}" type="presParOf" srcId="{A6829F63-0A46-4067-AE0D-B77985CC0B4C}" destId="{CF556248-1F0E-4F61-9634-95C51976EA9E}" srcOrd="7" destOrd="0" presId="urn:microsoft.com/office/officeart/2005/8/layout/vList2"/>
    <dgm:cxn modelId="{76B75870-8FFB-443C-92F5-73D1B750822E}" type="presParOf" srcId="{A6829F63-0A46-4067-AE0D-B77985CC0B4C}" destId="{E2585E51-E06F-4B62-9283-15A96812295A}" srcOrd="8" destOrd="0" presId="urn:microsoft.com/office/officeart/2005/8/layout/vList2"/>
    <dgm:cxn modelId="{4045F908-C899-463C-9F1E-59675642FE5B}" type="presParOf" srcId="{A6829F63-0A46-4067-AE0D-B77985CC0B4C}" destId="{8F5619F4-BE49-4F7A-9B49-3207631ED9D3}" srcOrd="9" destOrd="0" presId="urn:microsoft.com/office/officeart/2005/8/layout/vList2"/>
    <dgm:cxn modelId="{86FF15DE-789A-4A62-9C2D-ECEAA4BC0D52}" type="presParOf" srcId="{A6829F63-0A46-4067-AE0D-B77985CC0B4C}" destId="{73CD30B9-CCCA-4526-9E5A-B6817301ADFF}" srcOrd="10" destOrd="0" presId="urn:microsoft.com/office/officeart/2005/8/layout/vList2"/>
    <dgm:cxn modelId="{B5EBD78E-FCCC-49A2-AE0C-1CDB3ECA6C10}" type="presParOf" srcId="{A6829F63-0A46-4067-AE0D-B77985CC0B4C}" destId="{BA987BE4-2D53-40A0-BA51-47A6D20B93BF}" srcOrd="11" destOrd="0" presId="urn:microsoft.com/office/officeart/2005/8/layout/vList2"/>
    <dgm:cxn modelId="{C828690D-5C02-41EE-AE46-1023EC749866}" type="presParOf" srcId="{A6829F63-0A46-4067-AE0D-B77985CC0B4C}" destId="{4071625A-922C-4C81-85F8-D45D5D912BCB}" srcOrd="12" destOrd="0" presId="urn:microsoft.com/office/officeart/2005/8/layout/vList2"/>
    <dgm:cxn modelId="{A826EAC3-8CB5-4055-9545-1969C8BD53D0}" type="presParOf" srcId="{A6829F63-0A46-4067-AE0D-B77985CC0B4C}" destId="{7F2581C5-E29B-46FF-AD35-CE9C46A18C08}" srcOrd="13" destOrd="0" presId="urn:microsoft.com/office/officeart/2005/8/layout/vList2"/>
    <dgm:cxn modelId="{412D2A21-119C-419C-8914-E2B4F3945188}" type="presParOf" srcId="{A6829F63-0A46-4067-AE0D-B77985CC0B4C}" destId="{CC9EA3F6-7BBA-4622-8C9E-B9DF3B13E9C5}" srcOrd="14" destOrd="0" presId="urn:microsoft.com/office/officeart/2005/8/layout/vList2"/>
    <dgm:cxn modelId="{F18720F4-666B-4B50-9676-246C2D8DF373}" type="presParOf" srcId="{A6829F63-0A46-4067-AE0D-B77985CC0B4C}" destId="{A58E1A71-2D61-4FC4-81A6-0647A349D07C}" srcOrd="15" destOrd="0" presId="urn:microsoft.com/office/officeart/2005/8/layout/vList2"/>
    <dgm:cxn modelId="{C93F03E7-88E3-41AD-9EEE-826245F71EFF}" type="presParOf" srcId="{A6829F63-0A46-4067-AE0D-B77985CC0B4C}" destId="{92C8E278-A068-43A2-96A4-D0A401BE2470}" srcOrd="16" destOrd="0" presId="urn:microsoft.com/office/officeart/2005/8/layout/vList2"/>
    <dgm:cxn modelId="{77A1C275-C7E9-4725-A239-C26AF903A9FC}" type="presParOf" srcId="{A6829F63-0A46-4067-AE0D-B77985CC0B4C}" destId="{0A9F8713-5238-4237-B9C2-0096D50BA681}" srcOrd="17" destOrd="0" presId="urn:microsoft.com/office/officeart/2005/8/layout/vList2"/>
    <dgm:cxn modelId="{11DA2CD0-EABA-4DE7-AE91-BAEADD02D8BE}" type="presParOf" srcId="{A6829F63-0A46-4067-AE0D-B77985CC0B4C}" destId="{47E92C96-E91E-41AA-93FC-BCC9F8ACC106}" srcOrd="18" destOrd="0" presId="urn:microsoft.com/office/officeart/2005/8/layout/vList2"/>
    <dgm:cxn modelId="{D5578C3B-065E-4E47-BEFB-A23F01AD4C6E}" type="presParOf" srcId="{A6829F63-0A46-4067-AE0D-B77985CC0B4C}" destId="{EF74844B-D381-4F90-A374-7B588FA01585}" srcOrd="19" destOrd="0" presId="urn:microsoft.com/office/officeart/2005/8/layout/vList2"/>
    <dgm:cxn modelId="{DF5F0F31-86E1-4A40-A227-0407BDB6D69A}" type="presParOf" srcId="{A6829F63-0A46-4067-AE0D-B77985CC0B4C}" destId="{702222CF-3A75-44C3-B19F-11C33CCBED29}" srcOrd="20" destOrd="0" presId="urn:microsoft.com/office/officeart/2005/8/layout/vList2"/>
    <dgm:cxn modelId="{0D613CFA-9CCF-4CA7-9C2B-62A34ECC2001}" type="presParOf" srcId="{A6829F63-0A46-4067-AE0D-B77985CC0B4C}" destId="{52AF4820-896F-4463-A651-D3F6200F76BF}" srcOrd="21" destOrd="0" presId="urn:microsoft.com/office/officeart/2005/8/layout/vList2"/>
    <dgm:cxn modelId="{8A329D20-3FDA-4A25-A0AA-60FE938B93F4}" type="presParOf" srcId="{A6829F63-0A46-4067-AE0D-B77985CC0B4C}" destId="{7BE488A8-07C4-472D-843C-E6313489AC3B}" srcOrd="2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11E96-D2A1-4A49-B040-E99312432910}">
      <dsp:nvSpPr>
        <dsp:cNvPr id="0" name=""/>
        <dsp:cNvSpPr/>
      </dsp:nvSpPr>
      <dsp:spPr>
        <a:xfrm>
          <a:off x="0" y="151509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entury Gothic" panose="020B0502020202020204" pitchFamily="34" charset="0"/>
            </a:rPr>
            <a:t>1. Introduction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166730"/>
        <a:ext cx="8199158" cy="281363"/>
      </dsp:txXfrm>
    </dsp:sp>
    <dsp:sp modelId="{089EEE03-A2A0-4549-82B7-A314651FFE14}">
      <dsp:nvSpPr>
        <dsp:cNvPr id="0" name=""/>
        <dsp:cNvSpPr/>
      </dsp:nvSpPr>
      <dsp:spPr>
        <a:xfrm>
          <a:off x="0" y="459812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entury Gothic" panose="020B0502020202020204" pitchFamily="34" charset="0"/>
            </a:rPr>
            <a:t>2. Executive Summary 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475033"/>
        <a:ext cx="8199158" cy="281363"/>
      </dsp:txXfrm>
    </dsp:sp>
    <dsp:sp modelId="{944242E5-C501-4D4C-BE0B-DC9F4196491E}">
      <dsp:nvSpPr>
        <dsp:cNvPr id="0" name=""/>
        <dsp:cNvSpPr/>
      </dsp:nvSpPr>
      <dsp:spPr>
        <a:xfrm>
          <a:off x="0" y="809057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entury Gothic" panose="020B0502020202020204" pitchFamily="34" charset="0"/>
            </a:rPr>
            <a:t>3. Definitions 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824278"/>
        <a:ext cx="8199158" cy="281363"/>
      </dsp:txXfrm>
    </dsp:sp>
    <dsp:sp modelId="{99C84506-6B27-40B2-89F3-BBACB3934E74}">
      <dsp:nvSpPr>
        <dsp:cNvPr id="0" name=""/>
        <dsp:cNvSpPr/>
      </dsp:nvSpPr>
      <dsp:spPr>
        <a:xfrm>
          <a:off x="0" y="1158302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entury Gothic" panose="020B0502020202020204" pitchFamily="34" charset="0"/>
            </a:rPr>
            <a:t>4. Registration Requirements 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1173523"/>
        <a:ext cx="8199158" cy="281363"/>
      </dsp:txXfrm>
    </dsp:sp>
    <dsp:sp modelId="{E2585E51-E06F-4B62-9283-15A96812295A}">
      <dsp:nvSpPr>
        <dsp:cNvPr id="0" name=""/>
        <dsp:cNvSpPr/>
      </dsp:nvSpPr>
      <dsp:spPr>
        <a:xfrm>
          <a:off x="0" y="1507547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entury Gothic" panose="020B0502020202020204" pitchFamily="34" charset="0"/>
            </a:rPr>
            <a:t>5. Regulation of Activities 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1522768"/>
        <a:ext cx="8199158" cy="281363"/>
      </dsp:txXfrm>
    </dsp:sp>
    <dsp:sp modelId="{73CD30B9-CCCA-4526-9E5A-B6817301ADFF}">
      <dsp:nvSpPr>
        <dsp:cNvPr id="0" name=""/>
        <dsp:cNvSpPr/>
      </dsp:nvSpPr>
      <dsp:spPr>
        <a:xfrm>
          <a:off x="0" y="1856792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entury Gothic" panose="020B0502020202020204" pitchFamily="34" charset="0"/>
            </a:rPr>
            <a:t>6. Obligations of the Issuing House(s), Issuer and/or Sponsor 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1872013"/>
        <a:ext cx="8199158" cy="281363"/>
      </dsp:txXfrm>
    </dsp:sp>
    <dsp:sp modelId="{4071625A-922C-4C81-85F8-D45D5D912BCB}">
      <dsp:nvSpPr>
        <dsp:cNvPr id="0" name=""/>
        <dsp:cNvSpPr/>
      </dsp:nvSpPr>
      <dsp:spPr>
        <a:xfrm>
          <a:off x="0" y="2206037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entury Gothic" panose="020B0502020202020204" pitchFamily="34" charset="0"/>
            </a:rPr>
            <a:t>7. Information to the public 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2221258"/>
        <a:ext cx="8199158" cy="281363"/>
      </dsp:txXfrm>
    </dsp:sp>
    <dsp:sp modelId="{CC9EA3F6-7BBA-4622-8C9E-B9DF3B13E9C5}">
      <dsp:nvSpPr>
        <dsp:cNvPr id="0" name=""/>
        <dsp:cNvSpPr/>
      </dsp:nvSpPr>
      <dsp:spPr>
        <a:xfrm>
          <a:off x="0" y="2555282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entury Gothic" panose="020B0502020202020204" pitchFamily="34" charset="0"/>
            </a:rPr>
            <a:t>8. Contingency and Planning 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2570503"/>
        <a:ext cx="8199158" cy="281363"/>
      </dsp:txXfrm>
    </dsp:sp>
    <dsp:sp modelId="{92C8E278-A068-43A2-96A4-D0A401BE2470}">
      <dsp:nvSpPr>
        <dsp:cNvPr id="0" name=""/>
        <dsp:cNvSpPr/>
      </dsp:nvSpPr>
      <dsp:spPr>
        <a:xfrm>
          <a:off x="0" y="2904527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Century Gothic" panose="020B0502020202020204" pitchFamily="34" charset="0"/>
            </a:rPr>
            <a:t>9. Obligations and duties of the ESP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2919748"/>
        <a:ext cx="8199158" cy="281363"/>
      </dsp:txXfrm>
    </dsp:sp>
    <dsp:sp modelId="{47E92C96-E91E-41AA-93FC-BCC9F8ACC106}">
      <dsp:nvSpPr>
        <dsp:cNvPr id="0" name=""/>
        <dsp:cNvSpPr/>
      </dsp:nvSpPr>
      <dsp:spPr>
        <a:xfrm>
          <a:off x="0" y="3253773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Century Gothic" panose="020B0502020202020204" pitchFamily="34" charset="0"/>
            </a:rPr>
            <a:t>10.The design of the e-PO platform 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3268994"/>
        <a:ext cx="8199158" cy="281363"/>
      </dsp:txXfrm>
    </dsp:sp>
    <dsp:sp modelId="{702222CF-3A75-44C3-B19F-11C33CCBED29}">
      <dsp:nvSpPr>
        <dsp:cNvPr id="0" name=""/>
        <dsp:cNvSpPr/>
      </dsp:nvSpPr>
      <dsp:spPr>
        <a:xfrm>
          <a:off x="0" y="3603018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Century Gothic" panose="020B0502020202020204" pitchFamily="34" charset="0"/>
            </a:rPr>
            <a:t>11. Other matters 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3618239"/>
        <a:ext cx="8199158" cy="281363"/>
      </dsp:txXfrm>
    </dsp:sp>
    <dsp:sp modelId="{7BE488A8-07C4-472D-843C-E6313489AC3B}">
      <dsp:nvSpPr>
        <dsp:cNvPr id="0" name=""/>
        <dsp:cNvSpPr/>
      </dsp:nvSpPr>
      <dsp:spPr>
        <a:xfrm>
          <a:off x="0" y="3952263"/>
          <a:ext cx="8229600" cy="3118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Century Gothic" panose="020B0502020202020204" pitchFamily="34" charset="0"/>
            </a:rPr>
            <a:t>12. Process flow chart </a:t>
          </a:r>
          <a:endParaRPr lang="en-US" sz="1300" kern="1200" dirty="0">
            <a:latin typeface="Century Gothic" panose="020B0502020202020204" pitchFamily="34" charset="0"/>
          </a:endParaRPr>
        </a:p>
      </dsp:txBody>
      <dsp:txXfrm>
        <a:off x="15221" y="3967484"/>
        <a:ext cx="8199158" cy="281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21373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2018 CAPITAL MARKET COMMITTEE MEETING</a:t>
            </a:r>
            <a:endParaRPr lang="en-US" dirty="0">
              <a:cs typeface="Century Gothic"/>
            </a:endParaRPr>
          </a:p>
        </p:txBody>
      </p:sp>
      <p:pic>
        <p:nvPicPr>
          <p:cNvPr id="4" name="Picture 3" descr="SecLogoHiDefCrestAlone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5" y="2355970"/>
            <a:ext cx="3079219" cy="22675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348141" y="56909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799" y="4872171"/>
            <a:ext cx="758474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Presentation </a:t>
            </a:r>
            <a:r>
              <a:rPr lang="en-GB" b="1" dirty="0" smtClean="0"/>
              <a:t>of the Electronic Public Offer </a:t>
            </a:r>
          </a:p>
          <a:p>
            <a:pPr algn="ctr"/>
            <a:r>
              <a:rPr lang="en-GB" b="1" dirty="0" smtClean="0"/>
              <a:t>(“E-PO”) Committee</a:t>
            </a:r>
            <a:endParaRPr lang="en-GB" b="1" dirty="0"/>
          </a:p>
          <a:p>
            <a:endParaRPr lang="en-US" sz="2000" b="1" dirty="0">
              <a:ln w="0"/>
              <a:solidFill>
                <a:schemeClr val="tx2">
                  <a:lumMod val="75000"/>
                </a:schemeClr>
              </a:solidFill>
              <a:cs typeface="Century Gothic"/>
            </a:endParaRPr>
          </a:p>
          <a:p>
            <a:pPr algn="ctr"/>
            <a:r>
              <a:rPr lang="en-US" b="1" i="1" dirty="0" smtClean="0">
                <a:ln w="0"/>
                <a:solidFill>
                  <a:schemeClr val="tx2">
                    <a:lumMod val="75000"/>
                  </a:schemeClr>
                </a:solidFill>
                <a:cs typeface="Century Gothic"/>
              </a:rPr>
              <a:t>14</a:t>
            </a:r>
            <a:r>
              <a:rPr lang="en-US" b="1" i="1" baseline="30000" dirty="0" smtClean="0">
                <a:ln w="0"/>
                <a:solidFill>
                  <a:schemeClr val="tx2">
                    <a:lumMod val="75000"/>
                  </a:schemeClr>
                </a:solidFill>
                <a:cs typeface="Century Gothic"/>
              </a:rPr>
              <a:t>th</a:t>
            </a:r>
            <a:r>
              <a:rPr lang="en-US" b="1" i="1" dirty="0" smtClean="0">
                <a:ln w="0"/>
                <a:solidFill>
                  <a:schemeClr val="tx2">
                    <a:lumMod val="75000"/>
                  </a:schemeClr>
                </a:solidFill>
                <a:cs typeface="Century Gothic"/>
              </a:rPr>
              <a:t> </a:t>
            </a:r>
            <a:r>
              <a:rPr lang="en-US" b="1" i="1" dirty="0">
                <a:ln w="0"/>
                <a:solidFill>
                  <a:schemeClr val="tx2">
                    <a:lumMod val="75000"/>
                  </a:schemeClr>
                </a:solidFill>
                <a:cs typeface="Century Gothic"/>
              </a:rPr>
              <a:t>November 2018</a:t>
            </a:r>
            <a:endParaRPr lang="en-US" sz="1600" i="1" dirty="0">
              <a:ln w="0"/>
              <a:solidFill>
                <a:schemeClr val="tx2">
                  <a:lumMod val="75000"/>
                </a:schemeClr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0537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0164"/>
            <a:ext cx="8229600" cy="804231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RECENT DEVELOPMENTS FROM LAST CMC MEETING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6598"/>
            <a:ext cx="8229600" cy="4429565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At the last CMC, the e-IPO </a:t>
            </a:r>
            <a:r>
              <a:rPr lang="en-US" sz="2000" dirty="0"/>
              <a:t>Committee </a:t>
            </a:r>
            <a:r>
              <a:rPr lang="en-US" sz="2000" dirty="0" smtClean="0"/>
              <a:t>was mandated to draft </a:t>
            </a:r>
            <a:r>
              <a:rPr lang="en-US" sz="2000" dirty="0"/>
              <a:t>guidelines on the establishment, registration and management of providers of e-IPO </a:t>
            </a:r>
            <a:r>
              <a:rPr lang="en-US" sz="2000" dirty="0" smtClean="0"/>
              <a:t>platforms;</a:t>
            </a:r>
          </a:p>
          <a:p>
            <a:pPr algn="just"/>
            <a:endParaRPr lang="en-US" sz="2000" dirty="0"/>
          </a:p>
          <a:p>
            <a:r>
              <a:rPr lang="en-US" sz="2000" dirty="0"/>
              <a:t>Consequently, a </a:t>
            </a:r>
            <a:r>
              <a:rPr lang="en-US" sz="2000" dirty="0" smtClean="0"/>
              <a:t> </a:t>
            </a:r>
            <a:r>
              <a:rPr lang="en-US" sz="2000" dirty="0"/>
              <a:t>sub-committee (comprising reps from CMSA, ICMR, CSCS and ASHON) was tasked with drafting the guidelines.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sub-committee submitted </a:t>
            </a:r>
            <a:r>
              <a:rPr lang="en-US" sz="2000" dirty="0"/>
              <a:t>a </a:t>
            </a:r>
            <a:r>
              <a:rPr lang="en-US" sz="2000" dirty="0" smtClean="0"/>
              <a:t>draft guidelines for members review and comments.</a:t>
            </a:r>
            <a:endParaRPr lang="en-US" sz="2000" dirty="0"/>
          </a:p>
          <a:p>
            <a:pPr marL="0" lvl="0" indent="0" algn="just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95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u="sng" dirty="0" smtClean="0"/>
              <a:t>Key Recommendations </a:t>
            </a:r>
          </a:p>
          <a:p>
            <a:pPr marL="0" indent="0">
              <a:buNone/>
            </a:pPr>
            <a:endParaRPr lang="en-GB" sz="2900" dirty="0" smtClean="0"/>
          </a:p>
          <a:p>
            <a:pPr marL="571500" indent="-571500" algn="just">
              <a:buAutoNum type="romanLcParenBoth"/>
            </a:pPr>
            <a:r>
              <a:rPr lang="en-GB" sz="2600" dirty="0"/>
              <a:t>The e-PO platforms </a:t>
            </a:r>
            <a:r>
              <a:rPr lang="en-GB" sz="2600" dirty="0" smtClean="0"/>
              <a:t>should be </a:t>
            </a:r>
            <a:r>
              <a:rPr lang="en-GB" sz="2600" dirty="0"/>
              <a:t>capable of being established and managed by </a:t>
            </a:r>
            <a:r>
              <a:rPr lang="en-GB" sz="2600" dirty="0" smtClean="0"/>
              <a:t> a Securities </a:t>
            </a:r>
            <a:r>
              <a:rPr lang="en-GB" sz="2600" dirty="0"/>
              <a:t>Exchange, a Capital Trade </a:t>
            </a:r>
            <a:r>
              <a:rPr lang="en-GB" sz="2600" dirty="0" smtClean="0"/>
              <a:t>Point, a Central Depository (“</a:t>
            </a:r>
            <a:r>
              <a:rPr lang="en-GB" sz="2600" b="1" dirty="0" smtClean="0"/>
              <a:t>CSD</a:t>
            </a:r>
            <a:r>
              <a:rPr lang="en-GB" sz="2600" dirty="0" smtClean="0"/>
              <a:t>”) or </a:t>
            </a:r>
            <a:r>
              <a:rPr lang="en-GB" sz="2600" dirty="0"/>
              <a:t>Self-Regulatory Organisation who are Eligible Service Providers (“</a:t>
            </a:r>
            <a:r>
              <a:rPr lang="en-GB" sz="2600" b="1" dirty="0"/>
              <a:t>ESP(s</a:t>
            </a:r>
            <a:r>
              <a:rPr lang="en-GB" sz="2600" b="1" dirty="0" smtClean="0"/>
              <a:t>)</a:t>
            </a:r>
            <a:r>
              <a:rPr lang="en-GB" sz="2600" dirty="0" smtClean="0"/>
              <a:t>”).</a:t>
            </a:r>
          </a:p>
          <a:p>
            <a:pPr marL="0" indent="0" algn="just">
              <a:buNone/>
            </a:pPr>
            <a:endParaRPr lang="en-GB" sz="2600" dirty="0" smtClean="0"/>
          </a:p>
          <a:p>
            <a:pPr marL="571500" indent="-571500">
              <a:buAutoNum type="romanLcParenBoth"/>
            </a:pPr>
            <a:r>
              <a:rPr lang="en-GB" sz="2900" dirty="0" smtClean="0"/>
              <a:t>There should be a </a:t>
            </a:r>
            <a:r>
              <a:rPr lang="en-GB" sz="2900" b="1" dirty="0"/>
              <a:t>multiple platform</a:t>
            </a:r>
            <a:r>
              <a:rPr lang="en-GB" sz="2900" dirty="0"/>
              <a:t> </a:t>
            </a:r>
            <a:r>
              <a:rPr lang="en-GB" sz="2900" dirty="0" smtClean="0"/>
              <a:t>for the market.</a:t>
            </a:r>
          </a:p>
          <a:p>
            <a:pPr marL="571500" indent="-571500">
              <a:buAutoNum type="romanLcParenBoth"/>
            </a:pPr>
            <a:endParaRPr lang="en-GB" sz="2900" dirty="0"/>
          </a:p>
          <a:p>
            <a:pPr marL="571500" indent="-571500">
              <a:buAutoNum type="romanLcParenBoth"/>
            </a:pPr>
            <a:r>
              <a:rPr lang="en-GB" sz="2900" dirty="0" smtClean="0"/>
              <a:t>The </a:t>
            </a:r>
            <a:r>
              <a:rPr lang="en-GB" sz="2900" dirty="0"/>
              <a:t>relevant stakeholders (i.e. SEC, Issuing House(s), Registrars, Issuer/Sponsor, etc.) </a:t>
            </a:r>
            <a:r>
              <a:rPr lang="en-GB" sz="2900" dirty="0" smtClean="0"/>
              <a:t>should have administrative </a:t>
            </a:r>
            <a:r>
              <a:rPr lang="en-GB" sz="2900" dirty="0"/>
              <a:t>access to the e-PO platform for the due execution of their respective tasks and roles.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30867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0164"/>
            <a:ext cx="8229600" cy="804231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HIGHLIGHT OF THE DRAFT GUIDELINES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6598"/>
            <a:ext cx="8229600" cy="4429565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The </a:t>
            </a:r>
            <a:r>
              <a:rPr lang="en-GB" sz="2000" dirty="0"/>
              <a:t>Guidelines aim to provide a framework for the establishment and regulation of e-PO service providers, and to provide guidance to Issuers, Issuing Houses and other stakeholders involved in the e-PO process in the Nigerian Capital Market</a:t>
            </a:r>
            <a:r>
              <a:rPr lang="en-US" sz="2000" dirty="0" smtClean="0"/>
              <a:t>;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000" dirty="0"/>
              <a:t>In accordance with the provisions of these Guidelines, an e-PO platform can be registered by a company duly incorporated under the laws of the Federal Republic of Nigeria and who is either a Securities Exchange, a Capital Trade Point, Central Securities Depository (“</a:t>
            </a:r>
            <a:r>
              <a:rPr lang="en-GB" sz="2000" b="1" dirty="0"/>
              <a:t>CSD</a:t>
            </a:r>
            <a:r>
              <a:rPr lang="en-GB" sz="2000" dirty="0"/>
              <a:t>”) or Self-Regulatory Organisation who are Eligible Service Providers (“</a:t>
            </a:r>
            <a:r>
              <a:rPr lang="en-GB" sz="2000" b="1" dirty="0"/>
              <a:t>ESP(s)</a:t>
            </a:r>
            <a:r>
              <a:rPr lang="en-GB" sz="2000" dirty="0"/>
              <a:t>”). </a:t>
            </a:r>
            <a:endParaRPr lang="en-US" sz="2000" dirty="0"/>
          </a:p>
          <a:p>
            <a:pPr marL="0" indent="0" algn="just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87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0164"/>
            <a:ext cx="8229600" cy="673525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HIGHLIGHT OF THE DRAFT GUIDELINES CONT.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535290"/>
            <a:ext cx="8873067" cy="479941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000" b="1" u="sng" dirty="0" smtClean="0"/>
              <a:t>Executive Summary </a:t>
            </a:r>
          </a:p>
          <a:p>
            <a:pPr marL="457200" lvl="1" indent="0">
              <a:buNone/>
            </a:pPr>
            <a:endParaRPr lang="en-US" sz="2000" b="1" u="sng" dirty="0"/>
          </a:p>
          <a:p>
            <a:pPr marL="457200" lvl="1" indent="0">
              <a:buNone/>
            </a:pPr>
            <a:endParaRPr lang="en-US" sz="2000" b="1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The </a:t>
            </a:r>
            <a:r>
              <a:rPr lang="en-GB" sz="2000" dirty="0"/>
              <a:t>aim of the Guidelines is to create a framework to enable the full automation of the entire public offer process from subscription to the actual </a:t>
            </a:r>
            <a:r>
              <a:rPr lang="en-GB" sz="2000" dirty="0" smtClean="0"/>
              <a:t>offer</a:t>
            </a:r>
            <a:r>
              <a:rPr lang="en-US" sz="2000" b="1" u="sng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b="1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The Guidelines </a:t>
            </a:r>
            <a:r>
              <a:rPr lang="en-GB" sz="2000" dirty="0" smtClean="0"/>
              <a:t>also aim </a:t>
            </a:r>
            <a:r>
              <a:rPr lang="en-GB" sz="2000" dirty="0"/>
              <a:t>to identify and outline the roles of the participants in the e-IPO process and proffer guidance in this </a:t>
            </a:r>
            <a:r>
              <a:rPr lang="en-GB" sz="2000" dirty="0" smtClean="0"/>
              <a:t>regard.</a:t>
            </a:r>
          </a:p>
        </p:txBody>
      </p:sp>
    </p:spTree>
    <p:extLst>
      <p:ext uri="{BB962C8B-B14F-4D97-AF65-F5344CB8AC3E}">
        <p14:creationId xmlns:p14="http://schemas.microsoft.com/office/powerpoint/2010/main" val="50340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512"/>
            <a:ext cx="8229600" cy="919015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THE GUIDELINES CONSIST OF TWELVE(12) PART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550833"/>
              </p:ext>
            </p:extLst>
          </p:nvPr>
        </p:nvGraphicFramePr>
        <p:xfrm>
          <a:off x="457200" y="1865827"/>
          <a:ext cx="8229600" cy="4374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721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7104"/>
            <a:ext cx="8229600" cy="65509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5970"/>
            <a:ext cx="8229600" cy="3846531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sz="2000" dirty="0" smtClean="0"/>
              <a:t>Expose Guideline to the market for comments ;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algn="just">
              <a:buFontTx/>
              <a:buChar char="-"/>
            </a:pPr>
            <a:r>
              <a:rPr lang="en-US" sz="2000" dirty="0" smtClean="0"/>
              <a:t>Engage </a:t>
            </a:r>
            <a:r>
              <a:rPr lang="en-US" sz="2000" dirty="0"/>
              <a:t>CBN and Heads of Banking Operations on third party access to BVN information.</a:t>
            </a:r>
          </a:p>
        </p:txBody>
      </p:sp>
    </p:spTree>
    <p:extLst>
      <p:ext uri="{BB962C8B-B14F-4D97-AF65-F5344CB8AC3E}">
        <p14:creationId xmlns:p14="http://schemas.microsoft.com/office/powerpoint/2010/main" val="108444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0752"/>
            <a:ext cx="8229600" cy="62779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ISSUES FOR CMC </a:t>
            </a:r>
            <a:r>
              <a:rPr lang="en-US" sz="3200" dirty="0" smtClean="0">
                <a:latin typeface="Arial Black" panose="020B0A04020102020204" pitchFamily="34" charset="0"/>
              </a:rPr>
              <a:t>DELIBERATION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619"/>
            <a:ext cx="8229600" cy="387695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Layers of cost in e-IPO process – parties responsible for costs of payment services;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Set definitive </a:t>
            </a:r>
            <a:r>
              <a:rPr lang="en-US" sz="2000" dirty="0"/>
              <a:t>timeline to go </a:t>
            </a:r>
            <a:r>
              <a:rPr lang="en-US" sz="2000" dirty="0" smtClean="0"/>
              <a:t>live;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70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CMC COMMITTEES' PRESENTATION TEMPLATE</Template>
  <TotalTime>1114</TotalTime>
  <Words>458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Century Gothic</vt:lpstr>
      <vt:lpstr>Office Theme</vt:lpstr>
      <vt:lpstr>2018 CAPITAL MARKET COMMITTEE MEETING</vt:lpstr>
      <vt:lpstr>RECENT DEVELOPMENTS FROM LAST CMC MEETING</vt:lpstr>
      <vt:lpstr>PowerPoint Presentation</vt:lpstr>
      <vt:lpstr>HIGHLIGHT OF THE DRAFT GUIDELINES</vt:lpstr>
      <vt:lpstr>HIGHLIGHT OF THE DRAFT GUIDELINES CONT.</vt:lpstr>
      <vt:lpstr>THE GUIDELINES CONSIST OF TWELVE(12) PART</vt:lpstr>
      <vt:lpstr>NEXT STEPS</vt:lpstr>
      <vt:lpstr>ISSUES FOR CMC DELIBERATION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CMC Secretariat</cp:lastModifiedBy>
  <cp:revision>50</cp:revision>
  <dcterms:created xsi:type="dcterms:W3CDTF">2018-02-07T11:05:24Z</dcterms:created>
  <dcterms:modified xsi:type="dcterms:W3CDTF">2018-11-12T14:25:38Z</dcterms:modified>
</cp:coreProperties>
</file>