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98" autoAdjust="0"/>
  </p:normalViewPr>
  <p:slideViewPr>
    <p:cSldViewPr snapToGrid="0" snapToObjects="1">
      <p:cViewPr varScale="1">
        <p:scale>
          <a:sx n="91" d="100"/>
          <a:sy n="91" d="100"/>
        </p:scale>
        <p:origin x="1404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9B834-338E-8540-B8AF-0EF387E84815}" type="datetimeFigureOut">
              <a:rPr lang="en-US" smtClean="0"/>
              <a:pPr/>
              <a:t>3/26/2018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6B416-6026-264C-935D-12F1EDEC3F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2988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9B834-338E-8540-B8AF-0EF387E84815}" type="datetimeFigureOut">
              <a:rPr lang="en-US" smtClean="0"/>
              <a:pPr/>
              <a:t>3/26/2018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6B416-6026-264C-935D-12F1EDEC3F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9690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9B834-338E-8540-B8AF-0EF387E84815}" type="datetimeFigureOut">
              <a:rPr lang="en-US" smtClean="0"/>
              <a:pPr/>
              <a:t>3/26/2018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6B416-6026-264C-935D-12F1EDEC3F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5891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9B834-338E-8540-B8AF-0EF387E84815}" type="datetimeFigureOut">
              <a:rPr lang="en-US" smtClean="0"/>
              <a:pPr/>
              <a:t>3/26/2018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6B416-6026-264C-935D-12F1EDEC3F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3501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9B834-338E-8540-B8AF-0EF387E84815}" type="datetimeFigureOut">
              <a:rPr lang="en-US" smtClean="0"/>
              <a:pPr/>
              <a:t>3/26/2018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6B416-6026-264C-935D-12F1EDEC3F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8057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9B834-338E-8540-B8AF-0EF387E84815}" type="datetimeFigureOut">
              <a:rPr lang="en-US" smtClean="0"/>
              <a:pPr/>
              <a:t>3/26/2018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6B416-6026-264C-935D-12F1EDEC3F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0876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9B834-338E-8540-B8AF-0EF387E84815}" type="datetimeFigureOut">
              <a:rPr lang="en-US" smtClean="0"/>
              <a:pPr/>
              <a:t>3/26/2018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6B416-6026-264C-935D-12F1EDEC3F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1443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9B834-338E-8540-B8AF-0EF387E84815}" type="datetimeFigureOut">
              <a:rPr lang="en-US" smtClean="0"/>
              <a:pPr/>
              <a:t>3/26/2018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6B416-6026-264C-935D-12F1EDEC3F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9619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9B834-338E-8540-B8AF-0EF387E84815}" type="datetimeFigureOut">
              <a:rPr lang="en-US" smtClean="0"/>
              <a:pPr/>
              <a:t>3/26/2018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6B416-6026-264C-935D-12F1EDEC3F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8156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9B834-338E-8540-B8AF-0EF387E84815}" type="datetimeFigureOut">
              <a:rPr lang="en-US" smtClean="0"/>
              <a:pPr/>
              <a:t>3/26/2018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6B416-6026-264C-935D-12F1EDEC3F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2980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9B834-338E-8540-B8AF-0EF387E84815}" type="datetimeFigureOut">
              <a:rPr lang="en-US" smtClean="0"/>
              <a:pPr/>
              <a:t>3/26/2018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6B416-6026-264C-935D-12F1EDEC3F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1427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entury Gothic"/>
              </a:defRPr>
            </a:lvl1pPr>
          </a:lstStyle>
          <a:p>
            <a:fld id="{FFE9B834-338E-8540-B8AF-0EF387E84815}" type="datetimeFigureOut">
              <a:rPr lang="en-US" smtClean="0"/>
              <a:pPr/>
              <a:t>3/26/2018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entury Gothic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entury Gothic"/>
              </a:defRPr>
            </a:lvl1pPr>
          </a:lstStyle>
          <a:p>
            <a:fld id="{6B36B416-6026-264C-935D-12F1EDEC3F7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09976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Century Gothic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Century Gothic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Century Gothic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Century Gothic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Century Gothic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Century Gothic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21373"/>
            <a:ext cx="7772400" cy="1470025"/>
          </a:xfrm>
        </p:spPr>
        <p:txBody>
          <a:bodyPr>
            <a:normAutofit/>
          </a:bodyPr>
          <a:lstStyle/>
          <a:p>
            <a:r>
              <a:rPr lang="en-US" dirty="0">
                <a:latin typeface="Arial Black" panose="020B0A04020102020204" pitchFamily="34" charset="0"/>
              </a:rPr>
              <a:t>2018 CAPITAL MARKET COMMITTEE MEETING</a:t>
            </a:r>
            <a:endParaRPr lang="en-US" dirty="0">
              <a:cs typeface="Century Gothic"/>
            </a:endParaRPr>
          </a:p>
        </p:txBody>
      </p:sp>
      <p:pic>
        <p:nvPicPr>
          <p:cNvPr id="4" name="Picture 3" descr="SecLogoHiDefCrestAloneWeb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7375" y="2355970"/>
            <a:ext cx="3079219" cy="2267545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798490" y="4881093"/>
            <a:ext cx="7659710" cy="13978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Century Gothic"/>
                <a:ea typeface="+mj-ea"/>
                <a:cs typeface="+mj-cs"/>
              </a:defRPr>
            </a:lvl1pPr>
          </a:lstStyle>
          <a:p>
            <a:r>
              <a:rPr lang="en-US" sz="2800" dirty="0">
                <a:latin typeface="Algerian" panose="04020705040A02060702" pitchFamily="82" charset="0"/>
              </a:rPr>
              <a:t>Financial literacy  committee’s PRESENTATION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4348141" y="5690994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37896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73456"/>
            <a:ext cx="8229600" cy="890950"/>
          </a:xfrm>
        </p:spPr>
        <p:txBody>
          <a:bodyPr>
            <a:noAutofit/>
          </a:bodyPr>
          <a:lstStyle/>
          <a:p>
            <a:r>
              <a:rPr lang="en-US" sz="3200" dirty="0">
                <a:latin typeface="Arial Black" panose="020B0A04020102020204" pitchFamily="34" charset="0"/>
              </a:rPr>
              <a:t>RECENT DEVELOPMENTS FROM LAST CMC MEETING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6073"/>
            <a:ext cx="8229600" cy="422009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dirty="0"/>
              <a:t>The Committee has commenced a one-minute video series on financial literacy shared across all social media channels to educate all segments of the society on key topics in personal finance, etc</a:t>
            </a:r>
            <a:r>
              <a:rPr lang="en-US" dirty="0" smtClean="0"/>
              <a:t>.</a:t>
            </a:r>
          </a:p>
          <a:p>
            <a:pPr algn="just"/>
            <a:r>
              <a:rPr lang="en-US" smtClean="0"/>
              <a:t>It has </a:t>
            </a:r>
            <a:r>
              <a:rPr lang="en-US" dirty="0"/>
              <a:t>also engaged the sector wide Committee being anchored by the CBN and will partner with them on future initiatives. </a:t>
            </a:r>
          </a:p>
        </p:txBody>
      </p:sp>
    </p:spTree>
    <p:extLst>
      <p:ext uri="{BB962C8B-B14F-4D97-AF65-F5344CB8AC3E}">
        <p14:creationId xmlns:p14="http://schemas.microsoft.com/office/powerpoint/2010/main" val="23295083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2512"/>
            <a:ext cx="8229600" cy="919015"/>
          </a:xfrm>
        </p:spPr>
        <p:txBody>
          <a:bodyPr>
            <a:noAutofit/>
          </a:bodyPr>
          <a:lstStyle/>
          <a:p>
            <a:r>
              <a:rPr lang="en-US" sz="3200" dirty="0">
                <a:latin typeface="Arial Black" panose="020B0A04020102020204" pitchFamily="34" charset="0"/>
              </a:rPr>
              <a:t>FACTORS RESPONSIBLE FOR DEVELOPMENTS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1831"/>
            <a:ext cx="8229600" cy="4194332"/>
          </a:xfrm>
        </p:spPr>
        <p:txBody>
          <a:bodyPr/>
          <a:lstStyle/>
          <a:p>
            <a:pPr algn="just"/>
            <a:r>
              <a:rPr lang="en-US" dirty="0"/>
              <a:t>The committee has not received any donations from any of the trade groups/regulators.</a:t>
            </a:r>
          </a:p>
          <a:p>
            <a:pPr algn="just"/>
            <a:r>
              <a:rPr lang="en-US" dirty="0"/>
              <a:t>The committee decided to be creative with its strategies by devising means to keep running with the mandate so as not to create a lacuna.</a:t>
            </a:r>
          </a:p>
        </p:txBody>
      </p:sp>
    </p:spTree>
    <p:extLst>
      <p:ext uri="{BB962C8B-B14F-4D97-AF65-F5344CB8AC3E}">
        <p14:creationId xmlns:p14="http://schemas.microsoft.com/office/powerpoint/2010/main" val="20472194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87104"/>
            <a:ext cx="8229600" cy="655093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Arial Black" panose="020B0A04020102020204" pitchFamily="34" charset="0"/>
              </a:rPr>
              <a:t>CHALLENGES / NEXT STEP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05970"/>
            <a:ext cx="8229600" cy="4420193"/>
          </a:xfrm>
        </p:spPr>
        <p:txBody>
          <a:bodyPr>
            <a:normAutofit lnSpcReduction="10000"/>
          </a:bodyPr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en-US" dirty="0"/>
              <a:t>Achieving the mandate of the committee is being affected by paucity of funds.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n-US" dirty="0"/>
              <a:t>The committee may resort to requesting for sponsorship from organizations for financial literacy events while it awaits the funding of its activities from the capital market community.</a:t>
            </a:r>
          </a:p>
        </p:txBody>
      </p:sp>
    </p:spTree>
    <p:extLst>
      <p:ext uri="{BB962C8B-B14F-4D97-AF65-F5344CB8AC3E}">
        <p14:creationId xmlns:p14="http://schemas.microsoft.com/office/powerpoint/2010/main" val="10844411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00752"/>
            <a:ext cx="8229600" cy="627796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Arial Black" panose="020B0A04020102020204" pitchFamily="34" charset="0"/>
              </a:rPr>
              <a:t>ISSUES FOR CMC DELIBRATION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9618"/>
            <a:ext cx="8229600" cy="4406545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en-US" dirty="0"/>
              <a:t>Appeal to all stakeholders to make remittances to enable the committee fulfill its mandate.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70787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CMC COMMITTEE PRESENTATION TEMPLATE.potx" id="{865C88FB-927F-4486-84DF-EDE2B4290B7A}" vid="{C9DE4359-8664-4C56-ABBA-2EFA38E7ACC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2018 CMC COMMITTEES' PRESENTATION TEMPLATE</Template>
  <TotalTime>262</TotalTime>
  <Words>179</Words>
  <Application>Microsoft Office PowerPoint</Application>
  <PresentationFormat>On-screen Show (4:3)</PresentationFormat>
  <Paragraphs>13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Algerian</vt:lpstr>
      <vt:lpstr>Arial</vt:lpstr>
      <vt:lpstr>Arial Black</vt:lpstr>
      <vt:lpstr>Calibri</vt:lpstr>
      <vt:lpstr>Century Gothic</vt:lpstr>
      <vt:lpstr>Wingdings</vt:lpstr>
      <vt:lpstr>Office Theme</vt:lpstr>
      <vt:lpstr>2018 CAPITAL MARKET COMMITTEE MEETING</vt:lpstr>
      <vt:lpstr>RECENT DEVELOPMENTS FROM LAST CMC MEETING</vt:lpstr>
      <vt:lpstr>FACTORS RESPONSIBLE FOR DEVELOPMENTS</vt:lpstr>
      <vt:lpstr>CHALLENGES / NEXT STEP</vt:lpstr>
      <vt:lpstr>ISSUES FOR CMC DELIBRATION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2018 CAPITAL MARKET COMMITTEE MEETING</dc:title>
  <dc:creator>Akingbelure Folasade S.</dc:creator>
  <cp:lastModifiedBy>CMC Secretariat</cp:lastModifiedBy>
  <cp:revision>23</cp:revision>
  <dcterms:created xsi:type="dcterms:W3CDTF">2018-02-07T11:05:24Z</dcterms:created>
  <dcterms:modified xsi:type="dcterms:W3CDTF">2018-03-26T13:48:42Z</dcterms:modified>
</cp:coreProperties>
</file>