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8" r:id="rId2"/>
    <p:sldId id="277" r:id="rId3"/>
    <p:sldId id="274" r:id="rId4"/>
    <p:sldId id="275" r:id="rId5"/>
    <p:sldId id="276" r:id="rId6"/>
    <p:sldId id="278" r:id="rId7"/>
    <p:sldId id="279" r:id="rId8"/>
    <p:sldId id="283" r:id="rId9"/>
    <p:sldId id="28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C7E2-BE64-47CF-9C53-966CF39F4CAD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B514C-A0DA-4D71-B451-E1CC1F99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jpe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jpeg"/><Relationship Id="rId38" Type="http://schemas.openxmlformats.org/officeDocument/2006/relationships/image" Target="../media/image44.png"/><Relationship Id="rId46" Type="http://schemas.openxmlformats.org/officeDocument/2006/relationships/image" Target="../media/image52.jp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jpe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eg"/><Relationship Id="rId37" Type="http://schemas.openxmlformats.org/officeDocument/2006/relationships/image" Target="../media/image43.png"/><Relationship Id="rId40" Type="http://schemas.openxmlformats.org/officeDocument/2006/relationships/image" Target="../media/image46.jpeg"/><Relationship Id="rId45" Type="http://schemas.openxmlformats.org/officeDocument/2006/relationships/image" Target="../media/image51.jpg"/><Relationship Id="rId53" Type="http://schemas.openxmlformats.org/officeDocument/2006/relationships/image" Target="../media/image59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8" Type="http://schemas.openxmlformats.org/officeDocument/2006/relationships/image" Target="../media/image14.png"/><Relationship Id="rId51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564" y="5272133"/>
            <a:ext cx="2404689" cy="103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103" y="2888606"/>
            <a:ext cx="9375820" cy="8172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Financial technology “ </a:t>
            </a:r>
            <a:r>
              <a:rPr lang="en-US" sz="3200" b="1" dirty="0" err="1" smtClean="0">
                <a:solidFill>
                  <a:srgbClr val="00B050"/>
                </a:solidFill>
              </a:rPr>
              <a:t>fintech</a:t>
            </a:r>
            <a:r>
              <a:rPr lang="en-US" sz="3200" b="1" dirty="0" smtClean="0">
                <a:solidFill>
                  <a:srgbClr val="00B050"/>
                </a:solidFill>
              </a:rPr>
              <a:t>”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32AF11-2504-40FF-9EA7-340439126D31}"/>
              </a:ext>
            </a:extLst>
          </p:cNvPr>
          <p:cNvSpPr txBox="1"/>
          <p:nvPr/>
        </p:nvSpPr>
        <p:spPr>
          <a:xfrm>
            <a:off x="9672035" y="6306289"/>
            <a:ext cx="234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August </a:t>
            </a:r>
            <a:r>
              <a:rPr lang="en-US" sz="2000" b="1" dirty="0"/>
              <a:t>2018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913311" y="4227012"/>
            <a:ext cx="9929612" cy="8172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Presented at the Securities &amp; Exchange Commission 2</a:t>
            </a:r>
            <a:r>
              <a:rPr lang="en-US" sz="2800" b="1" cap="none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nd</a:t>
            </a:r>
            <a:r>
              <a:rPr lang="en-US" sz="2800" b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 CMC Meeting 2018</a:t>
            </a:r>
            <a:endParaRPr lang="en-US" sz="2800" b="1" cap="none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518" y="756439"/>
            <a:ext cx="1953490" cy="185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65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10717189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The Global </a:t>
            </a:r>
            <a:r>
              <a:rPr lang="en-US" b="1" cap="none" dirty="0">
                <a:solidFill>
                  <a:srgbClr val="00B050"/>
                </a:solidFill>
              </a:rPr>
              <a:t>Financial Innovation Network (GFIN</a:t>
            </a:r>
            <a:r>
              <a:rPr lang="en-US" b="1" cap="none" dirty="0" smtClean="0">
                <a:solidFill>
                  <a:srgbClr val="00B050"/>
                </a:solidFill>
              </a:rPr>
              <a:t>)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611091" y="878277"/>
            <a:ext cx="6415581" cy="5451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major emerging innovation trends within financial services are increasingly global, rather than domestic, </a:t>
            </a:r>
            <a:r>
              <a:rPr lang="en-US" sz="1800" dirty="0" smtClean="0"/>
              <a:t>in nature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instance, big data, artificial intelligence (AI), and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</a:t>
            </a:r>
            <a:r>
              <a:rPr lang="en-US" sz="1800" dirty="0"/>
              <a:t>based solutions are being developed </a:t>
            </a:r>
            <a:r>
              <a:rPr lang="en-US" sz="1800" dirty="0" smtClean="0"/>
              <a:t>and deployed </a:t>
            </a:r>
            <a:r>
              <a:rPr lang="en-US" sz="1800" dirty="0"/>
              <a:t>simultaneously in different financial markets. </a:t>
            </a:r>
            <a:r>
              <a:rPr lang="en-US" sz="1800" dirty="0">
                <a:solidFill>
                  <a:srgbClr val="FF0000"/>
                </a:solidFill>
              </a:rPr>
              <a:t>Since there is a general trend towards developing </a:t>
            </a:r>
            <a:r>
              <a:rPr lang="en-US" sz="1800" dirty="0" smtClean="0">
                <a:solidFill>
                  <a:srgbClr val="FF0000"/>
                </a:solidFill>
              </a:rPr>
              <a:t>these digital </a:t>
            </a:r>
            <a:r>
              <a:rPr lang="en-US" sz="1800" dirty="0">
                <a:solidFill>
                  <a:srgbClr val="FF0000"/>
                </a:solidFill>
              </a:rPr>
              <a:t>solutions, now is a time to consider how to begin building new ways to share experience and </a:t>
            </a:r>
            <a:r>
              <a:rPr lang="en-US" sz="1800" dirty="0" smtClean="0">
                <a:solidFill>
                  <a:srgbClr val="FF0000"/>
                </a:solidFill>
              </a:rPr>
              <a:t>manage the questions </a:t>
            </a:r>
            <a:r>
              <a:rPr lang="en-US" sz="1800" dirty="0">
                <a:solidFill>
                  <a:srgbClr val="FF0000"/>
                </a:solidFill>
              </a:rPr>
              <a:t>that emerge.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Financial </a:t>
            </a:r>
            <a:r>
              <a:rPr lang="en-US" sz="1800" b="1" dirty="0"/>
              <a:t>services regulators </a:t>
            </a:r>
            <a:r>
              <a:rPr lang="en-US" sz="1800" dirty="0">
                <a:solidFill>
                  <a:srgbClr val="FF0000"/>
                </a:solidFill>
              </a:rPr>
              <a:t>must re-consider existing ways of working and collaborating</a:t>
            </a:r>
            <a:r>
              <a:rPr lang="en-US" sz="1800" dirty="0" smtClean="0">
                <a:solidFill>
                  <a:srgbClr val="FF0000"/>
                </a:solidFill>
              </a:rPr>
              <a:t>, in </a:t>
            </a:r>
            <a:r>
              <a:rPr lang="en-US" sz="1800" dirty="0">
                <a:solidFill>
                  <a:srgbClr val="FF0000"/>
                </a:solidFill>
              </a:rPr>
              <a:t>order to balance potential benefits of innovation (for consumers and the financial sector as a whole) </a:t>
            </a:r>
            <a:r>
              <a:rPr lang="en-US" sz="1800" dirty="0" smtClean="0">
                <a:solidFill>
                  <a:srgbClr val="FF0000"/>
                </a:solidFill>
              </a:rPr>
              <a:t>with traditional </a:t>
            </a:r>
            <a:r>
              <a:rPr lang="en-US" sz="1800" dirty="0">
                <a:solidFill>
                  <a:srgbClr val="FF0000"/>
                </a:solidFill>
              </a:rPr>
              <a:t>policy objectives, namely financial stability, integrity, financial inclusion, competition and </a:t>
            </a:r>
            <a:r>
              <a:rPr lang="en-US" sz="1800" dirty="0" smtClean="0">
                <a:solidFill>
                  <a:srgbClr val="FF0000"/>
                </a:solidFill>
              </a:rPr>
              <a:t>consumer wellbeing </a:t>
            </a:r>
            <a:r>
              <a:rPr lang="en-US" sz="1800" dirty="0">
                <a:solidFill>
                  <a:srgbClr val="FF0000"/>
                </a:solidFill>
              </a:rPr>
              <a:t>and protection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Nova Cond" panose="020B0506020202020204" pitchFamily="34" charset="0"/>
              </a:rPr>
              <a:t>THIS IS ONE AREA WE BELIEVE THE </a:t>
            </a:r>
            <a:r>
              <a:rPr lang="en-US" sz="1600" b="1" dirty="0" smtClean="0">
                <a:latin typeface="Arial Nova Cond" panose="020B0506020202020204" pitchFamily="34" charset="0"/>
              </a:rPr>
              <a:t>SEC</a:t>
            </a:r>
            <a:r>
              <a:rPr lang="en-US" sz="1600" dirty="0" smtClean="0">
                <a:latin typeface="Arial Nova Cond" panose="020B0506020202020204" pitchFamily="34" charset="0"/>
              </a:rPr>
              <a:t> CAN START…..</a:t>
            </a:r>
            <a:endParaRPr lang="en-US" sz="1600" dirty="0">
              <a:latin typeface="Arial Nova Cond" panose="020B0506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4663" r="29644" b="7222"/>
          <a:stretch/>
        </p:blipFill>
        <p:spPr bwMode="auto">
          <a:xfrm>
            <a:off x="565792" y="878277"/>
            <a:ext cx="4675630" cy="397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16953" r="31518" b="41523"/>
          <a:stretch/>
        </p:blipFill>
        <p:spPr bwMode="auto">
          <a:xfrm>
            <a:off x="565792" y="4491298"/>
            <a:ext cx="4675629" cy="207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2602621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Fintech Defined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359520" y="991674"/>
            <a:ext cx="11464421" cy="1635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cap="none" dirty="0" smtClean="0">
                <a:solidFill>
                  <a:srgbClr val="C00000"/>
                </a:solidFill>
              </a:rPr>
              <a:t>Financial Technology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cap="none" dirty="0" smtClean="0">
                <a:solidFill>
                  <a:schemeClr val="tx1"/>
                </a:solidFill>
              </a:rPr>
              <a:t>also known as </a:t>
            </a:r>
            <a:r>
              <a:rPr lang="en-US" cap="none" dirty="0">
                <a:solidFill>
                  <a:schemeClr val="tx1"/>
                </a:solidFill>
              </a:rPr>
              <a:t>F</a:t>
            </a:r>
            <a:r>
              <a:rPr lang="en-US" cap="none" dirty="0" smtClean="0">
                <a:solidFill>
                  <a:schemeClr val="tx1"/>
                </a:solidFill>
              </a:rPr>
              <a:t>intech, is an economic industry composed of companies that use technology to make financial services more efficient.</a:t>
            </a:r>
            <a:r>
              <a:rPr lang="en-US" b="1" cap="none" dirty="0" smtClean="0">
                <a:solidFill>
                  <a:schemeClr val="tx1"/>
                </a:solidFill>
              </a:rPr>
              <a:t> </a:t>
            </a:r>
            <a:r>
              <a:rPr lang="en-US" cap="none" dirty="0" smtClean="0">
                <a:solidFill>
                  <a:schemeClr val="tx1"/>
                </a:solidFill>
              </a:rPr>
              <a:t>….Investopedia</a:t>
            </a:r>
          </a:p>
          <a:p>
            <a:pPr algn="just"/>
            <a:endParaRPr lang="en-US" cap="none" dirty="0">
              <a:solidFill>
                <a:srgbClr val="002060"/>
              </a:solidFill>
            </a:endParaRPr>
          </a:p>
          <a:p>
            <a:pPr algn="just"/>
            <a:r>
              <a:rPr lang="en-US" b="1" cap="none" dirty="0" smtClean="0">
                <a:solidFill>
                  <a:srgbClr val="C00000"/>
                </a:solidFill>
              </a:rPr>
              <a:t>Fintech languages</a:t>
            </a:r>
            <a:r>
              <a:rPr lang="en-US" cap="none" dirty="0" smtClean="0">
                <a:solidFill>
                  <a:schemeClr val="tx1"/>
                </a:solidFill>
              </a:rPr>
              <a:t>; disruption, automation</a:t>
            </a:r>
            <a:r>
              <a:rPr lang="en-US" cap="none" dirty="0">
                <a:solidFill>
                  <a:schemeClr val="tx1"/>
                </a:solidFill>
              </a:rPr>
              <a:t>, digitization and simplification</a:t>
            </a:r>
            <a:r>
              <a:rPr lang="en-US" b="1" cap="non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359520" y="3143996"/>
            <a:ext cx="11554574" cy="2665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cap="none" dirty="0" smtClean="0">
                <a:solidFill>
                  <a:srgbClr val="C00000"/>
                </a:solidFill>
              </a:rPr>
              <a:t>Fintech Offerings </a:t>
            </a:r>
            <a:r>
              <a:rPr lang="en-US" sz="2000" b="1" cap="none" dirty="0" smtClean="0">
                <a:solidFill>
                  <a:schemeClr val="tx1"/>
                </a:solidFill>
              </a:rPr>
              <a:t>-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rgbClr val="FFC000"/>
                </a:solidFill>
              </a:rPr>
              <a:t>Reduces Costs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Increases Efficiencies</a:t>
            </a:r>
            <a:r>
              <a:rPr lang="en-US" sz="2000" b="1" cap="none" dirty="0" smtClean="0">
                <a:solidFill>
                  <a:srgbClr val="7030A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rgbClr val="7030A0"/>
                </a:solidFill>
              </a:rPr>
              <a:t>Builds </a:t>
            </a:r>
            <a:r>
              <a:rPr lang="en-US" sz="2000" b="1" cap="none" dirty="0">
                <a:solidFill>
                  <a:srgbClr val="7030A0"/>
                </a:solidFill>
              </a:rPr>
              <a:t>C</a:t>
            </a:r>
            <a:r>
              <a:rPr lang="en-US" sz="2000" b="1" cap="none" dirty="0" smtClean="0">
                <a:solidFill>
                  <a:srgbClr val="7030A0"/>
                </a:solidFill>
              </a:rPr>
              <a:t>lient </a:t>
            </a:r>
            <a:r>
              <a:rPr lang="en-US" sz="2000" b="1" cap="none" dirty="0">
                <a:solidFill>
                  <a:srgbClr val="7030A0"/>
                </a:solidFill>
              </a:rPr>
              <a:t>R</a:t>
            </a:r>
            <a:r>
              <a:rPr lang="en-US" sz="2000" b="1" cap="none" dirty="0" smtClean="0">
                <a:solidFill>
                  <a:srgbClr val="7030A0"/>
                </a:solidFill>
              </a:rPr>
              <a:t>elationships </a:t>
            </a:r>
            <a:endParaRPr lang="en-US" sz="2000" b="1" cap="none" dirty="0">
              <a:solidFill>
                <a:srgbClr val="7030A0"/>
              </a:solidFill>
            </a:endParaRPr>
          </a:p>
          <a:p>
            <a:pPr algn="just"/>
            <a:r>
              <a:rPr lang="en-US" sz="2000" b="1" cap="none" dirty="0" smtClean="0">
                <a:solidFill>
                  <a:srgbClr val="00B050"/>
                </a:solidFill>
              </a:rPr>
              <a:t>					      </a:t>
            </a:r>
            <a:r>
              <a:rPr lang="en-US" sz="2000" b="1" cap="none" dirty="0" smtClean="0">
                <a:solidFill>
                  <a:srgbClr val="7030A0"/>
                </a:solidFill>
              </a:rPr>
              <a:t>Facilitates Regulatory Compliance</a:t>
            </a:r>
            <a:r>
              <a:rPr lang="en-US" sz="2000" b="1" cap="none" dirty="0">
                <a:solidFill>
                  <a:srgbClr val="7030A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rgbClr val="FFC000"/>
                </a:solidFill>
              </a:rPr>
              <a:t>Offers Security</a:t>
            </a:r>
          </a:p>
          <a:p>
            <a:pPr algn="just"/>
            <a:endParaRPr lang="en-US" sz="2000" b="1" cap="none" dirty="0" smtClean="0">
              <a:solidFill>
                <a:srgbClr val="00B050"/>
              </a:solidFill>
            </a:endParaRPr>
          </a:p>
          <a:p>
            <a:pPr algn="just"/>
            <a:endParaRPr lang="en-US" sz="2000" b="1" cap="none" dirty="0">
              <a:solidFill>
                <a:srgbClr val="00B050"/>
              </a:solidFill>
            </a:endParaRPr>
          </a:p>
          <a:p>
            <a:pPr algn="just"/>
            <a:r>
              <a:rPr lang="en-US" b="1" cap="none" dirty="0" smtClean="0">
                <a:solidFill>
                  <a:srgbClr val="C00000"/>
                </a:solidFill>
              </a:rPr>
              <a:t>Fintech Innovation Areas </a:t>
            </a:r>
            <a:r>
              <a:rPr lang="en-US" sz="2000" b="1" cap="none" dirty="0" smtClean="0">
                <a:solidFill>
                  <a:schemeClr val="tx1"/>
                </a:solidFill>
              </a:rPr>
              <a:t>-</a:t>
            </a:r>
            <a:r>
              <a:rPr lang="en-US" sz="2000" b="1" cap="none" dirty="0" smtClean="0">
                <a:solidFill>
                  <a:srgbClr val="00B050"/>
                </a:solidFill>
              </a:rPr>
              <a:t>  </a:t>
            </a:r>
            <a:r>
              <a:rPr lang="en-US" sz="2000" b="1" cap="none" dirty="0" smtClean="0">
                <a:solidFill>
                  <a:srgbClr val="FFC000"/>
                </a:solidFill>
              </a:rPr>
              <a:t>AI &amp; Robotics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Cloud Technology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err="1" smtClean="0">
                <a:solidFill>
                  <a:srgbClr val="7030A0"/>
                </a:solidFill>
              </a:rPr>
              <a:t>Blockchain</a:t>
            </a:r>
            <a:r>
              <a:rPr lang="en-US" sz="2000" b="1" cap="none" dirty="0" smtClean="0">
                <a:solidFill>
                  <a:srgbClr val="7030A0"/>
                </a:solidFill>
              </a:rPr>
              <a:t> Technology </a:t>
            </a:r>
            <a:endParaRPr lang="en-US" sz="2000" b="1" cap="none" dirty="0">
              <a:solidFill>
                <a:srgbClr val="7030A0"/>
              </a:solidFill>
            </a:endParaRPr>
          </a:p>
          <a:p>
            <a:pPr algn="just"/>
            <a:r>
              <a:rPr lang="en-US" sz="2000" b="1" cap="none" dirty="0" smtClean="0">
                <a:solidFill>
                  <a:srgbClr val="00B050"/>
                </a:solidFill>
              </a:rPr>
              <a:t> 							</a:t>
            </a:r>
            <a:r>
              <a:rPr lang="en-US" sz="2000" b="1" cap="none" dirty="0" err="1" smtClean="0">
                <a:solidFill>
                  <a:srgbClr val="7030A0"/>
                </a:solidFill>
              </a:rPr>
              <a:t>Regtech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 </a:t>
            </a:r>
            <a:r>
              <a:rPr lang="en-US" sz="2000" b="1" cap="none" dirty="0" smtClean="0">
                <a:solidFill>
                  <a:srgbClr val="00B050"/>
                </a:solidFill>
              </a:rPr>
              <a:t>Financial Inclusion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rgbClr val="FFC000"/>
                </a:solidFill>
              </a:rPr>
              <a:t>Payments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FFC000"/>
                </a:solidFill>
              </a:rPr>
              <a:t> Cybersecurity </a:t>
            </a:r>
          </a:p>
          <a:p>
            <a:pPr algn="just"/>
            <a:r>
              <a:rPr lang="en-US" sz="2000" b="1" cap="none" dirty="0" smtClean="0">
                <a:solidFill>
                  <a:srgbClr val="00B050"/>
                </a:solidFill>
              </a:rPr>
              <a:t> 							</a:t>
            </a:r>
            <a:r>
              <a:rPr lang="en-US" sz="2000" b="1" cap="none" dirty="0" err="1" smtClean="0">
                <a:solidFill>
                  <a:srgbClr val="FFC000"/>
                </a:solidFill>
              </a:rPr>
              <a:t>Insurtech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Open Banking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err="1" smtClean="0">
                <a:solidFill>
                  <a:srgbClr val="7030A0"/>
                </a:solidFill>
              </a:rPr>
              <a:t>WealthTech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err="1" smtClean="0">
                <a:solidFill>
                  <a:srgbClr val="00B050"/>
                </a:solidFill>
              </a:rPr>
              <a:t>Captech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smtClean="0">
                <a:solidFill>
                  <a:schemeClr val="tx1"/>
                </a:solidFill>
              </a:rPr>
              <a:t>//</a:t>
            </a:r>
            <a:r>
              <a:rPr lang="en-US" sz="2000" b="1" cap="none" dirty="0" smtClean="0">
                <a:solidFill>
                  <a:srgbClr val="00B050"/>
                </a:solidFill>
              </a:rPr>
              <a:t> </a:t>
            </a:r>
            <a:r>
              <a:rPr lang="en-US" sz="2000" b="1" cap="none" dirty="0" err="1" smtClean="0">
                <a:solidFill>
                  <a:srgbClr val="7030A0"/>
                </a:solidFill>
              </a:rPr>
              <a:t>EdTech</a:t>
            </a:r>
            <a:endParaRPr lang="en-US" sz="2000" b="1" cap="none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3491263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Fintech Evolution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223758" y="1732457"/>
            <a:ext cx="3272855" cy="4915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dirty="0">
                <a:solidFill>
                  <a:srgbClr val="7030A0"/>
                </a:solidFill>
                <a:latin typeface="Georgia" panose="02040502050405020303" pitchFamily="18" charset="0"/>
              </a:rPr>
              <a:t>1838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8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Samuel</a:t>
            </a:r>
            <a:r>
              <a:rPr lang="en-US" sz="1800" cap="none" dirty="0">
                <a:solidFill>
                  <a:schemeClr val="tx1"/>
                </a:solidFill>
                <a:latin typeface="Georgia" panose="02040502050405020303" pitchFamily="18" charset="0"/>
              </a:rPr>
              <a:t> M</a:t>
            </a:r>
            <a:r>
              <a:rPr lang="en-US" sz="18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orse	demonstrated	the	electric	telegraph	system	for	the	ﬁrst	time</a:t>
            </a:r>
            <a:endParaRPr lang="en-US" sz="1800" cap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3189" y="2062085"/>
            <a:ext cx="4133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1971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NASDAQ	-	National	Association	of	Securities	Dealers	Automated	Quotations	-	invented	electronic	trading	of	securities	and	the	IPO,	giving	growth	companies	the	opportunity	to	raise	capital	from	public	markets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1191" y="456200"/>
            <a:ext cx="3458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1950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In	February	1950,	the	Diners	Club	issued	the	ﬁrst	"general	purpose"	credit	card	invented	by	Frank	X.	McNamara.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29167" y="664188"/>
            <a:ext cx="3849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1866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The	ﬁrst	transatlantic	cable	was	successfully	laid,	providing	infrastructure	for	ﬁnancial	globalization1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368" y="2112633"/>
            <a:ext cx="453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1967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/>
              <a:t>On </a:t>
            </a:r>
            <a:r>
              <a:rPr lang="en-US" dirty="0"/>
              <a:t>	27	June	1967	Barclays	in	Enﬁeld	became	home	to	the	world's	ﬁrst	cash	machine.	On	30	June	1975,	a	more	sophisticated	auto	teller	machine	(ATM),	called	</a:t>
            </a:r>
            <a:r>
              <a:rPr lang="en-US" dirty="0" smtClean="0"/>
              <a:t>Barclay  Bank</a:t>
            </a:r>
            <a:r>
              <a:rPr lang="en-US" dirty="0"/>
              <a:t>	was	launched.	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29167" y="2141516"/>
            <a:ext cx="41628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1981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Michael	Bloomberg,	created	Innovative	Market	Solutions	(IMS)	to	provide	real-time	market	data,	ﬁnancial	calculations	and	other	ﬁnancial	analytics	to	Wall	Street	ﬁrms.	The	company	was	renamed	Bloomberg	L.P.	in	1986.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9212" y="4549676"/>
            <a:ext cx="3909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2009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Version	0.1	of	Bitcoin	SW	is	released.	It	includes	a	Bitcoin	generation	system	that	would	create	a	total	of	21	million	Bitcoins	through	the	year	2040.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920507" y="4806270"/>
            <a:ext cx="4271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2013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Google	introduced	Google	Wallet	,	which	allowed	users	to	make	purchases	from	their	mobile	phones	using	NFC	technology.	Apple	similarly	launched	Apple	Pay	in	2014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20678" y="4272677"/>
            <a:ext cx="4339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1982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dirty="0"/>
              <a:t>William	Porter,	created	</a:t>
            </a:r>
            <a:r>
              <a:rPr lang="en-US" dirty="0" err="1"/>
              <a:t>TradePlus</a:t>
            </a:r>
            <a:r>
              <a:rPr lang="en-US" dirty="0"/>
              <a:t>,	which	</a:t>
            </a:r>
            <a:r>
              <a:rPr lang="en-US" dirty="0" err="1"/>
              <a:t>kickstarted</a:t>
            </a:r>
            <a:r>
              <a:rPr lang="en-US" dirty="0"/>
              <a:t>	the	online	brokerage	investment	revolution	and	quickly	started	driving	down	the	cost	of	online	trading.	The	company	was	reorganized	as	</a:t>
            </a:r>
            <a:r>
              <a:rPr lang="en-US" dirty="0" err="1"/>
              <a:t>E*Trade</a:t>
            </a:r>
            <a:r>
              <a:rPr lang="en-US" dirty="0"/>
              <a:t>	Group	in	1994.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81918" y="4246"/>
            <a:ext cx="1095435" cy="4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7372539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Fintech Value Propositions in Capital Market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2009103" y="3668332"/>
            <a:ext cx="8474299" cy="4753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cap="none" dirty="0" err="1" smtClean="0">
                <a:solidFill>
                  <a:srgbClr val="00B050"/>
                </a:solidFill>
              </a:rPr>
              <a:t>Fintechs</a:t>
            </a:r>
            <a:r>
              <a:rPr lang="en-US" sz="4400" b="1" cap="none" dirty="0" smtClean="0">
                <a:solidFill>
                  <a:srgbClr val="00B050"/>
                </a:solidFill>
              </a:rPr>
              <a:t> :  Friends or Foes</a:t>
            </a:r>
            <a:endParaRPr lang="en-US" sz="4400" b="1" cap="none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1314" t="12258" r="20193" b="5929"/>
          <a:stretch/>
        </p:blipFill>
        <p:spPr bwMode="auto">
          <a:xfrm>
            <a:off x="1468190" y="1066799"/>
            <a:ext cx="9247031" cy="5203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5642035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Aiding Capital Market with Fintech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212" t="11687" r="30288" b="7109"/>
          <a:stretch/>
        </p:blipFill>
        <p:spPr bwMode="auto">
          <a:xfrm>
            <a:off x="4851043" y="1119986"/>
            <a:ext cx="7340957" cy="5035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862" y="82165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Fintech</a:t>
            </a:r>
            <a:r>
              <a:rPr lang="en-US" dirty="0" smtClean="0"/>
              <a:t>-led </a:t>
            </a:r>
            <a:r>
              <a:rPr lang="en-US" dirty="0"/>
              <a:t>innovation can be found in all five</a:t>
            </a:r>
          </a:p>
          <a:p>
            <a:r>
              <a:rPr lang="en-US" dirty="0" smtClean="0"/>
              <a:t>	major </a:t>
            </a:r>
            <a:r>
              <a:rPr lang="en-US" dirty="0"/>
              <a:t>parts of the CMI value chain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 Access </a:t>
            </a:r>
            <a:r>
              <a:rPr lang="en-US" dirty="0"/>
              <a:t>to capital—creating innovative ways</a:t>
            </a:r>
          </a:p>
          <a:p>
            <a:pPr lvl="1"/>
            <a:r>
              <a:rPr lang="en-US" dirty="0"/>
              <a:t>to reach and serve issuers and investors, and</a:t>
            </a:r>
          </a:p>
          <a:p>
            <a:pPr lvl="1"/>
            <a:r>
              <a:rPr lang="en-US" dirty="0"/>
              <a:t>broadening the range of asset classes </a:t>
            </a:r>
            <a:r>
              <a:rPr lang="en-US" dirty="0" smtClean="0"/>
              <a:t>offered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 </a:t>
            </a:r>
            <a:r>
              <a:rPr lang="en-US" dirty="0" smtClean="0"/>
              <a:t>    Trade </a:t>
            </a:r>
            <a:r>
              <a:rPr lang="en-US" dirty="0"/>
              <a:t>execution—gaining new </a:t>
            </a:r>
            <a:r>
              <a:rPr lang="en-US" dirty="0" smtClean="0"/>
              <a:t>efficiencies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 </a:t>
            </a:r>
            <a:r>
              <a:rPr lang="en-US" dirty="0" smtClean="0"/>
              <a:t>   Post-trade </a:t>
            </a:r>
            <a:r>
              <a:rPr lang="en-US" dirty="0"/>
              <a:t>services—bringing simplification,</a:t>
            </a:r>
          </a:p>
          <a:p>
            <a:pPr lvl="1"/>
            <a:r>
              <a:rPr lang="en-US" dirty="0"/>
              <a:t>automation, and improved security to</a:t>
            </a:r>
          </a:p>
          <a:p>
            <a:pPr lvl="1"/>
            <a:r>
              <a:rPr lang="en-US" dirty="0"/>
              <a:t>incumbents’ </a:t>
            </a:r>
            <a:r>
              <a:rPr lang="en-US" dirty="0" smtClean="0"/>
              <a:t>operations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 </a:t>
            </a:r>
            <a:r>
              <a:rPr lang="en-US" dirty="0" smtClean="0"/>
              <a:t>   Data</a:t>
            </a:r>
            <a:r>
              <a:rPr lang="en-US" dirty="0"/>
              <a:t>, analytics, and information</a:t>
            </a:r>
          </a:p>
          <a:p>
            <a:pPr lvl="1"/>
            <a:r>
              <a:rPr lang="en-US" dirty="0"/>
              <a:t>services—developing new techniques to</a:t>
            </a:r>
          </a:p>
          <a:p>
            <a:pPr lvl="1"/>
            <a:r>
              <a:rPr lang="en-US" dirty="0"/>
              <a:t>mine and interpret data to its full </a:t>
            </a:r>
            <a:r>
              <a:rPr lang="en-US" dirty="0" smtClean="0"/>
              <a:t>potential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 </a:t>
            </a:r>
            <a:r>
              <a:rPr lang="en-US" dirty="0" smtClean="0"/>
              <a:t>   Operations </a:t>
            </a:r>
            <a:r>
              <a:rPr lang="en-US" dirty="0"/>
              <a:t>and technology—creating</a:t>
            </a:r>
          </a:p>
          <a:p>
            <a:pPr lvl="1"/>
            <a:r>
              <a:rPr lang="en-US" dirty="0"/>
              <a:t>greater cost efficiency, lower latency, and</a:t>
            </a:r>
          </a:p>
          <a:p>
            <a:pPr lvl="1"/>
            <a:r>
              <a:rPr lang="en-US" dirty="0"/>
              <a:t>reduced operational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4842" y="6488668"/>
            <a:ext cx="559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of Fintech in Capital Market by Brad J. </a:t>
            </a:r>
            <a:r>
              <a:rPr lang="en-US" dirty="0" err="1" smtClean="0"/>
              <a:t>Brailey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0"/>
            <a:ext cx="1095435" cy="4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5642035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Key Driver of Fintech Benefits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377545" y="701631"/>
            <a:ext cx="4395077" cy="2699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>
                <a:latin typeface="Arial" pitchFamily="34" charset="0"/>
                <a:cs typeface="Arial" pitchFamily="34" charset="0"/>
              </a:rPr>
              <a:t>FinTech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is shaping financial services from the outside in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>
                <a:latin typeface="Arial" pitchFamily="34" charset="0"/>
                <a:cs typeface="Arial" pitchFamily="34" charset="0"/>
              </a:rPr>
              <a:t>FinTech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is driving the future of financial services and increasing customer satisfaction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Future of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FinTech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and Financial Services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Delivery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  <p:pic>
        <p:nvPicPr>
          <p:cNvPr id="3" name="Picture 2" descr="Image result for Driver of fintech benef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7" y="645669"/>
            <a:ext cx="6858288" cy="5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7529945" y="3815466"/>
            <a:ext cx="4395077" cy="2340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For the Regulator – Its REGTECH: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term </a:t>
            </a:r>
            <a:r>
              <a:rPr lang="en-US" sz="2000" b="1" dirty="0" err="1"/>
              <a:t>RegTech</a:t>
            </a:r>
            <a:r>
              <a:rPr lang="en-US" sz="2000" dirty="0"/>
              <a:t> refers to a set of companies and solutions that marry innovative technology and regulation to address regulatory requirements across industries, including financial services.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11205562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Collaboration &amp; Leadership By Regulator To Deliver </a:t>
            </a:r>
            <a:r>
              <a:rPr lang="en-US" b="1" cap="none" dirty="0" err="1" smtClean="0">
                <a:solidFill>
                  <a:srgbClr val="00B050"/>
                </a:solidFill>
              </a:rPr>
              <a:t>Fintech</a:t>
            </a:r>
            <a:r>
              <a:rPr lang="en-US" b="1" cap="none" dirty="0" smtClean="0">
                <a:solidFill>
                  <a:srgbClr val="00B050"/>
                </a:solidFill>
              </a:rPr>
              <a:t> Benefits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0639" y="1159630"/>
            <a:ext cx="356129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C</a:t>
            </a:r>
          </a:p>
          <a:p>
            <a:r>
              <a:rPr lang="en-US" sz="2300" b="1" dirty="0" smtClean="0"/>
              <a:t>O</a:t>
            </a:r>
          </a:p>
          <a:p>
            <a:r>
              <a:rPr lang="en-US" sz="2300" b="1" dirty="0" smtClean="0"/>
              <a:t>L</a:t>
            </a:r>
          </a:p>
          <a:p>
            <a:r>
              <a:rPr lang="en-US" sz="2300" b="1" dirty="0" smtClean="0"/>
              <a:t>L</a:t>
            </a:r>
          </a:p>
          <a:p>
            <a:r>
              <a:rPr lang="en-US" sz="2300" b="1" dirty="0" smtClean="0"/>
              <a:t>A</a:t>
            </a:r>
          </a:p>
          <a:p>
            <a:r>
              <a:rPr lang="en-US" sz="2300" b="1" dirty="0" smtClean="0"/>
              <a:t>B</a:t>
            </a:r>
          </a:p>
          <a:p>
            <a:r>
              <a:rPr lang="en-US" sz="2300" b="1" dirty="0" smtClean="0"/>
              <a:t>O</a:t>
            </a:r>
          </a:p>
          <a:p>
            <a:r>
              <a:rPr lang="en-US" sz="2300" b="1" dirty="0" smtClean="0"/>
              <a:t>R</a:t>
            </a:r>
          </a:p>
          <a:p>
            <a:r>
              <a:rPr lang="en-US" sz="2300" b="1" dirty="0" smtClean="0"/>
              <a:t>A</a:t>
            </a:r>
          </a:p>
          <a:p>
            <a:r>
              <a:rPr lang="en-US" sz="2300" b="1" dirty="0" smtClean="0"/>
              <a:t>T</a:t>
            </a:r>
          </a:p>
          <a:p>
            <a:r>
              <a:rPr lang="en-US" sz="2300" b="1" dirty="0" smtClean="0"/>
              <a:t>I</a:t>
            </a:r>
          </a:p>
          <a:p>
            <a:r>
              <a:rPr lang="en-US" sz="2300" b="1" dirty="0" smtClean="0"/>
              <a:t>O</a:t>
            </a:r>
          </a:p>
          <a:p>
            <a:r>
              <a:rPr lang="en-US" sz="2400" b="1" dirty="0"/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1BFEF3-83C7-4310-950B-8B3ED306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63" y="2290839"/>
            <a:ext cx="1948410" cy="2026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2504" y="1179443"/>
            <a:ext cx="52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FintechNGR</a:t>
            </a:r>
            <a:r>
              <a:rPr lang="en-US" sz="2400" dirty="0" smtClean="0"/>
              <a:t> provides a collaborative platform for incumbents and </a:t>
            </a:r>
            <a:r>
              <a:rPr lang="en-US" sz="2400" dirty="0" err="1" smtClean="0"/>
              <a:t>fintechs</a:t>
            </a:r>
            <a:r>
              <a:rPr lang="en-US" sz="2400" dirty="0" smtClean="0"/>
              <a:t> across the board</a:t>
            </a:r>
            <a:endParaRPr lang="en-US" sz="24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678878" y="4182584"/>
            <a:ext cx="6343125" cy="2146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Collaboration on policy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Knowledge </a:t>
            </a:r>
            <a:r>
              <a:rPr lang="en-US" sz="2600" dirty="0"/>
              <a:t>e</a:t>
            </a:r>
            <a:r>
              <a:rPr lang="en-US" sz="2600" dirty="0" smtClean="0"/>
              <a:t>vents </a:t>
            </a:r>
            <a:r>
              <a:rPr lang="en-US" sz="2600" dirty="0"/>
              <a:t>and </a:t>
            </a:r>
            <a:r>
              <a:rPr lang="en-US" sz="2600" dirty="0" smtClean="0"/>
              <a:t>empowerment : Masterclass series for Capital Market Executives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Collaboration with CMC to draw a Tech-Driven Capital Market Roadmap for Nigeria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Seed </a:t>
            </a:r>
            <a:r>
              <a:rPr lang="en-US" sz="2600" dirty="0" smtClean="0"/>
              <a:t>Funding </a:t>
            </a:r>
            <a:r>
              <a:rPr lang="en-US" sz="2600" dirty="0"/>
              <a:t>for Innovative </a:t>
            </a:r>
            <a:r>
              <a:rPr lang="en-US" sz="2600" dirty="0" smtClean="0"/>
              <a:t>Startups; Startup incubation &amp; acceleration hub, </a:t>
            </a:r>
            <a:r>
              <a:rPr lang="en-US" sz="2600" dirty="0" err="1" smtClean="0"/>
              <a:t>Captech</a:t>
            </a:r>
            <a:r>
              <a:rPr lang="en-US" sz="2600" dirty="0" smtClean="0"/>
              <a:t> Startup fare</a:t>
            </a:r>
            <a:endParaRPr lang="en-US" sz="2600" dirty="0"/>
          </a:p>
          <a:p>
            <a:pPr marL="0" indent="0">
              <a:buFont typeface="Arial" pitchFamily="34" charset="0"/>
              <a:buNone/>
            </a:pPr>
            <a:endParaRPr lang="en-US" sz="1800" dirty="0">
              <a:latin typeface="Arial Nova Cond" panose="020B0506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1" y="1262784"/>
            <a:ext cx="4791081" cy="4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2891" y="2295678"/>
            <a:ext cx="1953490" cy="185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77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23034" y="2736832"/>
            <a:ext cx="4995947" cy="3725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>
                <a:latin typeface="Arial Nova Cond" panose="020B0506020202020204" pitchFamily="34" charset="0"/>
              </a:rPr>
              <a:t>BANKS, ICT &amp; FSPs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34" t="27497" r="8595" b="38121"/>
          <a:stretch/>
        </p:blipFill>
        <p:spPr>
          <a:xfrm>
            <a:off x="2768166" y="3341181"/>
            <a:ext cx="1089929" cy="240147"/>
          </a:xfrm>
          <a:prstGeom prst="rect">
            <a:avLst/>
          </a:prstGeom>
        </p:spPr>
      </p:pic>
      <p:pic>
        <p:nvPicPr>
          <p:cNvPr id="1026" name="Picture 2" descr="Image result for ecobank logo, access bank logo, stanbic ibtc logo, accoin mfb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7433" r="15374" b="10908"/>
          <a:stretch/>
        </p:blipFill>
        <p:spPr bwMode="auto">
          <a:xfrm>
            <a:off x="323035" y="3172476"/>
            <a:ext cx="953039" cy="4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176" b="27753"/>
          <a:stretch/>
        </p:blipFill>
        <p:spPr>
          <a:xfrm>
            <a:off x="4115689" y="3302252"/>
            <a:ext cx="906042" cy="358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5496" r="11859" b="15561"/>
          <a:stretch/>
        </p:blipFill>
        <p:spPr>
          <a:xfrm>
            <a:off x="1959002" y="3614038"/>
            <a:ext cx="930376" cy="624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019" y="3606231"/>
            <a:ext cx="879849" cy="609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8302" t="32247" r="12978" b="14252"/>
          <a:stretch/>
        </p:blipFill>
        <p:spPr>
          <a:xfrm>
            <a:off x="343459" y="3760448"/>
            <a:ext cx="1216245" cy="361587"/>
          </a:xfrm>
          <a:prstGeom prst="rect">
            <a:avLst/>
          </a:prstGeom>
        </p:spPr>
      </p:pic>
      <p:pic>
        <p:nvPicPr>
          <p:cNvPr id="1028" name="Picture 4" descr="Image result for citi bank nige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00" y="3216725"/>
            <a:ext cx="1301514" cy="3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5318982" y="2750839"/>
            <a:ext cx="14971" cy="3788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6"/>
          <p:cNvSpPr txBox="1">
            <a:spLocks/>
          </p:cNvSpPr>
          <p:nvPr/>
        </p:nvSpPr>
        <p:spPr>
          <a:xfrm>
            <a:off x="5415406" y="2740662"/>
            <a:ext cx="3282038" cy="3725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>
                <a:latin typeface="Arial Nova Cond" panose="020B0506020202020204" pitchFamily="34" charset="0"/>
              </a:rPr>
              <a:t>LEGAL, CONSULTING &amp; VCs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730333" y="2967765"/>
            <a:ext cx="13107" cy="3810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329" y="3736842"/>
            <a:ext cx="1024873" cy="408798"/>
          </a:xfrm>
          <a:prstGeom prst="rect">
            <a:avLst/>
          </a:prstGeom>
        </p:spPr>
      </p:pic>
      <p:pic>
        <p:nvPicPr>
          <p:cNvPr id="1030" name="Picture 6" descr="Image result for mastercar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93" y="4307836"/>
            <a:ext cx="749653" cy="5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983" y="4113488"/>
            <a:ext cx="1151684" cy="358102"/>
          </a:xfrm>
          <a:prstGeom prst="rect">
            <a:avLst/>
          </a:prstGeom>
        </p:spPr>
      </p:pic>
      <p:pic>
        <p:nvPicPr>
          <p:cNvPr id="1032" name="Picture 8" descr="Image result for brinq afric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31" y="4432061"/>
            <a:ext cx="1339777" cy="49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781" y="4417826"/>
            <a:ext cx="1216590" cy="530117"/>
          </a:xfrm>
          <a:prstGeom prst="rect">
            <a:avLst/>
          </a:prstGeom>
        </p:spPr>
      </p:pic>
      <p:pic>
        <p:nvPicPr>
          <p:cNvPr id="1034" name="Picture 10" descr="Image result for proshare niger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2" y="4982732"/>
            <a:ext cx="1367965" cy="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5474" y="5042518"/>
            <a:ext cx="648102" cy="5992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6"/>
          <a:srcRect l="11359" t="30837" r="18835" b="22119"/>
          <a:stretch/>
        </p:blipFill>
        <p:spPr>
          <a:xfrm>
            <a:off x="2833316" y="4961455"/>
            <a:ext cx="1218806" cy="586240"/>
          </a:xfrm>
          <a:prstGeom prst="rect">
            <a:avLst/>
          </a:prstGeom>
        </p:spPr>
      </p:pic>
      <p:pic>
        <p:nvPicPr>
          <p:cNvPr id="1036" name="Picture 12" descr="Image result for cyberspace nigeria limit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0" y="5293237"/>
            <a:ext cx="991589" cy="5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chu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" y="6320284"/>
            <a:ext cx="1763330" cy="4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eckerbella logo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r="1462" b="35682"/>
          <a:stretch/>
        </p:blipFill>
        <p:spPr bwMode="auto">
          <a:xfrm>
            <a:off x="3694194" y="5696438"/>
            <a:ext cx="1519234" cy="6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ast credit limited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23290" r="6017" b="15865"/>
          <a:stretch/>
        </p:blipFill>
        <p:spPr bwMode="auto">
          <a:xfrm>
            <a:off x="2338036" y="6292961"/>
            <a:ext cx="1869345" cy="5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anwo &amp; Ighodal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43" y="3603901"/>
            <a:ext cx="890736" cy="6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Udo Udoma &amp; Belo-Osagi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70" y="3373502"/>
            <a:ext cx="798250" cy="4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George Etomi &amp; Partner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55" y="5563483"/>
            <a:ext cx="789155" cy="5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AEC Lega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3" y="3825641"/>
            <a:ext cx="784550" cy="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Olaniwun Ajayi LP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06" y="3712334"/>
            <a:ext cx="1490338" cy="3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Spa Ajibade &amp; Co,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78" y="4593639"/>
            <a:ext cx="1513625" cy="6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Gelias &amp; Co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r="23559"/>
          <a:stretch/>
        </p:blipFill>
        <p:spPr bwMode="auto">
          <a:xfrm>
            <a:off x="5393237" y="4271206"/>
            <a:ext cx="1434698" cy="4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pwc log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22" y="5486972"/>
            <a:ext cx="884217" cy="6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ernst &amp; you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73" y="6259966"/>
            <a:ext cx="1229646" cy="6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DELOITTE LOG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17" y="5264433"/>
            <a:ext cx="1410380" cy="2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Apis Partner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2" y="5675618"/>
            <a:ext cx="1380232" cy="7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Lead Capital Plc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13" y="6350486"/>
            <a:ext cx="1703658" cy="4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ontent Placeholder 6"/>
          <p:cNvSpPr txBox="1">
            <a:spLocks/>
          </p:cNvSpPr>
          <p:nvPr/>
        </p:nvSpPr>
        <p:spPr>
          <a:xfrm>
            <a:off x="8809265" y="2760681"/>
            <a:ext cx="3271150" cy="3725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>
                <a:latin typeface="Arial Nova Cond" panose="020B0506020202020204" pitchFamily="34" charset="0"/>
              </a:rPr>
              <a:t>MEDIA, EDUCATION &amp; START-UPS</a:t>
            </a:r>
          </a:p>
        </p:txBody>
      </p:sp>
      <p:pic>
        <p:nvPicPr>
          <p:cNvPr id="1072" name="Picture 48" descr="Image result for channels tv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04" y="4002935"/>
            <a:ext cx="631543" cy="6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Image result for business day newspape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47" y="3426322"/>
            <a:ext cx="2055072" cy="2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Image result for vanguard newspaper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75" y="4292539"/>
            <a:ext cx="1217574" cy="4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98577" y="5587520"/>
            <a:ext cx="1050716" cy="5707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90460" y="4802727"/>
            <a:ext cx="771626" cy="6975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25500" y="4646755"/>
            <a:ext cx="892134" cy="880291"/>
          </a:xfrm>
          <a:prstGeom prst="rect">
            <a:avLst/>
          </a:prstGeom>
        </p:spPr>
      </p:pic>
      <p:pic>
        <p:nvPicPr>
          <p:cNvPr id="1078" name="Picture 54" descr="Image result for cibn"/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9552"/>
          <a:stretch/>
        </p:blipFill>
        <p:spPr bwMode="auto">
          <a:xfrm>
            <a:off x="8853423" y="5557475"/>
            <a:ext cx="958222" cy="6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mage result for esusu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2" b="32448"/>
          <a:stretch/>
        </p:blipFill>
        <p:spPr bwMode="auto">
          <a:xfrm>
            <a:off x="10276956" y="6389929"/>
            <a:ext cx="1382721" cy="4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60" descr="Image result for unicorn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474084" y="5598772"/>
            <a:ext cx="1675894" cy="64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D7E1C5-CADF-423D-8281-ADB70D23F67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681042" y="5460218"/>
            <a:ext cx="793448" cy="786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1CF2CC-8EC2-43E5-809B-485E01466E3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2154" y="5784123"/>
            <a:ext cx="1123919" cy="409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0944C-9E1B-4895-A346-B8C9C7BBFFD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83022" y="4216687"/>
            <a:ext cx="927231" cy="474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9149EA-C32A-4134-B0F3-3153315BC32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681286" y="6158240"/>
            <a:ext cx="1302497" cy="62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A50F90-2461-47D6-B32C-064C3AAA7F9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408590" y="4692645"/>
            <a:ext cx="590550" cy="674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360DC1-2B0B-4B99-A433-FA2628EF292E}"/>
              </a:ext>
            </a:extLst>
          </p:cNvPr>
          <p:cNvSpPr txBox="1"/>
          <p:nvPr/>
        </p:nvSpPr>
        <p:spPr>
          <a:xfrm>
            <a:off x="3968837" y="5248921"/>
            <a:ext cx="152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Risk Analyst</a:t>
            </a:r>
          </a:p>
        </p:txBody>
      </p:sp>
      <p:pic>
        <p:nvPicPr>
          <p:cNvPr id="5" name="Picture 2" descr="https://fintechng.org/wp-content/uploads/2018/04/univesityofibadan-150x150.png">
            <a:extLst>
              <a:ext uri="{FF2B5EF4-FFF2-40B4-BE49-F238E27FC236}">
                <a16:creationId xmlns:a16="http://schemas.microsoft.com/office/drawing/2014/main" xmlns="" id="{616ABDB4-47C8-49BB-8988-A87B93DF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319" y="3426322"/>
            <a:ext cx="1050716" cy="9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intechng.org/wp-content/uploads/2018/04/unn-150x150.png">
            <a:extLst>
              <a:ext uri="{FF2B5EF4-FFF2-40B4-BE49-F238E27FC236}">
                <a16:creationId xmlns:a16="http://schemas.microsoft.com/office/drawing/2014/main" xmlns="" id="{A1BBB49D-DEAF-46C8-A116-DEF065B8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98" y="4173758"/>
            <a:ext cx="890735" cy="9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E4530E0-8AD5-410E-8A0F-4297669F833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18026" y="3880199"/>
            <a:ext cx="1791399" cy="2935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19683B-6E57-4B5A-BECF-D06A118033F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320069" y="4141172"/>
            <a:ext cx="1120028" cy="376179"/>
          </a:xfrm>
          <a:prstGeom prst="rect">
            <a:avLst/>
          </a:prstGeom>
        </p:spPr>
      </p:pic>
      <p:pic>
        <p:nvPicPr>
          <p:cNvPr id="24" name="Picture 6" descr="https://fintechng.org/wp-content/uploads/2018/03/logepractice-150x150.jpg">
            <a:extLst>
              <a:ext uri="{FF2B5EF4-FFF2-40B4-BE49-F238E27FC236}">
                <a16:creationId xmlns:a16="http://schemas.microsoft.com/office/drawing/2014/main" xmlns="" id="{EDE28898-6A64-4AF5-8362-EBF2354F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58" y="4754418"/>
            <a:ext cx="1599477" cy="7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3" y="5123583"/>
            <a:ext cx="1526439" cy="516832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 txBox="1">
            <a:spLocks/>
          </p:cNvSpPr>
          <p:nvPr/>
        </p:nvSpPr>
        <p:spPr>
          <a:xfrm>
            <a:off x="359520" y="0"/>
            <a:ext cx="10717189" cy="47534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none" dirty="0" smtClean="0">
                <a:solidFill>
                  <a:srgbClr val="00B050"/>
                </a:solidFill>
              </a:rPr>
              <a:t>The Strength of </a:t>
            </a:r>
            <a:r>
              <a:rPr lang="en-US" b="1" cap="none" dirty="0" err="1" smtClean="0">
                <a:solidFill>
                  <a:srgbClr val="00B050"/>
                </a:solidFill>
              </a:rPr>
              <a:t>FintecNGR</a:t>
            </a:r>
            <a:r>
              <a:rPr lang="en-US" b="1" cap="none" dirty="0" smtClean="0">
                <a:solidFill>
                  <a:srgbClr val="00B050"/>
                </a:solidFill>
              </a:rPr>
              <a:t> as Thought Leader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sp>
        <p:nvSpPr>
          <p:cNvPr id="63" name="Content Placeholder 6"/>
          <p:cNvSpPr txBox="1">
            <a:spLocks/>
          </p:cNvSpPr>
          <p:nvPr/>
        </p:nvSpPr>
        <p:spPr>
          <a:xfrm>
            <a:off x="386364" y="628223"/>
            <a:ext cx="11384926" cy="1188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1600" dirty="0">
              <a:latin typeface="Arial Nova Cond" panose="020B0506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223" y="607815"/>
            <a:ext cx="11837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Diverse Membership Base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Global Affiliations – Member of Global Fintech Hubs Federation (</a:t>
            </a:r>
            <a:r>
              <a:rPr lang="en-US" dirty="0"/>
              <a:t>seventy member institutions, it serves as a vehicle to access global best practices in </a:t>
            </a:r>
            <a:r>
              <a:rPr lang="en-US" dirty="0" smtClean="0"/>
              <a:t>Fintech), leading formation of African Fintech Network to </a:t>
            </a:r>
            <a:r>
              <a:rPr lang="en-US" dirty="0"/>
              <a:t>achieve market access for </a:t>
            </a:r>
            <a:r>
              <a:rPr lang="en-US" dirty="0" smtClean="0"/>
              <a:t>Fintech </a:t>
            </a:r>
            <a:r>
              <a:rPr lang="en-US" dirty="0"/>
              <a:t>products and advance regional/cross border policy regime amongst other things in the continent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Global Reputation – Recently consulted by IMF, DFID on financial inclusion and open banking initiatives in Nigeria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Strong Local Presence – Participated in CBN FSS2020 Strategy Retreat, working with NAICOM &amp; insurance bodies on driving insurance inclusion with technology, working with the National Assembly on </a:t>
            </a:r>
            <a:r>
              <a:rPr lang="en-US" dirty="0"/>
              <a:t>F</a:t>
            </a:r>
            <a:r>
              <a:rPr lang="en-US" dirty="0" smtClean="0"/>
              <a:t>intech Regulation Bill amongst others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247493" y="5867631"/>
            <a:ext cx="143268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1523-DDF6-4843-B81E-F1984F6B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0" y="0"/>
            <a:ext cx="7372539" cy="475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rgbClr val="00B050"/>
                </a:solidFill>
              </a:rPr>
              <a:t>Overview of the Fintech </a:t>
            </a:r>
            <a:r>
              <a:rPr lang="en-US" b="1" cap="none" smtClean="0">
                <a:solidFill>
                  <a:srgbClr val="00B050"/>
                </a:solidFill>
              </a:rPr>
              <a:t>Ecosystem in Nigeria</a:t>
            </a:r>
            <a:endParaRPr lang="en-US" b="1" cap="none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1237" y="6329405"/>
            <a:ext cx="1095435" cy="471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520" y="651974"/>
            <a:ext cx="23253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00"/>
                </a:solidFill>
              </a:rPr>
              <a:t>Platforms thriving in Payments: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Amplify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Cash Envoy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eTranzact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Flutterwave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Invoice 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Konga Pay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NairaBox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Paga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PayPal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Paystack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Quickteller [Interswitch]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Remita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Simple Pay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Thrive Send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Vogue Pay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Wallet NG</a:t>
            </a:r>
            <a:endParaRPr lang="en-US" sz="2000" b="0" i="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2057" y="651974"/>
            <a:ext cx="2197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00"/>
                </a:solidFill>
              </a:rPr>
              <a:t>Platforms thriving in Lending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Aella Credit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Lidya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C24 Limited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Credit Direct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PayLater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RenMoney</a:t>
            </a:r>
          </a:p>
          <a:p>
            <a:pPr algn="ctr"/>
            <a:endParaRPr lang="en-US" sz="2000" b="0" i="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0813" y="666748"/>
            <a:ext cx="2181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00"/>
                </a:solidFill>
              </a:rPr>
              <a:t>Platforms thriving in </a:t>
            </a:r>
            <a:r>
              <a:rPr lang="en-US" sz="2000" b="0" u="sng" dirty="0" smtClean="0">
                <a:solidFill>
                  <a:srgbClr val="000000"/>
                </a:solidFill>
                <a:effectLst/>
              </a:rPr>
              <a:t>Savings &amp; Finance</a:t>
            </a:r>
            <a:endParaRPr lang="en-US" sz="2000" u="sng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Cowrywise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Osusu Mobile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Piggy Bank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Reach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SusuAI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071" y="666748"/>
            <a:ext cx="2213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00"/>
                </a:solidFill>
              </a:rPr>
              <a:t>Platforms thriving in </a:t>
            </a:r>
            <a:r>
              <a:rPr lang="en-US" sz="2000" b="0" u="sng" dirty="0" smtClean="0">
                <a:solidFill>
                  <a:srgbClr val="000000"/>
                </a:solidFill>
                <a:effectLst/>
              </a:rPr>
              <a:t>Merchant Services</a:t>
            </a:r>
            <a:endParaRPr lang="en-US" sz="2000" u="sng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Ecobank Pay</a:t>
            </a:r>
          </a:p>
          <a:p>
            <a:pPr algn="ctr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PayAttitude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Slim Trader</a:t>
            </a:r>
            <a:endParaRPr lang="en-US" sz="2000" b="0" i="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06" y="3221293"/>
            <a:ext cx="8246331" cy="35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51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600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Nova Cond</vt:lpstr>
      <vt:lpstr>Calibri</vt:lpstr>
      <vt:lpstr>Georgia</vt:lpstr>
      <vt:lpstr>Gill Sans MT</vt:lpstr>
      <vt:lpstr>Wingdings</vt:lpstr>
      <vt:lpstr>Wingdings 2</vt:lpstr>
      <vt:lpstr>Dividend</vt:lpstr>
      <vt:lpstr>Financial technology “ fintech”</vt:lpstr>
      <vt:lpstr>Fintech Defined</vt:lpstr>
      <vt:lpstr>Fintech Evolution</vt:lpstr>
      <vt:lpstr>Fintech Value Propositions in Capital Market</vt:lpstr>
      <vt:lpstr>Aiding Capital Market with Fintech</vt:lpstr>
      <vt:lpstr>Key Driver of Fintech Benefits</vt:lpstr>
      <vt:lpstr>Collaboration &amp; Leadership By Regulator To Deliver Fintech Benefits</vt:lpstr>
      <vt:lpstr>PowerPoint Presentation</vt:lpstr>
      <vt:lpstr>Overview of the Fintech Ecosystem in Nigeria</vt:lpstr>
      <vt:lpstr>The Global Financial Innovation Network (GFIN)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Stanley</dc:creator>
  <cp:lastModifiedBy>Seun FOLORUNSO</cp:lastModifiedBy>
  <cp:revision>101</cp:revision>
  <dcterms:created xsi:type="dcterms:W3CDTF">2018-06-20T09:25:50Z</dcterms:created>
  <dcterms:modified xsi:type="dcterms:W3CDTF">2018-08-10T11:50:35Z</dcterms:modified>
</cp:coreProperties>
</file>