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48" autoAdjust="0"/>
    <p:restoredTop sz="94698" autoAdjust="0"/>
  </p:normalViewPr>
  <p:slideViewPr>
    <p:cSldViewPr snapToGrid="0" snapToObjects="1">
      <p:cViewPr varScale="1">
        <p:scale>
          <a:sx n="91" d="100"/>
          <a:sy n="91" d="100"/>
        </p:scale>
        <p:origin x="11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9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8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5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8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6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1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9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FFE9B834-338E-8540-B8AF-0EF387E84815}" type="datetimeFigureOut">
              <a:rPr lang="en-US" smtClean="0"/>
              <a:pPr/>
              <a:t>8/8/2018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6B36B416-6026-264C-935D-12F1EDEC3F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 Black" panose="020B0A04020102020204" pitchFamily="34" charset="0"/>
              </a:rPr>
              <a:t>2018 SECOND </a:t>
            </a:r>
            <a:r>
              <a:rPr lang="en-US" sz="3600" dirty="0" smtClean="0">
                <a:latin typeface="Arial Black" panose="020B0A04020102020204" pitchFamily="34" charset="0"/>
              </a:rPr>
              <a:t>QUARTER CAPITAL </a:t>
            </a:r>
            <a:r>
              <a:rPr lang="en-US" sz="3600" dirty="0">
                <a:latin typeface="Arial Black" panose="020B0A04020102020204" pitchFamily="34" charset="0"/>
              </a:rPr>
              <a:t>MARKET COMMITTEE MEETING</a:t>
            </a:r>
            <a:endParaRPr lang="en-US" sz="3600" dirty="0"/>
          </a:p>
        </p:txBody>
      </p:sp>
      <p:pic>
        <p:nvPicPr>
          <p:cNvPr id="4" name="Content Placeholder 3" descr="SecLogoHiDefCrestAloneWeb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062" y="2438400"/>
            <a:ext cx="2207172" cy="17867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0800000" flipV="1">
            <a:off x="1093074" y="4685290"/>
            <a:ext cx="759372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lgerian" panose="04020705040A02060702" pitchFamily="82" charset="0"/>
              </a:rPr>
              <a:t>PRESENTATION </a:t>
            </a:r>
            <a:r>
              <a:rPr lang="en-US" sz="2800" dirty="0" smtClean="0">
                <a:latin typeface="Algerian" panose="04020705040A02060702" pitchFamily="82" charset="0"/>
              </a:rPr>
              <a:t>BY:</a:t>
            </a:r>
            <a:endParaRPr lang="en-US" sz="2800" dirty="0">
              <a:latin typeface="Algerian" panose="04020705040A02060702" pitchFamily="82" charset="0"/>
            </a:endParaRPr>
          </a:p>
          <a:p>
            <a:r>
              <a:rPr lang="en-US" sz="2400" dirty="0" smtClean="0">
                <a:latin typeface="Algerian" panose="04020705040A02060702" pitchFamily="82" charset="0"/>
              </a:rPr>
              <a:t>Financial  literacy   TECHNICAL committee</a:t>
            </a:r>
            <a:endParaRPr lang="en-US" sz="24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582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3456"/>
            <a:ext cx="8229600" cy="89095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RECENT DEVELOPMENTS FROM LAST CMC MEETING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6072"/>
            <a:ext cx="8229600" cy="4368603"/>
          </a:xfrm>
        </p:spPr>
        <p:txBody>
          <a:bodyPr>
            <a:noAutofit/>
          </a:bodyPr>
          <a:lstStyle/>
          <a:p>
            <a:pPr algn="just"/>
            <a:r>
              <a:rPr lang="en-US" sz="2000" dirty="0"/>
              <a:t>The Committee has commenced a one-minute video </a:t>
            </a:r>
            <a:r>
              <a:rPr lang="en-US" sz="2000" dirty="0" smtClean="0"/>
              <a:t>series  </a:t>
            </a:r>
            <a:r>
              <a:rPr lang="en-US" sz="2000" dirty="0"/>
              <a:t>on financial literacy shared across all social media channels to educate all segments of the society on key topics in personal finance, etc</a:t>
            </a:r>
            <a:r>
              <a:rPr lang="en-US" sz="2000" dirty="0" smtClean="0"/>
              <a:t>.</a:t>
            </a:r>
          </a:p>
          <a:p>
            <a:pPr marL="0" indent="0"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Some of the topic already treated include, “</a:t>
            </a:r>
            <a:r>
              <a:rPr lang="en-US" sz="2000" b="1" dirty="0" smtClean="0"/>
              <a:t>The </a:t>
            </a:r>
            <a:r>
              <a:rPr lang="en-US" sz="2000" b="1" dirty="0"/>
              <a:t>Role of </a:t>
            </a:r>
            <a:r>
              <a:rPr lang="en-US" sz="2000" b="1" dirty="0" smtClean="0"/>
              <a:t>SEC</a:t>
            </a:r>
            <a:r>
              <a:rPr lang="en-US" sz="2000" dirty="0" smtClean="0"/>
              <a:t>” and “</a:t>
            </a:r>
            <a:r>
              <a:rPr lang="en-US" sz="2000" b="1" dirty="0" smtClean="0"/>
              <a:t>Capital </a:t>
            </a:r>
            <a:r>
              <a:rPr lang="en-US" sz="2000" b="1" dirty="0"/>
              <a:t>markets versus Money </a:t>
            </a:r>
            <a:r>
              <a:rPr lang="en-US" sz="2000" b="1" dirty="0" smtClean="0"/>
              <a:t>Markets</a:t>
            </a:r>
            <a:r>
              <a:rPr lang="en-US" sz="2000" dirty="0" smtClean="0"/>
              <a:t>”</a:t>
            </a:r>
          </a:p>
          <a:p>
            <a:pPr marL="0" indent="0" algn="just">
              <a:buNone/>
            </a:pPr>
            <a:endParaRPr lang="en-US" sz="2000" dirty="0"/>
          </a:p>
          <a:p>
            <a:r>
              <a:rPr lang="en-US" sz="2000" dirty="0" smtClean="0"/>
              <a:t>The videos can be found on the committee’s YouTube channel via</a:t>
            </a:r>
            <a:r>
              <a:rPr lang="en-US" sz="2000" dirty="0" smtClean="0"/>
              <a:t> </a:t>
            </a:r>
            <a:r>
              <a:rPr lang="en-US" sz="2000" dirty="0"/>
              <a:t>"</a:t>
            </a:r>
            <a:r>
              <a:rPr lang="en-US" sz="2000" b="1" dirty="0"/>
              <a:t>Financial Literacy Technical </a:t>
            </a:r>
            <a:r>
              <a:rPr lang="en-US" sz="2000" b="1" dirty="0" smtClean="0"/>
              <a:t>Committee</a:t>
            </a:r>
            <a:r>
              <a:rPr lang="en-US" sz="2000" dirty="0" smtClean="0"/>
              <a:t>“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/>
              <a:t>The </a:t>
            </a:r>
            <a:r>
              <a:rPr lang="en-US" sz="2000" dirty="0" smtClean="0"/>
              <a:t>committee’s handle </a:t>
            </a:r>
            <a:r>
              <a:rPr lang="en-US" sz="2000" dirty="0"/>
              <a:t>is @</a:t>
            </a:r>
            <a:r>
              <a:rPr lang="en-US" sz="2000" dirty="0" err="1"/>
              <a:t>FinLitCommittee</a:t>
            </a:r>
            <a:r>
              <a:rPr lang="en-US" sz="2000" dirty="0"/>
              <a:t> on all social media platforms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29508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512"/>
            <a:ext cx="8229600" cy="919015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UPDATE ON CMS PROJECT FUNDING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1831"/>
            <a:ext cx="8229600" cy="4194332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The committee has </a:t>
            </a:r>
            <a:r>
              <a:rPr lang="en-US" sz="2800" dirty="0" smtClean="0"/>
              <a:t>started receiving donations </a:t>
            </a:r>
            <a:r>
              <a:rPr lang="en-US" sz="2800" dirty="0"/>
              <a:t>from </a:t>
            </a:r>
            <a:r>
              <a:rPr lang="en-US" sz="2800" dirty="0" smtClean="0"/>
              <a:t>trade </a:t>
            </a:r>
            <a:r>
              <a:rPr lang="en-US" sz="2800" dirty="0"/>
              <a:t>groups/regulators.</a:t>
            </a:r>
          </a:p>
          <a:p>
            <a:pPr algn="just"/>
            <a:r>
              <a:rPr lang="en-US" sz="2800" dirty="0"/>
              <a:t>The </a:t>
            </a:r>
            <a:r>
              <a:rPr lang="en-US" sz="2800" dirty="0" smtClean="0"/>
              <a:t>table below contains the list of operators/regulators that have paid.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7219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1130"/>
            <a:ext cx="8229600" cy="776507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 Black" panose="020B0A04020102020204" pitchFamily="34" charset="0"/>
              </a:rPr>
              <a:t>UPDATE </a:t>
            </a:r>
            <a:r>
              <a:rPr lang="en-US" sz="2400" dirty="0">
                <a:latin typeface="Arial Black" panose="020B0A04020102020204" pitchFamily="34" charset="0"/>
              </a:rPr>
              <a:t>ON CMS </a:t>
            </a:r>
            <a:r>
              <a:rPr lang="en-US" sz="2400" dirty="0" smtClean="0">
                <a:latin typeface="Arial Black" panose="020B0A04020102020204" pitchFamily="34" charset="0"/>
              </a:rPr>
              <a:t>PROJECT FUNDING CONT’D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INFLOW OF FUNDS</a:t>
            </a: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94510" y="2643981"/>
          <a:ext cx="5554980" cy="228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205">
                  <a:extLst>
                    <a:ext uri="{9D8B030D-6E8A-4147-A177-3AD203B41FA5}">
                      <a16:colId xmlns:a16="http://schemas.microsoft.com/office/drawing/2014/main" val="1367737197"/>
                    </a:ext>
                  </a:extLst>
                </a:gridCol>
                <a:gridCol w="2426335">
                  <a:extLst>
                    <a:ext uri="{9D8B030D-6E8A-4147-A177-3AD203B41FA5}">
                      <a16:colId xmlns:a16="http://schemas.microsoft.com/office/drawing/2014/main" val="1486579787"/>
                    </a:ext>
                  </a:extLst>
                </a:gridCol>
                <a:gridCol w="2758440">
                  <a:extLst>
                    <a:ext uri="{9D8B030D-6E8A-4147-A177-3AD203B41FA5}">
                      <a16:colId xmlns:a16="http://schemas.microsoft.com/office/drawing/2014/main" val="20859010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S/N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Name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Amount Paid (</a:t>
                      </a:r>
                      <a:r>
                        <a:rPr lang="en-US" sz="1000" strike="sngStrike">
                          <a:effectLst/>
                        </a:rPr>
                        <a:t>N</a:t>
                      </a:r>
                      <a:r>
                        <a:rPr lang="en-US" sz="1000">
                          <a:effectLst/>
                        </a:rPr>
                        <a:t>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53097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Fund Managers Association of Nigeria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4,000,000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9290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ASHON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2,000,000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8189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NSE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12,000,000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45199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Institute of Capital Market Registrars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2,200,000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52755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SEC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20,000,000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31377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Asset Custodians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100,000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39453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GRAND TOTAL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40,300,000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9026833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93875" y="26431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                                                             CMS Project - Trade Group Contributions</a:t>
            </a:r>
            <a:endParaRPr kumimoji="0" lang="en-US" altLang="en-US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365923"/>
              </p:ext>
            </p:extLst>
          </p:nvPr>
        </p:nvGraphicFramePr>
        <p:xfrm>
          <a:off x="830317" y="2102068"/>
          <a:ext cx="8040414" cy="38783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843">
                  <a:extLst>
                    <a:ext uri="{9D8B030D-6E8A-4147-A177-3AD203B41FA5}">
                      <a16:colId xmlns:a16="http://schemas.microsoft.com/office/drawing/2014/main" val="3331174588"/>
                    </a:ext>
                  </a:extLst>
                </a:gridCol>
                <a:gridCol w="3511937">
                  <a:extLst>
                    <a:ext uri="{9D8B030D-6E8A-4147-A177-3AD203B41FA5}">
                      <a16:colId xmlns:a16="http://schemas.microsoft.com/office/drawing/2014/main" val="754538198"/>
                    </a:ext>
                  </a:extLst>
                </a:gridCol>
                <a:gridCol w="3992634">
                  <a:extLst>
                    <a:ext uri="{9D8B030D-6E8A-4147-A177-3AD203B41FA5}">
                      <a16:colId xmlns:a16="http://schemas.microsoft.com/office/drawing/2014/main" val="4240284832"/>
                    </a:ext>
                  </a:extLst>
                </a:gridCol>
              </a:tblGrid>
              <a:tr h="2585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S/N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Name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Amount Paid (</a:t>
                      </a:r>
                      <a:r>
                        <a:rPr lang="en-US" sz="1600" strike="sngStrike" dirty="0">
                          <a:effectLst/>
                        </a:rPr>
                        <a:t>N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1926307"/>
                  </a:ext>
                </a:extLst>
              </a:tr>
              <a:tr h="517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Fund Managers Association of Nigeria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4,000,000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016166"/>
                  </a:ext>
                </a:extLst>
              </a:tr>
              <a:tr h="517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ASHON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2,000,000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0827657"/>
                  </a:ext>
                </a:extLst>
              </a:tr>
              <a:tr h="517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NSE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12,000,000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659960"/>
                  </a:ext>
                </a:extLst>
              </a:tr>
              <a:tr h="517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Institute of Capital Market Registrars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2,200,000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5185377"/>
                  </a:ext>
                </a:extLst>
              </a:tr>
              <a:tr h="517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SEC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20,000,000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8508125"/>
                  </a:ext>
                </a:extLst>
              </a:tr>
              <a:tr h="517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Asset Custodians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100,000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9144575"/>
                  </a:ext>
                </a:extLst>
              </a:tr>
              <a:tr h="517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GRAND TOTAL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40,300,000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054181"/>
                  </a:ext>
                </a:extLst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75" y="26431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54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7104"/>
            <a:ext cx="8229600" cy="65509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CHALLENGES / NEXT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5970"/>
            <a:ext cx="8229600" cy="442019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The mandate of the committee is still being affected by paucity </a:t>
            </a:r>
            <a:r>
              <a:rPr lang="en-US" dirty="0"/>
              <a:t>of funds</a:t>
            </a:r>
            <a:r>
              <a:rPr lang="en-US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The committee and the SEC plans to proceed to the next phase of the CMS project with at least 80% of the total sum to minimize disruption.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441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0752"/>
            <a:ext cx="8229600" cy="62779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ISSUES FOR CMC DELIBRATION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618"/>
            <a:ext cx="8229600" cy="440654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The committee still appeals </a:t>
            </a:r>
            <a:r>
              <a:rPr lang="en-US" dirty="0"/>
              <a:t>to </a:t>
            </a:r>
            <a:r>
              <a:rPr lang="en-US" dirty="0" smtClean="0"/>
              <a:t>the rest of the stakeholders </a:t>
            </a:r>
            <a:r>
              <a:rPr lang="en-US" dirty="0"/>
              <a:t>to make remittances to enable </a:t>
            </a:r>
            <a:r>
              <a:rPr lang="en-US" dirty="0" smtClean="0"/>
              <a:t>it commence and  complete </a:t>
            </a:r>
            <a:r>
              <a:rPr lang="en-US" dirty="0"/>
              <a:t>its mandate.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078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C COMMITTEE PRESENTATION TEMPLATE.potx" id="{865C88FB-927F-4486-84DF-EDE2B4290B7A}" vid="{C9DE4359-8664-4C56-ABBA-2EFA38E7AC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CMC COMMITTEES' PRESENTATION TEMPLATE</Template>
  <TotalTime>441</TotalTime>
  <Words>300</Words>
  <Application>Microsoft Office PowerPoint</Application>
  <PresentationFormat>On-screen Show (4:3)</PresentationFormat>
  <Paragraphs>84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Arial</vt:lpstr>
      <vt:lpstr>Arial Black</vt:lpstr>
      <vt:lpstr>Calibri</vt:lpstr>
      <vt:lpstr>Century Gothic</vt:lpstr>
      <vt:lpstr>Wingdings</vt:lpstr>
      <vt:lpstr>Office Theme</vt:lpstr>
      <vt:lpstr>2018 SECOND QUARTER CAPITAL MARKET COMMITTEE MEETING</vt:lpstr>
      <vt:lpstr>RECENT DEVELOPMENTS FROM LAST CMC MEETING</vt:lpstr>
      <vt:lpstr>UPDATE ON CMS PROJECT FUNDING</vt:lpstr>
      <vt:lpstr>UPDATE ON CMS PROJECT FUNDING CONT’D</vt:lpstr>
      <vt:lpstr>CHALLENGES / NEXT STEP</vt:lpstr>
      <vt:lpstr>ISSUES FOR CMC DELIBRATION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CAPITAL MARKET COMMITTEE MEETING</dc:title>
  <dc:creator>Akingbelure Folasade S.</dc:creator>
  <cp:lastModifiedBy>Onoja, Joy</cp:lastModifiedBy>
  <cp:revision>36</cp:revision>
  <dcterms:created xsi:type="dcterms:W3CDTF">2018-02-07T11:05:24Z</dcterms:created>
  <dcterms:modified xsi:type="dcterms:W3CDTF">2018-08-08T11:17:14Z</dcterms:modified>
</cp:coreProperties>
</file>