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76" r:id="rId1"/>
    <p:sldMasterId id="2147483811" r:id="rId2"/>
    <p:sldMasterId id="2147483828" r:id="rId3"/>
    <p:sldMasterId id="2147483876" r:id="rId4"/>
  </p:sldMasterIdLst>
  <p:notesMasterIdLst>
    <p:notesMasterId r:id="rId11"/>
  </p:notesMasterIdLst>
  <p:handoutMasterIdLst>
    <p:handoutMasterId r:id="rId12"/>
  </p:handoutMasterIdLst>
  <p:sldIdLst>
    <p:sldId id="1248" r:id="rId5"/>
    <p:sldId id="1246" r:id="rId6"/>
    <p:sldId id="1254" r:id="rId7"/>
    <p:sldId id="1255" r:id="rId8"/>
    <p:sldId id="1256" r:id="rId9"/>
    <p:sldId id="1257" r:id="rId10"/>
  </p:sldIdLst>
  <p:sldSz cx="10693400" cy="7561263"/>
  <p:notesSz cx="6881813" cy="9296400"/>
  <p:custDataLst>
    <p:tags r:id="rId13"/>
  </p:custDataLst>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 userDrawn="1">
          <p15:clr>
            <a:srgbClr val="A4A3A4"/>
          </p15:clr>
        </p15:guide>
        <p15:guide id="2" orient="horz" pos="877" userDrawn="1">
          <p15:clr>
            <a:srgbClr val="A4A3A4"/>
          </p15:clr>
        </p15:guide>
        <p15:guide id="3" orient="horz" pos="4153" userDrawn="1">
          <p15:clr>
            <a:srgbClr val="A4A3A4"/>
          </p15:clr>
        </p15:guide>
        <p15:guide id="4" pos="447" userDrawn="1">
          <p15:clr>
            <a:srgbClr val="A4A3A4"/>
          </p15:clr>
        </p15:guide>
        <p15:guide id="5" pos="1910" userDrawn="1">
          <p15:clr>
            <a:srgbClr val="A4A3A4"/>
          </p15:clr>
        </p15:guide>
        <p15:guide id="6" pos="6499" userDrawn="1">
          <p15:clr>
            <a:srgbClr val="A4A3A4"/>
          </p15:clr>
        </p15:guide>
        <p15:guide id="8" pos="3499"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guide id="3" orient="horz" pos="2928">
          <p15:clr>
            <a:srgbClr val="A4A3A4"/>
          </p15:clr>
        </p15:guide>
        <p15:guide id="4" pos="216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muhtar" initials="m" lastIdx="7" clrIdx="0"/>
  <p:cmAuthor id="1" name="Jumoke Olaniyan" initials="JO" lastIdx="1" clrIdx="1">
    <p:extLst>
      <p:ext uri="{19B8F6BF-5375-455C-9EA6-DF929625EA0E}">
        <p15:presenceInfo xmlns:p15="http://schemas.microsoft.com/office/powerpoint/2012/main" userId="S-1-5-21-3124390468-2616043099-2441392203-27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DBEEF4"/>
    <a:srgbClr val="FFE5F1"/>
    <a:srgbClr val="FF0000"/>
    <a:srgbClr val="000066"/>
    <a:srgbClr val="C1D6FF"/>
    <a:srgbClr val="CCFFCC"/>
    <a:srgbClr val="B7DEE8"/>
    <a:srgbClr val="93CDDD"/>
    <a:srgbClr val="FF4A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79" autoAdjust="0"/>
    <p:restoredTop sz="97872" autoAdjust="0"/>
  </p:normalViewPr>
  <p:slideViewPr>
    <p:cSldViewPr snapToObjects="1" showGuides="1">
      <p:cViewPr varScale="1">
        <p:scale>
          <a:sx n="94" d="100"/>
          <a:sy n="94" d="100"/>
        </p:scale>
        <p:origin x="372" y="78"/>
      </p:cViewPr>
      <p:guideLst>
        <p:guide orient="horz" pos="247"/>
        <p:guide orient="horz" pos="877"/>
        <p:guide orient="horz" pos="4153"/>
        <p:guide pos="447"/>
        <p:guide pos="1910"/>
        <p:guide pos="6499"/>
        <p:guide pos="3499"/>
      </p:guideLst>
    </p:cSldViewPr>
  </p:slideViewPr>
  <p:notesTextViewPr>
    <p:cViewPr>
      <p:scale>
        <a:sx n="100" d="100"/>
        <a:sy n="100" d="100"/>
      </p:scale>
      <p:origin x="0" y="0"/>
    </p:cViewPr>
  </p:notesTextViewPr>
  <p:sorterViewPr>
    <p:cViewPr>
      <p:scale>
        <a:sx n="66" d="100"/>
        <a:sy n="66" d="100"/>
      </p:scale>
      <p:origin x="0" y="162"/>
    </p:cViewPr>
  </p:sorterViewPr>
  <p:notesViewPr>
    <p:cSldViewPr snapToObjects="1" showGuides="1">
      <p:cViewPr varScale="1">
        <p:scale>
          <a:sx n="80" d="100"/>
          <a:sy n="80" d="100"/>
        </p:scale>
        <p:origin x="2076" y="96"/>
      </p:cViewPr>
      <p:guideLst>
        <p:guide orient="horz" pos="3127"/>
        <p:guide pos="2141"/>
        <p:guide orient="horz" pos="2928"/>
        <p:guide pos="2168"/>
      </p:guideLst>
    </p:cSldViewPr>
  </p:notesViewPr>
  <p:gridSpacing cx="38525" cy="3852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8102" y="0"/>
            <a:ext cx="2982119" cy="464820"/>
          </a:xfrm>
          <a:prstGeom prst="rect">
            <a:avLst/>
          </a:prstGeom>
        </p:spPr>
        <p:txBody>
          <a:bodyPr vert="horz" lIns="91440" tIns="45720" rIns="91440" bIns="45720" rtlCol="0"/>
          <a:lstStyle>
            <a:lvl1pPr algn="r">
              <a:defRPr sz="1200"/>
            </a:lvl1pPr>
          </a:lstStyle>
          <a:p>
            <a:fld id="{4DE6C5D3-92F3-41DF-9700-09B57D7C421B}" type="datetimeFigureOut">
              <a:rPr lang="en-GB" smtClean="0"/>
              <a:pPr/>
              <a:t>08/08/2018</a:t>
            </a:fld>
            <a:endParaRPr lang="en-GB"/>
          </a:p>
        </p:txBody>
      </p:sp>
      <p:sp>
        <p:nvSpPr>
          <p:cNvPr id="4" name="Footer Placeholder 3"/>
          <p:cNvSpPr>
            <a:spLocks noGrp="1"/>
          </p:cNvSpPr>
          <p:nvPr>
            <p:ph type="ftr" sz="quarter" idx="2"/>
          </p:nvPr>
        </p:nvSpPr>
        <p:spPr>
          <a:xfrm>
            <a:off x="0" y="8829967"/>
            <a:ext cx="2982119"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1440" tIns="45720" rIns="91440" bIns="45720" rtlCol="0" anchor="b"/>
          <a:lstStyle>
            <a:lvl1pPr algn="r">
              <a:defRPr sz="1200"/>
            </a:lvl1pPr>
          </a:lstStyle>
          <a:p>
            <a:fld id="{F7F6A630-4341-49DA-A5CE-EDEBD261C65C}" type="slidenum">
              <a:rPr lang="en-GB" smtClean="0"/>
              <a:pPr/>
              <a:t>‹#›</a:t>
            </a:fld>
            <a:endParaRPr lang="en-GB"/>
          </a:p>
        </p:txBody>
      </p:sp>
    </p:spTree>
    <p:extLst>
      <p:ext uri="{BB962C8B-B14F-4D97-AF65-F5344CB8AC3E}">
        <p14:creationId xmlns:p14="http://schemas.microsoft.com/office/powerpoint/2010/main" val="1984427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8102" y="0"/>
            <a:ext cx="2982119" cy="464820"/>
          </a:xfrm>
          <a:prstGeom prst="rect">
            <a:avLst/>
          </a:prstGeom>
        </p:spPr>
        <p:txBody>
          <a:bodyPr vert="horz" lIns="91440" tIns="45720" rIns="91440" bIns="45720" rtlCol="0"/>
          <a:lstStyle>
            <a:lvl1pPr algn="r">
              <a:defRPr sz="1200"/>
            </a:lvl1pPr>
          </a:lstStyle>
          <a:p>
            <a:fld id="{F1118A1D-0F22-4C53-8986-7C158881FC43}" type="datetimeFigureOut">
              <a:rPr lang="en-GB" smtClean="0"/>
              <a:pPr/>
              <a:t>08/08/2018</a:t>
            </a:fld>
            <a:endParaRPr lang="en-GB"/>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2982119"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1440" tIns="45720" rIns="91440" bIns="45720" rtlCol="0" anchor="b"/>
          <a:lstStyle>
            <a:lvl1pPr algn="r">
              <a:defRPr sz="1200"/>
            </a:lvl1pPr>
          </a:lstStyle>
          <a:p>
            <a:fld id="{D11E67C2-88B7-4694-9D7A-E58A4EF5461D}" type="slidenum">
              <a:rPr lang="en-GB" smtClean="0"/>
              <a:pPr/>
              <a:t>‹#›</a:t>
            </a:fld>
            <a:endParaRPr lang="en-GB"/>
          </a:p>
        </p:txBody>
      </p:sp>
    </p:spTree>
    <p:extLst>
      <p:ext uri="{BB962C8B-B14F-4D97-AF65-F5344CB8AC3E}">
        <p14:creationId xmlns:p14="http://schemas.microsoft.com/office/powerpoint/2010/main" val="3399213736"/>
      </p:ext>
    </p:extLst>
  </p:cSld>
  <p:clrMap bg1="lt1" tx1="dk1" bg2="lt2" tx2="dk2" accent1="accent1" accent2="accent2" accent3="accent3" accent4="accent4" accent5="accent5" accent6="accent6" hlink="hlink" folHlink="folHlink"/>
  <p:hf hdr="0" ftr="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1E67C2-88B7-4694-9D7A-E58A4EF5461D}" type="slidenum">
              <a:rPr lang="en-GB" smtClean="0"/>
              <a:pPr/>
              <a:t>1</a:t>
            </a:fld>
            <a:endParaRPr lang="en-GB" dirty="0"/>
          </a:p>
        </p:txBody>
      </p:sp>
    </p:spTree>
    <p:extLst>
      <p:ext uri="{BB962C8B-B14F-4D97-AF65-F5344CB8AC3E}">
        <p14:creationId xmlns:p14="http://schemas.microsoft.com/office/powerpoint/2010/main" val="343811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1E67C2-88B7-4694-9D7A-E58A4EF5461D}" type="slidenum">
              <a:rPr lang="en-GB" smtClean="0"/>
              <a:pPr/>
              <a:t>2</a:t>
            </a:fld>
            <a:endParaRPr lang="en-GB" dirty="0"/>
          </a:p>
        </p:txBody>
      </p:sp>
    </p:spTree>
    <p:extLst>
      <p:ext uri="{BB962C8B-B14F-4D97-AF65-F5344CB8AC3E}">
        <p14:creationId xmlns:p14="http://schemas.microsoft.com/office/powerpoint/2010/main" val="2288408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1E67C2-88B7-4694-9D7A-E58A4EF5461D}" type="slidenum">
              <a:rPr lang="en-GB" smtClean="0"/>
              <a:pPr/>
              <a:t>3</a:t>
            </a:fld>
            <a:endParaRPr lang="en-GB" dirty="0"/>
          </a:p>
        </p:txBody>
      </p:sp>
    </p:spTree>
    <p:extLst>
      <p:ext uri="{BB962C8B-B14F-4D97-AF65-F5344CB8AC3E}">
        <p14:creationId xmlns:p14="http://schemas.microsoft.com/office/powerpoint/2010/main" val="1919975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1E67C2-88B7-4694-9D7A-E58A4EF5461D}" type="slidenum">
              <a:rPr lang="en-GB" smtClean="0"/>
              <a:pPr/>
              <a:t>4</a:t>
            </a:fld>
            <a:endParaRPr lang="en-GB" dirty="0"/>
          </a:p>
        </p:txBody>
      </p:sp>
    </p:spTree>
    <p:extLst>
      <p:ext uri="{BB962C8B-B14F-4D97-AF65-F5344CB8AC3E}">
        <p14:creationId xmlns:p14="http://schemas.microsoft.com/office/powerpoint/2010/main" val="3621495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1E67C2-88B7-4694-9D7A-E58A4EF5461D}" type="slidenum">
              <a:rPr lang="en-GB" smtClean="0"/>
              <a:pPr/>
              <a:t>5</a:t>
            </a:fld>
            <a:endParaRPr lang="en-GB" dirty="0"/>
          </a:p>
        </p:txBody>
      </p:sp>
    </p:spTree>
    <p:extLst>
      <p:ext uri="{BB962C8B-B14F-4D97-AF65-F5344CB8AC3E}">
        <p14:creationId xmlns:p14="http://schemas.microsoft.com/office/powerpoint/2010/main" val="1261811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pic>
        <p:nvPicPr>
          <p:cNvPr id="7" name="Picture 2" descr="G:\Publishing Production\RG broshure\RC.emf"/>
          <p:cNvPicPr>
            <a:picLocks noChangeAspect="1" noChangeArrowheads="1"/>
          </p:cNvPicPr>
          <p:nvPr userDrawn="1"/>
        </p:nvPicPr>
        <p:blipFill>
          <a:blip r:embed="rId2" cstate="print"/>
          <a:srcRect/>
          <a:stretch>
            <a:fillRect/>
          </a:stretch>
        </p:blipFill>
        <p:spPr bwMode="auto">
          <a:xfrm>
            <a:off x="8286487" y="424590"/>
            <a:ext cx="2090000" cy="752400"/>
          </a:xfrm>
          <a:prstGeom prst="rect">
            <a:avLst/>
          </a:prstGeom>
          <a:noFill/>
          <a:ln w="9525">
            <a:noFill/>
            <a:miter lim="800000"/>
            <a:headEnd/>
            <a:tailEnd/>
          </a:ln>
        </p:spPr>
      </p:pic>
      <p:sp>
        <p:nvSpPr>
          <p:cNvPr id="21" name="Rectangle 20"/>
          <p:cNvSpPr/>
          <p:nvPr userDrawn="1"/>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grpSp>
        <p:nvGrpSpPr>
          <p:cNvPr id="5" name="Group 4"/>
          <p:cNvGrpSpPr/>
          <p:nvPr userDrawn="1"/>
        </p:nvGrpSpPr>
        <p:grpSpPr>
          <a:xfrm>
            <a:off x="569212" y="444046"/>
            <a:ext cx="1425425" cy="466666"/>
            <a:chOff x="8320674" y="2583073"/>
            <a:chExt cx="1131610" cy="317692"/>
          </a:xfrm>
        </p:grpSpPr>
        <p:pic>
          <p:nvPicPr>
            <p:cNvPr id="6" name="Picture 5"/>
            <p:cNvPicPr>
              <a:picLocks noChangeAspect="1"/>
            </p:cNvPicPr>
            <p:nvPr userDrawn="1"/>
          </p:nvPicPr>
          <p:blipFill>
            <a:blip r:embed="rId3" cstate="print"/>
            <a:stretch>
              <a:fillRect/>
            </a:stretch>
          </p:blipFill>
          <p:spPr>
            <a:xfrm>
              <a:off x="8320674" y="2583073"/>
              <a:ext cx="377701" cy="317692"/>
            </a:xfrm>
            <a:prstGeom prst="rect">
              <a:avLst/>
            </a:prstGeom>
          </p:spPr>
        </p:pic>
        <p:pic>
          <p:nvPicPr>
            <p:cNvPr id="8" name="Picture 7"/>
            <p:cNvPicPr>
              <a:picLocks noChangeAspect="1"/>
            </p:cNvPicPr>
            <p:nvPr userDrawn="1"/>
          </p:nvPicPr>
          <p:blipFill>
            <a:blip r:embed="rId4" cstate="print"/>
            <a:stretch>
              <a:fillRect/>
            </a:stretch>
          </p:blipFill>
          <p:spPr>
            <a:xfrm>
              <a:off x="8761303" y="2583073"/>
              <a:ext cx="690981" cy="317692"/>
            </a:xfrm>
            <a:prstGeom prst="rect">
              <a:avLst/>
            </a:prstGeom>
          </p:spPr>
        </p:pic>
      </p:gr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ln>
            <a:noFill/>
          </a:ln>
        </p:spPr>
        <p:txBody>
          <a:bodyPr/>
          <a:lstStyle>
            <a:lvl1pPr>
              <a:defRPr>
                <a:solidFill>
                  <a:schemeClr val="tx1"/>
                </a:solidFill>
              </a:defRPr>
            </a:lvl1pPr>
          </a:lstStyle>
          <a:p>
            <a:endParaRPr lang="en-GB" dirty="0">
              <a:solidFill>
                <a:srgbClr val="6F736F"/>
              </a:solidFill>
            </a:endParaRPr>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04103452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2"/>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2"/>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val="1063563965"/>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9" y="291922"/>
            <a:ext cx="7920001" cy="1139370"/>
          </a:xfr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ext Placeholder 6"/>
          <p:cNvSpPr>
            <a:spLocks noGrp="1"/>
          </p:cNvSpPr>
          <p:nvPr>
            <p:ph type="body" sz="quarter" idx="13"/>
          </p:nvPr>
        </p:nvSpPr>
        <p:spPr>
          <a:xfrm>
            <a:off x="378001" y="1692010"/>
            <a:ext cx="9829800" cy="54102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7022892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9" y="291922"/>
            <a:ext cx="7920001" cy="1139370"/>
          </a:xfr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306445648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8" y="1955811"/>
            <a:ext cx="4749799" cy="5068887"/>
          </a:xfrm>
        </p:spPr>
        <p:txBody>
          <a:bodyPr/>
          <a:lstStyle/>
          <a:p>
            <a:endParaRPr lang="en-GB" dirty="0"/>
          </a:p>
        </p:txBody>
      </p:sp>
      <p:sp>
        <p:nvSpPr>
          <p:cNvPr id="12" name="Picture Placeholder 9"/>
          <p:cNvSpPr>
            <a:spLocks noGrp="1"/>
          </p:cNvSpPr>
          <p:nvPr>
            <p:ph type="pic" sz="quarter" idx="15"/>
          </p:nvPr>
        </p:nvSpPr>
        <p:spPr>
          <a:xfrm>
            <a:off x="485778" y="4572003"/>
            <a:ext cx="4749799" cy="2452687"/>
          </a:xfrm>
        </p:spPr>
        <p:txBody>
          <a:bodyPr/>
          <a:lstStyle/>
          <a:p>
            <a:endParaRPr lang="en-GB" dirty="0"/>
          </a:p>
        </p:txBody>
      </p:sp>
    </p:spTree>
    <p:extLst>
      <p:ext uri="{BB962C8B-B14F-4D97-AF65-F5344CB8AC3E}">
        <p14:creationId xmlns:p14="http://schemas.microsoft.com/office/powerpoint/2010/main" val="420472405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8" y="1915890"/>
            <a:ext cx="4749799" cy="2090053"/>
          </a:xfrm>
        </p:spPr>
        <p:txBody>
          <a:bodyPr/>
          <a:lstStyle/>
          <a:p>
            <a:endParaRPr lang="en-GB" dirty="0"/>
          </a:p>
        </p:txBody>
      </p:sp>
    </p:spTree>
    <p:extLst>
      <p:ext uri="{BB962C8B-B14F-4D97-AF65-F5344CB8AC3E}">
        <p14:creationId xmlns:p14="http://schemas.microsoft.com/office/powerpoint/2010/main" val="232740563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p:cNvSpPr>
            <a:spLocks noGrp="1"/>
          </p:cNvSpPr>
          <p:nvPr>
            <p:ph type="title"/>
          </p:nvPr>
        </p:nvSpPr>
        <p:spPr>
          <a:xfrm>
            <a:off x="500408" y="504084"/>
            <a:ext cx="7199195" cy="672112"/>
          </a:xfrm>
          <a:prstGeom prst="rect">
            <a:avLst/>
          </a:prstGeom>
        </p:spPr>
        <p:txBody>
          <a:bodyPr/>
          <a:lstStyle>
            <a:lvl1pPr>
              <a:defRPr>
                <a:solidFill>
                  <a:schemeClr val="accent1"/>
                </a:solidFill>
              </a:defRPr>
            </a:lvl1pPr>
          </a:lstStyle>
          <a:p>
            <a:r>
              <a:rPr lang="en-US" dirty="0"/>
              <a:t>Click to edit Master title style</a:t>
            </a:r>
          </a:p>
        </p:txBody>
      </p:sp>
      <p:sp>
        <p:nvSpPr>
          <p:cNvPr id="4" name="Rectangle 23"/>
          <p:cNvSpPr>
            <a:spLocks noGrp="1" noChangeArrowheads="1"/>
          </p:cNvSpPr>
          <p:nvPr>
            <p:ph type="sldNum" sz="quarter" idx="10"/>
          </p:nvPr>
        </p:nvSpPr>
        <p:spPr>
          <a:ln/>
        </p:spPr>
        <p:txBody>
          <a:bodyPr/>
          <a:lstStyle>
            <a:lvl1pPr>
              <a:defRPr/>
            </a:lvl1pPr>
          </a:lstStyle>
          <a:p>
            <a:pPr>
              <a:defRPr/>
            </a:pPr>
            <a:r>
              <a:rPr lang="en-US" dirty="0">
                <a:solidFill>
                  <a:srgbClr val="6F6F6F"/>
                </a:solidFill>
              </a:rPr>
              <a:t>Page </a:t>
            </a:r>
            <a:fld id="{1A249A50-1C6F-40D4-85C9-571CAEA2FCB7}" type="slidenum">
              <a:rPr lang="en-US">
                <a:solidFill>
                  <a:srgbClr val="6F6F6F"/>
                </a:solidFill>
              </a:rPr>
              <a:pPr>
                <a:defRPr/>
              </a:pPr>
              <a:t>‹#›</a:t>
            </a:fld>
            <a:endParaRPr lang="en-US" dirty="0">
              <a:solidFill>
                <a:srgbClr val="6F6F6F"/>
              </a:solidFill>
            </a:endParaRPr>
          </a:p>
        </p:txBody>
      </p:sp>
    </p:spTree>
    <p:extLst>
      <p:ext uri="{BB962C8B-B14F-4D97-AF65-F5344CB8AC3E}">
        <p14:creationId xmlns:p14="http://schemas.microsoft.com/office/powerpoint/2010/main" val="393291117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Title 1"/>
          <p:cNvSpPr>
            <a:spLocks noGrp="1"/>
          </p:cNvSpPr>
          <p:nvPr>
            <p:ph type="title"/>
          </p:nvPr>
        </p:nvSpPr>
        <p:spPr>
          <a:xfrm>
            <a:off x="500408" y="504084"/>
            <a:ext cx="7199195" cy="672112"/>
          </a:xfrm>
          <a:prstGeom prst="rect">
            <a:avLst/>
          </a:prstGeom>
        </p:spPr>
        <p:txBody>
          <a:bodyPr/>
          <a:lstStyle>
            <a:lvl1pPr>
              <a:defRPr>
                <a:solidFill>
                  <a:schemeClr val="accent1"/>
                </a:solidFill>
              </a:defRPr>
            </a:lvl1pPr>
          </a:lstStyle>
          <a:p>
            <a:r>
              <a:rPr lang="en-US" dirty="0"/>
              <a:t>Click to edit Master title style</a:t>
            </a:r>
          </a:p>
        </p:txBody>
      </p:sp>
      <p:sp>
        <p:nvSpPr>
          <p:cNvPr id="4" name="Rectangle 23"/>
          <p:cNvSpPr>
            <a:spLocks noGrp="1" noChangeArrowheads="1"/>
          </p:cNvSpPr>
          <p:nvPr>
            <p:ph type="sldNum" sz="quarter" idx="10"/>
          </p:nvPr>
        </p:nvSpPr>
        <p:spPr>
          <a:xfrm>
            <a:off x="411286" y="7141193"/>
            <a:ext cx="2220936" cy="197784"/>
          </a:xfrm>
          <a:prstGeom prst="rect">
            <a:avLst/>
          </a:prstGeom>
          <a:ln/>
        </p:spPr>
        <p:txBody>
          <a:bodyPr/>
          <a:lstStyle>
            <a:lvl1pPr>
              <a:defRPr/>
            </a:lvl1pPr>
          </a:lstStyle>
          <a:p>
            <a:pPr fontAlgn="base">
              <a:spcBef>
                <a:spcPct val="0"/>
              </a:spcBef>
              <a:spcAft>
                <a:spcPct val="0"/>
              </a:spcAft>
              <a:defRPr/>
            </a:pPr>
            <a:r>
              <a:rPr lang="en-US" sz="1400" baseline="-25000" dirty="0">
                <a:solidFill>
                  <a:srgbClr val="6F6F6F"/>
                </a:solidFill>
                <a:latin typeface="Times New Roman" pitchFamily="18" charset="0"/>
              </a:rPr>
              <a:t>Page </a:t>
            </a:r>
            <a:fld id="{04F0A539-8704-48DF-89ED-5FBC8102CEF9}" type="slidenum">
              <a:rPr lang="en-US" sz="1400" baseline="-25000">
                <a:solidFill>
                  <a:srgbClr val="6F6F6F"/>
                </a:solidFill>
                <a:latin typeface="Times New Roman" pitchFamily="18" charset="0"/>
              </a:rPr>
              <a:pPr fontAlgn="base">
                <a:spcBef>
                  <a:spcPct val="0"/>
                </a:spcBef>
                <a:spcAft>
                  <a:spcPct val="0"/>
                </a:spcAft>
                <a:defRPr/>
              </a:pPr>
              <a:t>‹#›</a:t>
            </a:fld>
            <a:endParaRPr lang="en-US" sz="1400" baseline="-25000" dirty="0">
              <a:solidFill>
                <a:srgbClr val="6F6F6F"/>
              </a:solidFill>
              <a:latin typeface="Times New Roman" pitchFamily="18" charset="0"/>
            </a:endParaRPr>
          </a:p>
        </p:txBody>
      </p:sp>
    </p:spTree>
    <p:extLst>
      <p:ext uri="{BB962C8B-B14F-4D97-AF65-F5344CB8AC3E}">
        <p14:creationId xmlns:p14="http://schemas.microsoft.com/office/powerpoint/2010/main" val="236009731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7" name="Title 6"/>
          <p:cNvSpPr>
            <a:spLocks noGrp="1"/>
          </p:cNvSpPr>
          <p:nvPr>
            <p:ph type="title"/>
          </p:nvPr>
        </p:nvSpPr>
        <p:spPr>
          <a:xfrm>
            <a:off x="500408" y="504084"/>
            <a:ext cx="7199195" cy="672112"/>
          </a:xfrm>
          <a:prstGeom prst="rect">
            <a:avLst/>
          </a:prstGeom>
        </p:spPr>
        <p:txBody>
          <a:bodyPr/>
          <a:lstStyle>
            <a:lvl1pPr>
              <a:defRPr cap="all" baseline="0"/>
            </a:lvl1pPr>
          </a:lstStyle>
          <a:p>
            <a:r>
              <a:rPr lang="en-US" dirty="0"/>
              <a:t>Click to edit Master title style</a:t>
            </a:r>
          </a:p>
        </p:txBody>
      </p:sp>
      <p:sp>
        <p:nvSpPr>
          <p:cNvPr id="3" name="Rectangle 23"/>
          <p:cNvSpPr>
            <a:spLocks noGrp="1" noChangeArrowheads="1"/>
          </p:cNvSpPr>
          <p:nvPr>
            <p:ph type="sldNum" sz="quarter" idx="10"/>
          </p:nvPr>
        </p:nvSpPr>
        <p:spPr>
          <a:xfrm>
            <a:off x="411286" y="7141193"/>
            <a:ext cx="2220936" cy="197784"/>
          </a:xfrm>
          <a:ln/>
        </p:spPr>
        <p:txBody>
          <a:bodyPr/>
          <a:lstStyle>
            <a:lvl1pPr>
              <a:defRPr/>
            </a:lvl1pPr>
          </a:lstStyle>
          <a:p>
            <a:pPr>
              <a:defRPr/>
            </a:pPr>
            <a:r>
              <a:rPr lang="en-US" dirty="0">
                <a:solidFill>
                  <a:srgbClr val="6F6F6F"/>
                </a:solidFill>
              </a:rPr>
              <a:t>Page </a:t>
            </a:r>
            <a:fld id="{54BB6D17-7B7E-4A63-9E26-90CBD05824CD}" type="slidenum">
              <a:rPr lang="en-US">
                <a:solidFill>
                  <a:srgbClr val="6F6F6F"/>
                </a:solidFill>
              </a:rPr>
              <a:pPr>
                <a:defRPr/>
              </a:pPr>
              <a:t>‹#›</a:t>
            </a:fld>
            <a:endParaRPr lang="en-US" dirty="0">
              <a:solidFill>
                <a:srgbClr val="6F6F6F"/>
              </a:solidFill>
            </a:endParaRPr>
          </a:p>
        </p:txBody>
      </p:sp>
    </p:spTree>
    <p:extLst>
      <p:ext uri="{BB962C8B-B14F-4D97-AF65-F5344CB8AC3E}">
        <p14:creationId xmlns:p14="http://schemas.microsoft.com/office/powerpoint/2010/main" val="72955993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Divider">
    <p:spTree>
      <p:nvGrpSpPr>
        <p:cNvPr id="1" name=""/>
        <p:cNvGrpSpPr/>
        <p:nvPr/>
      </p:nvGrpSpPr>
      <p:grpSpPr>
        <a:xfrm>
          <a:off x="0" y="0"/>
          <a:ext cx="0" cy="0"/>
          <a:chOff x="0" y="0"/>
          <a:chExt cx="0" cy="0"/>
        </a:xfrm>
      </p:grpSpPr>
      <p:sp>
        <p:nvSpPr>
          <p:cNvPr id="5" name="Rectangle 4"/>
          <p:cNvSpPr/>
          <p:nvPr userDrawn="1"/>
        </p:nvSpPr>
        <p:spPr>
          <a:xfrm>
            <a:off x="241301" y="3475831"/>
            <a:ext cx="164592" cy="990600"/>
          </a:xfrm>
          <a:prstGeom prst="rect">
            <a:avLst/>
          </a:prstGeom>
          <a:solidFill>
            <a:srgbClr val="6F736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280" tIns="45641" rIns="91280" bIns="45641" rtlCol="0" anchor="ctr"/>
          <a:lstStyle/>
          <a:p>
            <a:pPr algn="ctr" defTabSz="1041401"/>
            <a:endParaRPr lang="en-GB" dirty="0">
              <a:solidFill>
                <a:prstClr val="white"/>
              </a:solidFill>
            </a:endParaRPr>
          </a:p>
        </p:txBody>
      </p:sp>
      <p:sp>
        <p:nvSpPr>
          <p:cNvPr id="2" name="Title 1"/>
          <p:cNvSpPr>
            <a:spLocks noGrp="1"/>
          </p:cNvSpPr>
          <p:nvPr>
            <p:ph type="title"/>
          </p:nvPr>
        </p:nvSpPr>
        <p:spPr>
          <a:xfrm>
            <a:off x="622300" y="3416314"/>
            <a:ext cx="9525000" cy="1094431"/>
          </a:xfrm>
        </p:spPr>
        <p:txBody>
          <a:bodyPr anchor="ctr"/>
          <a:lstStyle>
            <a:lvl1pPr>
              <a:defRPr lang="en-US" sz="3200" b="1" kern="100" cap="all" spc="-300" baseline="0" dirty="0">
                <a:solidFill>
                  <a:srgbClr val="33342E"/>
                </a:solidFill>
                <a:latin typeface="Arial" pitchFamily="34" charset="0"/>
                <a:ea typeface="+mj-ea"/>
                <a:cs typeface="Arial" pitchFamily="34" charset="0"/>
              </a:defRPr>
            </a:lvl1pPr>
          </a:lstStyle>
          <a:p>
            <a:r>
              <a:rPr lang="en-US" dirty="0"/>
              <a:t>Click to edit Master title style</a:t>
            </a:r>
          </a:p>
        </p:txBody>
      </p:sp>
      <p:sp>
        <p:nvSpPr>
          <p:cNvPr id="6" name="Rectangle 5"/>
          <p:cNvSpPr/>
          <p:nvPr userDrawn="1"/>
        </p:nvSpPr>
        <p:spPr>
          <a:xfrm>
            <a:off x="8775700" y="351631"/>
            <a:ext cx="1752600" cy="762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280" tIns="45641" rIns="91280" bIns="45641" rtlCol="0" anchor="ctr"/>
          <a:lstStyle/>
          <a:p>
            <a:pPr algn="ctr" defTabSz="1041401"/>
            <a:endParaRPr lang="en-US" dirty="0">
              <a:solidFill>
                <a:prstClr val="white"/>
              </a:solidFill>
            </a:endParaRPr>
          </a:p>
        </p:txBody>
      </p:sp>
    </p:spTree>
    <p:extLst>
      <p:ext uri="{BB962C8B-B14F-4D97-AF65-F5344CB8AC3E}">
        <p14:creationId xmlns:p14="http://schemas.microsoft.com/office/powerpoint/2010/main" val="344669401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360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01258" y="504084"/>
            <a:ext cx="7197624" cy="672112"/>
          </a:xfrm>
        </p:spPr>
        <p:txBody>
          <a:bodyPr/>
          <a:lstStyle/>
          <a:p>
            <a:r>
              <a:rPr lang="en-US"/>
              <a:t>Click to edit Master title style</a:t>
            </a:r>
          </a:p>
        </p:txBody>
      </p:sp>
      <p:sp>
        <p:nvSpPr>
          <p:cNvPr id="3" name="Table Placeholder 2"/>
          <p:cNvSpPr>
            <a:spLocks noGrp="1"/>
          </p:cNvSpPr>
          <p:nvPr>
            <p:ph type="tbl" idx="1"/>
          </p:nvPr>
        </p:nvSpPr>
        <p:spPr>
          <a:xfrm>
            <a:off x="527247" y="1680284"/>
            <a:ext cx="9542374" cy="5259629"/>
          </a:xfrm>
        </p:spPr>
        <p:txBody>
          <a:bodyPr/>
          <a:lstStyle/>
          <a:p>
            <a:pPr lvl="0"/>
            <a:endParaRPr lang="en-US" noProof="0" dirty="0"/>
          </a:p>
        </p:txBody>
      </p:sp>
      <p:sp>
        <p:nvSpPr>
          <p:cNvPr id="4" name="Rectangle 7"/>
          <p:cNvSpPr>
            <a:spLocks noGrp="1" noChangeArrowheads="1"/>
          </p:cNvSpPr>
          <p:nvPr>
            <p:ph type="sldNum" sz="quarter" idx="10"/>
          </p:nvPr>
        </p:nvSpPr>
        <p:spPr>
          <a:xfrm>
            <a:off x="9582933" y="7162196"/>
            <a:ext cx="2220938" cy="197784"/>
          </a:xfrm>
          <a:prstGeom prst="rect">
            <a:avLst/>
          </a:prstGeom>
          <a:ln/>
        </p:spPr>
        <p:txBody>
          <a:bodyPr/>
          <a:lstStyle>
            <a:lvl1pPr>
              <a:defRPr/>
            </a:lvl1pPr>
          </a:lstStyle>
          <a:p>
            <a:pPr>
              <a:defRPr/>
            </a:pPr>
            <a:r>
              <a:rPr lang="en-US" sz="2600" dirty="0">
                <a:solidFill>
                  <a:srgbClr val="6F6F6F"/>
                </a:solidFill>
                <a:ea typeface="ＭＳ Ｐゴシック" pitchFamily="34" charset="-128"/>
              </a:rPr>
              <a:t>Page </a:t>
            </a:r>
            <a:fld id="{92B0FFDC-8766-4F8D-AEF7-5854970C5F60}" type="slidenum">
              <a:rPr lang="en-US" sz="2600">
                <a:solidFill>
                  <a:srgbClr val="6F6F6F"/>
                </a:solidFill>
                <a:ea typeface="ＭＳ Ｐゴシック" pitchFamily="34" charset="-128"/>
              </a:rPr>
              <a:pPr>
                <a:defRPr/>
              </a:pPr>
              <a:t>‹#›</a:t>
            </a:fld>
            <a:endParaRPr lang="en-US" sz="2600" dirty="0">
              <a:solidFill>
                <a:srgbClr val="6F6F6F"/>
              </a:solidFill>
              <a:ea typeface="ＭＳ Ｐゴシック" pitchFamily="34" charset="-128"/>
            </a:endParaRPr>
          </a:p>
        </p:txBody>
      </p:sp>
    </p:spTree>
    <p:extLst>
      <p:ext uri="{BB962C8B-B14F-4D97-AF65-F5344CB8AC3E}">
        <p14:creationId xmlns:p14="http://schemas.microsoft.com/office/powerpoint/2010/main" val="7369454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_General">
    <p:spTree>
      <p:nvGrpSpPr>
        <p:cNvPr id="1" name=""/>
        <p:cNvGrpSpPr/>
        <p:nvPr/>
      </p:nvGrpSpPr>
      <p:grpSpPr>
        <a:xfrm>
          <a:off x="0" y="0"/>
          <a:ext cx="0" cy="0"/>
          <a:chOff x="0" y="0"/>
          <a:chExt cx="0" cy="0"/>
        </a:xfrm>
      </p:grpSpPr>
      <p:sp>
        <p:nvSpPr>
          <p:cNvPr id="2" name="Title 1"/>
          <p:cNvSpPr>
            <a:spLocks noGrp="1"/>
          </p:cNvSpPr>
          <p:nvPr>
            <p:ph type="title"/>
          </p:nvPr>
        </p:nvSpPr>
        <p:spPr>
          <a:xfrm>
            <a:off x="634923" y="554950"/>
            <a:ext cx="7340574" cy="220537"/>
          </a:xfrm>
        </p:spPr>
        <p:txBody>
          <a:bodyPr lIns="0" tIns="0" rIns="0" bIns="0"/>
          <a:lstStyle>
            <a:lvl1pPr>
              <a:defRPr cap="all" baseline="0"/>
            </a:lvl1pPr>
          </a:lstStyle>
          <a:p>
            <a:r>
              <a:rPr lang="en-US" dirty="0"/>
              <a:t>Click to edit Master title style</a:t>
            </a:r>
          </a:p>
        </p:txBody>
      </p:sp>
      <p:sp>
        <p:nvSpPr>
          <p:cNvPr id="216" name="Text Placeholder 215"/>
          <p:cNvSpPr>
            <a:spLocks noGrp="1"/>
          </p:cNvSpPr>
          <p:nvPr>
            <p:ph type="body" sz="quarter" idx="11"/>
          </p:nvPr>
        </p:nvSpPr>
        <p:spPr>
          <a:xfrm>
            <a:off x="634923" y="798134"/>
            <a:ext cx="7340574" cy="399067"/>
          </a:xfrm>
        </p:spPr>
        <p:txBody>
          <a:bodyPr lIns="0" tIns="0" rIns="0" bIns="0"/>
          <a:lstStyle>
            <a:lvl1pPr marL="6907" indent="-6907">
              <a:buNone/>
              <a:defRPr sz="1500"/>
            </a:lvl1pPr>
          </a:lstStyle>
          <a:p>
            <a:pPr lvl="0"/>
            <a:r>
              <a:rPr lang="en-US" dirty="0"/>
              <a:t>Click to edit Master text styles</a:t>
            </a:r>
          </a:p>
        </p:txBody>
      </p:sp>
    </p:spTree>
    <p:extLst>
      <p:ext uri="{BB962C8B-B14F-4D97-AF65-F5344CB8AC3E}">
        <p14:creationId xmlns:p14="http://schemas.microsoft.com/office/powerpoint/2010/main" val="3681031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1258" y="504084"/>
            <a:ext cx="7197624" cy="672112"/>
          </a:xfrm>
        </p:spPr>
        <p:txBody>
          <a:bodyPr/>
          <a:lstStyle/>
          <a:p>
            <a:r>
              <a:rPr lang="en-US"/>
              <a:t>Click to edit Master title style</a:t>
            </a:r>
          </a:p>
        </p:txBody>
      </p:sp>
      <p:sp>
        <p:nvSpPr>
          <p:cNvPr id="3" name="Text Placeholder 2"/>
          <p:cNvSpPr>
            <a:spLocks noGrp="1"/>
          </p:cNvSpPr>
          <p:nvPr>
            <p:ph type="body" sz="half" idx="1"/>
          </p:nvPr>
        </p:nvSpPr>
        <p:spPr>
          <a:xfrm>
            <a:off x="527276" y="1680284"/>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87575" y="1680284"/>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0"/>
          </p:nvPr>
        </p:nvSpPr>
        <p:spPr>
          <a:xfrm>
            <a:off x="411289" y="7141193"/>
            <a:ext cx="2220938" cy="197784"/>
          </a:xfrm>
          <a:prstGeom prst="rect">
            <a:avLst/>
          </a:prstGeom>
        </p:spPr>
        <p:txBody>
          <a:bodyPr/>
          <a:lstStyle>
            <a:lvl1pPr>
              <a:defRPr>
                <a:solidFill>
                  <a:srgbClr val="000000"/>
                </a:solidFill>
              </a:defRPr>
            </a:lvl1pPr>
          </a:lstStyle>
          <a:p>
            <a:pPr>
              <a:defRPr/>
            </a:pPr>
            <a:r>
              <a:rPr lang="en-US" sz="2600" dirty="0">
                <a:ea typeface="ＭＳ Ｐゴシック" pitchFamily="34" charset="-128"/>
              </a:rPr>
              <a:t>Page </a:t>
            </a:r>
            <a:fld id="{4AB7572D-E17C-4191-9D30-93B815666F41}" type="slidenum">
              <a:rPr lang="en-US" sz="2600">
                <a:ea typeface="ＭＳ Ｐゴシック" pitchFamily="34" charset="-128"/>
              </a:rPr>
              <a:pPr>
                <a:defRPr/>
              </a:pPr>
              <a:t>‹#›</a:t>
            </a:fld>
            <a:endParaRPr lang="en-US" sz="2600" dirty="0">
              <a:ea typeface="ＭＳ Ｐゴシック" pitchFamily="34" charset="-128"/>
            </a:endParaRPr>
          </a:p>
        </p:txBody>
      </p:sp>
    </p:spTree>
    <p:extLst>
      <p:ext uri="{BB962C8B-B14F-4D97-AF65-F5344CB8AC3E}">
        <p14:creationId xmlns:p14="http://schemas.microsoft.com/office/powerpoint/2010/main" val="144134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1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
        <p:nvSpPr>
          <p:cNvPr id="21" name="Rectangle 20"/>
          <p:cNvSpPr/>
          <p:nvPr userDrawn="1"/>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extLst>
      <p:ext uri="{BB962C8B-B14F-4D97-AF65-F5344CB8AC3E}">
        <p14:creationId xmlns:p14="http://schemas.microsoft.com/office/powerpoint/2010/main" val="2865543164"/>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746126908"/>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9413"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90A25D69-269E-4E04-BD5C-51543F970634}" type="slidenum">
              <a:rPr lang="en-GB" smtClean="0"/>
              <a:pPr/>
              <a:t>‹#›</a:t>
            </a:fld>
            <a:endParaRPr lang="en-GB"/>
          </a:p>
        </p:txBody>
      </p:sp>
      <p:sp>
        <p:nvSpPr>
          <p:cNvPr id="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3878950834"/>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194787217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6" y="1955801"/>
            <a:ext cx="4749799" cy="5068887"/>
          </a:xfrm>
        </p:spPr>
        <p:txBody>
          <a:bodyPr/>
          <a:lstStyle/>
          <a:p>
            <a:endParaRPr lang="en-GB"/>
          </a:p>
        </p:txBody>
      </p:sp>
      <p:sp>
        <p:nvSpPr>
          <p:cNvPr id="12" name="Picture Placeholder 9"/>
          <p:cNvSpPr>
            <a:spLocks noGrp="1"/>
          </p:cNvSpPr>
          <p:nvPr>
            <p:ph type="pic" sz="quarter" idx="15"/>
          </p:nvPr>
        </p:nvSpPr>
        <p:spPr>
          <a:xfrm>
            <a:off x="384176" y="4572005"/>
            <a:ext cx="4749799" cy="2452687"/>
          </a:xfrm>
        </p:spPr>
        <p:txBody>
          <a:bodyPr/>
          <a:lstStyle/>
          <a:p>
            <a:endParaRPr lang="en-GB"/>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337446410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6" y="1915893"/>
            <a:ext cx="4749799" cy="2090053"/>
          </a:xfrm>
        </p:spPr>
        <p:txBody>
          <a:bodyPr/>
          <a:lstStyle/>
          <a:p>
            <a:endParaRPr lang="en-GB"/>
          </a:p>
        </p:txBody>
      </p:sp>
      <p:sp>
        <p:nvSpPr>
          <p:cNvPr id="6"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267542057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9413"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90A25D69-269E-4E04-BD5C-51543F970634}" type="slidenum">
              <a:rPr lang="en-GB" smtClean="0"/>
              <a:pPr/>
              <a:t>‹#›</a:t>
            </a:fld>
            <a:endParaRPr lang="en-GB"/>
          </a:p>
        </p:txBody>
      </p:sp>
      <p:sp>
        <p:nvSpPr>
          <p:cNvPr id="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cSld name="Title Master 1">
    <p:spTree>
      <p:nvGrpSpPr>
        <p:cNvPr id="1" name=""/>
        <p:cNvGrpSpPr/>
        <p:nvPr/>
      </p:nvGrpSpPr>
      <p:grpSpPr>
        <a:xfrm>
          <a:off x="0" y="0"/>
          <a:ext cx="0" cy="0"/>
          <a:chOff x="0" y="0"/>
          <a:chExt cx="0" cy="0"/>
        </a:xfrm>
      </p:grpSpPr>
      <p:sp>
        <p:nvSpPr>
          <p:cNvPr id="15" name="Rectangle 14"/>
          <p:cNvSpPr/>
          <p:nvPr userDrawn="1"/>
        </p:nvSpPr>
        <p:spPr>
          <a:xfrm>
            <a:off x="7866979" y="2037144"/>
            <a:ext cx="2448596" cy="5143120"/>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rtlCol="0" anchor="ctr"/>
          <a:lstStyle/>
          <a:p>
            <a:pPr algn="ctr"/>
            <a:endParaRPr lang="en-GB" dirty="0">
              <a:solidFill>
                <a:prstClr val="white"/>
              </a:solidFill>
            </a:endParaRPr>
          </a:p>
        </p:txBody>
      </p:sp>
      <p:sp>
        <p:nvSpPr>
          <p:cNvPr id="2" name="Title 1"/>
          <p:cNvSpPr>
            <a:spLocks noGrp="1"/>
          </p:cNvSpPr>
          <p:nvPr>
            <p:ph type="ctrTitle"/>
          </p:nvPr>
        </p:nvSpPr>
        <p:spPr>
          <a:xfrm>
            <a:off x="397472" y="5266481"/>
            <a:ext cx="7299693" cy="1418316"/>
          </a:xfrm>
          <a:prstGeom prst="rect">
            <a:avLst/>
          </a:prstGeom>
        </p:spPr>
        <p:txBody>
          <a:bodyPr tIns="0" bIns="0" anchor="b" anchorCtr="0">
            <a:normAutofit/>
          </a:bodyPr>
          <a:lstStyle>
            <a:lvl1pPr>
              <a:defRPr sz="3200" cap="all" spc="-149">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395755" y="6733173"/>
            <a:ext cx="7302227" cy="357907"/>
          </a:xfrm>
        </p:spPr>
        <p:txBody>
          <a:bodyPr anchor="ctr" anchorCtr="0">
            <a:normAutofit/>
          </a:bodyPr>
          <a:lstStyle>
            <a:lvl1pPr marL="0" indent="0" algn="l">
              <a:buNone/>
              <a:defRPr sz="1600" cap="all">
                <a:solidFill>
                  <a:srgbClr val="33342E"/>
                </a:solidFill>
              </a:defRPr>
            </a:lvl1pPr>
            <a:lvl2pPr marL="521160" indent="0" algn="ctr">
              <a:buNone/>
              <a:defRPr>
                <a:solidFill>
                  <a:schemeClr val="tx1">
                    <a:tint val="75000"/>
                  </a:schemeClr>
                </a:solidFill>
              </a:defRPr>
            </a:lvl2pPr>
            <a:lvl3pPr marL="1042320" indent="0" algn="ctr">
              <a:buNone/>
              <a:defRPr>
                <a:solidFill>
                  <a:schemeClr val="tx1">
                    <a:tint val="75000"/>
                  </a:schemeClr>
                </a:solidFill>
              </a:defRPr>
            </a:lvl3pPr>
            <a:lvl4pPr marL="1563480" indent="0" algn="ctr">
              <a:buNone/>
              <a:defRPr>
                <a:solidFill>
                  <a:schemeClr val="tx1">
                    <a:tint val="75000"/>
                  </a:schemeClr>
                </a:solidFill>
              </a:defRPr>
            </a:lvl4pPr>
            <a:lvl5pPr marL="2084641" indent="0" algn="ctr">
              <a:buNone/>
              <a:defRPr>
                <a:solidFill>
                  <a:schemeClr val="tx1">
                    <a:tint val="75000"/>
                  </a:schemeClr>
                </a:solidFill>
              </a:defRPr>
            </a:lvl5pPr>
            <a:lvl6pPr marL="2605799" indent="0" algn="ctr">
              <a:buNone/>
              <a:defRPr>
                <a:solidFill>
                  <a:schemeClr val="tx1">
                    <a:tint val="75000"/>
                  </a:schemeClr>
                </a:solidFill>
              </a:defRPr>
            </a:lvl6pPr>
            <a:lvl7pPr marL="3126960" indent="0" algn="ctr">
              <a:buNone/>
              <a:defRPr>
                <a:solidFill>
                  <a:schemeClr val="tx1">
                    <a:tint val="75000"/>
                  </a:schemeClr>
                </a:solidFill>
              </a:defRPr>
            </a:lvl7pPr>
            <a:lvl8pPr marL="3648121" indent="0" algn="ctr">
              <a:buNone/>
              <a:defRPr>
                <a:solidFill>
                  <a:schemeClr val="tx1">
                    <a:tint val="75000"/>
                  </a:schemeClr>
                </a:solidFill>
              </a:defRPr>
            </a:lvl8pPr>
            <a:lvl9pPr marL="4169279" indent="0" algn="ctr">
              <a:buNone/>
              <a:defRPr>
                <a:solidFill>
                  <a:schemeClr val="tx1">
                    <a:tint val="75000"/>
                  </a:schemeClr>
                </a:solidFill>
              </a:defRPr>
            </a:lvl9pPr>
          </a:lstStyle>
          <a:p>
            <a:r>
              <a:rPr lang="en-US" dirty="0"/>
              <a:t>Click to edit Master subtitle style</a:t>
            </a:r>
            <a:endParaRPr lang="en-GB" dirty="0"/>
          </a:p>
        </p:txBody>
      </p:sp>
      <p:sp>
        <p:nvSpPr>
          <p:cNvPr id="9" name="Rectangle 8"/>
          <p:cNvSpPr/>
          <p:nvPr userDrawn="1"/>
        </p:nvSpPr>
        <p:spPr>
          <a:xfrm>
            <a:off x="246668" y="6295240"/>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482" tIns="49739" rIns="99482" bIns="49739" rtlCol="0" anchor="ctr"/>
          <a:lstStyle/>
          <a:p>
            <a:pPr algn="ctr"/>
            <a:endParaRPr lang="en-US" dirty="0">
              <a:solidFill>
                <a:prstClr val="white"/>
              </a:solidFill>
            </a:endParaRPr>
          </a:p>
        </p:txBody>
      </p:sp>
      <p:sp>
        <p:nvSpPr>
          <p:cNvPr id="7" name="Footer Placeholder 4"/>
          <p:cNvSpPr>
            <a:spLocks noGrp="1"/>
          </p:cNvSpPr>
          <p:nvPr>
            <p:ph type="ftr" sz="quarter" idx="3"/>
          </p:nvPr>
        </p:nvSpPr>
        <p:spPr>
          <a:xfrm>
            <a:off x="384175" y="7239000"/>
            <a:ext cx="6330678" cy="176938"/>
          </a:xfrm>
          <a:prstGeom prst="rect">
            <a:avLst/>
          </a:prstGeom>
        </p:spPr>
        <p:txBody>
          <a:bodyPr vert="horz" lIns="104233" tIns="52116" rIns="104233" bIns="52116"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352113817"/>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799" y="291916"/>
            <a:ext cx="7920001" cy="1139370"/>
          </a:xfrm>
          <a:prstGeom prst="rect">
            <a:avLst/>
          </a:prstGeo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2"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22842001"/>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6" y="291603"/>
            <a:ext cx="7920001" cy="1139370"/>
          </a:xfrm>
          <a:prstGeom prst="rect">
            <a:avLst/>
          </a:prstGeom>
        </p:spPr>
        <p:txBody>
          <a:bodyPr lIns="104306" tIns="52153" rIns="104306" bIns="52153"/>
          <a:lstStyle/>
          <a:p>
            <a:r>
              <a:rPr lang="en-US"/>
              <a:t>Click to edit Master title style</a:t>
            </a:r>
          </a:p>
        </p:txBody>
      </p:sp>
      <p:sp>
        <p:nvSpPr>
          <p:cNvPr id="3" name="Rectangle 15"/>
          <p:cNvSpPr>
            <a:spLocks noGrp="1" noChangeArrowheads="1"/>
          </p:cNvSpPr>
          <p:nvPr>
            <p:ph type="sldNum" sz="quarter" idx="10"/>
          </p:nvPr>
        </p:nvSpPr>
        <p:spPr>
          <a:xfrm>
            <a:off x="8109164" y="7141193"/>
            <a:ext cx="2406015" cy="197784"/>
          </a:xfrm>
          <a:ln/>
        </p:spPr>
        <p:txBody>
          <a:bodyPr/>
          <a:lstStyle>
            <a:lvl1pPr>
              <a:defRPr/>
            </a:lvl1pPr>
          </a:lstStyle>
          <a:p>
            <a:pPr>
              <a:defRPr/>
            </a:pPr>
            <a:r>
              <a:rPr lang="en-US" dirty="0">
                <a:solidFill>
                  <a:srgbClr val="141313"/>
                </a:solidFill>
              </a:rPr>
              <a:t>Page </a:t>
            </a:r>
            <a:fld id="{779497F1-061D-4C46-BFF4-CED9418CEED1}" type="slidenum">
              <a:rPr lang="en-US">
                <a:solidFill>
                  <a:srgbClr val="141313"/>
                </a:solidFill>
              </a:rPr>
              <a:pPr>
                <a:defRPr/>
              </a:pPr>
              <a:t>‹#›</a:t>
            </a:fld>
            <a:endParaRPr lang="en-US" dirty="0">
              <a:solidFill>
                <a:srgbClr val="141313"/>
              </a:solidFill>
            </a:endParaRPr>
          </a:p>
        </p:txBody>
      </p:sp>
    </p:spTree>
    <p:extLst>
      <p:ext uri="{BB962C8B-B14F-4D97-AF65-F5344CB8AC3E}">
        <p14:creationId xmlns:p14="http://schemas.microsoft.com/office/powerpoint/2010/main" val="34414302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1254" y="504084"/>
            <a:ext cx="7197624" cy="672112"/>
          </a:xfrm>
          <a:prstGeom prst="rect">
            <a:avLst/>
          </a:prstGeom>
        </p:spPr>
        <p:txBody>
          <a:bodyPr lIns="104306" tIns="52153" rIns="104306" bIns="52153"/>
          <a:lstStyle/>
          <a:p>
            <a:r>
              <a:rPr lang="en-US"/>
              <a:t>Click to edit Master title style</a:t>
            </a:r>
          </a:p>
        </p:txBody>
      </p:sp>
      <p:sp>
        <p:nvSpPr>
          <p:cNvPr id="3" name="Content Placeholder 2"/>
          <p:cNvSpPr>
            <a:spLocks noGrp="1"/>
          </p:cNvSpPr>
          <p:nvPr>
            <p:ph sz="half" idx="1"/>
          </p:nvPr>
        </p:nvSpPr>
        <p:spPr>
          <a:xfrm>
            <a:off x="527246" y="1680281"/>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387545" y="1680283"/>
            <a:ext cx="4682075" cy="2544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387545" y="4393237"/>
            <a:ext cx="4682075" cy="2546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p:cNvSpPr>
            <a:spLocks noGrp="1" noChangeArrowheads="1"/>
          </p:cNvSpPr>
          <p:nvPr>
            <p:ph type="sldNum" sz="quarter" idx="10"/>
          </p:nvPr>
        </p:nvSpPr>
        <p:spPr/>
        <p:txBody>
          <a:bodyPr/>
          <a:lstStyle>
            <a:lvl1pPr>
              <a:defRPr/>
            </a:lvl1pPr>
          </a:lstStyle>
          <a:p>
            <a:pPr>
              <a:defRPr/>
            </a:pPr>
            <a:fld id="{4377261E-0FFE-4290-A3B6-E167FB57CA06}" type="slidenum">
              <a:rPr lang="en-US">
                <a:solidFill>
                  <a:srgbClr val="B7D0BF"/>
                </a:solidFill>
              </a:rPr>
              <a:pPr>
                <a:defRPr/>
              </a:pPr>
              <a:t>‹#›</a:t>
            </a:fld>
            <a:endParaRPr lang="en-US">
              <a:solidFill>
                <a:srgbClr val="B7D0BF"/>
              </a:solidFill>
            </a:endParaRPr>
          </a:p>
        </p:txBody>
      </p:sp>
    </p:spTree>
    <p:extLst>
      <p:ext uri="{BB962C8B-B14F-4D97-AF65-F5344CB8AC3E}">
        <p14:creationId xmlns:p14="http://schemas.microsoft.com/office/powerpoint/2010/main" val="2851304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1_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2803" y="291601"/>
            <a:ext cx="7920001" cy="1139370"/>
          </a:xfrm>
          <a:prstGeom prst="rect">
            <a:avLst/>
          </a:prstGeom>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a:xfrm>
            <a:off x="384175"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val="1636168589"/>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General">
    <p:spTree>
      <p:nvGrpSpPr>
        <p:cNvPr id="1" name=""/>
        <p:cNvGrpSpPr/>
        <p:nvPr/>
      </p:nvGrpSpPr>
      <p:grpSpPr>
        <a:xfrm>
          <a:off x="0" y="0"/>
          <a:ext cx="0" cy="0"/>
          <a:chOff x="0" y="0"/>
          <a:chExt cx="0" cy="0"/>
        </a:xfrm>
      </p:grpSpPr>
      <p:sp>
        <p:nvSpPr>
          <p:cNvPr id="2" name="Title 1"/>
          <p:cNvSpPr>
            <a:spLocks noGrp="1"/>
          </p:cNvSpPr>
          <p:nvPr>
            <p:ph type="title"/>
          </p:nvPr>
        </p:nvSpPr>
        <p:spPr>
          <a:xfrm>
            <a:off x="634922" y="554929"/>
            <a:ext cx="7340574" cy="220537"/>
          </a:xfrm>
          <a:prstGeom prst="rect">
            <a:avLst/>
          </a:prstGeom>
        </p:spPr>
        <p:txBody>
          <a:bodyPr lIns="0" tIns="0" rIns="0" bIns="0"/>
          <a:lstStyle>
            <a:lvl1pPr>
              <a:defRPr cap="all" baseline="0"/>
            </a:lvl1pPr>
          </a:lstStyle>
          <a:p>
            <a:r>
              <a:rPr lang="en-US" dirty="0"/>
              <a:t>Click to edit Master title style</a:t>
            </a:r>
          </a:p>
        </p:txBody>
      </p:sp>
      <p:sp>
        <p:nvSpPr>
          <p:cNvPr id="216" name="Text Placeholder 215"/>
          <p:cNvSpPr>
            <a:spLocks noGrp="1"/>
          </p:cNvSpPr>
          <p:nvPr>
            <p:ph type="body" sz="quarter" idx="11"/>
          </p:nvPr>
        </p:nvSpPr>
        <p:spPr>
          <a:xfrm>
            <a:off x="634922" y="798134"/>
            <a:ext cx="7340574" cy="399067"/>
          </a:xfrm>
        </p:spPr>
        <p:txBody>
          <a:bodyPr lIns="0" tIns="0" rIns="0" bIns="0"/>
          <a:lstStyle>
            <a:lvl1pPr marL="6910" indent="-6910">
              <a:buNone/>
              <a:defRPr sz="1500"/>
            </a:lvl1pPr>
          </a:lstStyle>
          <a:p>
            <a:pPr lvl="0"/>
            <a:r>
              <a:rPr lang="en-US" dirty="0"/>
              <a:t>Click to edit Master text styles</a:t>
            </a:r>
          </a:p>
        </p:txBody>
      </p:sp>
    </p:spTree>
    <p:extLst>
      <p:ext uri="{BB962C8B-B14F-4D97-AF65-F5344CB8AC3E}">
        <p14:creationId xmlns:p14="http://schemas.microsoft.com/office/powerpoint/2010/main" val="12052171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5" y="291916"/>
            <a:ext cx="7920001" cy="1139370"/>
          </a:xfrm>
          <a:prstGeom prst="rect">
            <a:avLst/>
          </a:prstGeom>
        </p:spPr>
        <p:txBody>
          <a:bodyPr anchor="ctr" anchorCtr="0"/>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1" y="7239000"/>
            <a:ext cx="6330678" cy="176938"/>
          </a:xfrm>
          <a:prstGeom prst="rect">
            <a:avLst/>
          </a:prstGeom>
        </p:spPr>
        <p:txBody>
          <a:bodyPr lIns="91392" tIns="45696" rIns="91392" bIns="45696"/>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19031993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2_Title Slide (1)">
    <p:spTree>
      <p:nvGrpSpPr>
        <p:cNvPr id="1" name=""/>
        <p:cNvGrpSpPr/>
        <p:nvPr/>
      </p:nvGrpSpPr>
      <p:grpSpPr>
        <a:xfrm>
          <a:off x="0" y="0"/>
          <a:ext cx="0" cy="0"/>
          <a:chOff x="0" y="0"/>
          <a:chExt cx="0" cy="0"/>
        </a:xfrm>
      </p:grpSpPr>
      <p:sp>
        <p:nvSpPr>
          <p:cNvPr id="13" name="Rectangle 12"/>
          <p:cNvSpPr/>
          <p:nvPr userDrawn="1"/>
        </p:nvSpPr>
        <p:spPr>
          <a:xfrm>
            <a:off x="7866982" y="395291"/>
            <a:ext cx="2448596" cy="4330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85458" tIns="42729" rIns="85458" bIns="42729" rtlCol="0" anchor="ctr"/>
          <a:lstStyle/>
          <a:p>
            <a:pPr algn="ctr"/>
            <a:endParaRPr lang="en-GB" sz="1934" dirty="0">
              <a:solidFill>
                <a:prstClr val="white"/>
              </a:solidFill>
            </a:endParaRPr>
          </a:p>
        </p:txBody>
      </p:sp>
      <p:sp>
        <p:nvSpPr>
          <p:cNvPr id="14" name="Rectangle 13"/>
          <p:cNvSpPr/>
          <p:nvPr userDrawn="1"/>
        </p:nvSpPr>
        <p:spPr>
          <a:xfrm>
            <a:off x="7866979" y="2037146"/>
            <a:ext cx="2448597" cy="5143120"/>
          </a:xfrm>
          <a:prstGeom prst="rect">
            <a:avLst/>
          </a:prstGeom>
          <a:solidFill>
            <a:schemeClr val="accent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5458" tIns="42729" rIns="85458" bIns="42729" rtlCol="0" anchor="ctr"/>
          <a:lstStyle/>
          <a:p>
            <a:pPr marL="0" algn="ctr" defTabSz="974768" rtl="0" eaLnBrk="1" latinLnBrk="0" hangingPunct="1"/>
            <a:endParaRPr lang="en-GB" sz="1934" kern="1200" dirty="0">
              <a:solidFill>
                <a:prstClr val="white"/>
              </a:solidFill>
              <a:latin typeface="+mn-lt"/>
              <a:ea typeface="+mn-ea"/>
              <a:cs typeface="+mn-cs"/>
            </a:endParaRPr>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887" r="800" b="-103"/>
          <a:stretch/>
        </p:blipFill>
        <p:spPr>
          <a:xfrm>
            <a:off x="2" y="0"/>
            <a:ext cx="10693401" cy="7645278"/>
          </a:xfrm>
          <a:prstGeom prst="rect">
            <a:avLst/>
          </a:prstGeom>
        </p:spPr>
      </p:pic>
    </p:spTree>
    <p:extLst>
      <p:ext uri="{BB962C8B-B14F-4D97-AF65-F5344CB8AC3E}">
        <p14:creationId xmlns:p14="http://schemas.microsoft.com/office/powerpoint/2010/main" val="3067238835"/>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397484" y="5173891"/>
            <a:ext cx="7311429" cy="1418316"/>
          </a:xfrm>
        </p:spPr>
        <p:txBody>
          <a:bodyPr tIns="0" bIns="0" anchor="b" anchorCtr="0">
            <a:normAutofit/>
          </a:bodyPr>
          <a:lstStyle>
            <a:lvl1pPr algn="l" defTabSz="974157" rtl="0" eaLnBrk="1" latinLnBrk="0" hangingPunct="1">
              <a:lnSpc>
                <a:spcPct val="100000"/>
              </a:lnSpc>
              <a:spcBef>
                <a:spcPts val="0"/>
              </a:spcBef>
              <a:spcAft>
                <a:spcPts val="0"/>
              </a:spcAft>
              <a:buNone/>
              <a:defRPr lang="en-GB" sz="2035" b="1" kern="1200" cap="all" spc="0" baseline="0" dirty="0">
                <a:solidFill>
                  <a:schemeClr val="tx1"/>
                </a:solidFill>
                <a:latin typeface="+mn-lt"/>
                <a:ea typeface="+mn-ea"/>
                <a:cs typeface="Arial"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395762" y="6733192"/>
            <a:ext cx="7302226" cy="357907"/>
          </a:xfrm>
        </p:spPr>
        <p:txBody>
          <a:bodyPr anchor="ctr" anchorCtr="0">
            <a:normAutofit/>
          </a:bodyPr>
          <a:lstStyle>
            <a:lvl1pPr marL="0" indent="0" algn="l">
              <a:buNone/>
              <a:defRPr sz="1527" cap="all">
                <a:solidFill>
                  <a:srgbClr val="33342E"/>
                </a:solidFill>
              </a:defRPr>
            </a:lvl1pPr>
            <a:lvl2pPr marL="487080" indent="0" algn="ctr">
              <a:buNone/>
              <a:defRPr>
                <a:solidFill>
                  <a:schemeClr val="tx1">
                    <a:tint val="75000"/>
                  </a:schemeClr>
                </a:solidFill>
              </a:defRPr>
            </a:lvl2pPr>
            <a:lvl3pPr marL="974157" indent="0" algn="ctr">
              <a:buNone/>
              <a:defRPr>
                <a:solidFill>
                  <a:schemeClr val="tx1">
                    <a:tint val="75000"/>
                  </a:schemeClr>
                </a:solidFill>
              </a:defRPr>
            </a:lvl3pPr>
            <a:lvl4pPr marL="1461239" indent="0" algn="ctr">
              <a:buNone/>
              <a:defRPr>
                <a:solidFill>
                  <a:schemeClr val="tx1">
                    <a:tint val="75000"/>
                  </a:schemeClr>
                </a:solidFill>
              </a:defRPr>
            </a:lvl4pPr>
            <a:lvl5pPr marL="1948316" indent="0" algn="ctr">
              <a:buNone/>
              <a:defRPr>
                <a:solidFill>
                  <a:schemeClr val="tx1">
                    <a:tint val="75000"/>
                  </a:schemeClr>
                </a:solidFill>
              </a:defRPr>
            </a:lvl5pPr>
            <a:lvl6pPr marL="2435394" indent="0" algn="ctr">
              <a:buNone/>
              <a:defRPr>
                <a:solidFill>
                  <a:schemeClr val="tx1">
                    <a:tint val="75000"/>
                  </a:schemeClr>
                </a:solidFill>
              </a:defRPr>
            </a:lvl6pPr>
            <a:lvl7pPr marL="2922473" indent="0" algn="ctr">
              <a:buNone/>
              <a:defRPr>
                <a:solidFill>
                  <a:schemeClr val="tx1">
                    <a:tint val="75000"/>
                  </a:schemeClr>
                </a:solidFill>
              </a:defRPr>
            </a:lvl7pPr>
            <a:lvl8pPr marL="3409550" indent="0" algn="ctr">
              <a:buNone/>
              <a:defRPr>
                <a:solidFill>
                  <a:schemeClr val="tx1">
                    <a:tint val="75000"/>
                  </a:schemeClr>
                </a:solidFill>
              </a:defRPr>
            </a:lvl8pPr>
            <a:lvl9pPr marL="3896631" indent="0" algn="ctr">
              <a:buNone/>
              <a:defRPr>
                <a:solidFill>
                  <a:schemeClr val="tx1">
                    <a:tint val="75000"/>
                  </a:schemeClr>
                </a:solidFill>
              </a:defRPr>
            </a:lvl9pPr>
          </a:lstStyle>
          <a:p>
            <a:r>
              <a:rPr lang="en-US" dirty="0"/>
              <a:t>Click to edit Master subtitle style</a:t>
            </a:r>
            <a:endParaRPr lang="en-GB" dirty="0"/>
          </a:p>
        </p:txBody>
      </p:sp>
      <p:sp>
        <p:nvSpPr>
          <p:cNvPr id="8" name="Rectangle 7"/>
          <p:cNvSpPr/>
          <p:nvPr userDrawn="1"/>
        </p:nvSpPr>
        <p:spPr>
          <a:xfrm>
            <a:off x="246678" y="6295259"/>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2978" tIns="46487" rIns="92978" bIns="46487" rtlCol="0" anchor="ctr"/>
          <a:lstStyle/>
          <a:p>
            <a:pPr algn="ctr" defTabSz="974157"/>
            <a:endParaRPr lang="en-US" sz="1934" dirty="0">
              <a:solidFill>
                <a:prstClr val="white"/>
              </a:solidFill>
            </a:endParaRPr>
          </a:p>
        </p:txBody>
      </p:sp>
      <p:sp>
        <p:nvSpPr>
          <p:cNvPr id="7" name="Footer Placeholder 4"/>
          <p:cNvSpPr>
            <a:spLocks noGrp="1"/>
          </p:cNvSpPr>
          <p:nvPr>
            <p:ph type="ftr" sz="quarter" idx="3"/>
          </p:nvPr>
        </p:nvSpPr>
        <p:spPr>
          <a:xfrm>
            <a:off x="384181" y="7239022"/>
            <a:ext cx="6330678" cy="176938"/>
          </a:xfrm>
          <a:prstGeom prst="rect">
            <a:avLst/>
          </a:prstGeom>
        </p:spPr>
        <p:txBody>
          <a:bodyPr vert="horz" lIns="95720" tIns="47859" rIns="95720" bIns="47859" rtlCol="0" anchor="ctr"/>
          <a:lstStyle>
            <a:lvl1pPr algn="l">
              <a:defRPr sz="712">
                <a:solidFill>
                  <a:schemeClr val="tx1"/>
                </a:solidFill>
                <a:latin typeface="Arial" pitchFamily="34" charset="0"/>
                <a:cs typeface="Arial" pitchFamily="34" charset="0"/>
              </a:defRPr>
            </a:lvl1pPr>
          </a:lstStyle>
          <a:p>
            <a:endParaRPr lang="en-GB" dirty="0">
              <a:solidFill>
                <a:srgbClr val="6F736F"/>
              </a:solidFill>
            </a:endParaRPr>
          </a:p>
        </p:txBody>
      </p:sp>
      <p:sp>
        <p:nvSpPr>
          <p:cNvPr id="9" name="Slide Number Placeholder 8"/>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
        <p:nvSpPr>
          <p:cNvPr id="4" name="AutoShape 2" descr="data:image/jpeg;base64,/9j/4AAQSkZJRgABAQAAAQABAAD/2wCEAAkGBxQHEhUUEhQUFhUXFyEaGBcYGRwaGhccFxwXHhsXGxweHSogHholHBQXIjEhJiwrLi8xFx80ODMtNygtLisBCgoKDg0OGxAQGzQkICUsNCwsLDQ0LCwsNDQsLC0sLCwsNSwsLCwsLCwsLCwsLCwsLCwsLCwsLCwsLCwsLCwsLP/AABEIAIwBZwMBEQACEQEDEQH/xAAcAAEAAwADAQEAAAAAAAAAAAAABQYHAwQIAgH/xABEEAACAQIDBQQDDQUJAQEAAAABAgADEQQFEgYHITFhE0FRcSKBkRQyNDVSYnJzgpKhsbIXQqKz0hUjM0NTwcLR4ZNU/8QAGwEBAAMBAQEBAAAAAAAAAAAAAAMEBQIBBgf/xAAzEQACAgIABAMHAgYDAQAAAAAAAQIDBBESITFBBTIzExRRYXGB8CKRFVKhscHRBkLhI//aAAwDAQACEQMRAD8A3GAIAgCAIAgCAIAgCAIAgCAIAgCAIAgCAIAgCAIAgCAIAgCAIAgCAIAgCAIAgCAIB8u4QXJAA7zB6lvoQ+K2swWENnxVAHwDqT7ASZ4mm+FPmSyx7Yx43B6+jOAbb4Am3uhfuv8Anplv3K/+Uz/faP5iWy/NKOZC9GqlS3PSwNvMcxIJ1zh5lonhZCfleztzg7EAQBAEAQBAEAQBAEAQBAEAQBAEAQBAEAQBAEAQBAEAQBAEAQBAEAQBAEAQBAEAQCC2j2tw2zotVe72uKacXPq5AdTacTsUS/h+G35XkXL4vp/79jM873p4rGEjDqtBe421v7SNI9nrkDtk+nI+lx/+P0V87XxP9l/v+v2KTmeZ1szN61WpUPz2LW8geA9U4fPqakMeqparil9CKrLOkV7USmAqmogvz5ez/wAn1Xh9rsx4t9Vy/b/w/JvHMaNGbOMVyfP9+v8AXZJZZmD5XVWrSNnQ3HXxB8QeREt2QjZFxl0MyqyVclKJ6JwlcYpEdeTqGHkwBH5z5aUeFtM+ri+JJo5Z4eiAIAgCAIAgCAIAgCAIAgCAIAgCAIAgCAIAgCAIAgCAIAgCAIAgCAIAgCAIAgFG3mbXtkCrRoG1aoty3+mnEXHziQbeFj0kNs2uSN3wXwyOTJ2WeVdvi/8ARitWoapLMSzE3JJuSTzJJ5mVj7aMVFaXJHwZ6Gd3LckxGbm1CjUqdVU6R5tyHrM9W30KmRk00+pJL8/cseF3UY7FC7djS6O9z/AGH4yRVyMW/wAaxukdv7f70ROf7PNsrVFB6iudIe6ggDUSLcfo/jPovC0406fx/wBH5/49esjJU0tfpX92RwaaWzE0eiNlDfBYW/8AoU/0LPmsj1ZfV/3Pp8f0o/Rf2JWQkwgCAIAgCAIAgCAIAgCAIAgCAIAgCAIAgCAIAgCAIAgCAIAgCAIAgCAIAgCAIBk2+rLCtSjiB70r2TdCCzL7Qz/dla5c0z63/jd64Z0998X+H/j9zN8Ph2xBso/8kcYuT0jdy8yrFhx2v6fF/Q0bdzkWEquVxCCpV5pr4oR3jTyLd/G/qtLEaUub5nx+X47kXPVf6F8uv7/60ayiCmAAAAOQHACSmM229s+oPDz/ALzMd7qzKvY8E0oPsqt/4i03MNcNKMTN/Vays9pLeynwnpzK8P7ko0qfyKar91QP9p81OXFJs+lguGKR2pydCAIAgCAIAgCAIAgCAIAgCAIAgCAIAgCAIAgCAIAgCAIAgCAIAgCAIAgCAIAgEfn+UpnlCpQqcnHA96kcVYdQbTmUeJaLGLkyx7Y2x7fjRjNPJ3yljSqCzqfS69R4gi1ukVx4Y6JvEst5WQ59ui+n51JbB0zTIIJBBuCOYI75IUDR8gzn3eoV7CoPY3UdfETk9JHMMYuX0qlVzZKaF2PRQSfwE9S29I8b0eVsXmDY2o9R/fVHLt5uST+Jm7F6SSMacdtsltjcJ/a2Nw9LmGqgt9FPSb+FTPLrOGtv5CmrdiR6bmEbQgCAIAgCAIAgCAIAgCAIAgCAIAgCAIAgCAIAgCAIAgCAIAgCAIAgCAIAgCAIAgCAQe0uQjNlDLYVVHA/KHyT/t4QCmU8MaRIYEEGxB7p6eEhh002I5wDh2+OLzrANh8PpLsw13Okui8Si92osF5kC1x3ySmUYy2zmabWjAsdQqZY2ivTem3g4K+y/MdRNKM0+hTdTNW3B5McRVq4xgdCL2dMnkzMbuR9EKBf55lbKs5KJNRXwvbNslEsiAIAgCAIAgCAIAgCAIAgCAIAgCAIAgCAIAgCAIAgCAIAgCAIAgCAIAgCAIAgCAfDVVQgEgFuQJ4m3Hh48BPdDZ9zwEdmmUrj+PJxyPj0MAgGwjYY2YWP5+U9PDlRYBy9gK9lKhuhF/zgFhwtEYdQo7p4enLAEAQBAEA/GOnieUAhcTtdgcMbNiqF/AODb2Xkyx7X0iyJ3Vrq0cuD2mweONqeJoMTyGtbn1E3nkqbI9Ys9VsH0ZLSIkEAQBAEAQBAEAQBAEAQBAEAQBAEAQBAEAQBAEAQBAEAQBAEAzLe5tFicpqUqdCq1NXQltNgSQbe+tceoiaODTCabktlDNtnDSiyobtsQ+KzXDtUZnY67sxLE/3VTvPGW8tJUSS/OaKmLJyujt/mmb5MM2hAPirSFYWYAiAdB8qH7rW6HjAOxhMEMPx5nx/6gHagCAIAgCAcOMxS4Km9SodKIpZj4BRcn8J7GLk9I8bSW2eftsNsa+0zm5KUL+hSB4W7i/ym8+A7pu0Y0al8/iYt+RKx/IhcFltbH37GlVqW56EZreekG0mlOMfM9EMa5S6LZ8YvB1MEdNWm9M+DqVPsInsZRl0ezyUJR6rRq+5HF1K9PEIzsyoU0KSSFv2l9IPIcBwHhMvxCKTi0jTwJNxe2abM4viAIAgCAIAgCAIAgCAIAgCAIAgCAIAgCAcGNxIwdN6hBIRCxA5kKCSB14T2K20jxvS2ZNmu92tV4YaglMfKqEufYLAH2zUh4fFeZmbPPf8A1Roew+YVM1wNGrWbVUcMWNgL+mwHAC3ICUMiChY4roXqJOVabJ2QkogCAIAgGPb8PhGH+qb9U1fDvLIzPEOsSA3XfGeH+3/KqSxmejL87lfE9aP52Z6AmEbYgCAIAgCAIAgCAIBUN69U08trW72QHyLr/wBW9ctYS3citlv/AOTMDm4Yh6N2FejUwGH7C2kUwCB3OB6er52q958/kKXtZcRv0cPs1wkxjMJTxylKqK6nmrAMD6jIoycXtMkaTWmRmQbM0NnmqnDhlFUqShN1Urq97fjY6uVzJLbpWJcXYjrqjXvh7kzIiUq2f7f4LJGKM5qVBzSkNRHQkkKD0veWasSyxbS0ivZk1wemyEpb3cKxs1HEKPGyH2jXJn4fZ8URLPr+DLjke0GHz9dWHqq9uY4hl+kp4jz5GVLKp1vUkWa7YTW4sic629wmSVmo1u1Dra9kJBDAEEG/EcfzkteLZZHiicTyYQfDI59nds8LtFUanQZ9arqsy6bgEA29ZHtnNuNOpbke13wseolikBMRuf55S2fpdrXJC6gosLkk9wHkCfVJKqpWS4YnFlka1uRXaG83A12VFNYsxCqOzPEsbAc/Eyd4VqW2QrLrb0i2Y/HU8tQ1KzqiDmzGw8vPpK0YuT1FFiUlFbZSMbvZwdA2ppXqD5QUKD95g34S5HAsfXSKks6tPlzOxle9HBY4hXNSiT31FGn7yk28zYTmeDbHmuZ7DMrly6F1p1BVAZSCCLgg3BB5EHvEptaLZBbSbXYfZtkWuXBcErpXVwBsfzk9WPO1NxIbb4V+Y+NnttMLtC7JRZtSrrOpdPoggE+q49sW41la3IV5ELHqJFZxvQweXMUTXXI5mmBo+8SL+YuJLXg2SW3yIp5lcXrqSGye2+H2nZkprVR1XUVdeFrgXDKSOZHOxnF2NOpbfQkpyI28kcee7wsFkrFC7VHHArSGqx8CxIW/S9xFeJbNb1pfM8syq4ctkGN7+Gv/AIFe32P6pP8Aw+fxRD7/AA+DJvIt4WDzuotJGqJUc2VXQ8T4XW693eZDZiWVrb6E1eVXN6XUZ/thgnoYimMTT1mm66eN9WlhblzvwnlePZxJ8J7ZdXwtbMAE3TCNr2D2sweX4ChTq4imjqDqU3uLux8PAiY+TRZK1tI2Me6tVpNlqyvaTC5u5ShWSo4Gohb8gQCeXiR7ZVnTOC3JaLEbYSeos+M92pwuQ8K9ZVb5Auz/AHVuQOp4T2uiyzyo8suhDzMqlfe7hUNlo4hutkH/ACvLS8Ps7tFd51fwZy4Pezg6xs6V6fzioYD7rFvwnksCxdNM9jnVvryLtl2Pp5nTFSi6uh5MpuPLoehlOUJRepItRkpLaMn34fCMP9U36pp+HeWRneIdYkBuu+M8P9v+VUljM9GX53K+J60fzsz0BMI2xAEAQBAEAQBAEAQCN2jykZ5hqtBjbWtgfksOKt6mAPqklVjrmpfA4shxxcTzhmWX1MrqtSrKVdDYg/mPEHmD3z6CE1OPFHoYM4OEtM7mz+0eI2dfVh3tf3yHij/SXx6ix6zi2mFq1JHVV063uJrGy+87D5qQmIHYVDwuTemx6N+79rh1My7sKcOcea/qadOZCfJ8mX0G8pFwz3eztU2U01w1FitWqLuw5pT4jh4FiCL9wU+IMv4VCm+OXRFLMvcFwx6synZ7Iq20NYUaABNrkngqKP3mPhxHtmnbbGuPFIzaqpWy0i2ZzuqxOApGpTqJWKi7IAVaw56b31Hpw6eEq158JS01os2YMox2nspmU5nUyiqtaixV1PA9xHepHep7xLk4RnHhkVK7JVy2i/byEXaLB4bMqQtw7OqPk3JsD9GoGXrrEoYjdVkqn9vz6F7KSsrVqKdsfm/9h4yjWvZQ1n+g3ot7Ab+YEuX1+0rcSpj2cFiZ6SBvPnjeMd31Zv29alhlPCmut/pP70HqFF/tzW8Pr1Fz+Jl59m2oEdulygY7Fms9uzw66yTy1G4W/lZm+yJJnWcNfCurOMKvinxPsRO2+1D7TVy1yKKEikncB8sj5Tcz4cu6SY9Cqj8+5FkXuyXyJHZbd1iNoKQrF1o0294WBZn6hRay9SePhbjOLsyFcuHqySnDlYuJ8iL2s2Tr7Luoq2ZH95UXkbcwb8Q3EcPZfjJKMiNq5EV+PKp8+hY90+1LZfWXCVGJo1TZL/5bnkB0Y8LeJB7zeDNoUo8a6osYd7UuB9Gdrfh/jYb6tv1CceHeWR14h1iZvQdlJCFrsNJC3uwNvRsOYJtwmg0u5Qi32LLQ3eZhXTWMOR3hWdFY/ZLXHkbGV3mUp62TrEta3omlwlXYvKqjsGp4nFVRS8Gpouv2E6X4j5Y8JDxRvvS6qK2T8MqKW+7KFg8M2MdKaC7OwVRyuWIAHtMvSkoptlCKcnpF9/ZFi9N+2w+rwu9vbp/2lH+IV76Mve4T11PzZzYnGZHj8O9WlemKnGohDKOB4n94DqQItya7KpJPme1Y1ldqbXIgM32Vxi1K1Q4aro1u2rTw03Jv5W4yevIr0lxEFmPZxN6K5LBWJfB7M4vHIKlLD1XRuTBbg2NuHrBkUr64vTZNHHsktpGmbodnKuUmvVxFNqbNpRQwsbC5Y+RJX7szs66M9KL2aGHTKG3JEHtpsBiMVj3OFp6qdb+8LEgKjE+mCSfHjYdzcOUmx8uCq/W+a5EN+JKVn6ejPynuhxJX0q9AN4DUR7bD8ofiEOyYXh8u7KbtFkFbZ2r2VdQCRdWU3Vh4qf8AY2MuVXRtW4lS2mVb1IsW6fOmy7GrSuezr3Vl7gwBKt53Gn7XQSvm1KVfF3RPhWOM+HsyU34fCMP9U36pF4d5ZEviHWJAbrvjPD/b/lVJYzPRl+dyvietH87M9ATCNsQBAEAQBAEAQBAEAQCF2m2Xw+0qaa6+kPe1F4Ovke8dDcSam+dT3EitphYtSMg2o3c4nJLvTHb0h+8g9JR85OfrFx42mrTmQs5PkzMuw5w5rmimy2UzUd0W1b9oMFWYspBNEnmpUXNP6OkEjwtbvFs3Ox1r2kfuaWFe2/Zv7FU3k4o4vMsQSeCsEHQIqi3tufXLWJHVKK2XLdrGxu2DbKdroopUNTTcsSLBdXAWHzoyMdXa29aFGR7LfLqWX9sFb/8ANS++3/Urfw6P8xY/iD/lM6xlb3TUdwoUMxYKOS6iTpHQXtNCK0kihJ8UmzU91mGGdZdi8LU96XIHzdaCxHky6vOZmY+C6M0aWGuOpxZlmMwzYN3puLMjFWHgVNj+U04yUkmjNlFxbTN73fZ4Mxy6nUduNFSlQnu7Me+PmmlvXMPKq4bWl36fc2seziqTfYwzPcyOb4irXbnUctY9w/dX1KAPVNquHBBR+Bj2z45uRqGHy87NZBVYi1Ssmp/EduVQDpZGHDxvM1z9rlL4L/BoqPssZ/P/ACZDNUyjRsJvYqYREprhaQVFCgam4BQAO7wEz5eHpvbkaCz9LSiRW1m3z7T0OxegiWcMGDEkEXHeO8MRJaMRVS4kyO7L9rHhaKlh65wzK680YMPNTcfiJaa2tFWL000aNvtbXVwp8abH8Vmf4f0kX8/rEru7IXzPDeb/AMqpLGZ6MvzuV8T1keg5hG2VLedkT57giKQ1VKbioqjm1gwZR10sSB3kAS1iWquzn0fIrZVTsr0jA1Y0jcEqyngRwII/EEGbnJoxeaZfsj3q4nBWXEItdR+97x/aBpPs9co2YEJc48i7XnSXKS2adsxtZhtpVPYsQ4F2ptwdetuRHUXEzbsedXm/c0aroWL9J3dofguI+pf9DTirzr6nVnlf0PMgn0Z88ehN2nxZhvot+t5g5frSN3G9KJZ5XJykbVbycPkbtSpqa9VTZgp0op7wWseI8AD4G0uU4U7Ft8kVLsuFb0ubKZX3uYxz6FLDqOqux9usD8JcXh9fdsqvPn2SK3tPtVX2n7M1xTHZ306FI99pve5PyRLFNEat8Pcr3Xyt1vsfGxXw/C/XJ+YjI9KX0PMf1Y/UuG/D4Rh/qm/VKnh3lkW/EOsSA3XfGeH+3/KqSxmejL87lfE9aP52Z6AmEbYgCAIAgCAIAgCAIB1czx6ZZSetVNkRSzHy7h4k8gOs6hFykoo5lJRW2cOS51QzxO0w9RXXvtzU+DLzB857ZXKt6kjyFkZrcWSE4OzCN7WX0svx390AvaUw7qOQYlgTbuuFBt1v3zawZylXz7GPmxjGzkRGwwY5hhdPPtl9n738N5Nk69lLfwIsbftY6OzvJwhwmZYgEcGYOOodVN/bqHqnOJLdKOsuOrWdjdzkmF2grPRxJcPpDUtLBdVr6xxBubaTbwBnOXbZXFSh9zrFrrsbUvsaH+ynA+Nf74/plD3+35F73KofspwPjX++P6Y9/t+Q9yqLBszsxR2ZV1oa7OQTrN+IFuHASC6+VrTkTVUxrWomX748l9xYpcQo9GuPS6OgAPtXSfU00sC3ihwvsZ2dXqXEu5WMn2hfK8NisOt7YhVF/k2PpcPnISvsliylTnGXwIK7nCEo/E+9icl/t7GUqRF0vrqfQTiQfPgv2oyLPZ1tjHr47EjbN4WEOMy7EqO5Nf8A8yH/AOExsWXDbF/nM18iPFU0edpvmCa9s1sBl+eYalWVq3pKNQFQei4HpL73uN5lW5d1c3FmrXi0zipIk/2U4Hxr/fH9Mj9/t+RJ7lUfh3U4E99f74/pj3+35D3KorO+5dFXCjwpsPxWWPDukivn9Yld3Y/GeG83/lVJYzPRl+dyviesj0HMI2xAK3tDsRhM/JapT01D/mU/RY9T3MfMGWKsmyvkny+BBZj12dVzMs213f1Nmk7ZKgq0bgE20sl+AuORF7C47zymnj5atfC1pmdfiOtcSe0VbKcxfKK1OtTNmptqHXxU9CLg+cszgpxcX3K1c3CSkj0dnza8HXPjQc+1Gnz9fnX1N6fkf0PMwn0R88ehN2nxZhvot+t5g5frSN3G9KJ3NtcxbKsDiKqGzKllI7i5ChvUWv6pzjwU7FFnV8+Cts83z6AwDbNlN3WDXD0qlZO2qOgckswUagDZQCBYX5m5/KY92ZZxNRekbFOJWoptbZVt7mR4fJDhhh6S09YqarX46ezte57tR9ss4Ns58XE99P8AJWza4w4eFaKtsV8Pwv1yfmJZyPSl9Ctj+rH6lw34fCMP9U36pU8O8si34h1iQG674zw/2/5VSWMz0Zfncr4nrR/OzPQEwjbEAQBAEAQBAEAQBAM130Ymv2NOmlN+wJ1VagF1uPeobcgPfceF9NuRmhgKHE23z7Io5znw6S5dzJcFjKmAcPSd6bjkyMVPlcd3SasoqS01sy4zlF7TLEd4eYldPug+einf26ZX9zp3vX9yx75brqVrE4hsUxeozOzG7MxJJPUmWEklpFZycntmq7p9jnwre7MQpU2IoowsfS4GoRzHC4A6k+EzM3JTXs4/c08PHcf1y+xK70tkWz2mtegt61IWKjnUTnYfOU3IHfc99pFh5CrfDLoyTLo9ouKPVGKKzYdrgsrKeBFwykfiCDNnk0ZHOLLbg95eYYVdPaI9u90BPtFr+uVJYVTe9aLUc21L4kdnG2eNzgFatdtB5qlkUjwOm1x0N5JXjVQ5pEc8myfJs3DYnGvmGBoPVVlfRZtQIJ0+jr49zABr9ZjZEVGxpdDYpk5Vps4N4GS/27gqqAXdR2lPx1Jc2H0hqX7U6xrfZ2J9u55kV+0raPO83jBNk3MZL7moPiWHpVjpT6CE3Pra/wBwTJz7NyUF2NbBr4Y8T7mjMoYWPEHmJnl48+7d7JPs1WJVScO5vTfmBf8Ay2Pcw7r8wL+IG7jZCtj8+5i5OO65bXQiskz/ABGRMWw9VkvzHAq3mpuCevOS2UwsX6kRV3Tr8rLBW3n5hUFg9Neq0xf8bj8JAsGpE7zrWjl2B2hxOIzOk1R6tbXdH5tpVrcbDgqhgpPAAAGeZNMFS0lo9xrpytW+ZKb8P8bDfVt+oSLw7yyJPEOsSt7sfjPDeb/yqksZnoy/O5XxPWR6DmEbZlO+bPmpPRw1NmUr/fMykg34hLEeHpH1rNPAqTTm/oZ2da1qK+pXst3nY7AqFZqdUDvqLdvapW/mbyxPBqk99CCObYlz5nS2m25xW0idnV7NKd7lKakBiOWokkm3hyndOLXU9rqcW5U7FpkdsvkNTaLEJRQGxINRu5E72J8uXibTu61VR4mcU1OyWkeisywvumhUprw1U2QfaUgfnMCMtSTNyS3Fo8wuhpEqwIYGxB5gjgQet59Invmj55rT0ybybbDGZLT7KhWKpckAqraSeenUDbxtykNmPXY+KS5k1eRZBcMWWLYrMq+0xxeEr1KlT3RRJV2uwpunFSe5VPqF1AHOV8iEauGcVrTLGPZK3ihLntFFxWGfBu1OopV1NmU8wR3S7GSktopSi4vTLLke8DGZLSFJGR0XgoqLqKjwBBBt0N7SvZiVzlxMsV5dkFojc/z/ABO0hFSuxYJwFlsia+7h3nT3m509JJVVCrlHuR22zt5yPrYr4fhfrk/MTzI9KX0GP6sfqXDfh8Iw/wBU36pU8O8si34h1iQG674zw/2/5VSWMz0Zfncr4nrR/OzPQEwjbEAQBAEAQBAEAQBAPwi/OAVnNNgcBmRu1AIx76ZKfgvo39UsQy7Y9GQTxqpdURH7JcFf3+I8taf0Sb3+35EXuNXzJ3JticFkxDU6ClxydyXYHxGrgD5ASCzJtnybJoY9cOiLDICYQCCzvZDB54dVaipf5a3Rj5lSL+u8mryLK+UWRTorn5kQP7KMDe+qvbw1i36b/jJ/f7fkQe5VE3lGxeCyghqdBdQ5M93YHxBYmx8rSGeTbPk2TQorh0RYJATCAVCvu1wFdmY03BYkm1RgLk34C/AceUtLNtS1srPEqb3otGAwaZfTSlTFkRQqjwAFh5nrK8pOTbZYjFRWkc85PTjxFBcSpR1VlYWKsAQR4EHgRPU2ntHjSa0ypY/dngMWSRTemT/puQPUDcD1CWo5tse+yvLEql2OLC7rcBQN2WrU6NUIH8AWevOtfyPFh1LsWrLMqo5SumhSSmveFUC/UnmT1MrTnKb3J7LEYRjyitHRz7ZXC7QsrYmmXKAhbO62B4n3rDwndV86/KziymFnmR1sq2GwWUVVrUaRWol9J7SobXBU8CxHJjOp5Vs48Mny+x5DHrg9xRY5XJjqZlldHNV0V6SVF7gwBt1HgeonUJyg9xejmUIyWpLZVMXutwFc3VatPolQkfxhpajnWr5leWHU+xx4bdVgaJu3bv0ZwB/Cqn8Z68+1/BHiwqkW7K8qo5QmihTSmveFFrnxJ5k9TKs5ym9yeyzGEYrUVo7k4OisbQbB4PPnNSojJUPN6Z0lupFipPW15YqyrK1pPkQWY1dj20R2E3WYCgbsK1To72H8AWSSzrX05EccKpfMtuW5ZRypNFCmlNfBQBfqfE9TKs5ym9yeyzGEYrSRHbQbJ4XaHjXpAuBYOp0vbwuOY6G4klWRZX5WcWUws8yIChupwNM3JruPks4A/hUH8ZO8+1/AhWFUiyPszhXw5w3YoKJsSq3W5BBDagdWrgON7yurp8fHvmT+yhw8OuRHYHd/gMBUSrTpMHRgyntKhsRy4FrGSSy7ZJpv+xxHGri9pHdz/ZTC7QsrYimWKiy2dlsCb/ukTiq+da1FnVlMLPMjrZTsNgsnqrWo0mWol9JNRzbUCDwLW5EzqeVbOPDJ8jmGPXB8SXMskrk4gCAIAgCAIAgCAIAgCAIAgCAIAgCAIAgCAIAgCAIAgCAIAgCAIAgCAIAgCAIAgCAIAgCAIAgCAIAgCAIAgCAIAgCAIAgCAIAgCAIAgCAIAgCAIAgCAIAgCAIAgCAIAgCAIAgCAIAgCAIAgCAIAgCAIAgCAIAgCAIAgCAIAgCAIAgCAIAgCAIAgCAIAgCAIAgCAIAgCAIAgCAIAgCAIAgCAIAgCAIAgCAIAgCAIAgCAIAgCAf/2Q=="/>
          <p:cNvSpPr>
            <a:spLocks noChangeAspect="1" noChangeArrowheads="1"/>
          </p:cNvSpPr>
          <p:nvPr userDrawn="1"/>
        </p:nvSpPr>
        <p:spPr bwMode="auto">
          <a:xfrm>
            <a:off x="167942" y="-159276"/>
            <a:ext cx="329028" cy="336057"/>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3062" tIns="46531" rIns="93062" bIns="46531" numCol="1" anchor="t" anchorCtr="0" compatLnSpc="1">
            <a:prstTxWarp prst="textNoShape">
              <a:avLst/>
            </a:prstTxWarp>
          </a:bodyPr>
          <a:lstStyle/>
          <a:p>
            <a:endParaRPr lang="en-US" sz="1832" dirty="0"/>
          </a:p>
        </p:txBody>
      </p:sp>
      <p:sp>
        <p:nvSpPr>
          <p:cNvPr id="11" name="Rectangle 10"/>
          <p:cNvSpPr/>
          <p:nvPr userDrawn="1"/>
        </p:nvSpPr>
        <p:spPr>
          <a:xfrm>
            <a:off x="7866979" y="2037146"/>
            <a:ext cx="2448597" cy="5143120"/>
          </a:xfrm>
          <a:prstGeom prst="rect">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4903" tIns="42457" rIns="84903" bIns="42457" rtlCol="0" anchor="ctr"/>
          <a:lstStyle/>
          <a:p>
            <a:pPr marL="0" algn="ctr" defTabSz="968548" rtl="0" eaLnBrk="1" latinLnBrk="0" hangingPunct="1"/>
            <a:endParaRPr lang="en-GB" sz="1934" kern="1200" dirty="0">
              <a:solidFill>
                <a:prstClr val="white"/>
              </a:solidFill>
              <a:latin typeface="+mn-lt"/>
              <a:ea typeface="+mn-ea"/>
              <a:cs typeface="+mn-cs"/>
            </a:endParaRPr>
          </a:p>
        </p:txBody>
      </p:sp>
    </p:spTree>
    <p:extLst>
      <p:ext uri="{BB962C8B-B14F-4D97-AF65-F5344CB8AC3E}">
        <p14:creationId xmlns:p14="http://schemas.microsoft.com/office/powerpoint/2010/main" val="608563412"/>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3" y="324002"/>
            <a:ext cx="5936927" cy="942031"/>
          </a:xfrm>
          <a:prstGeom prst="rect">
            <a:avLst/>
          </a:prstGeom>
        </p:spPr>
        <p:txBody>
          <a:bodyPr vert="horz" lIns="0" tIns="45696" rIns="63086" bIns="45696"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343761827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3" y="291919"/>
            <a:ext cx="7920001" cy="1139370"/>
          </a:xfrm>
          <a:prstGeom prst="rect">
            <a:avLst/>
          </a:prstGeom>
        </p:spPr>
        <p:txBody>
          <a:bodyPr lIns="80119" tIns="40060" rIns="80119" bIns="40060"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3" y="7239002"/>
            <a:ext cx="6330678" cy="176938"/>
          </a:xfrm>
          <a:prstGeom prst="rect">
            <a:avLst/>
          </a:prstGeom>
        </p:spPr>
        <p:txBody>
          <a:bodyPr lIns="80119" tIns="40060" rIns="80119" bIns="40060"/>
          <a:lstStyle>
            <a:lvl1pPr>
              <a:defRPr>
                <a:solidFill>
                  <a:schemeClr val="tx1"/>
                </a:solidFill>
              </a:defRPr>
            </a:lvl1pPr>
          </a:lstStyle>
          <a:p>
            <a:pPr defTabSz="930109"/>
            <a:r>
              <a:rPr lang="en-GB">
                <a:solidFill>
                  <a:srgbClr val="6F736F"/>
                </a:solidFill>
              </a:rPr>
              <a:t>The emerging markets investment firm</a:t>
            </a:r>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228188874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3" y="324002"/>
            <a:ext cx="5936927" cy="942031"/>
          </a:xfrm>
          <a:prstGeom prst="rect">
            <a:avLst/>
          </a:prstGeom>
        </p:spPr>
        <p:txBody>
          <a:bodyPr vert="horz" lIns="0" tIns="45696" rIns="63086" bIns="45696"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824046802"/>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_for all slides">
    <p:spTree>
      <p:nvGrpSpPr>
        <p:cNvPr id="1" name=""/>
        <p:cNvGrpSpPr/>
        <p:nvPr/>
      </p:nvGrpSpPr>
      <p:grpSpPr>
        <a:xfrm>
          <a:off x="0" y="0"/>
          <a:ext cx="0" cy="0"/>
          <a:chOff x="0" y="0"/>
          <a:chExt cx="0" cy="0"/>
        </a:xfrm>
      </p:grpSpPr>
      <p:sp>
        <p:nvSpPr>
          <p:cNvPr id="3" name="Title 2"/>
          <p:cNvSpPr>
            <a:spLocks noGrp="1"/>
          </p:cNvSpPr>
          <p:nvPr>
            <p:ph type="title"/>
          </p:nvPr>
        </p:nvSpPr>
        <p:spPr>
          <a:xfrm>
            <a:off x="532801" y="106931"/>
            <a:ext cx="7785700" cy="1094431"/>
          </a:xfrm>
        </p:spPr>
        <p:txBody>
          <a:bodyPr anchor="ctr"/>
          <a:lstStyle>
            <a:lvl1pPr>
              <a:defRPr sz="2442"/>
            </a:lvl1pPr>
          </a:lstStyle>
          <a:p>
            <a:r>
              <a:rPr lang="en-US" dirty="0"/>
              <a:t>Click to edit Master title style</a:t>
            </a:r>
          </a:p>
        </p:txBody>
      </p:sp>
      <p:sp>
        <p:nvSpPr>
          <p:cNvPr id="4" name="Slide Number Placeholder 5"/>
          <p:cNvSpPr>
            <a:spLocks noGrp="1"/>
          </p:cNvSpPr>
          <p:nvPr>
            <p:ph type="sldNum" sz="quarter" idx="12"/>
          </p:nvPr>
        </p:nvSpPr>
        <p:spPr>
          <a:xfrm>
            <a:off x="9667186" y="7242309"/>
            <a:ext cx="640452" cy="173723"/>
          </a:xfrm>
          <a:prstGeom prst="rect">
            <a:avLst/>
          </a:prstGeom>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70779078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6" y="1955801"/>
            <a:ext cx="4749799" cy="5068887"/>
          </a:xfrm>
        </p:spPr>
        <p:txBody>
          <a:bodyPr/>
          <a:lstStyle/>
          <a:p>
            <a:endParaRPr lang="en-GB"/>
          </a:p>
        </p:txBody>
      </p:sp>
      <p:sp>
        <p:nvSpPr>
          <p:cNvPr id="12" name="Picture Placeholder 9"/>
          <p:cNvSpPr>
            <a:spLocks noGrp="1"/>
          </p:cNvSpPr>
          <p:nvPr>
            <p:ph type="pic" sz="quarter" idx="15"/>
          </p:nvPr>
        </p:nvSpPr>
        <p:spPr>
          <a:xfrm>
            <a:off x="384176" y="4572005"/>
            <a:ext cx="4749799" cy="2452687"/>
          </a:xfrm>
        </p:spPr>
        <p:txBody>
          <a:bodyPr/>
          <a:lstStyle/>
          <a:p>
            <a:endParaRPr lang="en-GB"/>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6" y="1915893"/>
            <a:ext cx="4749799" cy="2090053"/>
          </a:xfrm>
        </p:spPr>
        <p:txBody>
          <a:bodyPr/>
          <a:lstStyle/>
          <a:p>
            <a:endParaRPr lang="en-GB"/>
          </a:p>
        </p:txBody>
      </p:sp>
      <p:sp>
        <p:nvSpPr>
          <p:cNvPr id="6"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2803" y="291601"/>
            <a:ext cx="7920001" cy="1139370"/>
          </a:xfrm>
          <a:prstGeom prst="rect">
            <a:avLst/>
          </a:prstGeom>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a:xfrm>
            <a:off x="384175"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val="323578357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Master 1">
    <p:spTree>
      <p:nvGrpSpPr>
        <p:cNvPr id="1" name=""/>
        <p:cNvGrpSpPr/>
        <p:nvPr/>
      </p:nvGrpSpPr>
      <p:grpSpPr>
        <a:xfrm>
          <a:off x="0" y="0"/>
          <a:ext cx="0" cy="0"/>
          <a:chOff x="0" y="0"/>
          <a:chExt cx="0" cy="0"/>
        </a:xfrm>
      </p:grpSpPr>
      <p:sp>
        <p:nvSpPr>
          <p:cNvPr id="15" name="Rectangle 14"/>
          <p:cNvSpPr/>
          <p:nvPr userDrawn="1"/>
        </p:nvSpPr>
        <p:spPr>
          <a:xfrm>
            <a:off x="7866984" y="2037144"/>
            <a:ext cx="2448596" cy="5143120"/>
          </a:xfrm>
          <a:prstGeom prst="rect">
            <a:avLst/>
          </a:pr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296" tIns="45649" rIns="91296" bIns="45649" rtlCol="0" anchor="ctr"/>
          <a:lstStyle/>
          <a:p>
            <a:pPr algn="ctr" defTabSz="1041401"/>
            <a:endParaRPr lang="en-GB" dirty="0">
              <a:solidFill>
                <a:prstClr val="white"/>
              </a:solidFill>
            </a:endParaRPr>
          </a:p>
        </p:txBody>
      </p:sp>
      <p:sp>
        <p:nvSpPr>
          <p:cNvPr id="2" name="Title 1"/>
          <p:cNvSpPr>
            <a:spLocks noGrp="1"/>
          </p:cNvSpPr>
          <p:nvPr>
            <p:ph type="ctrTitle"/>
          </p:nvPr>
        </p:nvSpPr>
        <p:spPr>
          <a:xfrm>
            <a:off x="397472" y="5266481"/>
            <a:ext cx="7299693" cy="1418316"/>
          </a:xfrm>
        </p:spPr>
        <p:txBody>
          <a:bodyPr tIns="0" bIns="0" anchor="b" anchorCtr="0">
            <a:normAutofit/>
          </a:bodyPr>
          <a:lstStyle>
            <a:lvl1pPr>
              <a:defRPr sz="3200" cap="all" spc="-149">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395762" y="6733177"/>
            <a:ext cx="7302227" cy="357907"/>
          </a:xfrm>
        </p:spPr>
        <p:txBody>
          <a:bodyPr anchor="ctr" anchorCtr="0">
            <a:normAutofit/>
          </a:bodyPr>
          <a:lstStyle>
            <a:lvl1pPr marL="0" indent="0" algn="l">
              <a:buNone/>
              <a:defRPr sz="1600" cap="all">
                <a:solidFill>
                  <a:srgbClr val="33342E"/>
                </a:solidFill>
              </a:defRPr>
            </a:lvl1pPr>
            <a:lvl2pPr marL="520700" indent="0" algn="ctr">
              <a:buNone/>
              <a:defRPr>
                <a:solidFill>
                  <a:schemeClr val="tx1">
                    <a:tint val="75000"/>
                  </a:schemeClr>
                </a:solidFill>
              </a:defRPr>
            </a:lvl2pPr>
            <a:lvl3pPr marL="1041401" indent="0" algn="ctr">
              <a:buNone/>
              <a:defRPr>
                <a:solidFill>
                  <a:schemeClr val="tx1">
                    <a:tint val="75000"/>
                  </a:schemeClr>
                </a:solidFill>
              </a:defRPr>
            </a:lvl3pPr>
            <a:lvl4pPr marL="1562101" indent="0" algn="ctr">
              <a:buNone/>
              <a:defRPr>
                <a:solidFill>
                  <a:schemeClr val="tx1">
                    <a:tint val="75000"/>
                  </a:schemeClr>
                </a:solidFill>
              </a:defRPr>
            </a:lvl4pPr>
            <a:lvl5pPr marL="2082803" indent="0" algn="ctr">
              <a:buNone/>
              <a:defRPr>
                <a:solidFill>
                  <a:schemeClr val="tx1">
                    <a:tint val="75000"/>
                  </a:schemeClr>
                </a:solidFill>
              </a:defRPr>
            </a:lvl5pPr>
            <a:lvl6pPr marL="2603501" indent="0" algn="ctr">
              <a:buNone/>
              <a:defRPr>
                <a:solidFill>
                  <a:schemeClr val="tx1">
                    <a:tint val="75000"/>
                  </a:schemeClr>
                </a:solidFill>
              </a:defRPr>
            </a:lvl6pPr>
            <a:lvl7pPr marL="3124204" indent="0" algn="ctr">
              <a:buNone/>
              <a:defRPr>
                <a:solidFill>
                  <a:schemeClr val="tx1">
                    <a:tint val="75000"/>
                  </a:schemeClr>
                </a:solidFill>
              </a:defRPr>
            </a:lvl7pPr>
            <a:lvl8pPr marL="3644904" indent="0" algn="ctr">
              <a:buNone/>
              <a:defRPr>
                <a:solidFill>
                  <a:schemeClr val="tx1">
                    <a:tint val="75000"/>
                  </a:schemeClr>
                </a:solidFill>
              </a:defRPr>
            </a:lvl8pPr>
            <a:lvl9pPr marL="4165601" indent="0" algn="ctr">
              <a:buNone/>
              <a:defRPr>
                <a:solidFill>
                  <a:schemeClr val="tx1">
                    <a:tint val="75000"/>
                  </a:schemeClr>
                </a:solidFill>
              </a:defRPr>
            </a:lvl9pPr>
          </a:lstStyle>
          <a:p>
            <a:r>
              <a:rPr lang="en-US" dirty="0"/>
              <a:t>Click to edit Master subtitle style</a:t>
            </a:r>
            <a:endParaRPr lang="en-GB" dirty="0"/>
          </a:p>
        </p:txBody>
      </p:sp>
      <p:sp>
        <p:nvSpPr>
          <p:cNvPr id="9" name="Rectangle 8"/>
          <p:cNvSpPr/>
          <p:nvPr userDrawn="1"/>
        </p:nvSpPr>
        <p:spPr>
          <a:xfrm>
            <a:off x="246673" y="6295244"/>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394" tIns="49696" rIns="99394" bIns="49696" rtlCol="0" anchor="ctr"/>
          <a:lstStyle/>
          <a:p>
            <a:pPr algn="ctr" defTabSz="1041401"/>
            <a:endParaRPr lang="en-US" dirty="0">
              <a:solidFill>
                <a:prstClr val="white"/>
              </a:solidFill>
            </a:endParaRPr>
          </a:p>
        </p:txBody>
      </p:sp>
      <p:sp>
        <p:nvSpPr>
          <p:cNvPr id="7"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67048341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Master 2">
    <p:spTree>
      <p:nvGrpSpPr>
        <p:cNvPr id="1" name=""/>
        <p:cNvGrpSpPr/>
        <p:nvPr/>
      </p:nvGrpSpPr>
      <p:grpSpPr>
        <a:xfrm>
          <a:off x="0" y="0"/>
          <a:ext cx="0" cy="0"/>
          <a:chOff x="0" y="0"/>
          <a:chExt cx="0" cy="0"/>
        </a:xfrm>
      </p:grpSpPr>
      <p:sp>
        <p:nvSpPr>
          <p:cNvPr id="2" name="Title 1"/>
          <p:cNvSpPr>
            <a:spLocks noGrp="1"/>
          </p:cNvSpPr>
          <p:nvPr>
            <p:ph type="ctrTitle"/>
          </p:nvPr>
        </p:nvSpPr>
        <p:spPr>
          <a:xfrm>
            <a:off x="532809" y="296159"/>
            <a:ext cx="7920001" cy="1141201"/>
          </a:xfrm>
        </p:spPr>
        <p:txBody>
          <a:bodyPr tIns="53914" bIns="53914" anchor="b" anchorCtr="0">
            <a:normAutofit/>
          </a:bodyPr>
          <a:lstStyle>
            <a:lvl1pPr>
              <a:defRPr sz="4000" cap="all" spc="0" baseline="0">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532809" y="2527202"/>
            <a:ext cx="7920001" cy="810000"/>
          </a:xfrm>
        </p:spPr>
        <p:txBody>
          <a:bodyPr anchor="b" anchorCtr="0">
            <a:noAutofit/>
          </a:bodyPr>
          <a:lstStyle>
            <a:lvl1pPr marL="0" indent="0" algn="l">
              <a:buNone/>
              <a:defRPr sz="2100" i="1" cap="none" baseline="0">
                <a:solidFill>
                  <a:srgbClr val="33342E"/>
                </a:solidFill>
              </a:defRPr>
            </a:lvl1pPr>
            <a:lvl2pPr marL="520700" indent="0" algn="ctr">
              <a:buNone/>
              <a:defRPr>
                <a:solidFill>
                  <a:schemeClr val="tx1">
                    <a:tint val="75000"/>
                  </a:schemeClr>
                </a:solidFill>
              </a:defRPr>
            </a:lvl2pPr>
            <a:lvl3pPr marL="1041401" indent="0" algn="ctr">
              <a:buNone/>
              <a:defRPr>
                <a:solidFill>
                  <a:schemeClr val="tx1">
                    <a:tint val="75000"/>
                  </a:schemeClr>
                </a:solidFill>
              </a:defRPr>
            </a:lvl3pPr>
            <a:lvl4pPr marL="1562101" indent="0" algn="ctr">
              <a:buNone/>
              <a:defRPr>
                <a:solidFill>
                  <a:schemeClr val="tx1">
                    <a:tint val="75000"/>
                  </a:schemeClr>
                </a:solidFill>
              </a:defRPr>
            </a:lvl4pPr>
            <a:lvl5pPr marL="2082803" indent="0" algn="ctr">
              <a:buNone/>
              <a:defRPr>
                <a:solidFill>
                  <a:schemeClr val="tx1">
                    <a:tint val="75000"/>
                  </a:schemeClr>
                </a:solidFill>
              </a:defRPr>
            </a:lvl5pPr>
            <a:lvl6pPr marL="2603501" indent="0" algn="ctr">
              <a:buNone/>
              <a:defRPr>
                <a:solidFill>
                  <a:schemeClr val="tx1">
                    <a:tint val="75000"/>
                  </a:schemeClr>
                </a:solidFill>
              </a:defRPr>
            </a:lvl6pPr>
            <a:lvl7pPr marL="3124204" indent="0" algn="ctr">
              <a:buNone/>
              <a:defRPr>
                <a:solidFill>
                  <a:schemeClr val="tx1">
                    <a:tint val="75000"/>
                  </a:schemeClr>
                </a:solidFill>
              </a:defRPr>
            </a:lvl7pPr>
            <a:lvl8pPr marL="3644904" indent="0" algn="ctr">
              <a:buNone/>
              <a:defRPr>
                <a:solidFill>
                  <a:schemeClr val="tx1">
                    <a:tint val="75000"/>
                  </a:schemeClr>
                </a:solidFill>
              </a:defRPr>
            </a:lvl8pPr>
            <a:lvl9pPr marL="4165601" indent="0" algn="ctr">
              <a:buNone/>
              <a:defRPr>
                <a:solidFill>
                  <a:schemeClr val="tx1">
                    <a:tint val="75000"/>
                  </a:schemeClr>
                </a:solidFill>
              </a:defRPr>
            </a:lvl9pPr>
          </a:lstStyle>
          <a:p>
            <a:r>
              <a:rPr lang="en-US" dirty="0"/>
              <a:t>Click to edit Master subtitle style</a:t>
            </a:r>
            <a:endParaRPr lang="en-GB" dirty="0"/>
          </a:p>
        </p:txBody>
      </p:sp>
      <p:sp>
        <p:nvSpPr>
          <p:cNvPr id="7"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
        <p:nvSpPr>
          <p:cNvPr id="11" name="Rectangle 10"/>
          <p:cNvSpPr/>
          <p:nvPr userDrawn="1"/>
        </p:nvSpPr>
        <p:spPr>
          <a:xfrm>
            <a:off x="246673" y="13"/>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394" tIns="49696" rIns="99394" bIns="49696" rtlCol="0" anchor="ctr"/>
          <a:lstStyle/>
          <a:p>
            <a:pPr algn="ctr" defTabSz="1041401"/>
            <a:endParaRPr lang="en-US" dirty="0">
              <a:solidFill>
                <a:prstClr val="white"/>
              </a:solidFill>
            </a:endParaRPr>
          </a:p>
        </p:txBody>
      </p:sp>
      <p:grpSp>
        <p:nvGrpSpPr>
          <p:cNvPr id="4" name="Group 16"/>
          <p:cNvGrpSpPr/>
          <p:nvPr userDrawn="1"/>
        </p:nvGrpSpPr>
        <p:grpSpPr>
          <a:xfrm>
            <a:off x="254012" y="2238332"/>
            <a:ext cx="9966325" cy="1460269"/>
            <a:chOff x="254000" y="2238320"/>
            <a:chExt cx="9357367" cy="1460269"/>
          </a:xfrm>
        </p:grpSpPr>
        <p:cxnSp>
          <p:nvCxnSpPr>
            <p:cNvPr id="13" name="Straight Connector 12"/>
            <p:cNvCxnSpPr/>
            <p:nvPr userDrawn="1"/>
          </p:nvCxnSpPr>
          <p:spPr>
            <a:xfrm>
              <a:off x="254000" y="2238320"/>
              <a:ext cx="9357367"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254000" y="3697001"/>
              <a:ext cx="9357367"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5" name="Rectangle 14"/>
          <p:cNvSpPr/>
          <p:nvPr userDrawn="1"/>
        </p:nvSpPr>
        <p:spPr>
          <a:xfrm>
            <a:off x="518274" y="4370595"/>
            <a:ext cx="1227418" cy="307633"/>
          </a:xfrm>
          <a:prstGeom prst="rect">
            <a:avLst/>
          </a:prstGeom>
        </p:spPr>
        <p:txBody>
          <a:bodyPr wrap="none" lIns="91296" tIns="45649" rIns="91296" bIns="45649">
            <a:spAutoFit/>
          </a:bodyPr>
          <a:lstStyle/>
          <a:p>
            <a:pPr defTabSz="1041401"/>
            <a:r>
              <a:rPr lang="en-US" sz="1400" b="1" cap="all" dirty="0">
                <a:solidFill>
                  <a:srgbClr val="D00062"/>
                </a:solidFill>
              </a:rPr>
              <a:t>Contacts:</a:t>
            </a:r>
            <a:endParaRPr lang="en-GB" sz="1400" dirty="0">
              <a:solidFill>
                <a:srgbClr val="D00062"/>
              </a:solidFill>
            </a:endParaRPr>
          </a:p>
        </p:txBody>
      </p:sp>
      <p:sp>
        <p:nvSpPr>
          <p:cNvPr id="16" name="TextBox 15"/>
          <p:cNvSpPr txBox="1"/>
          <p:nvPr userDrawn="1"/>
        </p:nvSpPr>
        <p:spPr>
          <a:xfrm>
            <a:off x="528648" y="4652871"/>
            <a:ext cx="2345783" cy="1107852"/>
          </a:xfrm>
          <a:prstGeom prst="rect">
            <a:avLst/>
          </a:prstGeom>
          <a:noFill/>
          <a:ln w="25400" cap="flat" cmpd="sng" algn="ctr">
            <a:noFill/>
            <a:prstDash val="solid"/>
          </a:ln>
          <a:effectLst/>
        </p:spPr>
        <p:txBody>
          <a:bodyPr wrap="square" lIns="91296" tIns="45649" rIns="91296" bIns="45649" rtlCol="0">
            <a:spAutoFit/>
          </a:bodyPr>
          <a:lstStyle/>
          <a:p>
            <a:pPr defTabSz="912944" fontAlgn="base">
              <a:spcBef>
                <a:spcPct val="0"/>
              </a:spcBef>
              <a:spcAft>
                <a:spcPct val="0"/>
              </a:spcAft>
              <a:defRPr/>
            </a:pPr>
            <a:r>
              <a:rPr lang="en-GB" sz="1100" b="1" kern="0" cap="all" dirty="0">
                <a:solidFill>
                  <a:srgbClr val="33342E"/>
                </a:solidFill>
              </a:rPr>
              <a:t>Edmund higenbottam</a:t>
            </a:r>
            <a:endParaRPr lang="en-US" sz="1100" b="1" kern="0" cap="all" dirty="0">
              <a:solidFill>
                <a:srgbClr val="33342E"/>
              </a:solidFill>
            </a:endParaRPr>
          </a:p>
          <a:p>
            <a:pPr defTabSz="912944" fontAlgn="base">
              <a:spcBef>
                <a:spcPct val="0"/>
              </a:spcBef>
              <a:spcAft>
                <a:spcPct val="0"/>
              </a:spcAft>
              <a:defRPr/>
            </a:pPr>
            <a:r>
              <a:rPr lang="en-GB" sz="1100" b="1" kern="0" dirty="0">
                <a:solidFill>
                  <a:sysClr val="window" lastClr="FFFFFF">
                    <a:lumMod val="50000"/>
                  </a:sysClr>
                </a:solidFill>
              </a:rPr>
              <a:t>Investment Banking</a:t>
            </a:r>
            <a:endParaRPr lang="en-US" sz="1100" b="1" kern="0" dirty="0">
              <a:solidFill>
                <a:sysClr val="window" lastClr="FFFFFF">
                  <a:lumMod val="50000"/>
                </a:sysClr>
              </a:solidFill>
            </a:endParaRPr>
          </a:p>
          <a:p>
            <a:pPr defTabSz="912944" fontAlgn="base">
              <a:spcBef>
                <a:spcPct val="0"/>
              </a:spcBef>
              <a:spcAft>
                <a:spcPct val="0"/>
              </a:spcAft>
              <a:defRPr/>
            </a:pPr>
            <a:r>
              <a:rPr lang="en-US" sz="1100" b="1" kern="0" dirty="0">
                <a:solidFill>
                  <a:sysClr val="window" lastClr="FFFFFF">
                    <a:lumMod val="50000"/>
                  </a:sysClr>
                </a:solidFill>
              </a:rPr>
              <a:t>T: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E: name@rencap.com</a:t>
            </a:r>
            <a:endParaRPr lang="en-ZA" sz="1100" b="1" kern="0" dirty="0">
              <a:solidFill>
                <a:sysClr val="window" lastClr="FFFFFF">
                  <a:lumMod val="50000"/>
                </a:sysClr>
              </a:solidFill>
            </a:endParaRPr>
          </a:p>
        </p:txBody>
      </p:sp>
      <p:cxnSp>
        <p:nvCxnSpPr>
          <p:cNvPr id="17" name="Straight Connector 16"/>
          <p:cNvCxnSpPr/>
          <p:nvPr userDrawn="1"/>
        </p:nvCxnSpPr>
        <p:spPr bwMode="auto">
          <a:xfrm rot="5400000" flipH="1" flipV="1">
            <a:off x="2512140" y="5169140"/>
            <a:ext cx="1107996" cy="1588"/>
          </a:xfrm>
          <a:prstGeom prst="line">
            <a:avLst/>
          </a:prstGeom>
          <a:solidFill>
            <a:srgbClr val="D00062"/>
          </a:solidFill>
          <a:ln w="9525" cap="flat" cmpd="sng" algn="ctr">
            <a:solidFill>
              <a:srgbClr val="D00062"/>
            </a:solidFill>
            <a:prstDash val="solid"/>
            <a:round/>
            <a:headEnd type="none" w="med" len="med"/>
            <a:tailEnd type="none" w="med" len="med"/>
          </a:ln>
          <a:effectLst/>
        </p:spPr>
      </p:cxnSp>
      <p:sp>
        <p:nvSpPr>
          <p:cNvPr id="19" name="TextBox 18"/>
          <p:cNvSpPr txBox="1"/>
          <p:nvPr userDrawn="1"/>
        </p:nvSpPr>
        <p:spPr>
          <a:xfrm>
            <a:off x="3224820" y="4652871"/>
            <a:ext cx="2345783" cy="1107852"/>
          </a:xfrm>
          <a:prstGeom prst="rect">
            <a:avLst/>
          </a:prstGeom>
          <a:noFill/>
          <a:ln w="25400" cap="flat" cmpd="sng" algn="ctr">
            <a:noFill/>
            <a:prstDash val="solid"/>
          </a:ln>
          <a:effectLst/>
        </p:spPr>
        <p:txBody>
          <a:bodyPr wrap="square" lIns="91296" tIns="45649" rIns="91296" bIns="45649" rtlCol="0">
            <a:spAutoFit/>
          </a:bodyPr>
          <a:lstStyle/>
          <a:p>
            <a:pPr defTabSz="912944" fontAlgn="base">
              <a:spcBef>
                <a:spcPct val="0"/>
              </a:spcBef>
              <a:spcAft>
                <a:spcPct val="0"/>
              </a:spcAft>
              <a:defRPr/>
            </a:pPr>
            <a:r>
              <a:rPr lang="en-US" sz="1100" b="1" kern="0" cap="all" dirty="0">
                <a:solidFill>
                  <a:srgbClr val="33342E"/>
                </a:solidFill>
              </a:rPr>
              <a:t>Piyush sanghai</a:t>
            </a:r>
          </a:p>
          <a:p>
            <a:pPr defTabSz="912944" fontAlgn="base">
              <a:spcBef>
                <a:spcPct val="0"/>
              </a:spcBef>
              <a:spcAft>
                <a:spcPct val="0"/>
              </a:spcAft>
              <a:defRPr/>
            </a:pPr>
            <a:r>
              <a:rPr lang="en-GB" sz="1100" b="1" kern="0" dirty="0">
                <a:solidFill>
                  <a:sysClr val="window" lastClr="FFFFFF">
                    <a:lumMod val="50000"/>
                  </a:sysClr>
                </a:solidFill>
              </a:rPr>
              <a:t>Investment Banking</a:t>
            </a:r>
            <a:endParaRPr lang="en-US" sz="1100" b="1" kern="0" dirty="0">
              <a:solidFill>
                <a:sysClr val="window" lastClr="FFFFFF">
                  <a:lumMod val="50000"/>
                </a:sysClr>
              </a:solidFill>
            </a:endParaRPr>
          </a:p>
          <a:p>
            <a:pPr defTabSz="912944" fontAlgn="base">
              <a:spcBef>
                <a:spcPct val="0"/>
              </a:spcBef>
              <a:spcAft>
                <a:spcPct val="0"/>
              </a:spcAft>
              <a:defRPr/>
            </a:pPr>
            <a:r>
              <a:rPr lang="en-US" sz="1100" b="1" kern="0" dirty="0">
                <a:solidFill>
                  <a:sysClr val="window" lastClr="FFFFFF">
                    <a:lumMod val="50000"/>
                  </a:sysClr>
                </a:solidFill>
              </a:rPr>
              <a:t>T: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E: name@rencap.com</a:t>
            </a:r>
            <a:endParaRPr lang="en-ZA" sz="1100" b="1" kern="0" dirty="0">
              <a:solidFill>
                <a:sysClr val="window" lastClr="FFFFFF">
                  <a:lumMod val="50000"/>
                </a:sysClr>
              </a:solidFill>
            </a:endParaRPr>
          </a:p>
        </p:txBody>
      </p:sp>
    </p:spTree>
    <p:extLst>
      <p:ext uri="{BB962C8B-B14F-4D97-AF65-F5344CB8AC3E}">
        <p14:creationId xmlns:p14="http://schemas.microsoft.com/office/powerpoint/2010/main" val="250775866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theme" Target="../theme/theme2.xml"/><Relationship Id="rId2" Type="http://schemas.openxmlformats.org/officeDocument/2006/relationships/slideLayout" Target="../slideLayouts/slideLayout9.xml"/><Relationship Id="rId16" Type="http://schemas.openxmlformats.org/officeDocument/2006/relationships/slideLayout" Target="../slideLayouts/slideLayout23.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9.xml"/><Relationship Id="rId7"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8" y="1692399"/>
            <a:ext cx="9865096" cy="5061980"/>
          </a:xfrm>
          <a:prstGeom prst="rect">
            <a:avLst/>
          </a:prstGeom>
        </p:spPr>
        <p:txBody>
          <a:bodyPr vert="horz" lIns="104306" tIns="52153" rIns="104306" bIns="5215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667180" y="7242219"/>
            <a:ext cx="640452" cy="173723"/>
          </a:xfrm>
          <a:prstGeom prst="rect">
            <a:avLst/>
          </a:prstGeom>
        </p:spPr>
        <p:txBody>
          <a:bodyPr vert="horz" lIns="104306" tIns="52153" rIns="104306" bIns="52153" rtlCol="0" anchor="ctr"/>
          <a:lstStyle>
            <a:lvl1pPr algn="r">
              <a:defRPr sz="800">
                <a:solidFill>
                  <a:srgbClr val="33342E"/>
                </a:solidFill>
                <a:latin typeface="Arial" pitchFamily="34" charset="0"/>
                <a:cs typeface="Arial" pitchFamily="34" charset="0"/>
              </a:defRPr>
            </a:lvl1pPr>
          </a:lstStyle>
          <a:p>
            <a:fld id="{470AFF04-8486-43CC-829F-E43663B2D86C}" type="slidenum">
              <a:rPr lang="en-GB" smtClean="0"/>
              <a:pPr/>
              <a:t>‹#›</a:t>
            </a:fld>
            <a:endParaRPr lang="en-GB" dirty="0"/>
          </a:p>
        </p:txBody>
      </p:sp>
      <p:sp>
        <p:nvSpPr>
          <p:cNvPr id="15" name="Rectangle 14"/>
          <p:cNvSpPr/>
          <p:nvPr/>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808" r:id="rId7"/>
  </p:sldLayoutIdLst>
  <p:transition>
    <p:fade/>
  </p:transition>
  <p:hf hdr="0" ftr="0" dt="0"/>
  <p:txStyles>
    <p:title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p:titleStyle>
    <p:bodyStyle>
      <a:lvl1pPr marL="0" indent="0" algn="l" defTabSz="1043056"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463" indent="-271463" algn="l" defTabSz="1043056"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988" indent="-263525" algn="l" defTabSz="1043056" rtl="0" eaLnBrk="1" latinLnBrk="0" hangingPunct="1">
        <a:spcBef>
          <a:spcPct val="20000"/>
        </a:spcBef>
        <a:buClr>
          <a:schemeClr val="accent1"/>
        </a:buClr>
        <a:buFont typeface="Arial" pitchFamily="34" charset="0"/>
        <a:buChar char="•"/>
        <a:tabLst/>
        <a:defRPr sz="1050" kern="1200">
          <a:solidFill>
            <a:schemeClr val="tx1"/>
          </a:solidFill>
          <a:latin typeface="Arial" pitchFamily="34" charset="0"/>
          <a:ea typeface="+mn-ea"/>
          <a:cs typeface="Arial" pitchFamily="34" charset="0"/>
        </a:defRPr>
      </a:lvl3pPr>
      <a:lvl4pPr marL="806450"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7913"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9" y="1692399"/>
            <a:ext cx="9865097" cy="5061980"/>
          </a:xfrm>
          <a:prstGeom prst="rect">
            <a:avLst/>
          </a:prstGeom>
        </p:spPr>
        <p:txBody>
          <a:bodyPr vert="horz" lIns="104141" tIns="52071" rIns="104141" bIns="5207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defTabSz="1041401">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2" name="Title Placeholder 1"/>
          <p:cNvSpPr>
            <a:spLocks noGrp="1"/>
          </p:cNvSpPr>
          <p:nvPr>
            <p:ph type="title"/>
          </p:nvPr>
        </p:nvSpPr>
        <p:spPr>
          <a:xfrm>
            <a:off x="532809" y="291603"/>
            <a:ext cx="7920001" cy="1139370"/>
          </a:xfrm>
          <a:prstGeom prst="rect">
            <a:avLst/>
          </a:prstGeom>
          <a:noFill/>
        </p:spPr>
        <p:txBody>
          <a:bodyPr vert="horz" lIns="104141" tIns="52071" rIns="104141" bIns="52071" rtlCol="0" anchor="b" anchorCtr="0">
            <a:noAutofit/>
          </a:bodyPr>
          <a:lstStyle/>
          <a:p>
            <a:r>
              <a:rPr kumimoji="0" lang="en-US" sz="4000" b="1" i="0" u="none" strike="noStrike" kern="1200" cap="all" spc="-149" normalizeH="0" baseline="0" noProof="0" dirty="0">
                <a:ln>
                  <a:noFill/>
                </a:ln>
                <a:solidFill>
                  <a:srgbClr val="33342E"/>
                </a:solidFill>
                <a:effectLst/>
                <a:uLnTx/>
                <a:uFillTx/>
                <a:latin typeface="Arial" pitchFamily="34" charset="0"/>
                <a:ea typeface="+mj-ea"/>
                <a:cs typeface="Arial" pitchFamily="34" charset="0"/>
              </a:rPr>
              <a:t>Click to edit Master title style</a:t>
            </a:r>
            <a:endParaRPr lang="en-GB" dirty="0"/>
          </a:p>
        </p:txBody>
      </p:sp>
      <p:sp>
        <p:nvSpPr>
          <p:cNvPr id="6" name="Slide Number Placeholder 5"/>
          <p:cNvSpPr>
            <a:spLocks noGrp="1"/>
          </p:cNvSpPr>
          <p:nvPr>
            <p:ph type="sldNum" sz="quarter" idx="4"/>
          </p:nvPr>
        </p:nvSpPr>
        <p:spPr>
          <a:xfrm>
            <a:off x="9667185" y="7242227"/>
            <a:ext cx="640452" cy="173723"/>
          </a:xfrm>
          <a:prstGeom prst="rect">
            <a:avLst/>
          </a:prstGeom>
        </p:spPr>
        <p:txBody>
          <a:bodyPr vert="horz" lIns="104141" tIns="52071" rIns="104141" bIns="52071" rtlCol="0" anchor="ctr"/>
          <a:lstStyle>
            <a:lvl1pPr algn="r" defTabSz="1041401">
              <a:defRPr sz="800">
                <a:solidFill>
                  <a:schemeClr val="accent4"/>
                </a:solidFill>
                <a:latin typeface="Arial" pitchFamily="34" charset="0"/>
                <a:cs typeface="Arial" pitchFamily="34" charset="0"/>
              </a:defRPr>
            </a:lvl1pPr>
          </a:lstStyle>
          <a:p>
            <a:fld id="{470AFF04-8486-43CC-829F-E43663B2D86C}" type="slidenum">
              <a:rPr lang="en-GB" smtClean="0">
                <a:solidFill>
                  <a:srgbClr val="141313"/>
                </a:solidFill>
              </a:rPr>
              <a:pPr/>
              <a:t>‹#›</a:t>
            </a:fld>
            <a:endParaRPr lang="en-GB" dirty="0">
              <a:solidFill>
                <a:srgbClr val="141313"/>
              </a:solidFill>
            </a:endParaRPr>
          </a:p>
        </p:txBody>
      </p:sp>
      <p:sp>
        <p:nvSpPr>
          <p:cNvPr id="19" name="Rectangle 18"/>
          <p:cNvSpPr/>
          <p:nvPr/>
        </p:nvSpPr>
        <p:spPr>
          <a:xfrm>
            <a:off x="246673" y="13"/>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394" tIns="49696" rIns="99394" bIns="49696" rtlCol="0" anchor="ctr"/>
          <a:lstStyle/>
          <a:p>
            <a:pPr algn="ctr" defTabSz="1041401"/>
            <a:endParaRPr lang="en-US" dirty="0">
              <a:solidFill>
                <a:prstClr val="white"/>
              </a:solidFill>
            </a:endParaRPr>
          </a:p>
        </p:txBody>
      </p:sp>
    </p:spTree>
    <p:extLst>
      <p:ext uri="{BB962C8B-B14F-4D97-AF65-F5344CB8AC3E}">
        <p14:creationId xmlns:p14="http://schemas.microsoft.com/office/powerpoint/2010/main" val="3165058492"/>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Lst>
  <p:transition>
    <p:fade/>
  </p:transition>
  <p:hf hdr="0" ftr="0" dt="0"/>
  <p:txStyles>
    <p:titleStyle>
      <a:lvl1pPr marL="0" marR="0" indent="0" algn="l" defTabSz="1041401" rtl="0" eaLnBrk="1" fontAlgn="auto" latinLnBrk="0" hangingPunct="1">
        <a:lnSpc>
          <a:spcPts val="3800"/>
        </a:lnSpc>
        <a:spcBef>
          <a:spcPct val="0"/>
        </a:spcBef>
        <a:spcAft>
          <a:spcPts val="4797"/>
        </a:spcAft>
        <a:buClrTx/>
        <a:buSzTx/>
        <a:buFontTx/>
        <a:buNone/>
        <a:tabLst/>
        <a:defRPr sz="4000" b="1" kern="100" spc="0" baseline="0">
          <a:solidFill>
            <a:srgbClr val="33342E"/>
          </a:solidFill>
          <a:latin typeface="Arial" pitchFamily="34" charset="0"/>
          <a:ea typeface="+mj-ea"/>
          <a:cs typeface="Arial" pitchFamily="34" charset="0"/>
        </a:defRPr>
      </a:lvl1pPr>
    </p:titleStyle>
    <p:bodyStyle>
      <a:lvl1pPr marL="0" indent="0" algn="l" defTabSz="1041401"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031" indent="-271031" algn="l" defTabSz="1041401"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140" indent="-263107" algn="l" defTabSz="1041401" rtl="0" eaLnBrk="1" latinLnBrk="0" hangingPunct="1">
        <a:spcBef>
          <a:spcPct val="20000"/>
        </a:spcBef>
        <a:buClr>
          <a:schemeClr val="accent1"/>
        </a:buClr>
        <a:buFont typeface="Arial" pitchFamily="34" charset="0"/>
        <a:buChar char="•"/>
        <a:tabLst/>
        <a:defRPr sz="1000" kern="1200">
          <a:solidFill>
            <a:schemeClr val="tx1"/>
          </a:solidFill>
          <a:latin typeface="Arial" pitchFamily="34" charset="0"/>
          <a:ea typeface="+mn-ea"/>
          <a:cs typeface="Arial" pitchFamily="34" charset="0"/>
        </a:defRPr>
      </a:lvl3pPr>
      <a:lvl4pPr marL="805171" indent="-271031" algn="l" defTabSz="1041401"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6204" indent="-271031" algn="l" defTabSz="1041401"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3852"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4552"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05255"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25954"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1401" rtl="0" eaLnBrk="1" latinLnBrk="0" hangingPunct="1">
        <a:defRPr sz="2100" kern="1200">
          <a:solidFill>
            <a:schemeClr val="tx1"/>
          </a:solidFill>
          <a:latin typeface="+mn-lt"/>
          <a:ea typeface="+mn-ea"/>
          <a:cs typeface="+mn-cs"/>
        </a:defRPr>
      </a:lvl1pPr>
      <a:lvl2pPr marL="520700" algn="l" defTabSz="1041401" rtl="0" eaLnBrk="1" latinLnBrk="0" hangingPunct="1">
        <a:defRPr sz="2100" kern="1200">
          <a:solidFill>
            <a:schemeClr val="tx1"/>
          </a:solidFill>
          <a:latin typeface="+mn-lt"/>
          <a:ea typeface="+mn-ea"/>
          <a:cs typeface="+mn-cs"/>
        </a:defRPr>
      </a:lvl2pPr>
      <a:lvl3pPr marL="1041401" algn="l" defTabSz="1041401" rtl="0" eaLnBrk="1" latinLnBrk="0" hangingPunct="1">
        <a:defRPr sz="2100" kern="1200">
          <a:solidFill>
            <a:schemeClr val="tx1"/>
          </a:solidFill>
          <a:latin typeface="+mn-lt"/>
          <a:ea typeface="+mn-ea"/>
          <a:cs typeface="+mn-cs"/>
        </a:defRPr>
      </a:lvl3pPr>
      <a:lvl4pPr marL="1562101" algn="l" defTabSz="1041401" rtl="0" eaLnBrk="1" latinLnBrk="0" hangingPunct="1">
        <a:defRPr sz="2100" kern="1200">
          <a:solidFill>
            <a:schemeClr val="tx1"/>
          </a:solidFill>
          <a:latin typeface="+mn-lt"/>
          <a:ea typeface="+mn-ea"/>
          <a:cs typeface="+mn-cs"/>
        </a:defRPr>
      </a:lvl4pPr>
      <a:lvl5pPr marL="2082803" algn="l" defTabSz="1041401" rtl="0" eaLnBrk="1" latinLnBrk="0" hangingPunct="1">
        <a:defRPr sz="2100" kern="1200">
          <a:solidFill>
            <a:schemeClr val="tx1"/>
          </a:solidFill>
          <a:latin typeface="+mn-lt"/>
          <a:ea typeface="+mn-ea"/>
          <a:cs typeface="+mn-cs"/>
        </a:defRPr>
      </a:lvl5pPr>
      <a:lvl6pPr marL="2603501" algn="l" defTabSz="1041401" rtl="0" eaLnBrk="1" latinLnBrk="0" hangingPunct="1">
        <a:defRPr sz="2100" kern="1200">
          <a:solidFill>
            <a:schemeClr val="tx1"/>
          </a:solidFill>
          <a:latin typeface="+mn-lt"/>
          <a:ea typeface="+mn-ea"/>
          <a:cs typeface="+mn-cs"/>
        </a:defRPr>
      </a:lvl6pPr>
      <a:lvl7pPr marL="3124204" algn="l" defTabSz="1041401" rtl="0" eaLnBrk="1" latinLnBrk="0" hangingPunct="1">
        <a:defRPr sz="2100" kern="1200">
          <a:solidFill>
            <a:schemeClr val="tx1"/>
          </a:solidFill>
          <a:latin typeface="+mn-lt"/>
          <a:ea typeface="+mn-ea"/>
          <a:cs typeface="+mn-cs"/>
        </a:defRPr>
      </a:lvl7pPr>
      <a:lvl8pPr marL="3644904" algn="l" defTabSz="1041401" rtl="0" eaLnBrk="1" latinLnBrk="0" hangingPunct="1">
        <a:defRPr sz="2100" kern="1200">
          <a:solidFill>
            <a:schemeClr val="tx1"/>
          </a:solidFill>
          <a:latin typeface="+mn-lt"/>
          <a:ea typeface="+mn-ea"/>
          <a:cs typeface="+mn-cs"/>
        </a:defRPr>
      </a:lvl8pPr>
      <a:lvl9pPr marL="4165601" algn="l" defTabSz="1041401" rtl="0" eaLnBrk="1" latinLnBrk="0" hangingPunct="1">
        <a:defRPr sz="21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8" y="1692399"/>
            <a:ext cx="9865096" cy="5061980"/>
          </a:xfrm>
          <a:prstGeom prst="rect">
            <a:avLst/>
          </a:prstGeom>
        </p:spPr>
        <p:txBody>
          <a:bodyPr vert="horz" lIns="104306" tIns="52153" rIns="104306" bIns="5215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667180" y="7242219"/>
            <a:ext cx="640452" cy="173723"/>
          </a:xfrm>
          <a:prstGeom prst="rect">
            <a:avLst/>
          </a:prstGeom>
        </p:spPr>
        <p:txBody>
          <a:bodyPr vert="horz" lIns="104306" tIns="52153" rIns="104306" bIns="52153" rtlCol="0" anchor="ctr"/>
          <a:lstStyle>
            <a:lvl1pPr algn="r">
              <a:defRPr sz="800">
                <a:solidFill>
                  <a:srgbClr val="33342E"/>
                </a:solidFill>
                <a:latin typeface="Arial" pitchFamily="34" charset="0"/>
                <a:cs typeface="Arial" pitchFamily="34" charset="0"/>
              </a:defRPr>
            </a:lvl1pPr>
          </a:lstStyle>
          <a:p>
            <a:fld id="{470AFF04-8486-43CC-829F-E43663B2D86C}" type="slidenum">
              <a:rPr lang="en-GB" smtClean="0"/>
              <a:pPr/>
              <a:t>‹#›</a:t>
            </a:fld>
            <a:endParaRPr lang="en-GB" dirty="0"/>
          </a:p>
        </p:txBody>
      </p:sp>
      <p:sp>
        <p:nvSpPr>
          <p:cNvPr id="15" name="Rectangle 14"/>
          <p:cNvSpPr/>
          <p:nvPr/>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extLst>
      <p:ext uri="{BB962C8B-B14F-4D97-AF65-F5344CB8AC3E}">
        <p14:creationId xmlns:p14="http://schemas.microsoft.com/office/powerpoint/2010/main" val="352262900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Lst>
  <p:transition>
    <p:fade/>
  </p:transition>
  <p:hf hdr="0" ftr="0" dt="0"/>
  <p:txStyles>
    <p:title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p:titleStyle>
    <p:bodyStyle>
      <a:lvl1pPr marL="0" indent="0" algn="l" defTabSz="1043056"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463" indent="-271463" algn="l" defTabSz="1043056"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988" indent="-263525" algn="l" defTabSz="1043056" rtl="0" eaLnBrk="1" latinLnBrk="0" hangingPunct="1">
        <a:spcBef>
          <a:spcPct val="20000"/>
        </a:spcBef>
        <a:buClr>
          <a:schemeClr val="accent1"/>
        </a:buClr>
        <a:buFont typeface="Arial" pitchFamily="34" charset="0"/>
        <a:buChar char="•"/>
        <a:tabLst/>
        <a:defRPr sz="1050" kern="1200">
          <a:solidFill>
            <a:schemeClr val="tx1"/>
          </a:solidFill>
          <a:latin typeface="Arial" pitchFamily="34" charset="0"/>
          <a:ea typeface="+mn-ea"/>
          <a:cs typeface="Arial" pitchFamily="34" charset="0"/>
        </a:defRPr>
      </a:lvl3pPr>
      <a:lvl4pPr marL="806450"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7913"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55" y="1692399"/>
            <a:ext cx="9865097" cy="5061980"/>
          </a:xfrm>
          <a:prstGeom prst="rect">
            <a:avLst/>
          </a:prstGeom>
        </p:spPr>
        <p:txBody>
          <a:bodyPr vert="horz" lIns="95720" tIns="47859" rIns="95720" bIns="4785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84181" y="7239022"/>
            <a:ext cx="6330678" cy="176938"/>
          </a:xfrm>
          <a:prstGeom prst="rect">
            <a:avLst/>
          </a:prstGeom>
        </p:spPr>
        <p:txBody>
          <a:bodyPr vert="horz" lIns="95720" tIns="47859" rIns="95720" bIns="47859" rtlCol="0" anchor="ctr"/>
          <a:lstStyle>
            <a:lvl1pPr algn="l" defTabSz="974157">
              <a:defRPr sz="712">
                <a:solidFill>
                  <a:schemeClr val="tx1"/>
                </a:solidFill>
                <a:latin typeface="Arial" pitchFamily="34" charset="0"/>
                <a:cs typeface="Arial" pitchFamily="34" charset="0"/>
              </a:defRPr>
            </a:lvl1pPr>
          </a:lstStyle>
          <a:p>
            <a:endParaRPr lang="en-GB" dirty="0">
              <a:solidFill>
                <a:srgbClr val="6F736F"/>
              </a:solidFill>
            </a:endParaRPr>
          </a:p>
        </p:txBody>
      </p:sp>
      <p:sp>
        <p:nvSpPr>
          <p:cNvPr id="2" name="Title Placeholder 1"/>
          <p:cNvSpPr>
            <a:spLocks noGrp="1"/>
          </p:cNvSpPr>
          <p:nvPr>
            <p:ph type="title"/>
          </p:nvPr>
        </p:nvSpPr>
        <p:spPr>
          <a:xfrm>
            <a:off x="532802" y="324000"/>
            <a:ext cx="7857404" cy="736170"/>
          </a:xfrm>
          <a:prstGeom prst="rect">
            <a:avLst/>
          </a:prstGeom>
        </p:spPr>
        <p:txBody>
          <a:bodyPr vert="horz" lIns="95720" tIns="47859" rIns="95720" bIns="47859" rtlCol="0" anchor="t" anchorCtr="0">
            <a:noAutofit/>
          </a:bodyPr>
          <a:lstStyle/>
          <a:p>
            <a:pPr marL="0" lvl="0">
              <a:spcBef>
                <a:spcPts val="611"/>
              </a:spcBef>
              <a:spcAft>
                <a:spcPts val="611"/>
              </a:spcAft>
            </a:pPr>
            <a:r>
              <a:rPr lang="en-US" dirty="0"/>
              <a:t>Click to edit Master title style</a:t>
            </a:r>
            <a:endParaRPr lang="en-GB" dirty="0"/>
          </a:p>
        </p:txBody>
      </p:sp>
      <p:sp>
        <p:nvSpPr>
          <p:cNvPr id="6" name="Slide Number Placeholder 5"/>
          <p:cNvSpPr>
            <a:spLocks noGrp="1"/>
          </p:cNvSpPr>
          <p:nvPr>
            <p:ph type="sldNum" sz="quarter" idx="4"/>
          </p:nvPr>
        </p:nvSpPr>
        <p:spPr>
          <a:xfrm>
            <a:off x="9667199" y="7242243"/>
            <a:ext cx="640452" cy="173723"/>
          </a:xfrm>
          <a:prstGeom prst="rect">
            <a:avLst/>
          </a:prstGeom>
        </p:spPr>
        <p:txBody>
          <a:bodyPr vert="horz" lIns="95720" tIns="47859" rIns="95720" bIns="47859" rtlCol="0" anchor="ctr"/>
          <a:lstStyle>
            <a:lvl1pPr algn="r" defTabSz="974157">
              <a:defRPr sz="712">
                <a:solidFill>
                  <a:schemeClr val="accent4"/>
                </a:solidFill>
                <a:latin typeface="Arial" pitchFamily="34" charset="0"/>
                <a:cs typeface="Arial" pitchFamily="34" charset="0"/>
              </a:defRPr>
            </a:lvl1pPr>
          </a:lstStyle>
          <a:p>
            <a:fld id="{470AFF04-8486-43CC-829F-E43663B2D86C}" type="slidenum">
              <a:rPr lang="en-GB" smtClean="0">
                <a:solidFill>
                  <a:srgbClr val="141313"/>
                </a:solidFill>
              </a:rPr>
              <a:pPr/>
              <a:t>‹#›</a:t>
            </a:fld>
            <a:endParaRPr lang="en-GB" dirty="0">
              <a:solidFill>
                <a:srgbClr val="141313"/>
              </a:solidFill>
            </a:endParaRPr>
          </a:p>
        </p:txBody>
      </p:sp>
      <p:sp>
        <p:nvSpPr>
          <p:cNvPr id="15" name="Rectangle 14"/>
          <p:cNvSpPr/>
          <p:nvPr/>
        </p:nvSpPr>
        <p:spPr>
          <a:xfrm>
            <a:off x="246678" y="1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2978" tIns="46487" rIns="92978" bIns="46487" rtlCol="0" anchor="ctr"/>
          <a:lstStyle/>
          <a:p>
            <a:pPr algn="ctr" defTabSz="974157"/>
            <a:endParaRPr lang="en-US" sz="1934" dirty="0">
              <a:solidFill>
                <a:prstClr val="white"/>
              </a:solidFill>
            </a:endParaRPr>
          </a:p>
        </p:txBody>
      </p:sp>
    </p:spTree>
    <p:extLst>
      <p:ext uri="{BB962C8B-B14F-4D97-AF65-F5344CB8AC3E}">
        <p14:creationId xmlns:p14="http://schemas.microsoft.com/office/powerpoint/2010/main" val="207315502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80" r:id="rId3"/>
    <p:sldLayoutId id="2147483881" r:id="rId4"/>
    <p:sldLayoutId id="2147483882" r:id="rId5"/>
    <p:sldLayoutId id="2147483897" r:id="rId6"/>
  </p:sldLayoutIdLst>
  <p:transition>
    <p:fade/>
  </p:transition>
  <p:hf hdr="0" ftr="0" dt="0"/>
  <p:txStyles>
    <p:titleStyle>
      <a:lvl1pPr algn="l" defTabSz="974157" rtl="0" eaLnBrk="1" latinLnBrk="0" hangingPunct="1">
        <a:lnSpc>
          <a:spcPct val="100000"/>
        </a:lnSpc>
        <a:spcBef>
          <a:spcPts val="0"/>
        </a:spcBef>
        <a:spcAft>
          <a:spcPts val="0"/>
        </a:spcAft>
        <a:buNone/>
        <a:defRPr lang="en-GB" sz="2239" b="1" kern="1200" cap="all" spc="0" baseline="0" dirty="0">
          <a:solidFill>
            <a:srgbClr val="33342E"/>
          </a:solidFill>
          <a:latin typeface="+mn-lt"/>
          <a:ea typeface="+mn-ea"/>
          <a:cs typeface="Arial" pitchFamily="34" charset="0"/>
        </a:defRPr>
      </a:lvl1pPr>
    </p:titleStyle>
    <p:bodyStyle>
      <a:lvl1pPr marL="0" indent="0" algn="l" defTabSz="974157" rtl="0" eaLnBrk="1" latinLnBrk="0" hangingPunct="1">
        <a:spcBef>
          <a:spcPct val="20000"/>
        </a:spcBef>
        <a:buFont typeface="Arial" pitchFamily="34" charset="0"/>
        <a:buNone/>
        <a:defRPr sz="1323" kern="1200">
          <a:solidFill>
            <a:schemeClr val="tx1"/>
          </a:solidFill>
          <a:latin typeface="Arial" pitchFamily="34" charset="0"/>
          <a:ea typeface="+mn-ea"/>
          <a:cs typeface="Arial" pitchFamily="34" charset="0"/>
        </a:defRPr>
      </a:lvl1pPr>
      <a:lvl2pPr marL="253531" indent="-253531" algn="l" defTabSz="974157" rtl="0" eaLnBrk="1" latinLnBrk="0" hangingPunct="1">
        <a:spcBef>
          <a:spcPct val="20000"/>
        </a:spcBef>
        <a:buClr>
          <a:schemeClr val="accent1"/>
        </a:buClr>
        <a:buFont typeface="Arial" pitchFamily="34" charset="0"/>
        <a:buChar char="•"/>
        <a:defRPr sz="1018" kern="1200">
          <a:solidFill>
            <a:schemeClr val="tx1"/>
          </a:solidFill>
          <a:latin typeface="Arial" pitchFamily="34" charset="0"/>
          <a:ea typeface="+mn-ea"/>
          <a:cs typeface="Arial" pitchFamily="34" charset="0"/>
        </a:defRPr>
      </a:lvl2pPr>
      <a:lvl3pPr marL="499650" indent="-246118" algn="l" defTabSz="974157" rtl="0" eaLnBrk="1" latinLnBrk="0" hangingPunct="1">
        <a:spcBef>
          <a:spcPct val="20000"/>
        </a:spcBef>
        <a:buClr>
          <a:schemeClr val="accent1"/>
        </a:buClr>
        <a:buFont typeface="Arial" pitchFamily="34" charset="0"/>
        <a:buChar char="•"/>
        <a:tabLst/>
        <a:defRPr sz="1018" kern="1200">
          <a:solidFill>
            <a:schemeClr val="tx1"/>
          </a:solidFill>
          <a:latin typeface="Arial" pitchFamily="34" charset="0"/>
          <a:ea typeface="+mn-ea"/>
          <a:cs typeface="Arial" pitchFamily="34" charset="0"/>
        </a:defRPr>
      </a:lvl3pPr>
      <a:lvl4pPr marL="753182" indent="-253531" algn="l" defTabSz="974157" rtl="0" eaLnBrk="1" latinLnBrk="0" hangingPunct="1">
        <a:spcBef>
          <a:spcPct val="20000"/>
        </a:spcBef>
        <a:buClr>
          <a:schemeClr val="accent1"/>
        </a:buClr>
        <a:buFont typeface="Arial" pitchFamily="34" charset="0"/>
        <a:buChar char="•"/>
        <a:defRPr sz="916" kern="1200">
          <a:solidFill>
            <a:schemeClr val="tx1"/>
          </a:solidFill>
          <a:latin typeface="Arial" pitchFamily="34" charset="0"/>
          <a:ea typeface="+mn-ea"/>
          <a:cs typeface="Arial" pitchFamily="34" charset="0"/>
        </a:defRPr>
      </a:lvl4pPr>
      <a:lvl5pPr marL="1006713" indent="-253531" algn="l" defTabSz="974157" rtl="0" eaLnBrk="1" latinLnBrk="0" hangingPunct="1">
        <a:spcBef>
          <a:spcPct val="20000"/>
        </a:spcBef>
        <a:buClr>
          <a:schemeClr val="accent1"/>
        </a:buClr>
        <a:buFont typeface="Arial" pitchFamily="34" charset="0"/>
        <a:buChar char="•"/>
        <a:defRPr sz="916" kern="1200">
          <a:solidFill>
            <a:schemeClr val="tx1"/>
          </a:solidFill>
          <a:latin typeface="Arial" pitchFamily="34" charset="0"/>
          <a:ea typeface="+mn-ea"/>
          <a:cs typeface="Arial" pitchFamily="34" charset="0"/>
        </a:defRPr>
      </a:lvl5pPr>
      <a:lvl6pPr marL="2678934"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6pPr>
      <a:lvl7pPr marL="3166014"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7pPr>
      <a:lvl8pPr marL="3653091"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8pPr>
      <a:lvl9pPr marL="4140170"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9pPr>
    </p:bodyStyle>
    <p:otherStyle>
      <a:defPPr>
        <a:defRPr lang="en-US"/>
      </a:defPPr>
      <a:lvl1pPr marL="0" algn="l" defTabSz="974157" rtl="0" eaLnBrk="1" latinLnBrk="0" hangingPunct="1">
        <a:defRPr sz="1934" kern="1200">
          <a:solidFill>
            <a:schemeClr val="tx1"/>
          </a:solidFill>
          <a:latin typeface="+mn-lt"/>
          <a:ea typeface="+mn-ea"/>
          <a:cs typeface="+mn-cs"/>
        </a:defRPr>
      </a:lvl1pPr>
      <a:lvl2pPr marL="487080" algn="l" defTabSz="974157" rtl="0" eaLnBrk="1" latinLnBrk="0" hangingPunct="1">
        <a:defRPr sz="1934" kern="1200">
          <a:solidFill>
            <a:schemeClr val="tx1"/>
          </a:solidFill>
          <a:latin typeface="+mn-lt"/>
          <a:ea typeface="+mn-ea"/>
          <a:cs typeface="+mn-cs"/>
        </a:defRPr>
      </a:lvl2pPr>
      <a:lvl3pPr marL="974157" algn="l" defTabSz="974157" rtl="0" eaLnBrk="1" latinLnBrk="0" hangingPunct="1">
        <a:defRPr sz="1934" kern="1200">
          <a:solidFill>
            <a:schemeClr val="tx1"/>
          </a:solidFill>
          <a:latin typeface="+mn-lt"/>
          <a:ea typeface="+mn-ea"/>
          <a:cs typeface="+mn-cs"/>
        </a:defRPr>
      </a:lvl3pPr>
      <a:lvl4pPr marL="1461239" algn="l" defTabSz="974157" rtl="0" eaLnBrk="1" latinLnBrk="0" hangingPunct="1">
        <a:defRPr sz="1934" kern="1200">
          <a:solidFill>
            <a:schemeClr val="tx1"/>
          </a:solidFill>
          <a:latin typeface="+mn-lt"/>
          <a:ea typeface="+mn-ea"/>
          <a:cs typeface="+mn-cs"/>
        </a:defRPr>
      </a:lvl4pPr>
      <a:lvl5pPr marL="1948316" algn="l" defTabSz="974157" rtl="0" eaLnBrk="1" latinLnBrk="0" hangingPunct="1">
        <a:defRPr sz="1934" kern="1200">
          <a:solidFill>
            <a:schemeClr val="tx1"/>
          </a:solidFill>
          <a:latin typeface="+mn-lt"/>
          <a:ea typeface="+mn-ea"/>
          <a:cs typeface="+mn-cs"/>
        </a:defRPr>
      </a:lvl5pPr>
      <a:lvl6pPr marL="2435394" algn="l" defTabSz="974157" rtl="0" eaLnBrk="1" latinLnBrk="0" hangingPunct="1">
        <a:defRPr sz="1934" kern="1200">
          <a:solidFill>
            <a:schemeClr val="tx1"/>
          </a:solidFill>
          <a:latin typeface="+mn-lt"/>
          <a:ea typeface="+mn-ea"/>
          <a:cs typeface="+mn-cs"/>
        </a:defRPr>
      </a:lvl6pPr>
      <a:lvl7pPr marL="2922473" algn="l" defTabSz="974157" rtl="0" eaLnBrk="1" latinLnBrk="0" hangingPunct="1">
        <a:defRPr sz="1934" kern="1200">
          <a:solidFill>
            <a:schemeClr val="tx1"/>
          </a:solidFill>
          <a:latin typeface="+mn-lt"/>
          <a:ea typeface="+mn-ea"/>
          <a:cs typeface="+mn-cs"/>
        </a:defRPr>
      </a:lvl7pPr>
      <a:lvl8pPr marL="3409550" algn="l" defTabSz="974157" rtl="0" eaLnBrk="1" latinLnBrk="0" hangingPunct="1">
        <a:defRPr sz="1934" kern="1200">
          <a:solidFill>
            <a:schemeClr val="tx1"/>
          </a:solidFill>
          <a:latin typeface="+mn-lt"/>
          <a:ea typeface="+mn-ea"/>
          <a:cs typeface="+mn-cs"/>
        </a:defRPr>
      </a:lvl8pPr>
      <a:lvl9pPr marL="3896631" algn="l" defTabSz="974157" rtl="0" eaLnBrk="1" latinLnBrk="0" hangingPunct="1">
        <a:defRPr sz="19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680592" y="5175314"/>
            <a:ext cx="7170233" cy="1418316"/>
          </a:xfrm>
        </p:spPr>
        <p:txBody>
          <a:bodyPr>
            <a:normAutofit/>
          </a:bodyPr>
          <a:lstStyle/>
          <a:p>
            <a:r>
              <a:rPr lang="en-US" sz="2800" dirty="0"/>
              <a:t>TECHNICAL COMMITTEE ON MARKET LIQUIDITY ENHANCEMENT</a:t>
            </a:r>
            <a:endParaRPr lang="en-GB" sz="2800" dirty="0"/>
          </a:p>
        </p:txBody>
      </p:sp>
      <p:sp>
        <p:nvSpPr>
          <p:cNvPr id="6" name="Subtitle 3"/>
          <p:cNvSpPr>
            <a:spLocks noGrp="1"/>
          </p:cNvSpPr>
          <p:nvPr>
            <p:ph type="subTitle" idx="1"/>
          </p:nvPr>
        </p:nvSpPr>
        <p:spPr>
          <a:xfrm>
            <a:off x="678970" y="6597786"/>
            <a:ext cx="6884503" cy="463770"/>
          </a:xfrm>
        </p:spPr>
        <p:txBody>
          <a:bodyPr>
            <a:normAutofit/>
          </a:bodyPr>
          <a:lstStyle/>
          <a:p>
            <a:r>
              <a:rPr lang="en-US" sz="1985" dirty="0"/>
              <a:t>UPDATE</a:t>
            </a:r>
          </a:p>
        </p:txBody>
      </p:sp>
      <p:sp>
        <p:nvSpPr>
          <p:cNvPr id="7" name="Subtitle 3"/>
          <p:cNvSpPr txBox="1">
            <a:spLocks/>
          </p:cNvSpPr>
          <p:nvPr/>
        </p:nvSpPr>
        <p:spPr>
          <a:xfrm>
            <a:off x="692699" y="7016553"/>
            <a:ext cx="6884503" cy="337433"/>
          </a:xfrm>
          <a:prstGeom prst="rect">
            <a:avLst/>
          </a:prstGeom>
        </p:spPr>
        <p:txBody>
          <a:bodyPr vert="horz" lIns="98339" tIns="49169" rIns="98339" bIns="49169" rtlCol="0" anchor="ctr" anchorCtr="0">
            <a:normAutofit/>
          </a:bodyPr>
          <a:lstStyle/>
          <a:p>
            <a:pPr defTabSz="983338">
              <a:spcBef>
                <a:spcPct val="20000"/>
              </a:spcBef>
              <a:defRPr/>
            </a:pPr>
            <a:r>
              <a:rPr lang="en-US" sz="1320" cap="all" dirty="0">
                <a:solidFill>
                  <a:srgbClr val="33342E"/>
                </a:solidFill>
                <a:latin typeface="Arial" pitchFamily="34" charset="0"/>
                <a:cs typeface="Arial" pitchFamily="34" charset="0"/>
              </a:rPr>
              <a:t>AUGUST 2018</a:t>
            </a:r>
          </a:p>
        </p:txBody>
      </p:sp>
    </p:spTree>
    <p:extLst>
      <p:ext uri="{BB962C8B-B14F-4D97-AF65-F5344CB8AC3E}">
        <p14:creationId xmlns:p14="http://schemas.microsoft.com/office/powerpoint/2010/main" val="389839553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4294967295"/>
          </p:nvPr>
        </p:nvSpPr>
        <p:spPr>
          <a:xfrm>
            <a:off x="649006" y="814206"/>
            <a:ext cx="9782993" cy="5740225"/>
          </a:xfrm>
          <a:solidFill>
            <a:schemeClr val="bg1">
              <a:lumMod val="95000"/>
            </a:schemeClr>
          </a:solidFill>
          <a:ln w="9525">
            <a:solidFill>
              <a:schemeClr val="bg1">
                <a:lumMod val="75000"/>
              </a:schemeClr>
            </a:solidFill>
          </a:ln>
        </p:spPr>
        <p:txBody>
          <a:bodyPr vert="horz" lIns="132923" tIns="66461" rIns="132923" bIns="66461" rtlCol="0" anchor="ctr">
            <a:noAutofit/>
          </a:bodyPr>
          <a:lstStyle/>
          <a:p>
            <a:pPr marL="169235" indent="-169235">
              <a:spcBef>
                <a:spcPts val="882"/>
              </a:spcBef>
              <a:spcAft>
                <a:spcPts val="882"/>
              </a:spcAft>
              <a:buClr>
                <a:schemeClr val="accent1"/>
              </a:buClr>
              <a:buFont typeface="Wingdings" panose="05000000000000000000" pitchFamily="2" charset="2"/>
              <a:buChar char="§"/>
            </a:pPr>
            <a:endParaRPr lang="en-US" sz="1400" dirty="0"/>
          </a:p>
          <a:p>
            <a:pPr marL="169235" indent="-169235">
              <a:spcBef>
                <a:spcPts val="882"/>
              </a:spcBef>
              <a:spcAft>
                <a:spcPts val="882"/>
              </a:spcAft>
              <a:buClr>
                <a:schemeClr val="accent1"/>
              </a:buClr>
              <a:buFont typeface="Wingdings" panose="05000000000000000000" pitchFamily="2" charset="2"/>
              <a:buChar char="§"/>
            </a:pPr>
            <a:endParaRPr lang="en-US" sz="1400" dirty="0"/>
          </a:p>
          <a:p>
            <a:pPr marL="169235" indent="-169235">
              <a:spcBef>
                <a:spcPts val="882"/>
              </a:spcBef>
              <a:spcAft>
                <a:spcPts val="882"/>
              </a:spcAft>
              <a:buClr>
                <a:schemeClr val="accent1"/>
              </a:buClr>
              <a:buFont typeface="Wingdings" panose="05000000000000000000" pitchFamily="2" charset="2"/>
              <a:buChar char="§"/>
            </a:pPr>
            <a:endParaRPr lang="en-US" sz="1400" dirty="0"/>
          </a:p>
          <a:p>
            <a:pPr marL="169235" indent="-169235">
              <a:spcBef>
                <a:spcPts val="882"/>
              </a:spcBef>
              <a:spcAft>
                <a:spcPts val="882"/>
              </a:spcAft>
              <a:buClr>
                <a:schemeClr val="accent1"/>
              </a:buClr>
              <a:buFont typeface="Wingdings" panose="05000000000000000000" pitchFamily="2" charset="2"/>
              <a:buChar char="§"/>
            </a:pPr>
            <a:endParaRPr lang="en-US" sz="1400" dirty="0"/>
          </a:p>
          <a:p>
            <a:pPr marL="169235" indent="-169235">
              <a:spcBef>
                <a:spcPts val="882"/>
              </a:spcBef>
              <a:spcAft>
                <a:spcPts val="882"/>
              </a:spcAft>
              <a:buClr>
                <a:schemeClr val="accent1"/>
              </a:buClr>
              <a:buFont typeface="Wingdings" panose="05000000000000000000" pitchFamily="2" charset="2"/>
              <a:buChar char="§"/>
            </a:pPr>
            <a:r>
              <a:rPr lang="en-US" sz="1400" dirty="0"/>
              <a:t>The overall objective of the committee is to drive implementation of recommended initiatives in the Master Plan aimed at enhancing market liquidity, which is central to the consolidation of the gains from other ongoing initiatives in the Nigerian capital market</a:t>
            </a:r>
          </a:p>
          <a:p>
            <a:pPr marL="169235" indent="-169235">
              <a:spcBef>
                <a:spcPts val="882"/>
              </a:spcBef>
              <a:spcAft>
                <a:spcPts val="882"/>
              </a:spcAft>
              <a:buClr>
                <a:schemeClr val="accent1"/>
              </a:buClr>
              <a:buFont typeface="Wingdings" panose="05000000000000000000" pitchFamily="2" charset="2"/>
              <a:buChar char="§"/>
            </a:pPr>
            <a:r>
              <a:rPr lang="en-US" sz="1400" dirty="0"/>
              <a:t>In furtherance to this objective, the technical committee's activities are expected to be guided by the  broad terms of reference enumerated below:</a:t>
            </a:r>
          </a:p>
          <a:p>
            <a:pPr marL="451349" lvl="1" indent="-189024">
              <a:spcBef>
                <a:spcPts val="662"/>
              </a:spcBef>
              <a:spcAft>
                <a:spcPts val="662"/>
              </a:spcAft>
              <a:buFont typeface="Arial" panose="020B0604020202020204" pitchFamily="34" charset="0"/>
              <a:buChar char="−"/>
            </a:pPr>
            <a:r>
              <a:rPr lang="en-US" sz="1200" dirty="0"/>
              <a:t>Examine existing liquidity enhancement initiatives such as securities lending and market making to identify possible challenges and constraints;</a:t>
            </a:r>
          </a:p>
          <a:p>
            <a:pPr marL="451349" lvl="1" indent="-189024">
              <a:spcBef>
                <a:spcPts val="662"/>
              </a:spcBef>
              <a:spcAft>
                <a:spcPts val="662"/>
              </a:spcAft>
              <a:buFont typeface="Arial" panose="020B0604020202020204" pitchFamily="34" charset="0"/>
              <a:buChar char="−"/>
            </a:pPr>
            <a:r>
              <a:rPr lang="en-US" sz="1200" dirty="0"/>
              <a:t>Develop Roadmap for the enhancement of liquidity in the market; and </a:t>
            </a:r>
          </a:p>
          <a:p>
            <a:pPr marL="451349" lvl="1" indent="-189024">
              <a:spcBef>
                <a:spcPts val="662"/>
              </a:spcBef>
              <a:spcAft>
                <a:spcPts val="662"/>
              </a:spcAft>
              <a:buFont typeface="Arial" panose="020B0604020202020204" pitchFamily="34" charset="0"/>
              <a:buChar char="−"/>
            </a:pPr>
            <a:r>
              <a:rPr lang="en-US" sz="1200" dirty="0"/>
              <a:t>Undertake any other activity that may be relevant to the achievement of the mandate</a:t>
            </a:r>
          </a:p>
          <a:p>
            <a:pPr marL="169235" indent="-169235">
              <a:spcBef>
                <a:spcPts val="882"/>
              </a:spcBef>
              <a:spcAft>
                <a:spcPts val="882"/>
              </a:spcAft>
              <a:buClr>
                <a:schemeClr val="accent1"/>
              </a:buClr>
              <a:buFont typeface="Wingdings" panose="05000000000000000000" pitchFamily="2" charset="2"/>
              <a:buChar char="§"/>
            </a:pPr>
            <a:r>
              <a:rPr lang="en-US" sz="1400" dirty="0"/>
              <a:t>The Committee operated via two (2) main sub-committees with focus on equity and fixed income</a:t>
            </a:r>
          </a:p>
          <a:p>
            <a:pPr marL="169235" indent="-169235">
              <a:spcBef>
                <a:spcPts val="882"/>
              </a:spcBef>
              <a:spcAft>
                <a:spcPts val="882"/>
              </a:spcAft>
              <a:buClr>
                <a:schemeClr val="accent1"/>
              </a:buClr>
              <a:buFont typeface="Wingdings" panose="05000000000000000000" pitchFamily="2" charset="2"/>
              <a:buChar char="§"/>
            </a:pPr>
            <a:r>
              <a:rPr lang="en-US" sz="1400" dirty="0"/>
              <a:t>The Committee also invited and received presentation/recommendations from:</a:t>
            </a:r>
          </a:p>
          <a:p>
            <a:pPr marL="451349" lvl="1" indent="-189024">
              <a:spcBef>
                <a:spcPts val="662"/>
              </a:spcBef>
              <a:spcAft>
                <a:spcPts val="662"/>
              </a:spcAft>
              <a:buClr>
                <a:srgbClr val="D00062"/>
              </a:buClr>
              <a:buFont typeface="Arial" panose="020B0604020202020204" pitchFamily="34" charset="0"/>
              <a:buChar char="−"/>
            </a:pPr>
            <a:r>
              <a:rPr lang="en-US" sz="1200" dirty="0"/>
              <a:t>FMAN on the liquidity challenges in the Collective Investment Scheme segment</a:t>
            </a:r>
          </a:p>
          <a:p>
            <a:pPr marL="451349" lvl="1" indent="-189024">
              <a:spcBef>
                <a:spcPts val="662"/>
              </a:spcBef>
              <a:spcAft>
                <a:spcPts val="662"/>
              </a:spcAft>
              <a:buClr>
                <a:srgbClr val="D00062"/>
              </a:buClr>
              <a:buFont typeface="Arial" panose="020B0604020202020204" pitchFamily="34" charset="0"/>
              <a:buChar char="−"/>
            </a:pPr>
            <a:r>
              <a:rPr lang="en-US" sz="1200" dirty="0"/>
              <a:t>Stanbic IBTC on the challenges with the implementation of the NSE Securities Lending Framework </a:t>
            </a:r>
          </a:p>
          <a:p>
            <a:pPr marL="451349" lvl="1" indent="-189024">
              <a:spcBef>
                <a:spcPts val="662"/>
              </a:spcBef>
              <a:spcAft>
                <a:spcPts val="662"/>
              </a:spcAft>
              <a:buClr>
                <a:srgbClr val="D00062"/>
              </a:buClr>
              <a:buFont typeface="Arial" panose="020B0604020202020204" pitchFamily="34" charset="0"/>
              <a:buChar char="−"/>
            </a:pPr>
            <a:r>
              <a:rPr lang="en-US" sz="1200" dirty="0"/>
              <a:t>Presentation from NSE Market Maker</a:t>
            </a:r>
          </a:p>
          <a:p>
            <a:pPr marL="169235" indent="-169235">
              <a:spcBef>
                <a:spcPts val="882"/>
              </a:spcBef>
              <a:spcAft>
                <a:spcPts val="882"/>
              </a:spcAft>
              <a:buClr>
                <a:schemeClr val="accent1"/>
              </a:buClr>
              <a:buFont typeface="Wingdings" panose="05000000000000000000" pitchFamily="2" charset="2"/>
              <a:buChar char="§"/>
            </a:pPr>
            <a:r>
              <a:rPr lang="en-US" sz="1400" dirty="0"/>
              <a:t>The Committee currently consolidating the identified challenges, recommendations and solutions into a final report.</a:t>
            </a:r>
          </a:p>
          <a:p>
            <a:pPr>
              <a:spcBef>
                <a:spcPts val="882"/>
              </a:spcBef>
              <a:spcAft>
                <a:spcPts val="882"/>
              </a:spcAft>
              <a:buClr>
                <a:schemeClr val="accent1"/>
              </a:buClr>
            </a:pPr>
            <a:endParaRPr lang="en-US" sz="1400" dirty="0"/>
          </a:p>
          <a:p>
            <a:pPr marL="169235" indent="-169235">
              <a:spcBef>
                <a:spcPts val="882"/>
              </a:spcBef>
              <a:spcAft>
                <a:spcPts val="882"/>
              </a:spcAft>
              <a:buClr>
                <a:schemeClr val="accent1"/>
              </a:buClr>
              <a:buFont typeface="Wingdings" panose="05000000000000000000" pitchFamily="2" charset="2"/>
              <a:buChar char="§"/>
            </a:pPr>
            <a:endParaRPr lang="en-US" sz="1400" dirty="0"/>
          </a:p>
          <a:p>
            <a:pPr marL="169235" indent="-169235">
              <a:spcBef>
                <a:spcPts val="882"/>
              </a:spcBef>
              <a:spcAft>
                <a:spcPts val="882"/>
              </a:spcAft>
              <a:buClr>
                <a:schemeClr val="accent1"/>
              </a:buClr>
              <a:buFont typeface="Wingdings" panose="05000000000000000000" pitchFamily="2" charset="2"/>
              <a:buChar char="§"/>
            </a:pPr>
            <a:endParaRPr lang="en-US" sz="1400" dirty="0"/>
          </a:p>
          <a:p>
            <a:pPr marL="451349" lvl="1" indent="-189024">
              <a:spcBef>
                <a:spcPts val="662"/>
              </a:spcBef>
              <a:spcAft>
                <a:spcPts val="662"/>
              </a:spcAft>
              <a:buFont typeface="Arial" panose="020B0604020202020204" pitchFamily="34" charset="0"/>
              <a:buChar char="−"/>
            </a:pPr>
            <a:endParaRPr lang="en-US" sz="1400" dirty="0"/>
          </a:p>
          <a:p>
            <a:pPr>
              <a:spcBef>
                <a:spcPts val="882"/>
              </a:spcBef>
              <a:spcAft>
                <a:spcPts val="882"/>
              </a:spcAft>
              <a:buClr>
                <a:schemeClr val="accent1"/>
              </a:buClr>
            </a:pPr>
            <a:endParaRPr lang="en-US" sz="1400" dirty="0"/>
          </a:p>
        </p:txBody>
      </p:sp>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1</a:t>
            </a:fld>
            <a:endParaRPr lang="en-GB" sz="772" dirty="0"/>
          </a:p>
        </p:txBody>
      </p:sp>
      <p:sp>
        <p:nvSpPr>
          <p:cNvPr id="8" name="Title 1">
            <a:extLst>
              <a:ext uri="{FF2B5EF4-FFF2-40B4-BE49-F238E27FC236}">
                <a16:creationId xmlns:a16="http://schemas.microsoft.com/office/drawing/2014/main" id="{870D27CE-E633-4C6A-854D-BA5B8EC4583F}"/>
              </a:ext>
            </a:extLst>
          </p:cNvPr>
          <p:cNvSpPr>
            <a:spLocks noGrp="1"/>
          </p:cNvSpPr>
          <p:nvPr>
            <p:ph type="title"/>
          </p:nvPr>
        </p:nvSpPr>
        <p:spPr>
          <a:xfrm>
            <a:off x="589949" y="227083"/>
            <a:ext cx="7920000" cy="974240"/>
          </a:xfrm>
          <a:noFill/>
        </p:spPr>
        <p:txBody>
          <a:bodyPr vert="horz" lIns="104306" tIns="52153" rIns="104306" bIns="52153" rtlCol="0" anchor="ctr" anchorCtr="0">
            <a:noAutofit/>
          </a:bodyPr>
          <a:lstStyle/>
          <a:p>
            <a:pPr>
              <a:lnSpc>
                <a:spcPct val="100000"/>
              </a:lnSpc>
            </a:pPr>
            <a:r>
              <a:rPr lang="en-GB" sz="2600" spc="-150" dirty="0"/>
              <a:t>INTRODUCTION</a:t>
            </a:r>
            <a:br>
              <a:rPr lang="en-GB" sz="2600" spc="-150" dirty="0"/>
            </a:br>
            <a:endParaRPr lang="en-GB" sz="2600" b="0" i="1" spc="-150" dirty="0"/>
          </a:p>
        </p:txBody>
      </p:sp>
    </p:spTree>
    <p:extLst>
      <p:ext uri="{BB962C8B-B14F-4D97-AF65-F5344CB8AC3E}">
        <p14:creationId xmlns:p14="http://schemas.microsoft.com/office/powerpoint/2010/main" val="49527230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2</a:t>
            </a:fld>
            <a:endParaRPr lang="en-GB" sz="772" dirty="0"/>
          </a:p>
        </p:txBody>
      </p:sp>
      <p:sp>
        <p:nvSpPr>
          <p:cNvPr id="8" name="Title 1">
            <a:extLst>
              <a:ext uri="{FF2B5EF4-FFF2-40B4-BE49-F238E27FC236}">
                <a16:creationId xmlns:a16="http://schemas.microsoft.com/office/drawing/2014/main" id="{870D27CE-E633-4C6A-854D-BA5B8EC4583F}"/>
              </a:ext>
            </a:extLst>
          </p:cNvPr>
          <p:cNvSpPr>
            <a:spLocks noGrp="1"/>
          </p:cNvSpPr>
          <p:nvPr>
            <p:ph type="title"/>
          </p:nvPr>
        </p:nvSpPr>
        <p:spPr>
          <a:xfrm>
            <a:off x="589949" y="159281"/>
            <a:ext cx="7920000" cy="974240"/>
          </a:xfrm>
          <a:noFill/>
        </p:spPr>
        <p:txBody>
          <a:bodyPr vert="horz" lIns="104306" tIns="52153" rIns="104306" bIns="52153" rtlCol="0" anchor="ctr" anchorCtr="0">
            <a:noAutofit/>
          </a:bodyPr>
          <a:lstStyle/>
          <a:p>
            <a:pPr>
              <a:lnSpc>
                <a:spcPct val="100000"/>
              </a:lnSpc>
            </a:pPr>
            <a:r>
              <a:rPr lang="en-GB" sz="2600" spc="-150" dirty="0"/>
              <a:t>SUMMARY OF KEY RECOMMENDATIONS from first draft </a:t>
            </a:r>
            <a:endParaRPr lang="en-GB" sz="2600" b="0" i="1" spc="-150" dirty="0"/>
          </a:p>
        </p:txBody>
      </p:sp>
      <p:grpSp>
        <p:nvGrpSpPr>
          <p:cNvPr id="24" name="Group 23">
            <a:extLst>
              <a:ext uri="{FF2B5EF4-FFF2-40B4-BE49-F238E27FC236}">
                <a16:creationId xmlns:a16="http://schemas.microsoft.com/office/drawing/2014/main" id="{1073214C-6614-4085-B5EB-8B442521BCD2}"/>
              </a:ext>
            </a:extLst>
          </p:cNvPr>
          <p:cNvGrpSpPr/>
          <p:nvPr/>
        </p:nvGrpSpPr>
        <p:grpSpPr>
          <a:xfrm>
            <a:off x="343346" y="1678705"/>
            <a:ext cx="10166106" cy="4143751"/>
            <a:chOff x="343346" y="1328698"/>
            <a:chExt cx="10166106" cy="4143751"/>
          </a:xfrm>
        </p:grpSpPr>
        <p:sp>
          <p:nvSpPr>
            <p:cNvPr id="4" name="Freeform: Shape 3">
              <a:extLst>
                <a:ext uri="{FF2B5EF4-FFF2-40B4-BE49-F238E27FC236}">
                  <a16:creationId xmlns:a16="http://schemas.microsoft.com/office/drawing/2014/main" id="{C8D00DE2-78E3-47B4-A442-64140809A240}"/>
                </a:ext>
              </a:extLst>
            </p:cNvPr>
            <p:cNvSpPr/>
            <p:nvPr/>
          </p:nvSpPr>
          <p:spPr>
            <a:xfrm>
              <a:off x="343750" y="1328698"/>
              <a:ext cx="2134176" cy="1073923"/>
            </a:xfrm>
            <a:custGeom>
              <a:avLst/>
              <a:gdLst>
                <a:gd name="connsiteX0" fmla="*/ 0 w 1699727"/>
                <a:gd name="connsiteY0" fmla="*/ 169973 h 1994736"/>
                <a:gd name="connsiteX1" fmla="*/ 169973 w 1699727"/>
                <a:gd name="connsiteY1" fmla="*/ 0 h 1994736"/>
                <a:gd name="connsiteX2" fmla="*/ 1529754 w 1699727"/>
                <a:gd name="connsiteY2" fmla="*/ 0 h 1994736"/>
                <a:gd name="connsiteX3" fmla="*/ 1699727 w 1699727"/>
                <a:gd name="connsiteY3" fmla="*/ 169973 h 1994736"/>
                <a:gd name="connsiteX4" fmla="*/ 1699727 w 1699727"/>
                <a:gd name="connsiteY4" fmla="*/ 1824763 h 1994736"/>
                <a:gd name="connsiteX5" fmla="*/ 1529754 w 1699727"/>
                <a:gd name="connsiteY5" fmla="*/ 1994736 h 1994736"/>
                <a:gd name="connsiteX6" fmla="*/ 169973 w 1699727"/>
                <a:gd name="connsiteY6" fmla="*/ 1994736 h 1994736"/>
                <a:gd name="connsiteX7" fmla="*/ 0 w 1699727"/>
                <a:gd name="connsiteY7" fmla="*/ 1824763 h 1994736"/>
                <a:gd name="connsiteX8" fmla="*/ 0 w 1699727"/>
                <a:gd name="connsiteY8" fmla="*/ 169973 h 1994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94736">
                  <a:moveTo>
                    <a:pt x="0" y="169973"/>
                  </a:moveTo>
                  <a:cubicBezTo>
                    <a:pt x="0" y="76100"/>
                    <a:pt x="76100" y="0"/>
                    <a:pt x="169973" y="0"/>
                  </a:cubicBezTo>
                  <a:lnTo>
                    <a:pt x="1529754" y="0"/>
                  </a:lnTo>
                  <a:cubicBezTo>
                    <a:pt x="1623627" y="0"/>
                    <a:pt x="1699727" y="76100"/>
                    <a:pt x="1699727" y="169973"/>
                  </a:cubicBezTo>
                  <a:lnTo>
                    <a:pt x="1699727" y="1824763"/>
                  </a:lnTo>
                  <a:cubicBezTo>
                    <a:pt x="1699727" y="1918636"/>
                    <a:pt x="1623627" y="1994736"/>
                    <a:pt x="1529754" y="1994736"/>
                  </a:cubicBezTo>
                  <a:lnTo>
                    <a:pt x="169973" y="1994736"/>
                  </a:lnTo>
                  <a:cubicBezTo>
                    <a:pt x="76100" y="1994736"/>
                    <a:pt x="0" y="1918636"/>
                    <a:pt x="0" y="1824763"/>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8252" numCol="1" spcCol="1270" anchor="t" anchorCtr="0">
              <a:noAutofit/>
            </a:bodyPr>
            <a:lstStyle/>
            <a:p>
              <a:pPr marL="0" lvl="0" indent="0" algn="ctr" defTabSz="622300">
                <a:lnSpc>
                  <a:spcPct val="90000"/>
                </a:lnSpc>
                <a:spcBef>
                  <a:spcPct val="0"/>
                </a:spcBef>
                <a:spcAft>
                  <a:spcPct val="35000"/>
                </a:spcAft>
                <a:buClr>
                  <a:schemeClr val="accent1"/>
                </a:buClr>
                <a:buFont typeface="Arial" panose="020B0604020202020204" pitchFamily="34" charset="0"/>
                <a:buNone/>
              </a:pPr>
              <a:r>
                <a:rPr lang="en-GB" sz="1600" b="1" kern="1200" dirty="0">
                  <a:solidFill>
                    <a:schemeClr val="bg1"/>
                  </a:solidFill>
                </a:rPr>
                <a:t>Increasing pool of securities /products</a:t>
              </a:r>
            </a:p>
          </p:txBody>
        </p:sp>
        <p:sp>
          <p:nvSpPr>
            <p:cNvPr id="6" name="Freeform: Shape 5">
              <a:extLst>
                <a:ext uri="{FF2B5EF4-FFF2-40B4-BE49-F238E27FC236}">
                  <a16:creationId xmlns:a16="http://schemas.microsoft.com/office/drawing/2014/main" id="{F274CCFA-4540-49DD-B0C9-A9C05ACDA3B2}"/>
                </a:ext>
              </a:extLst>
            </p:cNvPr>
            <p:cNvSpPr/>
            <p:nvPr/>
          </p:nvSpPr>
          <p:spPr>
            <a:xfrm>
              <a:off x="343346" y="2467500"/>
              <a:ext cx="2134176" cy="3001668"/>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500" dirty="0"/>
                <a:t>Create incentives that makes the concentration of ownership in public listed companies less attractive in other to improve the supply freely tradable shares in the market.</a:t>
              </a:r>
              <a:endParaRPr lang="en-GB" sz="1500" kern="1200" dirty="0"/>
            </a:p>
            <a:p>
              <a:pPr marL="114300" lvl="1" indent="-114300" algn="l" defTabSz="622300">
                <a:lnSpc>
                  <a:spcPct val="90000"/>
                </a:lnSpc>
                <a:spcBef>
                  <a:spcPct val="0"/>
                </a:spcBef>
                <a:spcAft>
                  <a:spcPct val="15000"/>
                </a:spcAft>
                <a:buChar char="•"/>
              </a:pPr>
              <a:endParaRPr lang="en-GB" sz="1500" kern="1200" dirty="0"/>
            </a:p>
            <a:p>
              <a:pPr marL="114300" lvl="1" indent="-114300" algn="l" defTabSz="622300">
                <a:lnSpc>
                  <a:spcPct val="90000"/>
                </a:lnSpc>
                <a:spcBef>
                  <a:spcPct val="0"/>
                </a:spcBef>
                <a:spcAft>
                  <a:spcPct val="15000"/>
                </a:spcAft>
                <a:buFont typeface="Arial" panose="020B0604020202020204" pitchFamily="34" charset="0"/>
                <a:buChar char="•"/>
              </a:pPr>
              <a:endParaRPr lang="en-GB" sz="1500" kern="1200" dirty="0"/>
            </a:p>
          </p:txBody>
        </p:sp>
        <p:sp>
          <p:nvSpPr>
            <p:cNvPr id="10" name="Freeform: Shape 9">
              <a:extLst>
                <a:ext uri="{FF2B5EF4-FFF2-40B4-BE49-F238E27FC236}">
                  <a16:creationId xmlns:a16="http://schemas.microsoft.com/office/drawing/2014/main" id="{722D607F-A1E8-46E3-9AAE-30590CC19760}"/>
                </a:ext>
              </a:extLst>
            </p:cNvPr>
            <p:cNvSpPr/>
            <p:nvPr/>
          </p:nvSpPr>
          <p:spPr>
            <a:xfrm>
              <a:off x="2993296" y="1333349"/>
              <a:ext cx="2134176" cy="1069272"/>
            </a:xfrm>
            <a:custGeom>
              <a:avLst/>
              <a:gdLst>
                <a:gd name="connsiteX0" fmla="*/ 0 w 1699727"/>
                <a:gd name="connsiteY0" fmla="*/ 169973 h 1986097"/>
                <a:gd name="connsiteX1" fmla="*/ 169973 w 1699727"/>
                <a:gd name="connsiteY1" fmla="*/ 0 h 1986097"/>
                <a:gd name="connsiteX2" fmla="*/ 1529754 w 1699727"/>
                <a:gd name="connsiteY2" fmla="*/ 0 h 1986097"/>
                <a:gd name="connsiteX3" fmla="*/ 1699727 w 1699727"/>
                <a:gd name="connsiteY3" fmla="*/ 169973 h 1986097"/>
                <a:gd name="connsiteX4" fmla="*/ 1699727 w 1699727"/>
                <a:gd name="connsiteY4" fmla="*/ 1816124 h 1986097"/>
                <a:gd name="connsiteX5" fmla="*/ 1529754 w 1699727"/>
                <a:gd name="connsiteY5" fmla="*/ 1986097 h 1986097"/>
                <a:gd name="connsiteX6" fmla="*/ 169973 w 1699727"/>
                <a:gd name="connsiteY6" fmla="*/ 1986097 h 1986097"/>
                <a:gd name="connsiteX7" fmla="*/ 0 w 1699727"/>
                <a:gd name="connsiteY7" fmla="*/ 1816124 h 1986097"/>
                <a:gd name="connsiteX8" fmla="*/ 0 w 1699727"/>
                <a:gd name="connsiteY8" fmla="*/ 169973 h 1986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86097">
                  <a:moveTo>
                    <a:pt x="0" y="169973"/>
                  </a:moveTo>
                  <a:cubicBezTo>
                    <a:pt x="0" y="76100"/>
                    <a:pt x="76100" y="0"/>
                    <a:pt x="169973" y="0"/>
                  </a:cubicBezTo>
                  <a:lnTo>
                    <a:pt x="1529754" y="0"/>
                  </a:lnTo>
                  <a:cubicBezTo>
                    <a:pt x="1623627" y="0"/>
                    <a:pt x="1699727" y="76100"/>
                    <a:pt x="1699727" y="169973"/>
                  </a:cubicBezTo>
                  <a:lnTo>
                    <a:pt x="1699727" y="1816124"/>
                  </a:lnTo>
                  <a:cubicBezTo>
                    <a:pt x="1699727" y="1909997"/>
                    <a:pt x="1623627" y="1986097"/>
                    <a:pt x="1529754" y="1986097"/>
                  </a:cubicBezTo>
                  <a:lnTo>
                    <a:pt x="169973" y="1986097"/>
                  </a:lnTo>
                  <a:cubicBezTo>
                    <a:pt x="76100" y="1986097"/>
                    <a:pt x="0" y="1909997"/>
                    <a:pt x="0" y="1816124"/>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5373" numCol="1" spcCol="1270" anchor="t" anchorCtr="0">
              <a:noAutofit/>
            </a:bodyPr>
            <a:lstStyle/>
            <a:p>
              <a:pPr marL="0" lvl="0" indent="0" algn="ctr" defTabSz="622300">
                <a:lnSpc>
                  <a:spcPct val="90000"/>
                </a:lnSpc>
                <a:spcBef>
                  <a:spcPct val="0"/>
                </a:spcBef>
                <a:spcAft>
                  <a:spcPct val="35000"/>
                </a:spcAft>
                <a:buNone/>
              </a:pPr>
              <a:r>
                <a:rPr lang="en-GB" sz="1600" b="1" kern="1200" dirty="0"/>
                <a:t>Establishing supporting </a:t>
              </a:r>
              <a:r>
                <a:rPr lang="en-GB" sz="1600" b="1" dirty="0"/>
                <a:t>s</a:t>
              </a:r>
              <a:r>
                <a:rPr lang="en-GB" sz="1600" b="1" kern="1200" dirty="0"/>
                <a:t>tructures</a:t>
              </a:r>
            </a:p>
          </p:txBody>
        </p:sp>
        <p:sp>
          <p:nvSpPr>
            <p:cNvPr id="11" name="Freeform: Shape 10">
              <a:extLst>
                <a:ext uri="{FF2B5EF4-FFF2-40B4-BE49-F238E27FC236}">
                  <a16:creationId xmlns:a16="http://schemas.microsoft.com/office/drawing/2014/main" id="{85AFD624-05A9-48B7-9803-E189C499167E}"/>
                </a:ext>
              </a:extLst>
            </p:cNvPr>
            <p:cNvSpPr/>
            <p:nvPr/>
          </p:nvSpPr>
          <p:spPr>
            <a:xfrm>
              <a:off x="2992892" y="2470781"/>
              <a:ext cx="2134176" cy="3001668"/>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400" dirty="0"/>
                <a:t>Actively seek ways to reduce transaction costs including commission rates and advocate for lower taxes on capital market transactions. </a:t>
              </a:r>
              <a:r>
                <a:rPr lang="en-GB" sz="1400" kern="1200" dirty="0"/>
                <a:t> </a:t>
              </a:r>
            </a:p>
          </p:txBody>
        </p:sp>
        <p:sp>
          <p:nvSpPr>
            <p:cNvPr id="13" name="Freeform: Shape 12">
              <a:extLst>
                <a:ext uri="{FF2B5EF4-FFF2-40B4-BE49-F238E27FC236}">
                  <a16:creationId xmlns:a16="http://schemas.microsoft.com/office/drawing/2014/main" id="{F246F38F-25E3-4EB5-B7A5-746CDCE56ED8}"/>
                </a:ext>
              </a:extLst>
            </p:cNvPr>
            <p:cNvSpPr/>
            <p:nvPr/>
          </p:nvSpPr>
          <p:spPr>
            <a:xfrm>
              <a:off x="5728571" y="1337588"/>
              <a:ext cx="2131739" cy="1065033"/>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marL="0" lvl="0" indent="0" algn="ctr" defTabSz="622300">
                <a:lnSpc>
                  <a:spcPct val="90000"/>
                </a:lnSpc>
                <a:spcBef>
                  <a:spcPct val="0"/>
                </a:spcBef>
                <a:spcAft>
                  <a:spcPct val="35000"/>
                </a:spcAft>
                <a:buNone/>
              </a:pPr>
              <a:r>
                <a:rPr lang="en-GB" sz="1600" b="1" kern="1200" dirty="0">
                  <a:solidFill>
                    <a:schemeClr val="bg1"/>
                  </a:solidFill>
                </a:rPr>
                <a:t>Developing a diverse </a:t>
              </a:r>
              <a:r>
                <a:rPr lang="en-GB" sz="1600" b="1" dirty="0">
                  <a:solidFill>
                    <a:schemeClr val="bg1"/>
                  </a:solidFill>
                </a:rPr>
                <a:t>i</a:t>
              </a:r>
              <a:r>
                <a:rPr lang="en-GB" sz="1600" b="1" kern="1200" dirty="0">
                  <a:solidFill>
                    <a:schemeClr val="bg1"/>
                  </a:solidFill>
                </a:rPr>
                <a:t>nvestor </a:t>
              </a:r>
              <a:r>
                <a:rPr lang="en-GB" sz="1600" b="1" dirty="0">
                  <a:solidFill>
                    <a:schemeClr val="bg1"/>
                  </a:solidFill>
                </a:rPr>
                <a:t>b</a:t>
              </a:r>
              <a:r>
                <a:rPr lang="en-GB" sz="1600" b="1" kern="1200" dirty="0">
                  <a:solidFill>
                    <a:schemeClr val="bg1"/>
                  </a:solidFill>
                </a:rPr>
                <a:t>ase</a:t>
              </a:r>
              <a:r>
                <a:rPr lang="en-GB" sz="1600" kern="1200" dirty="0">
                  <a:solidFill>
                    <a:schemeClr val="bg1"/>
                  </a:solidFill>
                </a:rPr>
                <a:t> </a:t>
              </a:r>
              <a:endParaRPr lang="en-GB" sz="1600" b="1" kern="1200" dirty="0">
                <a:solidFill>
                  <a:schemeClr val="bg1"/>
                </a:solidFill>
              </a:endParaRPr>
            </a:p>
          </p:txBody>
        </p:sp>
        <p:sp>
          <p:nvSpPr>
            <p:cNvPr id="14" name="Freeform: Shape 13">
              <a:extLst>
                <a:ext uri="{FF2B5EF4-FFF2-40B4-BE49-F238E27FC236}">
                  <a16:creationId xmlns:a16="http://schemas.microsoft.com/office/drawing/2014/main" id="{3E398580-D4FC-44B8-92D0-F5F99BB1877D}"/>
                </a:ext>
              </a:extLst>
            </p:cNvPr>
            <p:cNvSpPr/>
            <p:nvPr/>
          </p:nvSpPr>
          <p:spPr>
            <a:xfrm>
              <a:off x="5728167" y="2467499"/>
              <a:ext cx="2131739" cy="3004950"/>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Char char="•"/>
              </a:pPr>
              <a:r>
                <a:rPr lang="en-US" sz="1400" dirty="0"/>
                <a:t>Increase market access beyond the traditional broker-dealer set up to allow more direct access and accommodate a diversified range of investors, as well as different trading strategies</a:t>
              </a:r>
              <a:endParaRPr lang="en-GB" sz="1400" dirty="0"/>
            </a:p>
            <a:p>
              <a:pPr marL="0" lvl="1" algn="l" defTabSz="622300">
                <a:lnSpc>
                  <a:spcPct val="90000"/>
                </a:lnSpc>
                <a:spcBef>
                  <a:spcPct val="0"/>
                </a:spcBef>
                <a:spcAft>
                  <a:spcPct val="15000"/>
                </a:spcAft>
              </a:pPr>
              <a:endParaRPr lang="en-GB" sz="1400" kern="1200" dirty="0"/>
            </a:p>
          </p:txBody>
        </p:sp>
        <p:sp>
          <p:nvSpPr>
            <p:cNvPr id="16" name="Freeform: Shape 15">
              <a:extLst>
                <a:ext uri="{FF2B5EF4-FFF2-40B4-BE49-F238E27FC236}">
                  <a16:creationId xmlns:a16="http://schemas.microsoft.com/office/drawing/2014/main" id="{6EAD0C40-E6D7-4870-8E54-7F7F8258CB49}"/>
                </a:ext>
              </a:extLst>
            </p:cNvPr>
            <p:cNvSpPr/>
            <p:nvPr/>
          </p:nvSpPr>
          <p:spPr>
            <a:xfrm>
              <a:off x="8300261" y="1333349"/>
              <a:ext cx="2131739" cy="1069272"/>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lvl="0" algn="ctr" defTabSz="622300">
                <a:lnSpc>
                  <a:spcPct val="90000"/>
                </a:lnSpc>
                <a:spcBef>
                  <a:spcPct val="0"/>
                </a:spcBef>
                <a:spcAft>
                  <a:spcPct val="35000"/>
                </a:spcAft>
                <a:buClr>
                  <a:schemeClr val="accent1"/>
                </a:buClr>
              </a:pPr>
              <a:r>
                <a:rPr lang="en-US" sz="1700" b="1" dirty="0"/>
                <a:t>Product Development</a:t>
              </a:r>
              <a:endParaRPr lang="en-GB" sz="1700" b="1" kern="1200" dirty="0"/>
            </a:p>
          </p:txBody>
        </p:sp>
        <p:sp>
          <p:nvSpPr>
            <p:cNvPr id="17" name="Freeform: Shape 16">
              <a:extLst>
                <a:ext uri="{FF2B5EF4-FFF2-40B4-BE49-F238E27FC236}">
                  <a16:creationId xmlns:a16="http://schemas.microsoft.com/office/drawing/2014/main" id="{478530E6-3796-42FB-9D06-03DC933E4F93}"/>
                </a:ext>
              </a:extLst>
            </p:cNvPr>
            <p:cNvSpPr/>
            <p:nvPr/>
          </p:nvSpPr>
          <p:spPr>
            <a:xfrm>
              <a:off x="8377713" y="2470781"/>
              <a:ext cx="2131739" cy="3001668"/>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400" dirty="0"/>
                <a:t>Increase the variety of investment products available in the market, including derivative instruments, to provide options for a wide range of investors with different trading strategies, risk appetite and investment horizon</a:t>
              </a:r>
            </a:p>
            <a:p>
              <a:pPr marL="114300" lvl="1" indent="-114300" algn="l" defTabSz="622300">
                <a:lnSpc>
                  <a:spcPct val="90000"/>
                </a:lnSpc>
                <a:spcBef>
                  <a:spcPct val="0"/>
                </a:spcBef>
                <a:spcAft>
                  <a:spcPct val="15000"/>
                </a:spcAft>
                <a:buChar char="•"/>
              </a:pPr>
              <a:endParaRPr lang="en-GB" sz="1400" kern="1200" dirty="0"/>
            </a:p>
          </p:txBody>
        </p:sp>
        <p:sp>
          <p:nvSpPr>
            <p:cNvPr id="21" name="Freeform: Shape 20">
              <a:extLst>
                <a:ext uri="{FF2B5EF4-FFF2-40B4-BE49-F238E27FC236}">
                  <a16:creationId xmlns:a16="http://schemas.microsoft.com/office/drawing/2014/main" id="{1D28570B-F764-4FB3-9AB4-B17D611B8F36}"/>
                </a:ext>
              </a:extLst>
            </p:cNvPr>
            <p:cNvSpPr/>
            <p:nvPr/>
          </p:nvSpPr>
          <p:spPr>
            <a:xfrm>
              <a:off x="350381" y="1328698"/>
              <a:ext cx="2134176" cy="1073923"/>
            </a:xfrm>
            <a:custGeom>
              <a:avLst/>
              <a:gdLst>
                <a:gd name="connsiteX0" fmla="*/ 0 w 1699727"/>
                <a:gd name="connsiteY0" fmla="*/ 169973 h 1994736"/>
                <a:gd name="connsiteX1" fmla="*/ 169973 w 1699727"/>
                <a:gd name="connsiteY1" fmla="*/ 0 h 1994736"/>
                <a:gd name="connsiteX2" fmla="*/ 1529754 w 1699727"/>
                <a:gd name="connsiteY2" fmla="*/ 0 h 1994736"/>
                <a:gd name="connsiteX3" fmla="*/ 1699727 w 1699727"/>
                <a:gd name="connsiteY3" fmla="*/ 169973 h 1994736"/>
                <a:gd name="connsiteX4" fmla="*/ 1699727 w 1699727"/>
                <a:gd name="connsiteY4" fmla="*/ 1824763 h 1994736"/>
                <a:gd name="connsiteX5" fmla="*/ 1529754 w 1699727"/>
                <a:gd name="connsiteY5" fmla="*/ 1994736 h 1994736"/>
                <a:gd name="connsiteX6" fmla="*/ 169973 w 1699727"/>
                <a:gd name="connsiteY6" fmla="*/ 1994736 h 1994736"/>
                <a:gd name="connsiteX7" fmla="*/ 0 w 1699727"/>
                <a:gd name="connsiteY7" fmla="*/ 1824763 h 1994736"/>
                <a:gd name="connsiteX8" fmla="*/ 0 w 1699727"/>
                <a:gd name="connsiteY8" fmla="*/ 169973 h 1994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94736">
                  <a:moveTo>
                    <a:pt x="0" y="169973"/>
                  </a:moveTo>
                  <a:cubicBezTo>
                    <a:pt x="0" y="76100"/>
                    <a:pt x="76100" y="0"/>
                    <a:pt x="169973" y="0"/>
                  </a:cubicBezTo>
                  <a:lnTo>
                    <a:pt x="1529754" y="0"/>
                  </a:lnTo>
                  <a:cubicBezTo>
                    <a:pt x="1623627" y="0"/>
                    <a:pt x="1699727" y="76100"/>
                    <a:pt x="1699727" y="169973"/>
                  </a:cubicBezTo>
                  <a:lnTo>
                    <a:pt x="1699727" y="1824763"/>
                  </a:lnTo>
                  <a:cubicBezTo>
                    <a:pt x="1699727" y="1918636"/>
                    <a:pt x="1623627" y="1994736"/>
                    <a:pt x="1529754" y="1994736"/>
                  </a:cubicBezTo>
                  <a:lnTo>
                    <a:pt x="169973" y="1994736"/>
                  </a:lnTo>
                  <a:cubicBezTo>
                    <a:pt x="76100" y="1994736"/>
                    <a:pt x="0" y="1918636"/>
                    <a:pt x="0" y="1824763"/>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8252" numCol="1" spcCol="1270" anchor="t" anchorCtr="0">
              <a:noAutofit/>
            </a:bodyPr>
            <a:lstStyle/>
            <a:p>
              <a:pPr lvl="0" algn="ctr" defTabSz="622300">
                <a:lnSpc>
                  <a:spcPct val="90000"/>
                </a:lnSpc>
                <a:spcBef>
                  <a:spcPct val="0"/>
                </a:spcBef>
                <a:spcAft>
                  <a:spcPct val="35000"/>
                </a:spcAft>
                <a:buClr>
                  <a:schemeClr val="accent1"/>
                </a:buClr>
              </a:pPr>
              <a:r>
                <a:rPr lang="en-US" sz="1700" b="1" dirty="0">
                  <a:solidFill>
                    <a:schemeClr val="bg1"/>
                  </a:solidFill>
                </a:rPr>
                <a:t>Improvement in Free Float</a:t>
              </a:r>
              <a:endParaRPr lang="en-GB" sz="1700" b="1" kern="1200" dirty="0">
                <a:solidFill>
                  <a:schemeClr val="bg1"/>
                </a:solidFill>
              </a:endParaRPr>
            </a:p>
          </p:txBody>
        </p:sp>
        <p:sp>
          <p:nvSpPr>
            <p:cNvPr id="22" name="Freeform: Shape 21">
              <a:extLst>
                <a:ext uri="{FF2B5EF4-FFF2-40B4-BE49-F238E27FC236}">
                  <a16:creationId xmlns:a16="http://schemas.microsoft.com/office/drawing/2014/main" id="{F3E3DA59-479C-46D7-A946-F1A0A4642A7A}"/>
                </a:ext>
              </a:extLst>
            </p:cNvPr>
            <p:cNvSpPr/>
            <p:nvPr/>
          </p:nvSpPr>
          <p:spPr>
            <a:xfrm>
              <a:off x="2999927" y="1333349"/>
              <a:ext cx="2134176" cy="1069272"/>
            </a:xfrm>
            <a:custGeom>
              <a:avLst/>
              <a:gdLst>
                <a:gd name="connsiteX0" fmla="*/ 0 w 1699727"/>
                <a:gd name="connsiteY0" fmla="*/ 169973 h 1986097"/>
                <a:gd name="connsiteX1" fmla="*/ 169973 w 1699727"/>
                <a:gd name="connsiteY1" fmla="*/ 0 h 1986097"/>
                <a:gd name="connsiteX2" fmla="*/ 1529754 w 1699727"/>
                <a:gd name="connsiteY2" fmla="*/ 0 h 1986097"/>
                <a:gd name="connsiteX3" fmla="*/ 1699727 w 1699727"/>
                <a:gd name="connsiteY3" fmla="*/ 169973 h 1986097"/>
                <a:gd name="connsiteX4" fmla="*/ 1699727 w 1699727"/>
                <a:gd name="connsiteY4" fmla="*/ 1816124 h 1986097"/>
                <a:gd name="connsiteX5" fmla="*/ 1529754 w 1699727"/>
                <a:gd name="connsiteY5" fmla="*/ 1986097 h 1986097"/>
                <a:gd name="connsiteX6" fmla="*/ 169973 w 1699727"/>
                <a:gd name="connsiteY6" fmla="*/ 1986097 h 1986097"/>
                <a:gd name="connsiteX7" fmla="*/ 0 w 1699727"/>
                <a:gd name="connsiteY7" fmla="*/ 1816124 h 1986097"/>
                <a:gd name="connsiteX8" fmla="*/ 0 w 1699727"/>
                <a:gd name="connsiteY8" fmla="*/ 169973 h 1986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86097">
                  <a:moveTo>
                    <a:pt x="0" y="169973"/>
                  </a:moveTo>
                  <a:cubicBezTo>
                    <a:pt x="0" y="76100"/>
                    <a:pt x="76100" y="0"/>
                    <a:pt x="169973" y="0"/>
                  </a:cubicBezTo>
                  <a:lnTo>
                    <a:pt x="1529754" y="0"/>
                  </a:lnTo>
                  <a:cubicBezTo>
                    <a:pt x="1623627" y="0"/>
                    <a:pt x="1699727" y="76100"/>
                    <a:pt x="1699727" y="169973"/>
                  </a:cubicBezTo>
                  <a:lnTo>
                    <a:pt x="1699727" y="1816124"/>
                  </a:lnTo>
                  <a:cubicBezTo>
                    <a:pt x="1699727" y="1909997"/>
                    <a:pt x="1623627" y="1986097"/>
                    <a:pt x="1529754" y="1986097"/>
                  </a:cubicBezTo>
                  <a:lnTo>
                    <a:pt x="169973" y="1986097"/>
                  </a:lnTo>
                  <a:cubicBezTo>
                    <a:pt x="76100" y="1986097"/>
                    <a:pt x="0" y="1909997"/>
                    <a:pt x="0" y="1816124"/>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5373" numCol="1" spcCol="1270" anchor="t" anchorCtr="0">
              <a:noAutofit/>
            </a:bodyPr>
            <a:lstStyle/>
            <a:p>
              <a:pPr lvl="0" algn="ctr" defTabSz="622300">
                <a:lnSpc>
                  <a:spcPct val="90000"/>
                </a:lnSpc>
                <a:spcBef>
                  <a:spcPct val="0"/>
                </a:spcBef>
                <a:spcAft>
                  <a:spcPct val="35000"/>
                </a:spcAft>
              </a:pPr>
              <a:r>
                <a:rPr lang="en-US" sz="1700" b="1" dirty="0"/>
                <a:t>Reduction in Transaction Costs</a:t>
              </a:r>
              <a:r>
                <a:rPr lang="en-GB" sz="1700" b="1" kern="1200" dirty="0"/>
                <a:t> supporting </a:t>
              </a:r>
              <a:r>
                <a:rPr lang="en-GB" sz="1700" b="1" dirty="0"/>
                <a:t>s</a:t>
              </a:r>
              <a:r>
                <a:rPr lang="en-GB" sz="1700" b="1" kern="1200" dirty="0"/>
                <a:t>tructures</a:t>
              </a:r>
            </a:p>
          </p:txBody>
        </p:sp>
        <p:sp>
          <p:nvSpPr>
            <p:cNvPr id="23" name="Freeform: Shape 22">
              <a:extLst>
                <a:ext uri="{FF2B5EF4-FFF2-40B4-BE49-F238E27FC236}">
                  <a16:creationId xmlns:a16="http://schemas.microsoft.com/office/drawing/2014/main" id="{F22226AC-CB69-4378-ABCD-3A7B6B7F3017}"/>
                </a:ext>
              </a:extLst>
            </p:cNvPr>
            <p:cNvSpPr/>
            <p:nvPr/>
          </p:nvSpPr>
          <p:spPr>
            <a:xfrm>
              <a:off x="5735202" y="1337588"/>
              <a:ext cx="2131739" cy="1065033"/>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lvl="0" algn="ctr" defTabSz="622300">
                <a:lnSpc>
                  <a:spcPct val="90000"/>
                </a:lnSpc>
                <a:spcBef>
                  <a:spcPct val="0"/>
                </a:spcBef>
                <a:spcAft>
                  <a:spcPct val="35000"/>
                </a:spcAft>
              </a:pPr>
              <a:r>
                <a:rPr lang="en-GB" sz="1700" b="1" dirty="0">
                  <a:solidFill>
                    <a:schemeClr val="bg1"/>
                  </a:solidFill>
                </a:rPr>
                <a:t>Direct Market Access</a:t>
              </a:r>
            </a:p>
          </p:txBody>
        </p:sp>
      </p:grpSp>
    </p:spTree>
    <p:extLst>
      <p:ext uri="{BB962C8B-B14F-4D97-AF65-F5344CB8AC3E}">
        <p14:creationId xmlns:p14="http://schemas.microsoft.com/office/powerpoint/2010/main" val="390247101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3</a:t>
            </a:fld>
            <a:endParaRPr lang="en-GB" sz="772" dirty="0"/>
          </a:p>
        </p:txBody>
      </p:sp>
      <p:sp>
        <p:nvSpPr>
          <p:cNvPr id="8" name="Title 1">
            <a:extLst>
              <a:ext uri="{FF2B5EF4-FFF2-40B4-BE49-F238E27FC236}">
                <a16:creationId xmlns:a16="http://schemas.microsoft.com/office/drawing/2014/main" id="{870D27CE-E633-4C6A-854D-BA5B8EC4583F}"/>
              </a:ext>
            </a:extLst>
          </p:cNvPr>
          <p:cNvSpPr>
            <a:spLocks noGrp="1"/>
          </p:cNvSpPr>
          <p:nvPr>
            <p:ph type="title"/>
          </p:nvPr>
        </p:nvSpPr>
        <p:spPr>
          <a:xfrm>
            <a:off x="589949" y="159281"/>
            <a:ext cx="7920000" cy="974240"/>
          </a:xfrm>
          <a:noFill/>
        </p:spPr>
        <p:txBody>
          <a:bodyPr vert="horz" lIns="104306" tIns="52153" rIns="104306" bIns="52153" rtlCol="0" anchor="ctr" anchorCtr="0">
            <a:noAutofit/>
          </a:bodyPr>
          <a:lstStyle/>
          <a:p>
            <a:pPr>
              <a:lnSpc>
                <a:spcPct val="100000"/>
              </a:lnSpc>
            </a:pPr>
            <a:r>
              <a:rPr lang="en-GB" sz="2600" spc="-150" dirty="0"/>
              <a:t>SUMMARY OF KEY RECOMMENDATIONS from first draft </a:t>
            </a:r>
            <a:endParaRPr lang="en-GB" sz="2600" b="0" i="1" spc="-150" dirty="0"/>
          </a:p>
        </p:txBody>
      </p:sp>
      <p:grpSp>
        <p:nvGrpSpPr>
          <p:cNvPr id="24" name="Group 23">
            <a:extLst>
              <a:ext uri="{FF2B5EF4-FFF2-40B4-BE49-F238E27FC236}">
                <a16:creationId xmlns:a16="http://schemas.microsoft.com/office/drawing/2014/main" id="{1073214C-6614-4085-B5EB-8B442521BCD2}"/>
              </a:ext>
            </a:extLst>
          </p:cNvPr>
          <p:cNvGrpSpPr/>
          <p:nvPr/>
        </p:nvGrpSpPr>
        <p:grpSpPr>
          <a:xfrm>
            <a:off x="343346" y="1678705"/>
            <a:ext cx="10166106" cy="4143751"/>
            <a:chOff x="343346" y="1328698"/>
            <a:chExt cx="10166106" cy="4143751"/>
          </a:xfrm>
        </p:grpSpPr>
        <p:sp>
          <p:nvSpPr>
            <p:cNvPr id="4" name="Freeform: Shape 3">
              <a:extLst>
                <a:ext uri="{FF2B5EF4-FFF2-40B4-BE49-F238E27FC236}">
                  <a16:creationId xmlns:a16="http://schemas.microsoft.com/office/drawing/2014/main" id="{C8D00DE2-78E3-47B4-A442-64140809A240}"/>
                </a:ext>
              </a:extLst>
            </p:cNvPr>
            <p:cNvSpPr/>
            <p:nvPr/>
          </p:nvSpPr>
          <p:spPr>
            <a:xfrm>
              <a:off x="343750" y="1328698"/>
              <a:ext cx="2134176" cy="1073923"/>
            </a:xfrm>
            <a:custGeom>
              <a:avLst/>
              <a:gdLst>
                <a:gd name="connsiteX0" fmla="*/ 0 w 1699727"/>
                <a:gd name="connsiteY0" fmla="*/ 169973 h 1994736"/>
                <a:gd name="connsiteX1" fmla="*/ 169973 w 1699727"/>
                <a:gd name="connsiteY1" fmla="*/ 0 h 1994736"/>
                <a:gd name="connsiteX2" fmla="*/ 1529754 w 1699727"/>
                <a:gd name="connsiteY2" fmla="*/ 0 h 1994736"/>
                <a:gd name="connsiteX3" fmla="*/ 1699727 w 1699727"/>
                <a:gd name="connsiteY3" fmla="*/ 169973 h 1994736"/>
                <a:gd name="connsiteX4" fmla="*/ 1699727 w 1699727"/>
                <a:gd name="connsiteY4" fmla="*/ 1824763 h 1994736"/>
                <a:gd name="connsiteX5" fmla="*/ 1529754 w 1699727"/>
                <a:gd name="connsiteY5" fmla="*/ 1994736 h 1994736"/>
                <a:gd name="connsiteX6" fmla="*/ 169973 w 1699727"/>
                <a:gd name="connsiteY6" fmla="*/ 1994736 h 1994736"/>
                <a:gd name="connsiteX7" fmla="*/ 0 w 1699727"/>
                <a:gd name="connsiteY7" fmla="*/ 1824763 h 1994736"/>
                <a:gd name="connsiteX8" fmla="*/ 0 w 1699727"/>
                <a:gd name="connsiteY8" fmla="*/ 169973 h 1994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94736">
                  <a:moveTo>
                    <a:pt x="0" y="169973"/>
                  </a:moveTo>
                  <a:cubicBezTo>
                    <a:pt x="0" y="76100"/>
                    <a:pt x="76100" y="0"/>
                    <a:pt x="169973" y="0"/>
                  </a:cubicBezTo>
                  <a:lnTo>
                    <a:pt x="1529754" y="0"/>
                  </a:lnTo>
                  <a:cubicBezTo>
                    <a:pt x="1623627" y="0"/>
                    <a:pt x="1699727" y="76100"/>
                    <a:pt x="1699727" y="169973"/>
                  </a:cubicBezTo>
                  <a:lnTo>
                    <a:pt x="1699727" y="1824763"/>
                  </a:lnTo>
                  <a:cubicBezTo>
                    <a:pt x="1699727" y="1918636"/>
                    <a:pt x="1623627" y="1994736"/>
                    <a:pt x="1529754" y="1994736"/>
                  </a:cubicBezTo>
                  <a:lnTo>
                    <a:pt x="169973" y="1994736"/>
                  </a:lnTo>
                  <a:cubicBezTo>
                    <a:pt x="76100" y="1994736"/>
                    <a:pt x="0" y="1918636"/>
                    <a:pt x="0" y="1824763"/>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8252" numCol="1" spcCol="1270" anchor="t" anchorCtr="0">
              <a:noAutofit/>
            </a:bodyPr>
            <a:lstStyle/>
            <a:p>
              <a:pPr marL="0" lvl="0" indent="0" algn="ctr" defTabSz="622300">
                <a:lnSpc>
                  <a:spcPct val="90000"/>
                </a:lnSpc>
                <a:spcBef>
                  <a:spcPct val="0"/>
                </a:spcBef>
                <a:spcAft>
                  <a:spcPct val="35000"/>
                </a:spcAft>
                <a:buClr>
                  <a:schemeClr val="accent1"/>
                </a:buClr>
                <a:buFont typeface="Arial" panose="020B0604020202020204" pitchFamily="34" charset="0"/>
                <a:buNone/>
              </a:pPr>
              <a:r>
                <a:rPr lang="en-GB" sz="1600" b="1" kern="1200" dirty="0">
                  <a:solidFill>
                    <a:schemeClr val="bg1"/>
                  </a:solidFill>
                </a:rPr>
                <a:t>Increasing pool of securities /products</a:t>
              </a:r>
            </a:p>
          </p:txBody>
        </p:sp>
        <p:sp>
          <p:nvSpPr>
            <p:cNvPr id="6" name="Freeform: Shape 5">
              <a:extLst>
                <a:ext uri="{FF2B5EF4-FFF2-40B4-BE49-F238E27FC236}">
                  <a16:creationId xmlns:a16="http://schemas.microsoft.com/office/drawing/2014/main" id="{F274CCFA-4540-49DD-B0C9-A9C05ACDA3B2}"/>
                </a:ext>
              </a:extLst>
            </p:cNvPr>
            <p:cNvSpPr/>
            <p:nvPr/>
          </p:nvSpPr>
          <p:spPr>
            <a:xfrm>
              <a:off x="343346" y="2467500"/>
              <a:ext cx="2134176" cy="3001668"/>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500" dirty="0"/>
                <a:t>Increase listings through dual and cross-listings as well as via promoting quality companies with good value propositions</a:t>
              </a:r>
              <a:endParaRPr lang="en-GB" sz="1500" kern="1200" dirty="0"/>
            </a:p>
            <a:p>
              <a:pPr marL="114300" lvl="1" indent="-114300" algn="l" defTabSz="622300">
                <a:lnSpc>
                  <a:spcPct val="90000"/>
                </a:lnSpc>
                <a:spcBef>
                  <a:spcPct val="0"/>
                </a:spcBef>
                <a:spcAft>
                  <a:spcPct val="15000"/>
                </a:spcAft>
                <a:buChar char="•"/>
              </a:pPr>
              <a:endParaRPr lang="en-GB" sz="1500" kern="1200" dirty="0"/>
            </a:p>
            <a:p>
              <a:pPr marL="114300" lvl="1" indent="-114300" algn="l" defTabSz="622300">
                <a:lnSpc>
                  <a:spcPct val="90000"/>
                </a:lnSpc>
                <a:spcBef>
                  <a:spcPct val="0"/>
                </a:spcBef>
                <a:spcAft>
                  <a:spcPct val="15000"/>
                </a:spcAft>
                <a:buFont typeface="Arial" panose="020B0604020202020204" pitchFamily="34" charset="0"/>
                <a:buChar char="•"/>
              </a:pPr>
              <a:endParaRPr lang="en-GB" sz="1500" kern="1200" dirty="0"/>
            </a:p>
          </p:txBody>
        </p:sp>
        <p:sp>
          <p:nvSpPr>
            <p:cNvPr id="10" name="Freeform: Shape 9">
              <a:extLst>
                <a:ext uri="{FF2B5EF4-FFF2-40B4-BE49-F238E27FC236}">
                  <a16:creationId xmlns:a16="http://schemas.microsoft.com/office/drawing/2014/main" id="{722D607F-A1E8-46E3-9AAE-30590CC19760}"/>
                </a:ext>
              </a:extLst>
            </p:cNvPr>
            <p:cNvSpPr/>
            <p:nvPr/>
          </p:nvSpPr>
          <p:spPr>
            <a:xfrm>
              <a:off x="2993296" y="1333349"/>
              <a:ext cx="2134176" cy="1069272"/>
            </a:xfrm>
            <a:custGeom>
              <a:avLst/>
              <a:gdLst>
                <a:gd name="connsiteX0" fmla="*/ 0 w 1699727"/>
                <a:gd name="connsiteY0" fmla="*/ 169973 h 1986097"/>
                <a:gd name="connsiteX1" fmla="*/ 169973 w 1699727"/>
                <a:gd name="connsiteY1" fmla="*/ 0 h 1986097"/>
                <a:gd name="connsiteX2" fmla="*/ 1529754 w 1699727"/>
                <a:gd name="connsiteY2" fmla="*/ 0 h 1986097"/>
                <a:gd name="connsiteX3" fmla="*/ 1699727 w 1699727"/>
                <a:gd name="connsiteY3" fmla="*/ 169973 h 1986097"/>
                <a:gd name="connsiteX4" fmla="*/ 1699727 w 1699727"/>
                <a:gd name="connsiteY4" fmla="*/ 1816124 h 1986097"/>
                <a:gd name="connsiteX5" fmla="*/ 1529754 w 1699727"/>
                <a:gd name="connsiteY5" fmla="*/ 1986097 h 1986097"/>
                <a:gd name="connsiteX6" fmla="*/ 169973 w 1699727"/>
                <a:gd name="connsiteY6" fmla="*/ 1986097 h 1986097"/>
                <a:gd name="connsiteX7" fmla="*/ 0 w 1699727"/>
                <a:gd name="connsiteY7" fmla="*/ 1816124 h 1986097"/>
                <a:gd name="connsiteX8" fmla="*/ 0 w 1699727"/>
                <a:gd name="connsiteY8" fmla="*/ 169973 h 1986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86097">
                  <a:moveTo>
                    <a:pt x="0" y="169973"/>
                  </a:moveTo>
                  <a:cubicBezTo>
                    <a:pt x="0" y="76100"/>
                    <a:pt x="76100" y="0"/>
                    <a:pt x="169973" y="0"/>
                  </a:cubicBezTo>
                  <a:lnTo>
                    <a:pt x="1529754" y="0"/>
                  </a:lnTo>
                  <a:cubicBezTo>
                    <a:pt x="1623627" y="0"/>
                    <a:pt x="1699727" y="76100"/>
                    <a:pt x="1699727" y="169973"/>
                  </a:cubicBezTo>
                  <a:lnTo>
                    <a:pt x="1699727" y="1816124"/>
                  </a:lnTo>
                  <a:cubicBezTo>
                    <a:pt x="1699727" y="1909997"/>
                    <a:pt x="1623627" y="1986097"/>
                    <a:pt x="1529754" y="1986097"/>
                  </a:cubicBezTo>
                  <a:lnTo>
                    <a:pt x="169973" y="1986097"/>
                  </a:lnTo>
                  <a:cubicBezTo>
                    <a:pt x="76100" y="1986097"/>
                    <a:pt x="0" y="1909997"/>
                    <a:pt x="0" y="1816124"/>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5373" numCol="1" spcCol="1270" anchor="t" anchorCtr="0">
              <a:noAutofit/>
            </a:bodyPr>
            <a:lstStyle/>
            <a:p>
              <a:pPr marL="0" lvl="0" indent="0" algn="ctr" defTabSz="622300">
                <a:lnSpc>
                  <a:spcPct val="90000"/>
                </a:lnSpc>
                <a:spcBef>
                  <a:spcPct val="0"/>
                </a:spcBef>
                <a:spcAft>
                  <a:spcPct val="35000"/>
                </a:spcAft>
                <a:buNone/>
              </a:pPr>
              <a:r>
                <a:rPr lang="en-GB" sz="1600" b="1" kern="1200" dirty="0"/>
                <a:t>Establishing supporting </a:t>
              </a:r>
              <a:r>
                <a:rPr lang="en-GB" sz="1600" b="1" dirty="0"/>
                <a:t>s</a:t>
              </a:r>
              <a:r>
                <a:rPr lang="en-GB" sz="1600" b="1" kern="1200" dirty="0"/>
                <a:t>tructures</a:t>
              </a:r>
            </a:p>
          </p:txBody>
        </p:sp>
        <p:sp>
          <p:nvSpPr>
            <p:cNvPr id="11" name="Freeform: Shape 10">
              <a:extLst>
                <a:ext uri="{FF2B5EF4-FFF2-40B4-BE49-F238E27FC236}">
                  <a16:creationId xmlns:a16="http://schemas.microsoft.com/office/drawing/2014/main" id="{85AFD624-05A9-48B7-9803-E189C499167E}"/>
                </a:ext>
              </a:extLst>
            </p:cNvPr>
            <p:cNvSpPr/>
            <p:nvPr/>
          </p:nvSpPr>
          <p:spPr>
            <a:xfrm>
              <a:off x="2992892" y="2470781"/>
              <a:ext cx="2134176" cy="3001668"/>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400" dirty="0"/>
                <a:t>Implement the Securities Lending and Short Selling framework and revamp the Market Making program</a:t>
              </a:r>
              <a:endParaRPr lang="en-GB" sz="1400" kern="1200" dirty="0"/>
            </a:p>
          </p:txBody>
        </p:sp>
        <p:sp>
          <p:nvSpPr>
            <p:cNvPr id="13" name="Freeform: Shape 12">
              <a:extLst>
                <a:ext uri="{FF2B5EF4-FFF2-40B4-BE49-F238E27FC236}">
                  <a16:creationId xmlns:a16="http://schemas.microsoft.com/office/drawing/2014/main" id="{F246F38F-25E3-4EB5-B7A5-746CDCE56ED8}"/>
                </a:ext>
              </a:extLst>
            </p:cNvPr>
            <p:cNvSpPr/>
            <p:nvPr/>
          </p:nvSpPr>
          <p:spPr>
            <a:xfrm>
              <a:off x="5728571" y="1337588"/>
              <a:ext cx="2131739" cy="1065033"/>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marL="0" lvl="0" indent="0" algn="ctr" defTabSz="622300">
                <a:lnSpc>
                  <a:spcPct val="90000"/>
                </a:lnSpc>
                <a:spcBef>
                  <a:spcPct val="0"/>
                </a:spcBef>
                <a:spcAft>
                  <a:spcPct val="35000"/>
                </a:spcAft>
                <a:buNone/>
              </a:pPr>
              <a:r>
                <a:rPr lang="en-GB" sz="1600" b="1" kern="1200" dirty="0">
                  <a:solidFill>
                    <a:schemeClr val="bg1"/>
                  </a:solidFill>
                </a:rPr>
                <a:t>Developing a diverse </a:t>
              </a:r>
              <a:r>
                <a:rPr lang="en-GB" sz="1600" b="1" dirty="0">
                  <a:solidFill>
                    <a:schemeClr val="bg1"/>
                  </a:solidFill>
                </a:rPr>
                <a:t>i</a:t>
              </a:r>
              <a:r>
                <a:rPr lang="en-GB" sz="1600" b="1" kern="1200" dirty="0">
                  <a:solidFill>
                    <a:schemeClr val="bg1"/>
                  </a:solidFill>
                </a:rPr>
                <a:t>nvestor </a:t>
              </a:r>
              <a:r>
                <a:rPr lang="en-GB" sz="1600" b="1" dirty="0">
                  <a:solidFill>
                    <a:schemeClr val="bg1"/>
                  </a:solidFill>
                </a:rPr>
                <a:t>b</a:t>
              </a:r>
              <a:r>
                <a:rPr lang="en-GB" sz="1600" b="1" kern="1200" dirty="0">
                  <a:solidFill>
                    <a:schemeClr val="bg1"/>
                  </a:solidFill>
                </a:rPr>
                <a:t>ase</a:t>
              </a:r>
              <a:r>
                <a:rPr lang="en-GB" sz="1600" kern="1200" dirty="0">
                  <a:solidFill>
                    <a:schemeClr val="bg1"/>
                  </a:solidFill>
                </a:rPr>
                <a:t> </a:t>
              </a:r>
              <a:endParaRPr lang="en-GB" sz="1600" b="1" kern="1200" dirty="0">
                <a:solidFill>
                  <a:schemeClr val="bg1"/>
                </a:solidFill>
              </a:endParaRPr>
            </a:p>
          </p:txBody>
        </p:sp>
        <p:sp>
          <p:nvSpPr>
            <p:cNvPr id="14" name="Freeform: Shape 13">
              <a:extLst>
                <a:ext uri="{FF2B5EF4-FFF2-40B4-BE49-F238E27FC236}">
                  <a16:creationId xmlns:a16="http://schemas.microsoft.com/office/drawing/2014/main" id="{3E398580-D4FC-44B8-92D0-F5F99BB1877D}"/>
                </a:ext>
              </a:extLst>
            </p:cNvPr>
            <p:cNvSpPr/>
            <p:nvPr/>
          </p:nvSpPr>
          <p:spPr>
            <a:xfrm>
              <a:off x="5728167" y="2467499"/>
              <a:ext cx="2131739" cy="3004950"/>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Char char="•"/>
              </a:pPr>
              <a:r>
                <a:rPr lang="en-US" sz="1400" dirty="0"/>
                <a:t>Encourage collective investment schemes as a means to access capital market.</a:t>
              </a:r>
            </a:p>
            <a:p>
              <a:pPr marL="0" lvl="1" defTabSz="622300">
                <a:lnSpc>
                  <a:spcPct val="90000"/>
                </a:lnSpc>
                <a:spcBef>
                  <a:spcPct val="0"/>
                </a:spcBef>
                <a:spcAft>
                  <a:spcPct val="15000"/>
                </a:spcAft>
              </a:pPr>
              <a:endParaRPr lang="en-US" sz="1400" dirty="0"/>
            </a:p>
            <a:p>
              <a:pPr marL="114300" lvl="1" indent="-114300" defTabSz="622300">
                <a:lnSpc>
                  <a:spcPct val="90000"/>
                </a:lnSpc>
                <a:spcBef>
                  <a:spcPct val="0"/>
                </a:spcBef>
                <a:spcAft>
                  <a:spcPct val="15000"/>
                </a:spcAft>
                <a:buChar char="•"/>
              </a:pPr>
              <a:r>
                <a:rPr lang="en-US" sz="1400" dirty="0"/>
                <a:t>Encouraging higher retail participation would balance the investor profile in the market and promote financial inclusion</a:t>
              </a:r>
              <a:endParaRPr lang="en-GB" sz="1400" kern="1200" dirty="0"/>
            </a:p>
          </p:txBody>
        </p:sp>
        <p:sp>
          <p:nvSpPr>
            <p:cNvPr id="16" name="Freeform: Shape 15">
              <a:extLst>
                <a:ext uri="{FF2B5EF4-FFF2-40B4-BE49-F238E27FC236}">
                  <a16:creationId xmlns:a16="http://schemas.microsoft.com/office/drawing/2014/main" id="{6EAD0C40-E6D7-4870-8E54-7F7F8258CB49}"/>
                </a:ext>
              </a:extLst>
            </p:cNvPr>
            <p:cNvSpPr/>
            <p:nvPr/>
          </p:nvSpPr>
          <p:spPr>
            <a:xfrm>
              <a:off x="8300261" y="1333349"/>
              <a:ext cx="2131739" cy="1069272"/>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lvl="0" algn="ctr" defTabSz="622300">
                <a:lnSpc>
                  <a:spcPct val="90000"/>
                </a:lnSpc>
                <a:spcBef>
                  <a:spcPct val="0"/>
                </a:spcBef>
                <a:spcAft>
                  <a:spcPct val="35000"/>
                </a:spcAft>
                <a:buClr>
                  <a:schemeClr val="accent1"/>
                </a:buClr>
              </a:pPr>
              <a:r>
                <a:rPr lang="en-US" sz="1700" b="1" dirty="0"/>
                <a:t>Capital Market Funding Mechanism</a:t>
              </a:r>
              <a:endParaRPr lang="en-GB" sz="1700" b="1" kern="1200" dirty="0"/>
            </a:p>
          </p:txBody>
        </p:sp>
        <p:sp>
          <p:nvSpPr>
            <p:cNvPr id="17" name="Freeform: Shape 16">
              <a:extLst>
                <a:ext uri="{FF2B5EF4-FFF2-40B4-BE49-F238E27FC236}">
                  <a16:creationId xmlns:a16="http://schemas.microsoft.com/office/drawing/2014/main" id="{478530E6-3796-42FB-9D06-03DC933E4F93}"/>
                </a:ext>
              </a:extLst>
            </p:cNvPr>
            <p:cNvSpPr/>
            <p:nvPr/>
          </p:nvSpPr>
          <p:spPr>
            <a:xfrm>
              <a:off x="8377713" y="2470781"/>
              <a:ext cx="2131739" cy="3001668"/>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400" dirty="0"/>
                <a:t>Establishing a market fund will protect the market by maintaining liquidity in the face of sharp FPI capital repatriation</a:t>
              </a:r>
              <a:endParaRPr lang="en-GB" sz="1400" kern="1200" dirty="0"/>
            </a:p>
          </p:txBody>
        </p:sp>
        <p:sp>
          <p:nvSpPr>
            <p:cNvPr id="21" name="Freeform: Shape 20">
              <a:extLst>
                <a:ext uri="{FF2B5EF4-FFF2-40B4-BE49-F238E27FC236}">
                  <a16:creationId xmlns:a16="http://schemas.microsoft.com/office/drawing/2014/main" id="{1D28570B-F764-4FB3-9AB4-B17D611B8F36}"/>
                </a:ext>
              </a:extLst>
            </p:cNvPr>
            <p:cNvSpPr/>
            <p:nvPr/>
          </p:nvSpPr>
          <p:spPr>
            <a:xfrm>
              <a:off x="350381" y="1328698"/>
              <a:ext cx="2134176" cy="1073923"/>
            </a:xfrm>
            <a:custGeom>
              <a:avLst/>
              <a:gdLst>
                <a:gd name="connsiteX0" fmla="*/ 0 w 1699727"/>
                <a:gd name="connsiteY0" fmla="*/ 169973 h 1994736"/>
                <a:gd name="connsiteX1" fmla="*/ 169973 w 1699727"/>
                <a:gd name="connsiteY1" fmla="*/ 0 h 1994736"/>
                <a:gd name="connsiteX2" fmla="*/ 1529754 w 1699727"/>
                <a:gd name="connsiteY2" fmla="*/ 0 h 1994736"/>
                <a:gd name="connsiteX3" fmla="*/ 1699727 w 1699727"/>
                <a:gd name="connsiteY3" fmla="*/ 169973 h 1994736"/>
                <a:gd name="connsiteX4" fmla="*/ 1699727 w 1699727"/>
                <a:gd name="connsiteY4" fmla="*/ 1824763 h 1994736"/>
                <a:gd name="connsiteX5" fmla="*/ 1529754 w 1699727"/>
                <a:gd name="connsiteY5" fmla="*/ 1994736 h 1994736"/>
                <a:gd name="connsiteX6" fmla="*/ 169973 w 1699727"/>
                <a:gd name="connsiteY6" fmla="*/ 1994736 h 1994736"/>
                <a:gd name="connsiteX7" fmla="*/ 0 w 1699727"/>
                <a:gd name="connsiteY7" fmla="*/ 1824763 h 1994736"/>
                <a:gd name="connsiteX8" fmla="*/ 0 w 1699727"/>
                <a:gd name="connsiteY8" fmla="*/ 169973 h 1994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94736">
                  <a:moveTo>
                    <a:pt x="0" y="169973"/>
                  </a:moveTo>
                  <a:cubicBezTo>
                    <a:pt x="0" y="76100"/>
                    <a:pt x="76100" y="0"/>
                    <a:pt x="169973" y="0"/>
                  </a:cubicBezTo>
                  <a:lnTo>
                    <a:pt x="1529754" y="0"/>
                  </a:lnTo>
                  <a:cubicBezTo>
                    <a:pt x="1623627" y="0"/>
                    <a:pt x="1699727" y="76100"/>
                    <a:pt x="1699727" y="169973"/>
                  </a:cubicBezTo>
                  <a:lnTo>
                    <a:pt x="1699727" y="1824763"/>
                  </a:lnTo>
                  <a:cubicBezTo>
                    <a:pt x="1699727" y="1918636"/>
                    <a:pt x="1623627" y="1994736"/>
                    <a:pt x="1529754" y="1994736"/>
                  </a:cubicBezTo>
                  <a:lnTo>
                    <a:pt x="169973" y="1994736"/>
                  </a:lnTo>
                  <a:cubicBezTo>
                    <a:pt x="76100" y="1994736"/>
                    <a:pt x="0" y="1918636"/>
                    <a:pt x="0" y="1824763"/>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8252" numCol="1" spcCol="1270" anchor="t" anchorCtr="0">
              <a:noAutofit/>
            </a:bodyPr>
            <a:lstStyle/>
            <a:p>
              <a:pPr lvl="0" algn="ctr" defTabSz="622300">
                <a:lnSpc>
                  <a:spcPct val="90000"/>
                </a:lnSpc>
                <a:spcBef>
                  <a:spcPct val="0"/>
                </a:spcBef>
                <a:spcAft>
                  <a:spcPct val="35000"/>
                </a:spcAft>
                <a:buClr>
                  <a:schemeClr val="accent1"/>
                </a:buClr>
              </a:pPr>
              <a:r>
                <a:rPr lang="en-US" sz="1700" b="1" dirty="0">
                  <a:solidFill>
                    <a:schemeClr val="bg1"/>
                  </a:solidFill>
                </a:rPr>
                <a:t>Increase the Supply of Issuances</a:t>
              </a:r>
              <a:endParaRPr lang="en-GB" sz="1700" b="1" kern="1200" dirty="0">
                <a:solidFill>
                  <a:schemeClr val="bg1"/>
                </a:solidFill>
              </a:endParaRPr>
            </a:p>
          </p:txBody>
        </p:sp>
        <p:sp>
          <p:nvSpPr>
            <p:cNvPr id="22" name="Freeform: Shape 21">
              <a:extLst>
                <a:ext uri="{FF2B5EF4-FFF2-40B4-BE49-F238E27FC236}">
                  <a16:creationId xmlns:a16="http://schemas.microsoft.com/office/drawing/2014/main" id="{F3E3DA59-479C-46D7-A946-F1A0A4642A7A}"/>
                </a:ext>
              </a:extLst>
            </p:cNvPr>
            <p:cNvSpPr/>
            <p:nvPr/>
          </p:nvSpPr>
          <p:spPr>
            <a:xfrm>
              <a:off x="2999927" y="1333349"/>
              <a:ext cx="2134176" cy="1069272"/>
            </a:xfrm>
            <a:custGeom>
              <a:avLst/>
              <a:gdLst>
                <a:gd name="connsiteX0" fmla="*/ 0 w 1699727"/>
                <a:gd name="connsiteY0" fmla="*/ 169973 h 1986097"/>
                <a:gd name="connsiteX1" fmla="*/ 169973 w 1699727"/>
                <a:gd name="connsiteY1" fmla="*/ 0 h 1986097"/>
                <a:gd name="connsiteX2" fmla="*/ 1529754 w 1699727"/>
                <a:gd name="connsiteY2" fmla="*/ 0 h 1986097"/>
                <a:gd name="connsiteX3" fmla="*/ 1699727 w 1699727"/>
                <a:gd name="connsiteY3" fmla="*/ 169973 h 1986097"/>
                <a:gd name="connsiteX4" fmla="*/ 1699727 w 1699727"/>
                <a:gd name="connsiteY4" fmla="*/ 1816124 h 1986097"/>
                <a:gd name="connsiteX5" fmla="*/ 1529754 w 1699727"/>
                <a:gd name="connsiteY5" fmla="*/ 1986097 h 1986097"/>
                <a:gd name="connsiteX6" fmla="*/ 169973 w 1699727"/>
                <a:gd name="connsiteY6" fmla="*/ 1986097 h 1986097"/>
                <a:gd name="connsiteX7" fmla="*/ 0 w 1699727"/>
                <a:gd name="connsiteY7" fmla="*/ 1816124 h 1986097"/>
                <a:gd name="connsiteX8" fmla="*/ 0 w 1699727"/>
                <a:gd name="connsiteY8" fmla="*/ 169973 h 1986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86097">
                  <a:moveTo>
                    <a:pt x="0" y="169973"/>
                  </a:moveTo>
                  <a:cubicBezTo>
                    <a:pt x="0" y="76100"/>
                    <a:pt x="76100" y="0"/>
                    <a:pt x="169973" y="0"/>
                  </a:cubicBezTo>
                  <a:lnTo>
                    <a:pt x="1529754" y="0"/>
                  </a:lnTo>
                  <a:cubicBezTo>
                    <a:pt x="1623627" y="0"/>
                    <a:pt x="1699727" y="76100"/>
                    <a:pt x="1699727" y="169973"/>
                  </a:cubicBezTo>
                  <a:lnTo>
                    <a:pt x="1699727" y="1816124"/>
                  </a:lnTo>
                  <a:cubicBezTo>
                    <a:pt x="1699727" y="1909997"/>
                    <a:pt x="1623627" y="1986097"/>
                    <a:pt x="1529754" y="1986097"/>
                  </a:cubicBezTo>
                  <a:lnTo>
                    <a:pt x="169973" y="1986097"/>
                  </a:lnTo>
                  <a:cubicBezTo>
                    <a:pt x="76100" y="1986097"/>
                    <a:pt x="0" y="1909997"/>
                    <a:pt x="0" y="1816124"/>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5373" numCol="1" spcCol="1270" anchor="t" anchorCtr="0">
              <a:noAutofit/>
            </a:bodyPr>
            <a:lstStyle/>
            <a:p>
              <a:pPr lvl="0" algn="ctr" defTabSz="622300">
                <a:lnSpc>
                  <a:spcPct val="90000"/>
                </a:lnSpc>
                <a:spcBef>
                  <a:spcPct val="0"/>
                </a:spcBef>
                <a:spcAft>
                  <a:spcPct val="35000"/>
                </a:spcAft>
              </a:pPr>
              <a:r>
                <a:rPr lang="en-US" sz="1700" b="1" dirty="0"/>
                <a:t>Ensure Efficiency of Liquidity Programs</a:t>
              </a:r>
              <a:endParaRPr lang="en-GB" sz="1700" b="1" kern="1200" dirty="0"/>
            </a:p>
          </p:txBody>
        </p:sp>
        <p:sp>
          <p:nvSpPr>
            <p:cNvPr id="23" name="Freeform: Shape 22">
              <a:extLst>
                <a:ext uri="{FF2B5EF4-FFF2-40B4-BE49-F238E27FC236}">
                  <a16:creationId xmlns:a16="http://schemas.microsoft.com/office/drawing/2014/main" id="{F22226AC-CB69-4378-ABCD-3A7B6B7F3017}"/>
                </a:ext>
              </a:extLst>
            </p:cNvPr>
            <p:cNvSpPr/>
            <p:nvPr/>
          </p:nvSpPr>
          <p:spPr>
            <a:xfrm>
              <a:off x="5735202" y="1337588"/>
              <a:ext cx="2131739" cy="1065033"/>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lvl="0" algn="ctr" defTabSz="622300">
                <a:lnSpc>
                  <a:spcPct val="90000"/>
                </a:lnSpc>
                <a:spcBef>
                  <a:spcPct val="0"/>
                </a:spcBef>
                <a:spcAft>
                  <a:spcPct val="35000"/>
                </a:spcAft>
              </a:pPr>
              <a:r>
                <a:rPr lang="en-GB" sz="1700" b="1" dirty="0">
                  <a:solidFill>
                    <a:schemeClr val="bg1"/>
                  </a:solidFill>
                </a:rPr>
                <a:t>Promote Retail Participation</a:t>
              </a:r>
              <a:r>
                <a:rPr lang="en-GB" sz="1700" kern="1200" dirty="0">
                  <a:solidFill>
                    <a:schemeClr val="bg1"/>
                  </a:solidFill>
                </a:rPr>
                <a:t> </a:t>
              </a:r>
              <a:endParaRPr lang="en-GB" sz="1700" b="1" kern="1200" dirty="0">
                <a:solidFill>
                  <a:schemeClr val="bg1"/>
                </a:solidFill>
              </a:endParaRPr>
            </a:p>
          </p:txBody>
        </p:sp>
      </p:grpSp>
    </p:spTree>
    <p:extLst>
      <p:ext uri="{BB962C8B-B14F-4D97-AF65-F5344CB8AC3E}">
        <p14:creationId xmlns:p14="http://schemas.microsoft.com/office/powerpoint/2010/main" val="258803256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4</a:t>
            </a:fld>
            <a:endParaRPr lang="en-GB" sz="772" dirty="0"/>
          </a:p>
        </p:txBody>
      </p:sp>
      <p:sp>
        <p:nvSpPr>
          <p:cNvPr id="8" name="Title 1">
            <a:extLst>
              <a:ext uri="{FF2B5EF4-FFF2-40B4-BE49-F238E27FC236}">
                <a16:creationId xmlns:a16="http://schemas.microsoft.com/office/drawing/2014/main" id="{870D27CE-E633-4C6A-854D-BA5B8EC4583F}"/>
              </a:ext>
            </a:extLst>
          </p:cNvPr>
          <p:cNvSpPr>
            <a:spLocks noGrp="1"/>
          </p:cNvSpPr>
          <p:nvPr>
            <p:ph type="title"/>
          </p:nvPr>
        </p:nvSpPr>
        <p:spPr>
          <a:xfrm>
            <a:off x="589949" y="159281"/>
            <a:ext cx="7920000" cy="974240"/>
          </a:xfrm>
          <a:noFill/>
        </p:spPr>
        <p:txBody>
          <a:bodyPr vert="horz" lIns="104306" tIns="52153" rIns="104306" bIns="52153" rtlCol="0" anchor="ctr" anchorCtr="0">
            <a:noAutofit/>
          </a:bodyPr>
          <a:lstStyle/>
          <a:p>
            <a:pPr>
              <a:lnSpc>
                <a:spcPct val="100000"/>
              </a:lnSpc>
            </a:pPr>
            <a:r>
              <a:rPr lang="en-GB" sz="2600" spc="-150" dirty="0"/>
              <a:t>SUMMARY OF KEY RECOMMENDATIONS from first draft </a:t>
            </a:r>
            <a:endParaRPr lang="en-GB" sz="2600" b="0" i="1" spc="-150" dirty="0"/>
          </a:p>
        </p:txBody>
      </p:sp>
      <p:grpSp>
        <p:nvGrpSpPr>
          <p:cNvPr id="24" name="Group 23">
            <a:extLst>
              <a:ext uri="{FF2B5EF4-FFF2-40B4-BE49-F238E27FC236}">
                <a16:creationId xmlns:a16="http://schemas.microsoft.com/office/drawing/2014/main" id="{1073214C-6614-4085-B5EB-8B442521BCD2}"/>
              </a:ext>
            </a:extLst>
          </p:cNvPr>
          <p:cNvGrpSpPr/>
          <p:nvPr/>
        </p:nvGrpSpPr>
        <p:grpSpPr>
          <a:xfrm>
            <a:off x="343346" y="1678705"/>
            <a:ext cx="10166106" cy="4143751"/>
            <a:chOff x="343346" y="1328698"/>
            <a:chExt cx="10166106" cy="4143751"/>
          </a:xfrm>
        </p:grpSpPr>
        <p:sp>
          <p:nvSpPr>
            <p:cNvPr id="4" name="Freeform: Shape 3">
              <a:extLst>
                <a:ext uri="{FF2B5EF4-FFF2-40B4-BE49-F238E27FC236}">
                  <a16:creationId xmlns:a16="http://schemas.microsoft.com/office/drawing/2014/main" id="{C8D00DE2-78E3-47B4-A442-64140809A240}"/>
                </a:ext>
              </a:extLst>
            </p:cNvPr>
            <p:cNvSpPr/>
            <p:nvPr/>
          </p:nvSpPr>
          <p:spPr>
            <a:xfrm>
              <a:off x="343750" y="1328698"/>
              <a:ext cx="2134176" cy="1073923"/>
            </a:xfrm>
            <a:custGeom>
              <a:avLst/>
              <a:gdLst>
                <a:gd name="connsiteX0" fmla="*/ 0 w 1699727"/>
                <a:gd name="connsiteY0" fmla="*/ 169973 h 1994736"/>
                <a:gd name="connsiteX1" fmla="*/ 169973 w 1699727"/>
                <a:gd name="connsiteY1" fmla="*/ 0 h 1994736"/>
                <a:gd name="connsiteX2" fmla="*/ 1529754 w 1699727"/>
                <a:gd name="connsiteY2" fmla="*/ 0 h 1994736"/>
                <a:gd name="connsiteX3" fmla="*/ 1699727 w 1699727"/>
                <a:gd name="connsiteY3" fmla="*/ 169973 h 1994736"/>
                <a:gd name="connsiteX4" fmla="*/ 1699727 w 1699727"/>
                <a:gd name="connsiteY4" fmla="*/ 1824763 h 1994736"/>
                <a:gd name="connsiteX5" fmla="*/ 1529754 w 1699727"/>
                <a:gd name="connsiteY5" fmla="*/ 1994736 h 1994736"/>
                <a:gd name="connsiteX6" fmla="*/ 169973 w 1699727"/>
                <a:gd name="connsiteY6" fmla="*/ 1994736 h 1994736"/>
                <a:gd name="connsiteX7" fmla="*/ 0 w 1699727"/>
                <a:gd name="connsiteY7" fmla="*/ 1824763 h 1994736"/>
                <a:gd name="connsiteX8" fmla="*/ 0 w 1699727"/>
                <a:gd name="connsiteY8" fmla="*/ 169973 h 1994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94736">
                  <a:moveTo>
                    <a:pt x="0" y="169973"/>
                  </a:moveTo>
                  <a:cubicBezTo>
                    <a:pt x="0" y="76100"/>
                    <a:pt x="76100" y="0"/>
                    <a:pt x="169973" y="0"/>
                  </a:cubicBezTo>
                  <a:lnTo>
                    <a:pt x="1529754" y="0"/>
                  </a:lnTo>
                  <a:cubicBezTo>
                    <a:pt x="1623627" y="0"/>
                    <a:pt x="1699727" y="76100"/>
                    <a:pt x="1699727" y="169973"/>
                  </a:cubicBezTo>
                  <a:lnTo>
                    <a:pt x="1699727" y="1824763"/>
                  </a:lnTo>
                  <a:cubicBezTo>
                    <a:pt x="1699727" y="1918636"/>
                    <a:pt x="1623627" y="1994736"/>
                    <a:pt x="1529754" y="1994736"/>
                  </a:cubicBezTo>
                  <a:lnTo>
                    <a:pt x="169973" y="1994736"/>
                  </a:lnTo>
                  <a:cubicBezTo>
                    <a:pt x="76100" y="1994736"/>
                    <a:pt x="0" y="1918636"/>
                    <a:pt x="0" y="1824763"/>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8252" numCol="1" spcCol="1270" anchor="t" anchorCtr="0">
              <a:noAutofit/>
            </a:bodyPr>
            <a:lstStyle/>
            <a:p>
              <a:pPr marL="0" lvl="0" indent="0" algn="ctr" defTabSz="622300">
                <a:lnSpc>
                  <a:spcPct val="90000"/>
                </a:lnSpc>
                <a:spcBef>
                  <a:spcPct val="0"/>
                </a:spcBef>
                <a:spcAft>
                  <a:spcPct val="35000"/>
                </a:spcAft>
                <a:buClr>
                  <a:schemeClr val="accent1"/>
                </a:buClr>
                <a:buFont typeface="Arial" panose="020B0604020202020204" pitchFamily="34" charset="0"/>
                <a:buNone/>
              </a:pPr>
              <a:r>
                <a:rPr lang="en-GB" sz="1600" b="1" kern="1200" dirty="0">
                  <a:solidFill>
                    <a:schemeClr val="bg1"/>
                  </a:solidFill>
                </a:rPr>
                <a:t>Increasing pool of securities /products</a:t>
              </a:r>
            </a:p>
          </p:txBody>
        </p:sp>
        <p:sp>
          <p:nvSpPr>
            <p:cNvPr id="6" name="Freeform: Shape 5">
              <a:extLst>
                <a:ext uri="{FF2B5EF4-FFF2-40B4-BE49-F238E27FC236}">
                  <a16:creationId xmlns:a16="http://schemas.microsoft.com/office/drawing/2014/main" id="{F274CCFA-4540-49DD-B0C9-A9C05ACDA3B2}"/>
                </a:ext>
              </a:extLst>
            </p:cNvPr>
            <p:cNvSpPr/>
            <p:nvPr/>
          </p:nvSpPr>
          <p:spPr>
            <a:xfrm>
              <a:off x="343346" y="2467500"/>
              <a:ext cx="2134176" cy="3001668"/>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500" dirty="0"/>
                <a:t>Promoting the development of a diverse investor base with a focus on attracting local and international institutional investors and enhance retail participation</a:t>
              </a:r>
              <a:endParaRPr lang="en-GB" sz="1500" kern="1200" dirty="0"/>
            </a:p>
          </p:txBody>
        </p:sp>
        <p:sp>
          <p:nvSpPr>
            <p:cNvPr id="10" name="Freeform: Shape 9">
              <a:extLst>
                <a:ext uri="{FF2B5EF4-FFF2-40B4-BE49-F238E27FC236}">
                  <a16:creationId xmlns:a16="http://schemas.microsoft.com/office/drawing/2014/main" id="{722D607F-A1E8-46E3-9AAE-30590CC19760}"/>
                </a:ext>
              </a:extLst>
            </p:cNvPr>
            <p:cNvSpPr/>
            <p:nvPr/>
          </p:nvSpPr>
          <p:spPr>
            <a:xfrm>
              <a:off x="2993296" y="1333349"/>
              <a:ext cx="2134176" cy="1069272"/>
            </a:xfrm>
            <a:custGeom>
              <a:avLst/>
              <a:gdLst>
                <a:gd name="connsiteX0" fmla="*/ 0 w 1699727"/>
                <a:gd name="connsiteY0" fmla="*/ 169973 h 1986097"/>
                <a:gd name="connsiteX1" fmla="*/ 169973 w 1699727"/>
                <a:gd name="connsiteY1" fmla="*/ 0 h 1986097"/>
                <a:gd name="connsiteX2" fmla="*/ 1529754 w 1699727"/>
                <a:gd name="connsiteY2" fmla="*/ 0 h 1986097"/>
                <a:gd name="connsiteX3" fmla="*/ 1699727 w 1699727"/>
                <a:gd name="connsiteY3" fmla="*/ 169973 h 1986097"/>
                <a:gd name="connsiteX4" fmla="*/ 1699727 w 1699727"/>
                <a:gd name="connsiteY4" fmla="*/ 1816124 h 1986097"/>
                <a:gd name="connsiteX5" fmla="*/ 1529754 w 1699727"/>
                <a:gd name="connsiteY5" fmla="*/ 1986097 h 1986097"/>
                <a:gd name="connsiteX6" fmla="*/ 169973 w 1699727"/>
                <a:gd name="connsiteY6" fmla="*/ 1986097 h 1986097"/>
                <a:gd name="connsiteX7" fmla="*/ 0 w 1699727"/>
                <a:gd name="connsiteY7" fmla="*/ 1816124 h 1986097"/>
                <a:gd name="connsiteX8" fmla="*/ 0 w 1699727"/>
                <a:gd name="connsiteY8" fmla="*/ 169973 h 1986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86097">
                  <a:moveTo>
                    <a:pt x="0" y="169973"/>
                  </a:moveTo>
                  <a:cubicBezTo>
                    <a:pt x="0" y="76100"/>
                    <a:pt x="76100" y="0"/>
                    <a:pt x="169973" y="0"/>
                  </a:cubicBezTo>
                  <a:lnTo>
                    <a:pt x="1529754" y="0"/>
                  </a:lnTo>
                  <a:cubicBezTo>
                    <a:pt x="1623627" y="0"/>
                    <a:pt x="1699727" y="76100"/>
                    <a:pt x="1699727" y="169973"/>
                  </a:cubicBezTo>
                  <a:lnTo>
                    <a:pt x="1699727" y="1816124"/>
                  </a:lnTo>
                  <a:cubicBezTo>
                    <a:pt x="1699727" y="1909997"/>
                    <a:pt x="1623627" y="1986097"/>
                    <a:pt x="1529754" y="1986097"/>
                  </a:cubicBezTo>
                  <a:lnTo>
                    <a:pt x="169973" y="1986097"/>
                  </a:lnTo>
                  <a:cubicBezTo>
                    <a:pt x="76100" y="1986097"/>
                    <a:pt x="0" y="1909997"/>
                    <a:pt x="0" y="1816124"/>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5373" numCol="1" spcCol="1270" anchor="t" anchorCtr="0">
              <a:noAutofit/>
            </a:bodyPr>
            <a:lstStyle/>
            <a:p>
              <a:pPr marL="0" lvl="0" indent="0" algn="ctr" defTabSz="622300">
                <a:lnSpc>
                  <a:spcPct val="90000"/>
                </a:lnSpc>
                <a:spcBef>
                  <a:spcPct val="0"/>
                </a:spcBef>
                <a:spcAft>
                  <a:spcPct val="35000"/>
                </a:spcAft>
                <a:buNone/>
              </a:pPr>
              <a:r>
                <a:rPr lang="en-GB" sz="1600" b="1" kern="1200" dirty="0"/>
                <a:t>Establishing supporting </a:t>
              </a:r>
              <a:r>
                <a:rPr lang="en-GB" sz="1600" b="1" dirty="0"/>
                <a:t>s</a:t>
              </a:r>
              <a:r>
                <a:rPr lang="en-GB" sz="1600" b="1" kern="1200" dirty="0"/>
                <a:t>tructures</a:t>
              </a:r>
            </a:p>
          </p:txBody>
        </p:sp>
        <p:sp>
          <p:nvSpPr>
            <p:cNvPr id="11" name="Freeform: Shape 10">
              <a:extLst>
                <a:ext uri="{FF2B5EF4-FFF2-40B4-BE49-F238E27FC236}">
                  <a16:creationId xmlns:a16="http://schemas.microsoft.com/office/drawing/2014/main" id="{85AFD624-05A9-48B7-9803-E189C499167E}"/>
                </a:ext>
              </a:extLst>
            </p:cNvPr>
            <p:cNvSpPr/>
            <p:nvPr/>
          </p:nvSpPr>
          <p:spPr>
            <a:xfrm>
              <a:off x="2992892" y="2470781"/>
              <a:ext cx="2134176" cy="3001668"/>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400" dirty="0"/>
                <a:t>Increasing the pool of securities associated with financial products by increasing the number of local and foreign listings and products</a:t>
              </a:r>
              <a:endParaRPr lang="en-GB" sz="1400" kern="1200" dirty="0"/>
            </a:p>
          </p:txBody>
        </p:sp>
        <p:sp>
          <p:nvSpPr>
            <p:cNvPr id="13" name="Freeform: Shape 12">
              <a:extLst>
                <a:ext uri="{FF2B5EF4-FFF2-40B4-BE49-F238E27FC236}">
                  <a16:creationId xmlns:a16="http://schemas.microsoft.com/office/drawing/2014/main" id="{F246F38F-25E3-4EB5-B7A5-746CDCE56ED8}"/>
                </a:ext>
              </a:extLst>
            </p:cNvPr>
            <p:cNvSpPr/>
            <p:nvPr/>
          </p:nvSpPr>
          <p:spPr>
            <a:xfrm>
              <a:off x="5728571" y="1337588"/>
              <a:ext cx="2131739" cy="1065033"/>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marL="0" lvl="0" indent="0" algn="ctr" defTabSz="622300">
                <a:lnSpc>
                  <a:spcPct val="90000"/>
                </a:lnSpc>
                <a:spcBef>
                  <a:spcPct val="0"/>
                </a:spcBef>
                <a:spcAft>
                  <a:spcPct val="35000"/>
                </a:spcAft>
                <a:buNone/>
              </a:pPr>
              <a:r>
                <a:rPr lang="en-GB" sz="1600" b="1" kern="1200" dirty="0">
                  <a:solidFill>
                    <a:schemeClr val="bg1"/>
                  </a:solidFill>
                </a:rPr>
                <a:t>Developing a diverse </a:t>
              </a:r>
              <a:r>
                <a:rPr lang="en-GB" sz="1600" b="1" dirty="0">
                  <a:solidFill>
                    <a:schemeClr val="bg1"/>
                  </a:solidFill>
                </a:rPr>
                <a:t>i</a:t>
              </a:r>
              <a:r>
                <a:rPr lang="en-GB" sz="1600" b="1" kern="1200" dirty="0">
                  <a:solidFill>
                    <a:schemeClr val="bg1"/>
                  </a:solidFill>
                </a:rPr>
                <a:t>nvestor </a:t>
              </a:r>
              <a:r>
                <a:rPr lang="en-GB" sz="1600" b="1" dirty="0">
                  <a:solidFill>
                    <a:schemeClr val="bg1"/>
                  </a:solidFill>
                </a:rPr>
                <a:t>b</a:t>
              </a:r>
              <a:r>
                <a:rPr lang="en-GB" sz="1600" b="1" kern="1200" dirty="0">
                  <a:solidFill>
                    <a:schemeClr val="bg1"/>
                  </a:solidFill>
                </a:rPr>
                <a:t>ase</a:t>
              </a:r>
              <a:r>
                <a:rPr lang="en-GB" sz="1600" kern="1200" dirty="0">
                  <a:solidFill>
                    <a:schemeClr val="bg1"/>
                  </a:solidFill>
                </a:rPr>
                <a:t> </a:t>
              </a:r>
              <a:endParaRPr lang="en-GB" sz="1600" b="1" kern="1200" dirty="0">
                <a:solidFill>
                  <a:schemeClr val="bg1"/>
                </a:solidFill>
              </a:endParaRPr>
            </a:p>
          </p:txBody>
        </p:sp>
        <p:sp>
          <p:nvSpPr>
            <p:cNvPr id="14" name="Freeform: Shape 13">
              <a:extLst>
                <a:ext uri="{FF2B5EF4-FFF2-40B4-BE49-F238E27FC236}">
                  <a16:creationId xmlns:a16="http://schemas.microsoft.com/office/drawing/2014/main" id="{3E398580-D4FC-44B8-92D0-F5F99BB1877D}"/>
                </a:ext>
              </a:extLst>
            </p:cNvPr>
            <p:cNvSpPr/>
            <p:nvPr/>
          </p:nvSpPr>
          <p:spPr>
            <a:xfrm>
              <a:off x="5728167" y="2467499"/>
              <a:ext cx="2131739" cy="3004950"/>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Char char="•"/>
              </a:pPr>
              <a:r>
                <a:rPr lang="en-US" sz="1400" dirty="0"/>
                <a:t>Investing in the creation of an enabling market environment through the improvement of trading technology, market reference data and the development of repurchase agreement schemes</a:t>
              </a:r>
              <a:endParaRPr lang="en-GB" sz="1400" kern="1200" dirty="0"/>
            </a:p>
          </p:txBody>
        </p:sp>
        <p:sp>
          <p:nvSpPr>
            <p:cNvPr id="16" name="Freeform: Shape 15">
              <a:extLst>
                <a:ext uri="{FF2B5EF4-FFF2-40B4-BE49-F238E27FC236}">
                  <a16:creationId xmlns:a16="http://schemas.microsoft.com/office/drawing/2014/main" id="{6EAD0C40-E6D7-4870-8E54-7F7F8258CB49}"/>
                </a:ext>
              </a:extLst>
            </p:cNvPr>
            <p:cNvSpPr/>
            <p:nvPr/>
          </p:nvSpPr>
          <p:spPr>
            <a:xfrm>
              <a:off x="8300261" y="1333349"/>
              <a:ext cx="2131739" cy="1069272"/>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marL="0" lvl="0" indent="0" algn="ctr" defTabSz="622300">
                <a:lnSpc>
                  <a:spcPct val="90000"/>
                </a:lnSpc>
                <a:spcBef>
                  <a:spcPct val="0"/>
                </a:spcBef>
                <a:spcAft>
                  <a:spcPct val="35000"/>
                </a:spcAft>
                <a:buClr>
                  <a:schemeClr val="accent1"/>
                </a:buClr>
                <a:buFont typeface="Arial" panose="020B0604020202020204" pitchFamily="34" charset="0"/>
                <a:buNone/>
              </a:pPr>
              <a:r>
                <a:rPr lang="en-US" sz="1700" b="1" dirty="0"/>
                <a:t>Deepening CIS ecosystem</a:t>
              </a:r>
              <a:endParaRPr lang="en-GB" sz="1700" b="1" kern="1200" dirty="0"/>
            </a:p>
          </p:txBody>
        </p:sp>
        <p:sp>
          <p:nvSpPr>
            <p:cNvPr id="17" name="Freeform: Shape 16">
              <a:extLst>
                <a:ext uri="{FF2B5EF4-FFF2-40B4-BE49-F238E27FC236}">
                  <a16:creationId xmlns:a16="http://schemas.microsoft.com/office/drawing/2014/main" id="{478530E6-3796-42FB-9D06-03DC933E4F93}"/>
                </a:ext>
              </a:extLst>
            </p:cNvPr>
            <p:cNvSpPr/>
            <p:nvPr/>
          </p:nvSpPr>
          <p:spPr>
            <a:xfrm>
              <a:off x="8377713" y="2470781"/>
              <a:ext cx="2131739" cy="3001668"/>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400" dirty="0"/>
                <a:t>Deepen the CIS’ ecosystem by promoting distribution of CISs products through channels such as full‑service brokers, independent financial planners, bank or savings institution representatives, or insurance agents</a:t>
              </a:r>
              <a:endParaRPr lang="en-GB" sz="1400" kern="1200" dirty="0"/>
            </a:p>
          </p:txBody>
        </p:sp>
        <p:sp>
          <p:nvSpPr>
            <p:cNvPr id="21" name="Freeform: Shape 20">
              <a:extLst>
                <a:ext uri="{FF2B5EF4-FFF2-40B4-BE49-F238E27FC236}">
                  <a16:creationId xmlns:a16="http://schemas.microsoft.com/office/drawing/2014/main" id="{1D28570B-F764-4FB3-9AB4-B17D611B8F36}"/>
                </a:ext>
              </a:extLst>
            </p:cNvPr>
            <p:cNvSpPr/>
            <p:nvPr/>
          </p:nvSpPr>
          <p:spPr>
            <a:xfrm>
              <a:off x="350381" y="1328698"/>
              <a:ext cx="2134176" cy="1073923"/>
            </a:xfrm>
            <a:custGeom>
              <a:avLst/>
              <a:gdLst>
                <a:gd name="connsiteX0" fmla="*/ 0 w 1699727"/>
                <a:gd name="connsiteY0" fmla="*/ 169973 h 1994736"/>
                <a:gd name="connsiteX1" fmla="*/ 169973 w 1699727"/>
                <a:gd name="connsiteY1" fmla="*/ 0 h 1994736"/>
                <a:gd name="connsiteX2" fmla="*/ 1529754 w 1699727"/>
                <a:gd name="connsiteY2" fmla="*/ 0 h 1994736"/>
                <a:gd name="connsiteX3" fmla="*/ 1699727 w 1699727"/>
                <a:gd name="connsiteY3" fmla="*/ 169973 h 1994736"/>
                <a:gd name="connsiteX4" fmla="*/ 1699727 w 1699727"/>
                <a:gd name="connsiteY4" fmla="*/ 1824763 h 1994736"/>
                <a:gd name="connsiteX5" fmla="*/ 1529754 w 1699727"/>
                <a:gd name="connsiteY5" fmla="*/ 1994736 h 1994736"/>
                <a:gd name="connsiteX6" fmla="*/ 169973 w 1699727"/>
                <a:gd name="connsiteY6" fmla="*/ 1994736 h 1994736"/>
                <a:gd name="connsiteX7" fmla="*/ 0 w 1699727"/>
                <a:gd name="connsiteY7" fmla="*/ 1824763 h 1994736"/>
                <a:gd name="connsiteX8" fmla="*/ 0 w 1699727"/>
                <a:gd name="connsiteY8" fmla="*/ 169973 h 1994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94736">
                  <a:moveTo>
                    <a:pt x="0" y="169973"/>
                  </a:moveTo>
                  <a:cubicBezTo>
                    <a:pt x="0" y="76100"/>
                    <a:pt x="76100" y="0"/>
                    <a:pt x="169973" y="0"/>
                  </a:cubicBezTo>
                  <a:lnTo>
                    <a:pt x="1529754" y="0"/>
                  </a:lnTo>
                  <a:cubicBezTo>
                    <a:pt x="1623627" y="0"/>
                    <a:pt x="1699727" y="76100"/>
                    <a:pt x="1699727" y="169973"/>
                  </a:cubicBezTo>
                  <a:lnTo>
                    <a:pt x="1699727" y="1824763"/>
                  </a:lnTo>
                  <a:cubicBezTo>
                    <a:pt x="1699727" y="1918636"/>
                    <a:pt x="1623627" y="1994736"/>
                    <a:pt x="1529754" y="1994736"/>
                  </a:cubicBezTo>
                  <a:lnTo>
                    <a:pt x="169973" y="1994736"/>
                  </a:lnTo>
                  <a:cubicBezTo>
                    <a:pt x="76100" y="1994736"/>
                    <a:pt x="0" y="1918636"/>
                    <a:pt x="0" y="1824763"/>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8252" numCol="1" spcCol="1270" anchor="t" anchorCtr="0">
              <a:noAutofit/>
            </a:bodyPr>
            <a:lstStyle/>
            <a:p>
              <a:pPr marL="0" lvl="0" indent="0" algn="ctr" defTabSz="622300">
                <a:lnSpc>
                  <a:spcPct val="90000"/>
                </a:lnSpc>
                <a:spcBef>
                  <a:spcPct val="0"/>
                </a:spcBef>
                <a:spcAft>
                  <a:spcPct val="35000"/>
                </a:spcAft>
                <a:buClr>
                  <a:schemeClr val="accent1"/>
                </a:buClr>
                <a:buFont typeface="Arial" panose="020B0604020202020204" pitchFamily="34" charset="0"/>
                <a:buNone/>
              </a:pPr>
              <a:r>
                <a:rPr lang="en-US" sz="1700" b="1" dirty="0">
                  <a:solidFill>
                    <a:schemeClr val="bg1"/>
                  </a:solidFill>
                </a:rPr>
                <a:t>Development of di</a:t>
              </a:r>
              <a:r>
                <a:rPr lang="en-GB" sz="1700" b="1" dirty="0">
                  <a:solidFill>
                    <a:schemeClr val="bg1"/>
                  </a:solidFill>
                </a:rPr>
                <a:t>verse investor base</a:t>
              </a:r>
              <a:endParaRPr lang="en-GB" sz="1700" b="1" kern="1200" dirty="0">
                <a:solidFill>
                  <a:schemeClr val="bg1"/>
                </a:solidFill>
              </a:endParaRPr>
            </a:p>
          </p:txBody>
        </p:sp>
        <p:sp>
          <p:nvSpPr>
            <p:cNvPr id="22" name="Freeform: Shape 21">
              <a:extLst>
                <a:ext uri="{FF2B5EF4-FFF2-40B4-BE49-F238E27FC236}">
                  <a16:creationId xmlns:a16="http://schemas.microsoft.com/office/drawing/2014/main" id="{F3E3DA59-479C-46D7-A946-F1A0A4642A7A}"/>
                </a:ext>
              </a:extLst>
            </p:cNvPr>
            <p:cNvSpPr/>
            <p:nvPr/>
          </p:nvSpPr>
          <p:spPr>
            <a:xfrm>
              <a:off x="2999927" y="1333349"/>
              <a:ext cx="2134176" cy="1069272"/>
            </a:xfrm>
            <a:custGeom>
              <a:avLst/>
              <a:gdLst>
                <a:gd name="connsiteX0" fmla="*/ 0 w 1699727"/>
                <a:gd name="connsiteY0" fmla="*/ 169973 h 1986097"/>
                <a:gd name="connsiteX1" fmla="*/ 169973 w 1699727"/>
                <a:gd name="connsiteY1" fmla="*/ 0 h 1986097"/>
                <a:gd name="connsiteX2" fmla="*/ 1529754 w 1699727"/>
                <a:gd name="connsiteY2" fmla="*/ 0 h 1986097"/>
                <a:gd name="connsiteX3" fmla="*/ 1699727 w 1699727"/>
                <a:gd name="connsiteY3" fmla="*/ 169973 h 1986097"/>
                <a:gd name="connsiteX4" fmla="*/ 1699727 w 1699727"/>
                <a:gd name="connsiteY4" fmla="*/ 1816124 h 1986097"/>
                <a:gd name="connsiteX5" fmla="*/ 1529754 w 1699727"/>
                <a:gd name="connsiteY5" fmla="*/ 1986097 h 1986097"/>
                <a:gd name="connsiteX6" fmla="*/ 169973 w 1699727"/>
                <a:gd name="connsiteY6" fmla="*/ 1986097 h 1986097"/>
                <a:gd name="connsiteX7" fmla="*/ 0 w 1699727"/>
                <a:gd name="connsiteY7" fmla="*/ 1816124 h 1986097"/>
                <a:gd name="connsiteX8" fmla="*/ 0 w 1699727"/>
                <a:gd name="connsiteY8" fmla="*/ 169973 h 1986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1986097">
                  <a:moveTo>
                    <a:pt x="0" y="169973"/>
                  </a:moveTo>
                  <a:cubicBezTo>
                    <a:pt x="0" y="76100"/>
                    <a:pt x="76100" y="0"/>
                    <a:pt x="169973" y="0"/>
                  </a:cubicBezTo>
                  <a:lnTo>
                    <a:pt x="1529754" y="0"/>
                  </a:lnTo>
                  <a:cubicBezTo>
                    <a:pt x="1623627" y="0"/>
                    <a:pt x="1699727" y="76100"/>
                    <a:pt x="1699727" y="169973"/>
                  </a:cubicBezTo>
                  <a:lnTo>
                    <a:pt x="1699727" y="1816124"/>
                  </a:lnTo>
                  <a:cubicBezTo>
                    <a:pt x="1699727" y="1909997"/>
                    <a:pt x="1623627" y="1986097"/>
                    <a:pt x="1529754" y="1986097"/>
                  </a:cubicBezTo>
                  <a:lnTo>
                    <a:pt x="169973" y="1986097"/>
                  </a:lnTo>
                  <a:cubicBezTo>
                    <a:pt x="76100" y="1986097"/>
                    <a:pt x="0" y="1909997"/>
                    <a:pt x="0" y="1816124"/>
                  </a:cubicBezTo>
                  <a:lnTo>
                    <a:pt x="0" y="1699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715373" numCol="1" spcCol="1270" anchor="t" anchorCtr="0">
              <a:noAutofit/>
            </a:bodyPr>
            <a:lstStyle/>
            <a:p>
              <a:pPr marL="0" lvl="0" indent="0" algn="ctr" defTabSz="622300">
                <a:lnSpc>
                  <a:spcPct val="90000"/>
                </a:lnSpc>
                <a:spcBef>
                  <a:spcPct val="0"/>
                </a:spcBef>
                <a:spcAft>
                  <a:spcPct val="35000"/>
                </a:spcAft>
                <a:buNone/>
              </a:pPr>
              <a:r>
                <a:rPr lang="en-US" sz="1700" b="1" dirty="0"/>
                <a:t>I</a:t>
              </a:r>
              <a:r>
                <a:rPr lang="en-GB" sz="1700" b="1" dirty="0" err="1"/>
                <a:t>ncreasing</a:t>
              </a:r>
              <a:r>
                <a:rPr lang="en-GB" sz="1700" b="1" dirty="0"/>
                <a:t> securities pool</a:t>
              </a:r>
              <a:endParaRPr lang="en-GB" sz="1700" b="1" kern="1200" dirty="0"/>
            </a:p>
          </p:txBody>
        </p:sp>
        <p:sp>
          <p:nvSpPr>
            <p:cNvPr id="23" name="Freeform: Shape 22">
              <a:extLst>
                <a:ext uri="{FF2B5EF4-FFF2-40B4-BE49-F238E27FC236}">
                  <a16:creationId xmlns:a16="http://schemas.microsoft.com/office/drawing/2014/main" id="{F22226AC-CB69-4378-ABCD-3A7B6B7F3017}"/>
                </a:ext>
              </a:extLst>
            </p:cNvPr>
            <p:cNvSpPr/>
            <p:nvPr/>
          </p:nvSpPr>
          <p:spPr>
            <a:xfrm>
              <a:off x="5735202" y="1337588"/>
              <a:ext cx="2131739" cy="1065033"/>
            </a:xfrm>
            <a:custGeom>
              <a:avLst/>
              <a:gdLst>
                <a:gd name="connsiteX0" fmla="*/ 0 w 1697786"/>
                <a:gd name="connsiteY0" fmla="*/ 169313 h 1693134"/>
                <a:gd name="connsiteX1" fmla="*/ 169313 w 1697786"/>
                <a:gd name="connsiteY1" fmla="*/ 0 h 1693134"/>
                <a:gd name="connsiteX2" fmla="*/ 1528473 w 1697786"/>
                <a:gd name="connsiteY2" fmla="*/ 0 h 1693134"/>
                <a:gd name="connsiteX3" fmla="*/ 1697786 w 1697786"/>
                <a:gd name="connsiteY3" fmla="*/ 169313 h 1693134"/>
                <a:gd name="connsiteX4" fmla="*/ 1697786 w 1697786"/>
                <a:gd name="connsiteY4" fmla="*/ 1523821 h 1693134"/>
                <a:gd name="connsiteX5" fmla="*/ 1528473 w 1697786"/>
                <a:gd name="connsiteY5" fmla="*/ 1693134 h 1693134"/>
                <a:gd name="connsiteX6" fmla="*/ 169313 w 1697786"/>
                <a:gd name="connsiteY6" fmla="*/ 1693134 h 1693134"/>
                <a:gd name="connsiteX7" fmla="*/ 0 w 1697786"/>
                <a:gd name="connsiteY7" fmla="*/ 1523821 h 1693134"/>
                <a:gd name="connsiteX8" fmla="*/ 0 w 1697786"/>
                <a:gd name="connsiteY8" fmla="*/ 169313 h 1693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1693134">
                  <a:moveTo>
                    <a:pt x="0" y="169313"/>
                  </a:moveTo>
                  <a:cubicBezTo>
                    <a:pt x="0" y="75804"/>
                    <a:pt x="75804" y="0"/>
                    <a:pt x="169313" y="0"/>
                  </a:cubicBezTo>
                  <a:lnTo>
                    <a:pt x="1528473" y="0"/>
                  </a:lnTo>
                  <a:cubicBezTo>
                    <a:pt x="1621982" y="0"/>
                    <a:pt x="1697786" y="75804"/>
                    <a:pt x="1697786" y="169313"/>
                  </a:cubicBezTo>
                  <a:lnTo>
                    <a:pt x="1697786" y="1523821"/>
                  </a:lnTo>
                  <a:cubicBezTo>
                    <a:pt x="1697786" y="1617330"/>
                    <a:pt x="1621982" y="1693134"/>
                    <a:pt x="1528473" y="1693134"/>
                  </a:cubicBezTo>
                  <a:lnTo>
                    <a:pt x="169313" y="1693134"/>
                  </a:lnTo>
                  <a:cubicBezTo>
                    <a:pt x="75804" y="1693134"/>
                    <a:pt x="0" y="1617330"/>
                    <a:pt x="0" y="1523821"/>
                  </a:cubicBezTo>
                  <a:lnTo>
                    <a:pt x="0" y="1693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9568" tIns="99568" rIns="99568" bIns="617718" numCol="1" spcCol="1270" anchor="t" anchorCtr="0">
              <a:noAutofit/>
            </a:bodyPr>
            <a:lstStyle/>
            <a:p>
              <a:pPr marL="0" lvl="0" indent="0" algn="ctr" defTabSz="622300">
                <a:lnSpc>
                  <a:spcPct val="90000"/>
                </a:lnSpc>
                <a:spcBef>
                  <a:spcPct val="0"/>
                </a:spcBef>
                <a:spcAft>
                  <a:spcPct val="35000"/>
                </a:spcAft>
                <a:buNone/>
              </a:pPr>
              <a:r>
                <a:rPr lang="en-US" sz="1700" b="1" dirty="0">
                  <a:solidFill>
                    <a:schemeClr val="bg1"/>
                  </a:solidFill>
                </a:rPr>
                <a:t>C</a:t>
              </a:r>
              <a:r>
                <a:rPr lang="en-GB" sz="1700" b="1" dirty="0" err="1">
                  <a:solidFill>
                    <a:schemeClr val="bg1"/>
                  </a:solidFill>
                </a:rPr>
                <a:t>reation</a:t>
              </a:r>
              <a:r>
                <a:rPr lang="en-GB" sz="1700" b="1" dirty="0">
                  <a:solidFill>
                    <a:schemeClr val="bg1"/>
                  </a:solidFill>
                </a:rPr>
                <a:t> of enabling market</a:t>
              </a:r>
              <a:endParaRPr lang="en-GB" sz="1700" b="1" kern="1200" dirty="0">
                <a:solidFill>
                  <a:schemeClr val="bg1"/>
                </a:solidFill>
              </a:endParaRPr>
            </a:p>
          </p:txBody>
        </p:sp>
      </p:grpSp>
    </p:spTree>
    <p:extLst>
      <p:ext uri="{BB962C8B-B14F-4D97-AF65-F5344CB8AC3E}">
        <p14:creationId xmlns:p14="http://schemas.microsoft.com/office/powerpoint/2010/main" val="68216258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5</a:t>
            </a:fld>
            <a:endParaRPr lang="en-GB" sz="772" dirty="0"/>
          </a:p>
        </p:txBody>
      </p:sp>
      <p:sp>
        <p:nvSpPr>
          <p:cNvPr id="8" name="Title 1">
            <a:extLst>
              <a:ext uri="{FF2B5EF4-FFF2-40B4-BE49-F238E27FC236}">
                <a16:creationId xmlns:a16="http://schemas.microsoft.com/office/drawing/2014/main" id="{870D27CE-E633-4C6A-854D-BA5B8EC4583F}"/>
              </a:ext>
            </a:extLst>
          </p:cNvPr>
          <p:cNvSpPr>
            <a:spLocks noGrp="1"/>
          </p:cNvSpPr>
          <p:nvPr>
            <p:ph type="title"/>
          </p:nvPr>
        </p:nvSpPr>
        <p:spPr>
          <a:xfrm>
            <a:off x="589949" y="159281"/>
            <a:ext cx="7920000" cy="974240"/>
          </a:xfrm>
          <a:noFill/>
        </p:spPr>
        <p:txBody>
          <a:bodyPr vert="horz" lIns="104306" tIns="52153" rIns="104306" bIns="52153" rtlCol="0" anchor="ctr" anchorCtr="0">
            <a:noAutofit/>
          </a:bodyPr>
          <a:lstStyle/>
          <a:p>
            <a:pPr>
              <a:lnSpc>
                <a:spcPct val="100000"/>
              </a:lnSpc>
            </a:pPr>
            <a:r>
              <a:rPr lang="en-GB" sz="2600" spc="-150" dirty="0"/>
              <a:t>Some regulatory advocacy opportunities </a:t>
            </a:r>
            <a:endParaRPr lang="en-GB" sz="2600" b="0" i="1" spc="-150" dirty="0"/>
          </a:p>
        </p:txBody>
      </p:sp>
      <p:grpSp>
        <p:nvGrpSpPr>
          <p:cNvPr id="24" name="Group 23">
            <a:extLst>
              <a:ext uri="{FF2B5EF4-FFF2-40B4-BE49-F238E27FC236}">
                <a16:creationId xmlns:a16="http://schemas.microsoft.com/office/drawing/2014/main" id="{1073214C-6614-4085-B5EB-8B442521BCD2}"/>
              </a:ext>
            </a:extLst>
          </p:cNvPr>
          <p:cNvGrpSpPr/>
          <p:nvPr/>
        </p:nvGrpSpPr>
        <p:grpSpPr>
          <a:xfrm>
            <a:off x="343346" y="1854381"/>
            <a:ext cx="10166106" cy="3968075"/>
            <a:chOff x="343346" y="1504374"/>
            <a:chExt cx="10166106" cy="3968075"/>
          </a:xfrm>
        </p:grpSpPr>
        <p:sp>
          <p:nvSpPr>
            <p:cNvPr id="6" name="Freeform: Shape 5">
              <a:extLst>
                <a:ext uri="{FF2B5EF4-FFF2-40B4-BE49-F238E27FC236}">
                  <a16:creationId xmlns:a16="http://schemas.microsoft.com/office/drawing/2014/main" id="{F274CCFA-4540-49DD-B0C9-A9C05ACDA3B2}"/>
                </a:ext>
              </a:extLst>
            </p:cNvPr>
            <p:cNvSpPr/>
            <p:nvPr/>
          </p:nvSpPr>
          <p:spPr>
            <a:xfrm>
              <a:off x="343346" y="1504374"/>
              <a:ext cx="2134176" cy="3964794"/>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500" dirty="0"/>
                <a:t>Reduction/elimination of capital controls to allow free inflow of foreign investments into the market. This was signaled by the FPI optimism towards the Investors and Exporters FX Window.</a:t>
              </a:r>
            </a:p>
            <a:p>
              <a:pPr marL="0" lvl="1" defTabSz="622300">
                <a:lnSpc>
                  <a:spcPct val="90000"/>
                </a:lnSpc>
                <a:spcBef>
                  <a:spcPct val="0"/>
                </a:spcBef>
                <a:spcAft>
                  <a:spcPct val="15000"/>
                </a:spcAft>
              </a:pPr>
              <a:endParaRPr lang="en-US" sz="1500" dirty="0"/>
            </a:p>
            <a:p>
              <a:pPr marL="114300" lvl="1" indent="-114300" defTabSz="622300">
                <a:lnSpc>
                  <a:spcPct val="90000"/>
                </a:lnSpc>
                <a:spcBef>
                  <a:spcPct val="0"/>
                </a:spcBef>
                <a:spcAft>
                  <a:spcPct val="15000"/>
                </a:spcAft>
                <a:buFont typeface="Arial" panose="020B0604020202020204" pitchFamily="34" charset="0"/>
                <a:buChar char="•"/>
              </a:pPr>
              <a:r>
                <a:rPr lang="en-US" sz="1500" dirty="0"/>
                <a:t>Correcting the yield curve anomaly that makes short tenured risk-free instruments more attractive.</a:t>
              </a:r>
              <a:endParaRPr lang="en-GB" sz="1500" kern="1200" dirty="0"/>
            </a:p>
            <a:p>
              <a:pPr marL="114300" lvl="1" indent="-114300" algn="l" defTabSz="622300">
                <a:lnSpc>
                  <a:spcPct val="90000"/>
                </a:lnSpc>
                <a:spcBef>
                  <a:spcPct val="0"/>
                </a:spcBef>
                <a:spcAft>
                  <a:spcPct val="15000"/>
                </a:spcAft>
                <a:buChar char="•"/>
              </a:pPr>
              <a:endParaRPr lang="en-GB" sz="1500" kern="1200" dirty="0"/>
            </a:p>
            <a:p>
              <a:pPr marL="114300" lvl="1" indent="-114300" algn="l" defTabSz="622300">
                <a:lnSpc>
                  <a:spcPct val="90000"/>
                </a:lnSpc>
                <a:spcBef>
                  <a:spcPct val="0"/>
                </a:spcBef>
                <a:spcAft>
                  <a:spcPct val="15000"/>
                </a:spcAft>
                <a:buFont typeface="Arial" panose="020B0604020202020204" pitchFamily="34" charset="0"/>
                <a:buChar char="•"/>
              </a:pPr>
              <a:endParaRPr lang="en-GB" sz="1500" kern="1200" dirty="0"/>
            </a:p>
          </p:txBody>
        </p:sp>
        <p:sp>
          <p:nvSpPr>
            <p:cNvPr id="11" name="Freeform: Shape 10">
              <a:extLst>
                <a:ext uri="{FF2B5EF4-FFF2-40B4-BE49-F238E27FC236}">
                  <a16:creationId xmlns:a16="http://schemas.microsoft.com/office/drawing/2014/main" id="{85AFD624-05A9-48B7-9803-E189C499167E}"/>
                </a:ext>
              </a:extLst>
            </p:cNvPr>
            <p:cNvSpPr/>
            <p:nvPr/>
          </p:nvSpPr>
          <p:spPr>
            <a:xfrm>
              <a:off x="2992892" y="1504374"/>
              <a:ext cx="2134176" cy="3968075"/>
            </a:xfrm>
            <a:custGeom>
              <a:avLst/>
              <a:gdLst>
                <a:gd name="connsiteX0" fmla="*/ 0 w 1699727"/>
                <a:gd name="connsiteY0" fmla="*/ 169973 h 3766500"/>
                <a:gd name="connsiteX1" fmla="*/ 169973 w 1699727"/>
                <a:gd name="connsiteY1" fmla="*/ 0 h 3766500"/>
                <a:gd name="connsiteX2" fmla="*/ 1529754 w 1699727"/>
                <a:gd name="connsiteY2" fmla="*/ 0 h 3766500"/>
                <a:gd name="connsiteX3" fmla="*/ 1699727 w 1699727"/>
                <a:gd name="connsiteY3" fmla="*/ 169973 h 3766500"/>
                <a:gd name="connsiteX4" fmla="*/ 1699727 w 1699727"/>
                <a:gd name="connsiteY4" fmla="*/ 3596527 h 3766500"/>
                <a:gd name="connsiteX5" fmla="*/ 1529754 w 1699727"/>
                <a:gd name="connsiteY5" fmla="*/ 3766500 h 3766500"/>
                <a:gd name="connsiteX6" fmla="*/ 169973 w 1699727"/>
                <a:gd name="connsiteY6" fmla="*/ 3766500 h 3766500"/>
                <a:gd name="connsiteX7" fmla="*/ 0 w 1699727"/>
                <a:gd name="connsiteY7" fmla="*/ 3596527 h 3766500"/>
                <a:gd name="connsiteX8" fmla="*/ 0 w 1699727"/>
                <a:gd name="connsiteY8" fmla="*/ 169973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727" h="3766500">
                  <a:moveTo>
                    <a:pt x="0" y="169973"/>
                  </a:moveTo>
                  <a:cubicBezTo>
                    <a:pt x="0" y="76100"/>
                    <a:pt x="76100" y="0"/>
                    <a:pt x="169973" y="0"/>
                  </a:cubicBezTo>
                  <a:lnTo>
                    <a:pt x="1529754" y="0"/>
                  </a:lnTo>
                  <a:cubicBezTo>
                    <a:pt x="1623627" y="0"/>
                    <a:pt x="1699727" y="76100"/>
                    <a:pt x="1699727" y="169973"/>
                  </a:cubicBezTo>
                  <a:lnTo>
                    <a:pt x="1699727" y="3596527"/>
                  </a:lnTo>
                  <a:cubicBezTo>
                    <a:pt x="1699727" y="3690400"/>
                    <a:pt x="1623627" y="3766500"/>
                    <a:pt x="1529754" y="3766500"/>
                  </a:cubicBezTo>
                  <a:lnTo>
                    <a:pt x="169973" y="3766500"/>
                  </a:lnTo>
                  <a:cubicBezTo>
                    <a:pt x="76100" y="3766500"/>
                    <a:pt x="0" y="3690400"/>
                    <a:pt x="0" y="3596527"/>
                  </a:cubicBezTo>
                  <a:lnTo>
                    <a:pt x="0" y="1699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351" tIns="149351" rIns="149351" bIns="149351"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500" dirty="0"/>
                <a:t>Co-ordination of effective monetary and fiscal policies to remove business uncertainty and improve the ease of doing business, as well as Granting incentives for businesses to list on the NSE, particularly companies in the telecommunications and oil and gas sector.</a:t>
              </a:r>
            </a:p>
          </p:txBody>
        </p:sp>
        <p:sp>
          <p:nvSpPr>
            <p:cNvPr id="14" name="Freeform: Shape 13">
              <a:extLst>
                <a:ext uri="{FF2B5EF4-FFF2-40B4-BE49-F238E27FC236}">
                  <a16:creationId xmlns:a16="http://schemas.microsoft.com/office/drawing/2014/main" id="{3E398580-D4FC-44B8-92D0-F5F99BB1877D}"/>
                </a:ext>
              </a:extLst>
            </p:cNvPr>
            <p:cNvSpPr/>
            <p:nvPr/>
          </p:nvSpPr>
          <p:spPr>
            <a:xfrm>
              <a:off x="5728167" y="1504374"/>
              <a:ext cx="2131739" cy="3968075"/>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Char char="•"/>
              </a:pPr>
              <a:r>
                <a:rPr lang="en-US" sz="1500" dirty="0"/>
                <a:t>Maintenance of regulatory reforms to ensure financial market integrity, so as to restore investor confidence in the market, as well as pension reforms to promote participation in variable instruments and drive liquidity</a:t>
              </a:r>
            </a:p>
          </p:txBody>
        </p:sp>
        <p:sp>
          <p:nvSpPr>
            <p:cNvPr id="17" name="Freeform: Shape 16">
              <a:extLst>
                <a:ext uri="{FF2B5EF4-FFF2-40B4-BE49-F238E27FC236}">
                  <a16:creationId xmlns:a16="http://schemas.microsoft.com/office/drawing/2014/main" id="{478530E6-3796-42FB-9D06-03DC933E4F93}"/>
                </a:ext>
              </a:extLst>
            </p:cNvPr>
            <p:cNvSpPr/>
            <p:nvPr/>
          </p:nvSpPr>
          <p:spPr>
            <a:xfrm>
              <a:off x="8377713" y="1504374"/>
              <a:ext cx="2131739" cy="3968075"/>
            </a:xfrm>
            <a:custGeom>
              <a:avLst/>
              <a:gdLst>
                <a:gd name="connsiteX0" fmla="*/ 0 w 1697786"/>
                <a:gd name="connsiteY0" fmla="*/ 169779 h 3766500"/>
                <a:gd name="connsiteX1" fmla="*/ 169779 w 1697786"/>
                <a:gd name="connsiteY1" fmla="*/ 0 h 3766500"/>
                <a:gd name="connsiteX2" fmla="*/ 1528007 w 1697786"/>
                <a:gd name="connsiteY2" fmla="*/ 0 h 3766500"/>
                <a:gd name="connsiteX3" fmla="*/ 1697786 w 1697786"/>
                <a:gd name="connsiteY3" fmla="*/ 169779 h 3766500"/>
                <a:gd name="connsiteX4" fmla="*/ 1697786 w 1697786"/>
                <a:gd name="connsiteY4" fmla="*/ 3596721 h 3766500"/>
                <a:gd name="connsiteX5" fmla="*/ 1528007 w 1697786"/>
                <a:gd name="connsiteY5" fmla="*/ 3766500 h 3766500"/>
                <a:gd name="connsiteX6" fmla="*/ 169779 w 1697786"/>
                <a:gd name="connsiteY6" fmla="*/ 3766500 h 3766500"/>
                <a:gd name="connsiteX7" fmla="*/ 0 w 1697786"/>
                <a:gd name="connsiteY7" fmla="*/ 3596721 h 3766500"/>
                <a:gd name="connsiteX8" fmla="*/ 0 w 1697786"/>
                <a:gd name="connsiteY8" fmla="*/ 169779 h 3766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7786" h="3766500">
                  <a:moveTo>
                    <a:pt x="0" y="169779"/>
                  </a:moveTo>
                  <a:cubicBezTo>
                    <a:pt x="0" y="76013"/>
                    <a:pt x="76013" y="0"/>
                    <a:pt x="169779" y="0"/>
                  </a:cubicBezTo>
                  <a:lnTo>
                    <a:pt x="1528007" y="0"/>
                  </a:lnTo>
                  <a:cubicBezTo>
                    <a:pt x="1621773" y="0"/>
                    <a:pt x="1697786" y="76013"/>
                    <a:pt x="1697786" y="169779"/>
                  </a:cubicBezTo>
                  <a:lnTo>
                    <a:pt x="1697786" y="3596721"/>
                  </a:lnTo>
                  <a:cubicBezTo>
                    <a:pt x="1697786" y="3690487"/>
                    <a:pt x="1621773" y="3766500"/>
                    <a:pt x="1528007" y="3766500"/>
                  </a:cubicBezTo>
                  <a:lnTo>
                    <a:pt x="169779" y="3766500"/>
                  </a:lnTo>
                  <a:cubicBezTo>
                    <a:pt x="76013" y="3766500"/>
                    <a:pt x="0" y="3690487"/>
                    <a:pt x="0" y="3596721"/>
                  </a:cubicBezTo>
                  <a:lnTo>
                    <a:pt x="0" y="16977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9294" tIns="149294" rIns="149294" bIns="149294" numCol="1" spcCol="1270" anchor="t" anchorCtr="0">
              <a:noAutofit/>
            </a:bodyPr>
            <a:lstStyle/>
            <a:p>
              <a:pPr marL="114300" lvl="1" indent="-114300" defTabSz="622300">
                <a:lnSpc>
                  <a:spcPct val="90000"/>
                </a:lnSpc>
                <a:spcBef>
                  <a:spcPct val="0"/>
                </a:spcBef>
                <a:spcAft>
                  <a:spcPct val="15000"/>
                </a:spcAft>
                <a:buFont typeface="Arial" panose="020B0604020202020204" pitchFamily="34" charset="0"/>
                <a:buChar char="•"/>
              </a:pPr>
              <a:r>
                <a:rPr lang="en-US" sz="1400" dirty="0"/>
                <a:t>Work with the Federal Inland Revenue Service (“FIRS”) to clarify the pass-through tax status of CISs and to provide tax incentives for savings channeled through CISs. Again, it is noted that there have been on-going engagements in this regard, but it is important this a favorable conclusion is reached and communicated</a:t>
              </a:r>
              <a:endParaRPr lang="en-GB" sz="1400" kern="1200" dirty="0"/>
            </a:p>
          </p:txBody>
        </p:sp>
      </p:grpSp>
    </p:spTree>
    <p:extLst>
      <p:ext uri="{BB962C8B-B14F-4D97-AF65-F5344CB8AC3E}">
        <p14:creationId xmlns:p14="http://schemas.microsoft.com/office/powerpoint/2010/main" val="399203643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3435a03534496d17f36824143c1b7643bf6019a3"/>
</p:tagLst>
</file>

<file path=ppt/theme/theme1.xml><?xml version="1.0" encoding="utf-8"?>
<a:theme xmlns:a="http://schemas.openxmlformats.org/drawingml/2006/main" name="1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Renaissance Capital Boilerplates- Eng</Template>
  <TotalTime>46609</TotalTime>
  <Words>788</Words>
  <Application>Microsoft Office PowerPoint</Application>
  <PresentationFormat>Custom</PresentationFormat>
  <Paragraphs>77</Paragraphs>
  <Slides>6</Slides>
  <Notes>5</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6</vt:i4>
      </vt:variant>
    </vt:vector>
  </HeadingPairs>
  <TitlesOfParts>
    <vt:vector size="15" baseType="lpstr">
      <vt:lpstr>ＭＳ Ｐゴシック</vt:lpstr>
      <vt:lpstr>Arial</vt:lpstr>
      <vt:lpstr>Calibri</vt:lpstr>
      <vt:lpstr>Times New Roman</vt:lpstr>
      <vt:lpstr>Wingdings</vt:lpstr>
      <vt:lpstr>1_CAPITAL</vt:lpstr>
      <vt:lpstr>2_CAPITAL</vt:lpstr>
      <vt:lpstr>3_CAPITAL</vt:lpstr>
      <vt:lpstr>7_CAPITAL</vt:lpstr>
      <vt:lpstr>TECHNICAL COMMITTEE ON MARKET LIQUIDITY ENHANCEMENT</vt:lpstr>
      <vt:lpstr>INTRODUCTION </vt:lpstr>
      <vt:lpstr>SUMMARY OF KEY RECOMMENDATIONS from first draft </vt:lpstr>
      <vt:lpstr>SUMMARY OF KEY RECOMMENDATIONS from first draft </vt:lpstr>
      <vt:lpstr>SUMMARY OF KEY RECOMMENDATIONS from first draft </vt:lpstr>
      <vt:lpstr>Some regulatory advocacy opportunities </vt:lpstr>
    </vt:vector>
  </TitlesOfParts>
  <Company>Renaissance Capital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Metals &amp; mining</dc:title>
  <dc:creator>Kehinde Ilesanmi</dc:creator>
  <cp:lastModifiedBy>Sanusi, Omobolanle</cp:lastModifiedBy>
  <cp:revision>8779</cp:revision>
  <cp:lastPrinted>2014-01-29T22:01:14Z</cp:lastPrinted>
  <dcterms:created xsi:type="dcterms:W3CDTF">2011-12-09T06:29:42Z</dcterms:created>
  <dcterms:modified xsi:type="dcterms:W3CDTF">2018-08-08T14:12:31Z</dcterms:modified>
</cp:coreProperties>
</file>