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98" autoAdjust="0"/>
  </p:normalViewPr>
  <p:slideViewPr>
    <p:cSldViewPr snapToGrid="0" snapToObjects="1">
      <p:cViewPr varScale="1">
        <p:scale>
          <a:sx n="89" d="100"/>
          <a:sy n="89" d="100"/>
        </p:scale>
        <p:origin x="6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E9B834-338E-8540-B8AF-0EF387E84815}" type="datetimeFigureOut">
              <a:rPr lang="en-US" smtClean="0"/>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3074298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E9B834-338E-8540-B8AF-0EF387E84815}" type="datetimeFigureOut">
              <a:rPr lang="en-US" smtClean="0"/>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621969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E9B834-338E-8540-B8AF-0EF387E84815}" type="datetimeFigureOut">
              <a:rPr lang="en-US" smtClean="0"/>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751589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E9B834-338E-8540-B8AF-0EF387E84815}" type="datetimeFigureOut">
              <a:rPr lang="en-US" smtClean="0"/>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901350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E9B834-338E-8540-B8AF-0EF387E84815}" type="datetimeFigureOut">
              <a:rPr lang="en-US" smtClean="0"/>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3051805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E9B834-338E-8540-B8AF-0EF387E84815}" type="datetimeFigureOut">
              <a:rPr lang="en-US" smtClean="0"/>
              <a:t>8/6/2018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040087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E9B834-338E-8540-B8AF-0EF387E84815}" type="datetimeFigureOut">
              <a:rPr lang="en-US" smtClean="0"/>
              <a:t>8/6/2018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986144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E9B834-338E-8540-B8AF-0EF387E84815}" type="datetimeFigureOut">
              <a:rPr lang="en-US" smtClean="0"/>
              <a:t>8/6/2018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519961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E9B834-338E-8540-B8AF-0EF387E84815}" type="datetimeFigureOut">
              <a:rPr lang="en-US" smtClean="0"/>
              <a:t>8/6/2018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820815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E9B834-338E-8540-B8AF-0EF387E84815}" type="datetimeFigureOut">
              <a:rPr lang="en-US" smtClean="0"/>
              <a:t>8/6/2018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427298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E9B834-338E-8540-B8AF-0EF387E84815}" type="datetimeFigureOut">
              <a:rPr lang="en-US" smtClean="0"/>
              <a:t>8/6/2018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815142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Century Gothic"/>
              </a:defRPr>
            </a:lvl1pPr>
          </a:lstStyle>
          <a:p>
            <a:fld id="{FFE9B834-338E-8540-B8AF-0EF387E84815}" type="datetimeFigureOut">
              <a:rPr lang="en-US" smtClean="0"/>
              <a:pPr/>
              <a:t>8/6/2018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Century Gothic"/>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Century Gothic"/>
              </a:defRPr>
            </a:lvl1pPr>
          </a:lstStyle>
          <a:p>
            <a:fld id="{6B36B416-6026-264C-935D-12F1EDEC3F79}" type="slidenum">
              <a:rPr lang="en-US" smtClean="0"/>
              <a:pPr/>
              <a:t>‹#›</a:t>
            </a:fld>
            <a:endParaRPr lang="en-US" dirty="0"/>
          </a:p>
        </p:txBody>
      </p:sp>
    </p:spTree>
    <p:extLst>
      <p:ext uri="{BB962C8B-B14F-4D97-AF65-F5344CB8AC3E}">
        <p14:creationId xmlns:p14="http://schemas.microsoft.com/office/powerpoint/2010/main" val="4240997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Century Gothic"/>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Century Gothic"/>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entury Gothic"/>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entury Gothic"/>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21373"/>
            <a:ext cx="7772400" cy="1470025"/>
          </a:xfrm>
        </p:spPr>
        <p:txBody>
          <a:bodyPr>
            <a:normAutofit/>
          </a:bodyPr>
          <a:lstStyle/>
          <a:p>
            <a:r>
              <a:rPr lang="en-US" dirty="0">
                <a:latin typeface="Arial Black" panose="020B0A04020102020204" pitchFamily="34" charset="0"/>
              </a:rPr>
              <a:t>2018 CAPITAL MARKET COMMITTEE MEETING</a:t>
            </a:r>
            <a:endParaRPr lang="en-US" dirty="0">
              <a:cs typeface="Century Gothic"/>
            </a:endParaRPr>
          </a:p>
        </p:txBody>
      </p:sp>
      <p:pic>
        <p:nvPicPr>
          <p:cNvPr id="4" name="Picture 3" descr="SecLogoHiDefCrestAloneWeb.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7375" y="2355970"/>
            <a:ext cx="3079219" cy="2267545"/>
          </a:xfrm>
          <a:prstGeom prst="rect">
            <a:avLst/>
          </a:prstGeom>
        </p:spPr>
      </p:pic>
      <p:sp>
        <p:nvSpPr>
          <p:cNvPr id="5" name="Title 1"/>
          <p:cNvSpPr txBox="1">
            <a:spLocks/>
          </p:cNvSpPr>
          <p:nvPr/>
        </p:nvSpPr>
        <p:spPr>
          <a:xfrm>
            <a:off x="798490" y="4881093"/>
            <a:ext cx="7659710" cy="1397817"/>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Century Gothic"/>
                <a:ea typeface="+mj-ea"/>
                <a:cs typeface="+mj-cs"/>
              </a:defRPr>
            </a:lvl1pPr>
          </a:lstStyle>
          <a:p>
            <a:r>
              <a:rPr lang="en-US" sz="1800" b="1" dirty="0" smtClean="0"/>
              <a:t>REPORT </a:t>
            </a:r>
            <a:r>
              <a:rPr lang="en-US" sz="1800" b="1" dirty="0"/>
              <a:t>OF THE COMMITTEE ON THE STANDARDIZATION OF CAPITAL MARKET </a:t>
            </a:r>
            <a:r>
              <a:rPr lang="en-US" sz="1800" b="1" dirty="0" smtClean="0"/>
              <a:t>OPERATORS’ </a:t>
            </a:r>
            <a:r>
              <a:rPr lang="en-US" sz="1800" b="1" dirty="0"/>
              <a:t>OPERATIONAL PROCESSES </a:t>
            </a:r>
            <a:endParaRPr lang="en-US" sz="1800" dirty="0">
              <a:latin typeface="Algerian" panose="04020705040A02060702" pitchFamily="82" charset="0"/>
            </a:endParaRPr>
          </a:p>
        </p:txBody>
      </p:sp>
      <p:sp>
        <p:nvSpPr>
          <p:cNvPr id="7" name="TextBox 6"/>
          <p:cNvSpPr txBox="1"/>
          <p:nvPr/>
        </p:nvSpPr>
        <p:spPr>
          <a:xfrm>
            <a:off x="14348141" y="5690994"/>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053789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610" y="759854"/>
            <a:ext cx="7469747" cy="5366309"/>
          </a:xfrm>
        </p:spPr>
        <p:txBody>
          <a:bodyPr/>
          <a:lstStyle/>
          <a:p>
            <a:r>
              <a:rPr lang="en-US" sz="1600" b="1" dirty="0" smtClean="0">
                <a:latin typeface="Century Gothic" panose="020B0502020202020204" pitchFamily="34" charset="0"/>
              </a:rPr>
              <a:t>Slide 3 - </a:t>
            </a:r>
            <a:r>
              <a:rPr lang="en-US" sz="1600" dirty="0" smtClean="0">
                <a:latin typeface="Century Gothic" panose="020B0502020202020204" pitchFamily="34" charset="0"/>
              </a:rPr>
              <a:t>INTRODUCTION</a:t>
            </a:r>
          </a:p>
          <a:p>
            <a:endParaRPr lang="en-US" sz="1600" b="1" dirty="0" smtClean="0">
              <a:latin typeface="Century Gothic" panose="020B0502020202020204" pitchFamily="34" charset="0"/>
            </a:endParaRPr>
          </a:p>
          <a:p>
            <a:r>
              <a:rPr lang="en-US" sz="1600" b="1" dirty="0" smtClean="0">
                <a:latin typeface="Century Gothic" panose="020B0502020202020204" pitchFamily="34" charset="0"/>
              </a:rPr>
              <a:t>Slide 4 - </a:t>
            </a:r>
            <a:r>
              <a:rPr lang="en-US" sz="1600" dirty="0" smtClean="0">
                <a:latin typeface="Century Gothic" panose="020B0502020202020204" pitchFamily="34" charset="0"/>
              </a:rPr>
              <a:t>STATUS ON THE IMPLEMENTATION ON THE GUIDELINES ON MINIMUM STANDARD REQUIREMENTS FOR BROKER DEALERS</a:t>
            </a:r>
            <a:br>
              <a:rPr lang="en-US" sz="1600" dirty="0" smtClean="0">
                <a:latin typeface="Century Gothic" panose="020B0502020202020204" pitchFamily="34" charset="0"/>
              </a:rPr>
            </a:br>
            <a:endParaRPr lang="en-US" sz="1600" dirty="0" smtClean="0">
              <a:latin typeface="Century Gothic" panose="020B0502020202020204" pitchFamily="34" charset="0"/>
            </a:endParaRPr>
          </a:p>
          <a:p>
            <a:r>
              <a:rPr lang="en-US" sz="1600" b="1" dirty="0" smtClean="0">
                <a:latin typeface="Century Gothic" panose="020B0502020202020204" pitchFamily="34" charset="0"/>
              </a:rPr>
              <a:t>Slide 5 - </a:t>
            </a:r>
            <a:r>
              <a:rPr lang="en-US" sz="1600" dirty="0" smtClean="0"/>
              <a:t>THE COMMITTEE ON THE STANDARDIZATION OF CAPITAL MARKET OPERATORS OPERATIONAL PROCESSES</a:t>
            </a:r>
            <a:br>
              <a:rPr lang="en-US" sz="1600" dirty="0" smtClean="0"/>
            </a:br>
            <a:endParaRPr lang="en-US" sz="1600" dirty="0" smtClean="0">
              <a:latin typeface="Century Gothic" panose="020B0502020202020204" pitchFamily="34" charset="0"/>
            </a:endParaRPr>
          </a:p>
          <a:p>
            <a:r>
              <a:rPr lang="en-US" sz="1600" b="1" dirty="0" smtClean="0">
                <a:latin typeface="Century Gothic" panose="020B0502020202020204" pitchFamily="34" charset="0"/>
              </a:rPr>
              <a:t>Slide 6-8 - </a:t>
            </a:r>
            <a:r>
              <a:rPr lang="en-US" sz="1600" dirty="0" smtClean="0"/>
              <a:t>HIGHLIGHTS OF THE WORK OF THE COMMITTEE ON THE STANDARDIZATION OF CMOS OPERATIONAL PROCESSES</a:t>
            </a:r>
            <a:endParaRPr lang="en-US" dirty="0"/>
          </a:p>
        </p:txBody>
      </p:sp>
    </p:spTree>
    <p:extLst>
      <p:ext uri="{BB962C8B-B14F-4D97-AF65-F5344CB8AC3E}">
        <p14:creationId xmlns:p14="http://schemas.microsoft.com/office/powerpoint/2010/main" val="2329508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5724"/>
            <a:ext cx="8229600" cy="681914"/>
          </a:xfrm>
        </p:spPr>
        <p:txBody>
          <a:bodyPr>
            <a:normAutofit fontScale="90000"/>
          </a:bodyPr>
          <a:lstStyle/>
          <a:p>
            <a:r>
              <a:rPr lang="en-US" sz="2000" b="1" dirty="0"/>
              <a:t>Introduction</a:t>
            </a:r>
            <a:r>
              <a:rPr lang="en-US" sz="2000" dirty="0"/>
              <a:t/>
            </a:r>
            <a:br>
              <a:rPr lang="en-US" sz="2000" dirty="0"/>
            </a:br>
            <a:endParaRPr lang="en-US" sz="2000"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In year 2012, the Capital Market Committee set up a Committee to transform the operational processes of Broker/Dealer firms aimed at building strong corporate and operational structures for their operations in order to mitigate risk and strengthen the market.</a:t>
            </a:r>
          </a:p>
          <a:p>
            <a:pPr marL="0" indent="0">
              <a:buNone/>
            </a:pPr>
            <a:endParaRPr lang="en-US" dirty="0" smtClean="0"/>
          </a:p>
          <a:p>
            <a:pPr marL="0" indent="0">
              <a:buNone/>
            </a:pPr>
            <a:r>
              <a:rPr lang="en-US" dirty="0" smtClean="0"/>
              <a:t>This </a:t>
            </a:r>
            <a:r>
              <a:rPr lang="en-US" dirty="0"/>
              <a:t>approach is in line with the regulatory tools employed globally to manage risks in the activities of capital market operators.</a:t>
            </a:r>
          </a:p>
          <a:p>
            <a:pPr marL="0" indent="0">
              <a:buNone/>
            </a:pPr>
            <a:endParaRPr lang="en-US" dirty="0" smtClean="0"/>
          </a:p>
          <a:p>
            <a:pPr marL="0" indent="0">
              <a:buNone/>
            </a:pPr>
            <a:r>
              <a:rPr lang="en-US" dirty="0" smtClean="0"/>
              <a:t>The </a:t>
            </a:r>
            <a:r>
              <a:rPr lang="en-US" dirty="0"/>
              <a:t>capital market stakeholders of SEC, NSE and ASHON used the Committee’s working document vis-à-vis reports from other jurisdictions and recommended the following five Guidelines on Minimum Standard Requirements for the operations of Broker Dealers:</a:t>
            </a:r>
          </a:p>
          <a:p>
            <a:pPr lvl="0"/>
            <a:r>
              <a:rPr lang="en-US" dirty="0"/>
              <a:t>Manpower and equipment</a:t>
            </a:r>
          </a:p>
          <a:p>
            <a:pPr lvl="0"/>
            <a:r>
              <a:rPr lang="en-US" dirty="0"/>
              <a:t>Organizational structure and governance</a:t>
            </a:r>
          </a:p>
          <a:p>
            <a:pPr lvl="0"/>
            <a:r>
              <a:rPr lang="en-US" dirty="0"/>
              <a:t>Effective processes</a:t>
            </a:r>
          </a:p>
          <a:p>
            <a:pPr lvl="0"/>
            <a:r>
              <a:rPr lang="en-US" dirty="0"/>
              <a:t>Global competitiveness</a:t>
            </a:r>
          </a:p>
          <a:p>
            <a:pPr lvl="0"/>
            <a:r>
              <a:rPr lang="en-US" dirty="0"/>
              <a:t>Technology</a:t>
            </a:r>
          </a:p>
          <a:p>
            <a:endParaRPr lang="en-US" dirty="0"/>
          </a:p>
        </p:txBody>
      </p:sp>
    </p:spTree>
    <p:extLst>
      <p:ext uri="{BB962C8B-B14F-4D97-AF65-F5344CB8AC3E}">
        <p14:creationId xmlns:p14="http://schemas.microsoft.com/office/powerpoint/2010/main" val="2582199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03586"/>
            <a:ext cx="8229600" cy="314051"/>
          </a:xfrm>
        </p:spPr>
        <p:txBody>
          <a:bodyPr>
            <a:normAutofit fontScale="90000"/>
          </a:bodyPr>
          <a:lstStyle/>
          <a:p>
            <a:r>
              <a:rPr lang="en-US" sz="2200" b="1" dirty="0"/>
              <a:t>Status on the implementation on the Guidelines on Minimum Standard Requirements for operations of Broker Dealers</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sz="1800" dirty="0"/>
              <a:t>According to the Nigerian Stock Exchange (NSE) it took several years of implementation for the guidelines to achieve its current compliance rate of 95% despite resistance at the initial stage due to cost of technology and the then re-capitalization of CMOs among others. </a:t>
            </a:r>
          </a:p>
          <a:p>
            <a:r>
              <a:rPr lang="en-US" sz="1800" dirty="0" smtClean="0"/>
              <a:t>To </a:t>
            </a:r>
            <a:r>
              <a:rPr lang="en-US" sz="1800" dirty="0"/>
              <a:t>achieve the above success, NSE inspected Broker Dealers firms, utilized consultants to bring out template processes for firms to tailor to their individual firms, NSE also made the firms to buy in by taking ownership of the guidelines to attract both local and international investors.</a:t>
            </a:r>
          </a:p>
          <a:p>
            <a:r>
              <a:rPr lang="en-US" sz="1800" dirty="0"/>
              <a:t>It is also important to state here that the Broker Dealer community are now happy with the recommended guidelines as it enabled the Managing Directors to focus more on strategic issues.</a:t>
            </a:r>
          </a:p>
          <a:p>
            <a:endParaRPr lang="en-US" dirty="0"/>
          </a:p>
        </p:txBody>
      </p:sp>
    </p:spTree>
    <p:extLst>
      <p:ext uri="{BB962C8B-B14F-4D97-AF65-F5344CB8AC3E}">
        <p14:creationId xmlns:p14="http://schemas.microsoft.com/office/powerpoint/2010/main" val="65886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72358"/>
            <a:ext cx="8229600" cy="545279"/>
          </a:xfrm>
        </p:spPr>
        <p:txBody>
          <a:bodyPr>
            <a:normAutofit fontScale="90000"/>
          </a:bodyPr>
          <a:lstStyle/>
          <a:p>
            <a:r>
              <a:rPr lang="en-US" sz="2200" b="1" dirty="0"/>
              <a:t>The Committee on the Standardization of Capital Market Operators Operational Processes</a:t>
            </a:r>
            <a:r>
              <a:rPr lang="en-US" sz="2200" dirty="0"/>
              <a:t/>
            </a:r>
            <a:br>
              <a:rPr lang="en-US" sz="2200" dirty="0"/>
            </a:br>
            <a:endParaRPr lang="en-US" sz="2200" dirty="0"/>
          </a:p>
        </p:txBody>
      </p:sp>
      <p:sp>
        <p:nvSpPr>
          <p:cNvPr id="3" name="Content Placeholder 2"/>
          <p:cNvSpPr>
            <a:spLocks noGrp="1"/>
          </p:cNvSpPr>
          <p:nvPr>
            <p:ph idx="1"/>
          </p:nvPr>
        </p:nvSpPr>
        <p:spPr/>
        <p:txBody>
          <a:bodyPr>
            <a:normAutofit fontScale="25000" lnSpcReduction="20000"/>
          </a:bodyPr>
          <a:lstStyle/>
          <a:p>
            <a:r>
              <a:rPr lang="en-US" sz="6400" dirty="0"/>
              <a:t>In view of the success recorded from the implementation of the Guidelines on Minimum Standard requirements </a:t>
            </a:r>
            <a:r>
              <a:rPr lang="en-US" sz="6400" dirty="0" smtClean="0"/>
              <a:t>for </a:t>
            </a:r>
            <a:r>
              <a:rPr lang="en-US" sz="6400" dirty="0"/>
              <a:t>Broker Dealers, in January 2018 the Capital Market Committee expanded the Agenda of the Committee on the Standardization of Registrars Operational Processes to include other capital market operators of Issuing Houses, Fund/Portfolio Managers and Corporate Trustees.</a:t>
            </a:r>
          </a:p>
          <a:p>
            <a:r>
              <a:rPr lang="en-US" sz="6400" dirty="0"/>
              <a:t>The enlarged Committee had membership from SEC (Abubakar Ambursa and </a:t>
            </a:r>
            <a:r>
              <a:rPr lang="en-US" sz="6400" dirty="0" err="1"/>
              <a:t>Kabiru</a:t>
            </a:r>
            <a:r>
              <a:rPr lang="en-US" sz="6400" dirty="0"/>
              <a:t> </a:t>
            </a:r>
            <a:r>
              <a:rPr lang="en-US" sz="6400" dirty="0" err="1"/>
              <a:t>Garba</a:t>
            </a:r>
            <a:r>
              <a:rPr lang="en-US" sz="6400" dirty="0"/>
              <a:t>), NSE (</a:t>
            </a:r>
            <a:r>
              <a:rPr lang="en-US" sz="6400" dirty="0" err="1"/>
              <a:t>Olufemi</a:t>
            </a:r>
            <a:r>
              <a:rPr lang="en-US" sz="6400" dirty="0"/>
              <a:t> </a:t>
            </a:r>
            <a:r>
              <a:rPr lang="en-US" sz="6400" dirty="0" err="1"/>
              <a:t>Shobanjo</a:t>
            </a:r>
            <a:r>
              <a:rPr lang="en-US" sz="6400" dirty="0"/>
              <a:t> and Kenneth </a:t>
            </a:r>
            <a:r>
              <a:rPr lang="en-US" sz="6400" dirty="0" err="1"/>
              <a:t>Nwafor</a:t>
            </a:r>
            <a:r>
              <a:rPr lang="en-US" sz="6400" dirty="0"/>
              <a:t>), CSCS (</a:t>
            </a:r>
            <a:r>
              <a:rPr lang="en-US" sz="6400" dirty="0" err="1"/>
              <a:t>Isioma</a:t>
            </a:r>
            <a:r>
              <a:rPr lang="en-US" sz="6400" dirty="0"/>
              <a:t> </a:t>
            </a:r>
            <a:r>
              <a:rPr lang="en-US" sz="6400" dirty="0" err="1"/>
              <a:t>Lawal</a:t>
            </a:r>
            <a:r>
              <a:rPr lang="en-US" sz="6400" dirty="0"/>
              <a:t>), Association of Issuing Houses of Nigeria (AIHN) (</a:t>
            </a:r>
            <a:r>
              <a:rPr lang="en-US" sz="6400" dirty="0" err="1"/>
              <a:t>Sonnie</a:t>
            </a:r>
            <a:r>
              <a:rPr lang="en-US" sz="6400" dirty="0"/>
              <a:t> </a:t>
            </a:r>
            <a:r>
              <a:rPr lang="en-US" sz="6400" dirty="0" err="1"/>
              <a:t>Ayere</a:t>
            </a:r>
            <a:r>
              <a:rPr lang="en-US" sz="6400" dirty="0"/>
              <a:t> and IK </a:t>
            </a:r>
            <a:r>
              <a:rPr lang="en-US" sz="6400" dirty="0" err="1"/>
              <a:t>Chioke</a:t>
            </a:r>
            <a:r>
              <a:rPr lang="en-US" sz="6400" dirty="0"/>
              <a:t>), Fund Managers Association of Nigeria (FMAN) (Ore </a:t>
            </a:r>
            <a:r>
              <a:rPr lang="en-US" sz="6400" dirty="0" err="1"/>
              <a:t>Sofekun</a:t>
            </a:r>
            <a:r>
              <a:rPr lang="en-US" sz="6400" dirty="0"/>
              <a:t> and Jamil Toyo), Institute of Capital Market Registrars((Peter </a:t>
            </a:r>
            <a:r>
              <a:rPr lang="en-US" sz="6400" dirty="0" err="1"/>
              <a:t>Ashade</a:t>
            </a:r>
            <a:r>
              <a:rPr lang="en-US" sz="6400" dirty="0"/>
              <a:t>, </a:t>
            </a:r>
            <a:r>
              <a:rPr lang="en-US" sz="6400" dirty="0" err="1"/>
              <a:t>Seyi</a:t>
            </a:r>
            <a:r>
              <a:rPr lang="en-US" sz="6400" dirty="0"/>
              <a:t> </a:t>
            </a:r>
            <a:r>
              <a:rPr lang="en-US" sz="6400" dirty="0" err="1"/>
              <a:t>Owoturo</a:t>
            </a:r>
            <a:r>
              <a:rPr lang="en-US" sz="6400" dirty="0"/>
              <a:t> and </a:t>
            </a:r>
            <a:r>
              <a:rPr lang="en-US" sz="6400" dirty="0" err="1"/>
              <a:t>Dr</a:t>
            </a:r>
            <a:r>
              <a:rPr lang="en-US" sz="6400" dirty="0"/>
              <a:t> David </a:t>
            </a:r>
            <a:r>
              <a:rPr lang="en-US" sz="6400" dirty="0" err="1"/>
              <a:t>Ogogo</a:t>
            </a:r>
            <a:r>
              <a:rPr lang="en-US" sz="6400" dirty="0"/>
              <a:t>), Association of Corporate Trustees (</a:t>
            </a:r>
            <a:r>
              <a:rPr lang="en-US" sz="6400" dirty="0" err="1"/>
              <a:t>Taye</a:t>
            </a:r>
            <a:r>
              <a:rPr lang="en-US" sz="6400" dirty="0"/>
              <a:t> </a:t>
            </a:r>
            <a:r>
              <a:rPr lang="en-US" sz="6400" dirty="0" err="1"/>
              <a:t>Adelanwa</a:t>
            </a:r>
            <a:r>
              <a:rPr lang="en-US" sz="6400" dirty="0"/>
              <a:t> and </a:t>
            </a:r>
            <a:r>
              <a:rPr lang="en-US" sz="6400" dirty="0" err="1"/>
              <a:t>Babatunde</a:t>
            </a:r>
            <a:r>
              <a:rPr lang="en-US" sz="6400" dirty="0"/>
              <a:t> </a:t>
            </a:r>
            <a:r>
              <a:rPr lang="en-US" sz="6400" dirty="0" err="1"/>
              <a:t>Adewolu</a:t>
            </a:r>
            <a:r>
              <a:rPr lang="en-US" sz="6400" dirty="0"/>
              <a:t>) and Association of Stockbroking Houses of Nigeria (</a:t>
            </a:r>
            <a:r>
              <a:rPr lang="en-US" sz="6400" dirty="0" err="1"/>
              <a:t>Ikechukwu</a:t>
            </a:r>
            <a:r>
              <a:rPr lang="en-US" sz="6400" dirty="0"/>
              <a:t> </a:t>
            </a:r>
            <a:r>
              <a:rPr lang="en-US" sz="6400" dirty="0" err="1"/>
              <a:t>Duru</a:t>
            </a:r>
            <a:r>
              <a:rPr lang="en-US" sz="6400" dirty="0"/>
              <a:t> and </a:t>
            </a:r>
            <a:r>
              <a:rPr lang="en-US" sz="6400" dirty="0" err="1"/>
              <a:t>Aletor</a:t>
            </a:r>
            <a:r>
              <a:rPr lang="en-US" sz="6400" dirty="0"/>
              <a:t> Peter).</a:t>
            </a:r>
          </a:p>
          <a:p>
            <a:r>
              <a:rPr lang="en-US" sz="6400" dirty="0"/>
              <a:t>The Trade Groups of Registrars, Issuing Houses, Fund/Portfolio Managers and Corporate Trustees were mandated to utilize the document of the Broker Dealers </a:t>
            </a:r>
            <a:r>
              <a:rPr lang="en-US" sz="6400" dirty="0" smtClean="0"/>
              <a:t>as guide to </a:t>
            </a:r>
            <a:r>
              <a:rPr lang="en-US" sz="6400" dirty="0"/>
              <a:t>also come up with their minimum operational guidelines. </a:t>
            </a:r>
          </a:p>
          <a:p>
            <a:r>
              <a:rPr lang="en-US" sz="6400" dirty="0"/>
              <a:t>The Committee worked on the working documents from the four Trade Groups and came up with the attached guidelines for members of the respective Trade Groups.</a:t>
            </a:r>
          </a:p>
          <a:p>
            <a:r>
              <a:rPr lang="en-US" sz="6400" dirty="0"/>
              <a:t>It is therefore expected that all Capital Market Operators who are members of AIHN, ICMR, FMAN and Association of Corporate Trustees comply with the minimum standards agreed by all members of each Trade Group.</a:t>
            </a:r>
          </a:p>
          <a:p>
            <a:pPr marL="0" indent="0">
              <a:buNone/>
            </a:pPr>
            <a:endParaRPr lang="en-US" dirty="0"/>
          </a:p>
        </p:txBody>
      </p:sp>
    </p:spTree>
    <p:extLst>
      <p:ext uri="{BB962C8B-B14F-4D97-AF65-F5344CB8AC3E}">
        <p14:creationId xmlns:p14="http://schemas.microsoft.com/office/powerpoint/2010/main" val="2756890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8068"/>
            <a:ext cx="8229600" cy="839569"/>
          </a:xfrm>
        </p:spPr>
        <p:txBody>
          <a:bodyPr>
            <a:normAutofit/>
          </a:bodyPr>
          <a:lstStyle/>
          <a:p>
            <a:r>
              <a:rPr lang="en-US" sz="2000" b="1" dirty="0" smtClean="0"/>
              <a:t>Highlights of the work of the Committee on the Standardization of CMOs Operational Processes</a:t>
            </a:r>
            <a:endParaRPr lang="en-US" sz="2000" b="1" dirty="0"/>
          </a:p>
        </p:txBody>
      </p:sp>
      <p:sp>
        <p:nvSpPr>
          <p:cNvPr id="3" name="Content Placeholder 2"/>
          <p:cNvSpPr>
            <a:spLocks noGrp="1"/>
          </p:cNvSpPr>
          <p:nvPr>
            <p:ph idx="1"/>
          </p:nvPr>
        </p:nvSpPr>
        <p:spPr/>
        <p:txBody>
          <a:bodyPr>
            <a:normAutofit fontScale="70000" lnSpcReduction="20000"/>
          </a:bodyPr>
          <a:lstStyle/>
          <a:p>
            <a:pPr>
              <a:buFont typeface="+mj-lt"/>
              <a:buAutoNum type="arabicParenR"/>
            </a:pPr>
            <a:r>
              <a:rPr lang="en-US" sz="1800" b="1" dirty="0" smtClean="0"/>
              <a:t>Man power/ Equipment</a:t>
            </a:r>
          </a:p>
          <a:p>
            <a:r>
              <a:rPr lang="en-US" sz="1800" dirty="0" smtClean="0"/>
              <a:t>All the trade groups accepted the need for an effective human resources and recommended qualifications and post qualification levels of experience for the different staffing positions of the members of their respective trade groups</a:t>
            </a:r>
          </a:p>
          <a:p>
            <a:r>
              <a:rPr lang="en-US" sz="1800" dirty="0" smtClean="0"/>
              <a:t>The report also recommended minimum equipment items needed for the Capital Market Operators business (An accessible office space and meeting rooms photocopying machines/scanner/printer, adequate power supply with adequate back up, functional and decent computer and uninterrupted access to the internet </a:t>
            </a:r>
            <a:r>
              <a:rPr lang="en-US" sz="1800" dirty="0" err="1" smtClean="0"/>
              <a:t>etc</a:t>
            </a:r>
            <a:r>
              <a:rPr lang="en-US" sz="1800" dirty="0" smtClean="0"/>
              <a:t>).</a:t>
            </a:r>
          </a:p>
          <a:p>
            <a:pPr marL="0" indent="0">
              <a:buNone/>
            </a:pPr>
            <a:endParaRPr lang="en-US" sz="1800" dirty="0" smtClean="0"/>
          </a:p>
          <a:p>
            <a:pPr marL="0" indent="0">
              <a:buNone/>
            </a:pPr>
            <a:r>
              <a:rPr lang="en-US" sz="1800" b="1" dirty="0" smtClean="0"/>
              <a:t>2)</a:t>
            </a:r>
            <a:r>
              <a:rPr lang="en-US" sz="1800" dirty="0" smtClean="0"/>
              <a:t>   </a:t>
            </a:r>
            <a:r>
              <a:rPr lang="en-US" sz="1800" b="1" dirty="0" smtClean="0"/>
              <a:t>Organizational Structure &amp; Governance </a:t>
            </a:r>
          </a:p>
          <a:p>
            <a:r>
              <a:rPr lang="en-US" sz="1800" dirty="0" smtClean="0"/>
              <a:t>An organizational structure is the formation on which standard operating procedures and routines rest within a firm.</a:t>
            </a:r>
          </a:p>
          <a:p>
            <a:r>
              <a:rPr lang="en-US" sz="1800" dirty="0" smtClean="0"/>
              <a:t>The structure should determine how the roles, power and responsibilities are assigned, controlled and coordinated and how information flows between the different levels of management.</a:t>
            </a:r>
          </a:p>
          <a:p>
            <a:r>
              <a:rPr lang="en-US" sz="1800" dirty="0" smtClean="0"/>
              <a:t>The organizational structure of the different CMO’s states the functions that could be outsourced or shared within a group structure </a:t>
            </a:r>
            <a:r>
              <a:rPr lang="en-US" sz="1800" dirty="0" err="1" smtClean="0"/>
              <a:t>e.g</a:t>
            </a:r>
            <a:r>
              <a:rPr lang="en-US" sz="1800" dirty="0" smtClean="0"/>
              <a:t> Company </a:t>
            </a:r>
            <a:r>
              <a:rPr lang="en-US" sz="1800" dirty="0"/>
              <a:t>S</a:t>
            </a:r>
            <a:r>
              <a:rPr lang="en-US" sz="1800" dirty="0" smtClean="0"/>
              <a:t>ecretary, HR, IT functions as well as functions that shall not be out sourced nor shared within a group structure </a:t>
            </a:r>
            <a:r>
              <a:rPr lang="en-US" sz="1800" dirty="0" err="1" smtClean="0"/>
              <a:t>e.g</a:t>
            </a:r>
            <a:r>
              <a:rPr lang="en-US" sz="1800" dirty="0" smtClean="0"/>
              <a:t> compliance functions.</a:t>
            </a:r>
          </a:p>
          <a:p>
            <a:r>
              <a:rPr lang="en-US" sz="1800" dirty="0" smtClean="0"/>
              <a:t>All the trade groups also request the boards of the respective CMO’s to consist of minimum of 3 members, at least one of which should be a Non-Executive Director</a:t>
            </a:r>
          </a:p>
          <a:p>
            <a:r>
              <a:rPr lang="en-US" sz="1800" dirty="0" smtClean="0"/>
              <a:t>Also in line with good corporate governance, the board of directors of the CMO’s are advised to establish minimum of 2 number of Committees of:</a:t>
            </a:r>
          </a:p>
          <a:p>
            <a:pPr>
              <a:buFont typeface="Wingdings" panose="05000000000000000000" pitchFamily="2" charset="2"/>
              <a:buChar char="v"/>
            </a:pPr>
            <a:r>
              <a:rPr lang="en-US" sz="1800" dirty="0" smtClean="0"/>
              <a:t>	Audit &amp; </a:t>
            </a:r>
            <a:r>
              <a:rPr lang="en-US" sz="1800" dirty="0"/>
              <a:t>R</a:t>
            </a:r>
            <a:r>
              <a:rPr lang="en-US" sz="1800" dirty="0" smtClean="0"/>
              <a:t>isk </a:t>
            </a:r>
            <a:r>
              <a:rPr lang="en-US" sz="1800" dirty="0"/>
              <a:t>C</a:t>
            </a:r>
            <a:r>
              <a:rPr lang="en-US" sz="1800" dirty="0" smtClean="0"/>
              <a:t>ommittee</a:t>
            </a:r>
          </a:p>
          <a:p>
            <a:pPr>
              <a:buFont typeface="Wingdings" panose="05000000000000000000" pitchFamily="2" charset="2"/>
              <a:buChar char="v"/>
            </a:pPr>
            <a:r>
              <a:rPr lang="en-US" sz="1800" dirty="0" smtClean="0"/>
              <a:t>	A General </a:t>
            </a:r>
            <a:r>
              <a:rPr lang="en-US" sz="1800" dirty="0"/>
              <a:t>P</a:t>
            </a:r>
            <a:r>
              <a:rPr lang="en-US" sz="1800" dirty="0" smtClean="0"/>
              <a:t>urpose </a:t>
            </a:r>
            <a:r>
              <a:rPr lang="en-US" sz="1800" dirty="0"/>
              <a:t>C</a:t>
            </a:r>
            <a:r>
              <a:rPr lang="en-US" sz="1800" dirty="0" smtClean="0"/>
              <a:t>ommittee for other board functions not covered in (i) above.</a:t>
            </a:r>
            <a:endParaRPr lang="en-US" sz="1800" dirty="0"/>
          </a:p>
        </p:txBody>
      </p:sp>
    </p:spTree>
    <p:extLst>
      <p:ext uri="{BB962C8B-B14F-4D97-AF65-F5344CB8AC3E}">
        <p14:creationId xmlns:p14="http://schemas.microsoft.com/office/powerpoint/2010/main" val="1899623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pPr marL="0" indent="0">
              <a:buNone/>
            </a:pPr>
            <a:r>
              <a:rPr lang="en-US" sz="2900" b="1" dirty="0" smtClean="0"/>
              <a:t>3)   Effective Processes</a:t>
            </a:r>
          </a:p>
          <a:p>
            <a:r>
              <a:rPr lang="en-US" sz="2900" dirty="0" smtClean="0"/>
              <a:t>CMO’s must set up effective management systems &amp; procedures that can effectively enable them to carry out their functions. Some of the recommended process and policy document to be adopted and maintained by CMOs include:</a:t>
            </a:r>
          </a:p>
          <a:p>
            <a:pPr>
              <a:buFont typeface="Wingdings" panose="05000000000000000000" pitchFamily="2" charset="2"/>
              <a:buChar char="ü"/>
            </a:pPr>
            <a:r>
              <a:rPr lang="en-US" sz="2900" dirty="0" smtClean="0"/>
              <a:t>Corporate governance policy, articulated business plan &amp; strategy, risk management policy, operational manual and standard operational procedure, IT policy, ethics and conduct of business policy (this also includes Chinese walls, conflicts of interest, gifts and entertainment among others) etc.</a:t>
            </a:r>
          </a:p>
          <a:p>
            <a:pPr marL="0" indent="0">
              <a:buNone/>
            </a:pPr>
            <a:endParaRPr lang="en-US" sz="2900" dirty="0" smtClean="0"/>
          </a:p>
          <a:p>
            <a:pPr marL="0" indent="0">
              <a:buNone/>
            </a:pPr>
            <a:r>
              <a:rPr lang="en-US" sz="2900" b="1" dirty="0" smtClean="0"/>
              <a:t>4)</a:t>
            </a:r>
            <a:r>
              <a:rPr lang="en-US" sz="2900" dirty="0" smtClean="0"/>
              <a:t>   </a:t>
            </a:r>
            <a:r>
              <a:rPr lang="en-US" sz="2900" b="1" dirty="0" smtClean="0"/>
              <a:t>Global </a:t>
            </a:r>
            <a:r>
              <a:rPr lang="en-US" sz="2900" b="1" dirty="0"/>
              <a:t>Competitiveness </a:t>
            </a:r>
            <a:endParaRPr lang="en-US" sz="2900" dirty="0"/>
          </a:p>
          <a:p>
            <a:r>
              <a:rPr lang="en-US" sz="2900" dirty="0"/>
              <a:t>Capital market </a:t>
            </a:r>
            <a:r>
              <a:rPr lang="en-US" sz="2900" dirty="0" smtClean="0"/>
              <a:t>operators’ </a:t>
            </a:r>
            <a:r>
              <a:rPr lang="en-US" sz="2900" dirty="0"/>
              <a:t>success as </a:t>
            </a:r>
            <a:r>
              <a:rPr lang="en-US" sz="2900" dirty="0" smtClean="0"/>
              <a:t> </a:t>
            </a:r>
            <a:r>
              <a:rPr lang="en-US" sz="2900" dirty="0"/>
              <a:t>going concern ability are increasingly dependent on </a:t>
            </a:r>
            <a:r>
              <a:rPr lang="en-US" sz="2900" dirty="0" smtClean="0"/>
              <a:t>their </a:t>
            </a:r>
            <a:r>
              <a:rPr lang="en-US" sz="2900" dirty="0"/>
              <a:t>global competitiveness  in terms of using, adopting and making the following tools and practices to support their business:- </a:t>
            </a:r>
          </a:p>
          <a:p>
            <a:pPr lvl="0">
              <a:buFont typeface="Wingdings" panose="05000000000000000000" pitchFamily="2" charset="2"/>
              <a:buChar char="v"/>
            </a:pPr>
            <a:r>
              <a:rPr lang="en-US" sz="2900" dirty="0"/>
              <a:t>Global best practices, i.e. the ability to continuously bench mark. </a:t>
            </a:r>
          </a:p>
          <a:p>
            <a:pPr lvl="0">
              <a:buFont typeface="Wingdings" panose="05000000000000000000" pitchFamily="2" charset="2"/>
              <a:buChar char="v"/>
            </a:pPr>
            <a:r>
              <a:rPr lang="en-US" sz="2900" dirty="0"/>
              <a:t>Conform with internationally recognized business standards and trends. </a:t>
            </a:r>
          </a:p>
          <a:p>
            <a:pPr lvl="0">
              <a:buFont typeface="Wingdings" panose="05000000000000000000" pitchFamily="2" charset="2"/>
              <a:buChar char="v"/>
            </a:pPr>
            <a:r>
              <a:rPr lang="en-US" sz="2900" dirty="0"/>
              <a:t>Ability to attract and retain best in class of human capital for </a:t>
            </a:r>
            <a:r>
              <a:rPr lang="en-US" sz="2900" dirty="0" smtClean="0"/>
              <a:t>their operations. </a:t>
            </a:r>
            <a:endParaRPr lang="en-US" sz="2900" dirty="0"/>
          </a:p>
          <a:p>
            <a:pPr lvl="0">
              <a:buFont typeface="Wingdings" panose="05000000000000000000" pitchFamily="2" charset="2"/>
              <a:buChar char="v"/>
            </a:pPr>
            <a:r>
              <a:rPr lang="en-US" sz="2900" dirty="0"/>
              <a:t>Adoption of high ethical standards and compliance </a:t>
            </a:r>
            <a:r>
              <a:rPr lang="en-US" sz="2900" dirty="0" smtClean="0"/>
              <a:t>culture. </a:t>
            </a:r>
            <a:endParaRPr lang="en-US" sz="2900" dirty="0"/>
          </a:p>
          <a:p>
            <a:pPr lvl="0">
              <a:buFont typeface="Wingdings" panose="05000000000000000000" pitchFamily="2" charset="2"/>
              <a:buChar char="v"/>
            </a:pPr>
            <a:r>
              <a:rPr lang="en-US" sz="2900" dirty="0"/>
              <a:t>Efficient service delivery for </a:t>
            </a:r>
            <a:r>
              <a:rPr lang="en-US" sz="2900" dirty="0" smtClean="0"/>
              <a:t>their </a:t>
            </a:r>
            <a:r>
              <a:rPr lang="en-US" sz="2900" dirty="0"/>
              <a:t>customers and business partners. </a:t>
            </a:r>
          </a:p>
          <a:p>
            <a:pPr lvl="0">
              <a:buFont typeface="Wingdings" panose="05000000000000000000" pitchFamily="2" charset="2"/>
              <a:buChar char="v"/>
            </a:pPr>
            <a:r>
              <a:rPr lang="en-US" sz="2900" dirty="0"/>
              <a:t>Twenty – first century technology in </a:t>
            </a:r>
            <a:r>
              <a:rPr lang="en-US" sz="2900" dirty="0" smtClean="0"/>
              <a:t>their </a:t>
            </a:r>
            <a:r>
              <a:rPr lang="en-US" sz="2900" dirty="0"/>
              <a:t>operations.</a:t>
            </a:r>
          </a:p>
          <a:p>
            <a:endParaRPr lang="en-US" sz="1800" dirty="0"/>
          </a:p>
        </p:txBody>
      </p:sp>
    </p:spTree>
    <p:extLst>
      <p:ext uri="{BB962C8B-B14F-4D97-AF65-F5344CB8AC3E}">
        <p14:creationId xmlns:p14="http://schemas.microsoft.com/office/powerpoint/2010/main" val="2472846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1800" b="1" dirty="0" smtClean="0"/>
              <a:t>5)  Technology  </a:t>
            </a:r>
            <a:endParaRPr lang="en-US" sz="1800" dirty="0"/>
          </a:p>
          <a:p>
            <a:r>
              <a:rPr lang="en-US" sz="1800" dirty="0"/>
              <a:t>The operational environment in today’s capital market is greatly driven by modern technology. Thus, CMOs are to set </a:t>
            </a:r>
            <a:r>
              <a:rPr lang="en-US" sz="1800" dirty="0" smtClean="0"/>
              <a:t>the following baseline </a:t>
            </a:r>
            <a:r>
              <a:rPr lang="en-US" sz="1800" dirty="0"/>
              <a:t>technology </a:t>
            </a:r>
            <a:r>
              <a:rPr lang="en-US" sz="1800" dirty="0" smtClean="0"/>
              <a:t>equipment </a:t>
            </a:r>
            <a:r>
              <a:rPr lang="en-US" sz="1800" dirty="0"/>
              <a:t>to achieve a consistent high level of </a:t>
            </a:r>
            <a:r>
              <a:rPr lang="en-US" sz="1800" dirty="0" smtClean="0"/>
              <a:t>service </a:t>
            </a:r>
            <a:r>
              <a:rPr lang="en-US" sz="1800" dirty="0"/>
              <a:t>provision for market participants. </a:t>
            </a:r>
          </a:p>
          <a:p>
            <a:r>
              <a:rPr lang="en-US" sz="1800" dirty="0"/>
              <a:t>The baseline IT </a:t>
            </a:r>
            <a:r>
              <a:rPr lang="en-US" sz="1800" dirty="0" smtClean="0"/>
              <a:t>requirements </a:t>
            </a:r>
            <a:r>
              <a:rPr lang="en-US" sz="1800" dirty="0"/>
              <a:t>on </a:t>
            </a:r>
            <a:r>
              <a:rPr lang="en-US" sz="1800" dirty="0" smtClean="0"/>
              <a:t>hardware, networks, </a:t>
            </a:r>
            <a:r>
              <a:rPr lang="en-US" sz="1800" dirty="0"/>
              <a:t>operating systems, applications and information </a:t>
            </a:r>
            <a:r>
              <a:rPr lang="en-US" sz="1800" dirty="0" smtClean="0"/>
              <a:t>security </a:t>
            </a:r>
            <a:r>
              <a:rPr lang="en-US" sz="1800" dirty="0"/>
              <a:t>business continuity, documentation, change Management</a:t>
            </a:r>
            <a:r>
              <a:rPr lang="en-US" sz="1800" dirty="0" smtClean="0"/>
              <a:t>, reporting </a:t>
            </a:r>
            <a:r>
              <a:rPr lang="en-US" sz="1800" dirty="0"/>
              <a:t>etc.  </a:t>
            </a:r>
            <a:endParaRPr lang="en-US" sz="1800" dirty="0" smtClean="0"/>
          </a:p>
          <a:p>
            <a:endParaRPr lang="en-US" sz="1800" dirty="0"/>
          </a:p>
          <a:p>
            <a:endParaRPr lang="en-US" sz="1800" dirty="0" smtClean="0"/>
          </a:p>
          <a:p>
            <a:pPr marL="0" indent="0">
              <a:buNone/>
            </a:pPr>
            <a:r>
              <a:rPr lang="en-US" sz="1800" dirty="0"/>
              <a:t>	</a:t>
            </a:r>
            <a:r>
              <a:rPr lang="en-US" sz="1800" dirty="0" smtClean="0"/>
              <a:t>							Thank you</a:t>
            </a:r>
          </a:p>
          <a:p>
            <a:pPr marL="0" indent="0">
              <a:buNone/>
            </a:pPr>
            <a:r>
              <a:rPr lang="en-US" sz="1800" smtClean="0"/>
              <a:t>							Abubakar Ambursa</a:t>
            </a:r>
            <a:endParaRPr lang="en-US" sz="1800" dirty="0"/>
          </a:p>
          <a:p>
            <a:pPr marL="0" indent="0">
              <a:buNone/>
            </a:pPr>
            <a:endParaRPr lang="en-US" sz="1800" dirty="0"/>
          </a:p>
        </p:txBody>
      </p:sp>
    </p:spTree>
    <p:extLst>
      <p:ext uri="{BB962C8B-B14F-4D97-AF65-F5344CB8AC3E}">
        <p14:creationId xmlns:p14="http://schemas.microsoft.com/office/powerpoint/2010/main" val="23883537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MC COMMITTEE PRESENTATION TEMPLATE.potx" id="{865C88FB-927F-4486-84DF-EDE2B4290B7A}" vid="{C9DE4359-8664-4C56-ABBA-2EFA38E7ACC1}"/>
    </a:ext>
  </a:extLst>
</a:theme>
</file>

<file path=docProps/app.xml><?xml version="1.0" encoding="utf-8"?>
<Properties xmlns="http://schemas.openxmlformats.org/officeDocument/2006/extended-properties" xmlns:vt="http://schemas.openxmlformats.org/officeDocument/2006/docPropsVTypes">
  <Template>2018 CMC COMMITTEES' PRESENTATION TEMPLATE</Template>
  <TotalTime>289</TotalTime>
  <Words>1079</Words>
  <Application>Microsoft Office PowerPoint</Application>
  <PresentationFormat>On-screen Show (4:3)</PresentationFormat>
  <Paragraphs>60</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Algerian</vt:lpstr>
      <vt:lpstr>Arial</vt:lpstr>
      <vt:lpstr>Arial Black</vt:lpstr>
      <vt:lpstr>Calibri</vt:lpstr>
      <vt:lpstr>Century Gothic</vt:lpstr>
      <vt:lpstr>Wingdings</vt:lpstr>
      <vt:lpstr>Office Theme</vt:lpstr>
      <vt:lpstr>2018 CAPITAL MARKET COMMITTEE MEETING</vt:lpstr>
      <vt:lpstr>PowerPoint Presentation</vt:lpstr>
      <vt:lpstr>Introduction </vt:lpstr>
      <vt:lpstr>Status on the implementation on the Guidelines on Minimum Standard Requirements for operations of Broker Dealers </vt:lpstr>
      <vt:lpstr>The Committee on the Standardization of Capital Market Operators Operational Processes </vt:lpstr>
      <vt:lpstr>Highlights of the work of the Committee on the Standardization of CMOs Operational Processes</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CAPITAL MARKET COMMITTEE MEETING</dc:title>
  <dc:creator>Akingbelure Folasade S.</dc:creator>
  <cp:lastModifiedBy>CMC Secretariat</cp:lastModifiedBy>
  <cp:revision>46</cp:revision>
  <cp:lastPrinted>2018-03-09T13:22:07Z</cp:lastPrinted>
  <dcterms:created xsi:type="dcterms:W3CDTF">2018-02-07T11:05:24Z</dcterms:created>
  <dcterms:modified xsi:type="dcterms:W3CDTF">2018-08-06T12:07:51Z</dcterms:modified>
</cp:coreProperties>
</file>