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9" d="100"/>
          <a:sy n="59" d="100"/>
        </p:scale>
        <p:origin x="75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E00DF-70E8-4F93-AC93-6B7B747F60CE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ABEB6-FB36-4C3E-9CFC-579E073274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24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E00DF-70E8-4F93-AC93-6B7B747F60CE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ABEB6-FB36-4C3E-9CFC-579E073274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36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E00DF-70E8-4F93-AC93-6B7B747F60CE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ABEB6-FB36-4C3E-9CFC-579E073274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502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E00DF-70E8-4F93-AC93-6B7B747F60CE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ABEB6-FB36-4C3E-9CFC-579E073274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414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E00DF-70E8-4F93-AC93-6B7B747F60CE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ABEB6-FB36-4C3E-9CFC-579E073274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553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E00DF-70E8-4F93-AC93-6B7B747F60CE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ABEB6-FB36-4C3E-9CFC-579E073274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181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E00DF-70E8-4F93-AC93-6B7B747F60CE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ABEB6-FB36-4C3E-9CFC-579E073274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277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E00DF-70E8-4F93-AC93-6B7B747F60CE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ABEB6-FB36-4C3E-9CFC-579E073274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675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E00DF-70E8-4F93-AC93-6B7B747F60CE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ABEB6-FB36-4C3E-9CFC-579E073274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200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E00DF-70E8-4F93-AC93-6B7B747F60CE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ABEB6-FB36-4C3E-9CFC-579E073274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333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E00DF-70E8-4F93-AC93-6B7B747F60CE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ABEB6-FB36-4C3E-9CFC-579E073274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601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E00DF-70E8-4F93-AC93-6B7B747F60CE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ABEB6-FB36-4C3E-9CFC-579E073274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554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6290" y="803561"/>
            <a:ext cx="9144000" cy="1717964"/>
          </a:xfrm>
        </p:spPr>
        <p:txBody>
          <a:bodyPr>
            <a:normAutofit/>
          </a:bodyPr>
          <a:lstStyle/>
          <a:p>
            <a:r>
              <a:rPr lang="en-US" sz="4600" dirty="0">
                <a:latin typeface="Arial Black" panose="020B0A04020102020204" pitchFamily="34" charset="0"/>
              </a:rPr>
              <a:t>2018 </a:t>
            </a:r>
            <a:r>
              <a:rPr lang="en-US" sz="4600" dirty="0" smtClean="0">
                <a:latin typeface="Arial Black" panose="020B0A04020102020204" pitchFamily="34" charset="0"/>
              </a:rPr>
              <a:t>3</a:t>
            </a:r>
            <a:r>
              <a:rPr lang="en-US" sz="4600" baseline="30000" dirty="0" smtClean="0">
                <a:latin typeface="Arial Black" panose="020B0A04020102020204" pitchFamily="34" charset="0"/>
              </a:rPr>
              <a:t>RD</a:t>
            </a:r>
            <a:r>
              <a:rPr lang="en-US" sz="4600" dirty="0" smtClean="0">
                <a:latin typeface="Arial Black" panose="020B0A04020102020204" pitchFamily="34" charset="0"/>
              </a:rPr>
              <a:t> CAPITAL </a:t>
            </a:r>
            <a:r>
              <a:rPr lang="en-US" sz="4600" dirty="0">
                <a:latin typeface="Arial Black" panose="020B0A04020102020204" pitchFamily="34" charset="0"/>
              </a:rPr>
              <a:t>MARKET COMMITTEE MEETING</a:t>
            </a:r>
            <a:endParaRPr lang="en-US" sz="4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870" y="3860923"/>
            <a:ext cx="9864436" cy="2595288"/>
          </a:xfrm>
        </p:spPr>
        <p:txBody>
          <a:bodyPr>
            <a:normAutofit/>
          </a:bodyPr>
          <a:lstStyle/>
          <a:p>
            <a:pPr lvl="0" defTabSz="457200">
              <a:lnSpc>
                <a:spcPct val="100000"/>
              </a:lnSpc>
              <a:buClr>
                <a:srgbClr val="5FCBEF"/>
              </a:buClr>
              <a:buSzPct val="80000"/>
            </a:pPr>
            <a:r>
              <a:rPr lang="en-US" sz="4500" dirty="0" smtClean="0">
                <a:latin typeface="Algerian" panose="04020705040A02060702" pitchFamily="82" charset="0"/>
              </a:rPr>
              <a:t>NATIONAL INSURANCE COMMISSION’s presentation</a:t>
            </a:r>
          </a:p>
          <a:p>
            <a:pPr lvl="0" defTabSz="457200">
              <a:lnSpc>
                <a:spcPct val="100000"/>
              </a:lnSpc>
              <a:buClr>
                <a:srgbClr val="5FCBEF"/>
              </a:buClr>
              <a:buSzPct val="80000"/>
            </a:pPr>
            <a:r>
              <a:rPr lang="en-US" sz="2000" dirty="0" smtClean="0">
                <a:latin typeface="Algerian" panose="04020705040A02060702" pitchFamily="82" charset="0"/>
              </a:rPr>
              <a:t>Wednesday, 14</a:t>
            </a:r>
            <a:r>
              <a:rPr lang="en-US" sz="2000" baseline="30000" dirty="0" smtClean="0">
                <a:latin typeface="Algerian" panose="04020705040A02060702" pitchFamily="82" charset="0"/>
              </a:rPr>
              <a:t>th</a:t>
            </a:r>
            <a:r>
              <a:rPr lang="en-US" sz="2000" dirty="0" smtClean="0">
                <a:latin typeface="Algerian" panose="04020705040A02060702" pitchFamily="82" charset="0"/>
              </a:rPr>
              <a:t> November, 2018</a:t>
            </a:r>
          </a:p>
          <a:p>
            <a:pPr lvl="0" defTabSz="457200">
              <a:lnSpc>
                <a:spcPct val="100000"/>
              </a:lnSpc>
              <a:buClr>
                <a:srgbClr val="5FCBEF"/>
              </a:buClr>
              <a:buSzPct val="80000"/>
            </a:pPr>
            <a:endParaRPr lang="en-US" sz="5000" dirty="0" smtClean="0">
              <a:latin typeface="Algerian" panose="04020705040A02060702" pitchFamily="82" charset="0"/>
            </a:endParaRPr>
          </a:p>
          <a:p>
            <a:pPr lvl="0" defTabSz="457200">
              <a:lnSpc>
                <a:spcPct val="100000"/>
              </a:lnSpc>
              <a:buClr>
                <a:srgbClr val="5FCBEF"/>
              </a:buClr>
              <a:buSzPct val="80000"/>
            </a:pPr>
            <a:endParaRPr lang="en-US" sz="1700" dirty="0">
              <a:latin typeface="Algerian" panose="04020705040A02060702" pitchFamily="8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23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latin typeface="Arial Black" panose="020B0A04020102020204" pitchFamily="34" charset="0"/>
              </a:rPr>
              <a:t>OUTLINE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10668000" cy="4800600"/>
          </a:xfrm>
        </p:spPr>
        <p:txBody>
          <a:bodyPr numCol="1"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3000" b="1" dirty="0" smtClean="0">
                <a:latin typeface="Trebuchet MS" pitchFamily="34" charset="0"/>
              </a:rPr>
              <a:t>Recent Developments From Last CMC Meeting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3000" b="1" dirty="0" smtClean="0">
                <a:latin typeface="Trebuchet MS" pitchFamily="34" charset="0"/>
              </a:rPr>
              <a:t>Factors Responsible for Developments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3000" b="1" dirty="0" smtClean="0">
                <a:latin typeface="Trebuchet MS" pitchFamily="34" charset="0"/>
              </a:rPr>
              <a:t>Challenges/ Steps Taken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3000" b="1" dirty="0" smtClean="0">
                <a:latin typeface="Trebuchet MS" pitchFamily="34" charset="0"/>
              </a:rPr>
              <a:t>Issues for CMC Deliberation 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814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latin typeface="Arial Black" panose="020B0A04020102020204" pitchFamily="34" charset="0"/>
              </a:rPr>
              <a:t>RECENT DEVELOPMENTS FROM LAST CMC MEETING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0873"/>
            <a:ext cx="10668000" cy="4918363"/>
          </a:xfrm>
        </p:spPr>
        <p:txBody>
          <a:bodyPr>
            <a:noAutofit/>
          </a:bodyPr>
          <a:lstStyle/>
          <a:p>
            <a:pPr algn="just"/>
            <a:r>
              <a:rPr lang="en-US" sz="2000" dirty="0" smtClean="0">
                <a:latin typeface="Trebuchet MS" pitchFamily="34" charset="0"/>
              </a:rPr>
              <a:t>In September the Commission hosted a training session on Islamic Financing which was facilitated by the Islamic Financial Services Board (IFSB) for the purpose of better understanding of Islamic Finance. </a:t>
            </a:r>
          </a:p>
          <a:p>
            <a:pPr algn="just"/>
            <a:r>
              <a:rPr lang="en-US" sz="2000" dirty="0" smtClean="0">
                <a:latin typeface="Trebuchet MS" pitchFamily="34" charset="0"/>
                <a:ea typeface="Times New Roman"/>
                <a:cs typeface="Times New Roman"/>
              </a:rPr>
              <a:t>The Commission in collaboration with Chartered Insurance Institute of Nigeria (CIIN) hosted the 2018 Professional forum with the </a:t>
            </a:r>
            <a:r>
              <a:rPr lang="en-US" sz="2000" i="1" dirty="0" smtClean="0">
                <a:latin typeface="Trebuchet MS" pitchFamily="34" charset="0"/>
                <a:ea typeface="Times New Roman"/>
                <a:cs typeface="Times New Roman"/>
              </a:rPr>
              <a:t>theme </a:t>
            </a:r>
            <a:r>
              <a:rPr lang="en-US" sz="2000" b="1" i="1" dirty="0" smtClean="0">
                <a:latin typeface="Trebuchet MS" pitchFamily="34" charset="0"/>
                <a:ea typeface="Times New Roman"/>
                <a:cs typeface="Times New Roman"/>
              </a:rPr>
              <a:t>“Insurance Industry Beyond Limits”</a:t>
            </a:r>
            <a:r>
              <a:rPr lang="en-US" sz="2000" dirty="0" smtClean="0">
                <a:latin typeface="Trebuchet MS" pitchFamily="34" charset="0"/>
                <a:ea typeface="Times New Roman"/>
                <a:cs typeface="Times New Roman"/>
              </a:rPr>
              <a:t> </a:t>
            </a:r>
            <a:endParaRPr lang="en-US" sz="2000" dirty="0" smtClean="0">
              <a:latin typeface="Trebuchet MS" pitchFamily="34" charset="0"/>
            </a:endParaRPr>
          </a:p>
          <a:p>
            <a:pPr algn="just"/>
            <a:r>
              <a:rPr lang="en-US" sz="2000" dirty="0" smtClean="0">
                <a:latin typeface="Trebuchet MS" pitchFamily="34" charset="0"/>
              </a:rPr>
              <a:t>Commenced the Rebranding Campaign of the insurance Sector in June 2018.</a:t>
            </a:r>
          </a:p>
          <a:p>
            <a:pPr algn="just"/>
            <a:r>
              <a:rPr lang="en-US" sz="2000" dirty="0" smtClean="0">
                <a:latin typeface="Trebuchet MS" pitchFamily="34" charset="0"/>
              </a:rPr>
              <a:t>Thirteen (13) Bancassurance applications have been approved</a:t>
            </a:r>
            <a:r>
              <a:rPr lang="en-US" altLang="en-US" sz="2000" dirty="0" smtClean="0">
                <a:latin typeface="Trebuchet MS" pitchFamily="34" charset="0"/>
              </a:rPr>
              <a:t>. </a:t>
            </a:r>
          </a:p>
          <a:p>
            <a:pPr algn="just"/>
            <a:r>
              <a:rPr lang="en-US" altLang="en-US" sz="2000" dirty="0" smtClean="0">
                <a:latin typeface="Trebuchet MS" pitchFamily="34" charset="0"/>
              </a:rPr>
              <a:t>Two </a:t>
            </a:r>
            <a:r>
              <a:rPr lang="en-US" altLang="en-US" sz="2000" dirty="0">
                <a:latin typeface="Trebuchet MS" pitchFamily="34" charset="0"/>
              </a:rPr>
              <a:t>(2) </a:t>
            </a:r>
            <a:r>
              <a:rPr lang="en-US" altLang="en-US" sz="2000" dirty="0" smtClean="0">
                <a:latin typeface="Trebuchet MS" pitchFamily="34" charset="0"/>
              </a:rPr>
              <a:t>prospective Microinsurance companies and One (1) prospective Takaful company have </a:t>
            </a:r>
            <a:r>
              <a:rPr lang="en-US" altLang="en-US" sz="2000" dirty="0">
                <a:latin typeface="Trebuchet MS" pitchFamily="34" charset="0"/>
              </a:rPr>
              <a:t>proceeded to the Mandatory publication in the National Dailies </a:t>
            </a:r>
            <a:r>
              <a:rPr lang="en-US" altLang="en-US" sz="2000" dirty="0" smtClean="0">
                <a:latin typeface="Trebuchet MS" pitchFamily="34" charset="0"/>
              </a:rPr>
              <a:t>stage ahead of licensing.</a:t>
            </a:r>
            <a:endParaRPr lang="en-US" sz="2000" dirty="0">
              <a:latin typeface="Trebuchet MS" pitchFamily="34" charset="0"/>
            </a:endParaRPr>
          </a:p>
          <a:p>
            <a:pPr algn="just"/>
            <a:r>
              <a:rPr lang="en-US" sz="2000" dirty="0">
                <a:latin typeface="Trebuchet MS" pitchFamily="34" charset="0"/>
              </a:rPr>
              <a:t>Granted product approval to 5 Insurance Companies participating in the Index-Based Agricultural Insurance (IBAI) pilot scheme</a:t>
            </a:r>
            <a:r>
              <a:rPr lang="en-US" sz="2000" dirty="0" smtClean="0">
                <a:latin typeface="Trebuchet MS" pitchFamily="34" charset="0"/>
              </a:rPr>
              <a:t>.</a:t>
            </a:r>
          </a:p>
          <a:p>
            <a:pPr algn="just"/>
            <a:r>
              <a:rPr lang="en-US" sz="2000" dirty="0" smtClean="0">
                <a:latin typeface="Trebuchet MS" pitchFamily="34" charset="0"/>
              </a:rPr>
              <a:t>Awareness session with Board Members and key Management Staff of Insurance Companies on the recapitalization of Insurance Companies: The Tier Based minimum solvency capital. </a:t>
            </a:r>
            <a:endParaRPr lang="en-US" sz="200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latin typeface="Arial Black" panose="020B0A04020102020204" pitchFamily="34" charset="0"/>
              </a:rPr>
              <a:t>FACTORS RESPONSIBLE FOR DEVELOPMENTS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200" dirty="0" smtClean="0">
                <a:latin typeface="Trebuchet MS" pitchFamily="34" charset="0"/>
              </a:rPr>
              <a:t>Issuance of the Microinsurance guidelines would aid financial Inclusion especially for the low income segment.</a:t>
            </a:r>
          </a:p>
          <a:p>
            <a:pPr algn="just"/>
            <a:r>
              <a:rPr lang="en-US" sz="2200" dirty="0" smtClean="0">
                <a:latin typeface="Trebuchet MS" pitchFamily="34" charset="0"/>
              </a:rPr>
              <a:t>Collaborations </a:t>
            </a:r>
            <a:r>
              <a:rPr lang="en-US" sz="2200" dirty="0">
                <a:latin typeface="Trebuchet MS" pitchFamily="34" charset="0"/>
              </a:rPr>
              <a:t>with the Nigeria Incentive-Based Risk Sharing System for Agricultural Lending (</a:t>
            </a:r>
            <a:r>
              <a:rPr lang="en-US" sz="2200" dirty="0" smtClean="0">
                <a:latin typeface="Trebuchet MS" pitchFamily="34" charset="0"/>
              </a:rPr>
              <a:t>NIRSAL) will help increase insurance in the agricultural sector.</a:t>
            </a:r>
          </a:p>
          <a:p>
            <a:pPr algn="just"/>
            <a:r>
              <a:rPr lang="en-US" sz="2200" dirty="0" smtClean="0">
                <a:latin typeface="Trebuchet MS" pitchFamily="34" charset="0"/>
              </a:rPr>
              <a:t>Need to increase access to insurance products.</a:t>
            </a:r>
          </a:p>
          <a:p>
            <a:pPr algn="just"/>
            <a:r>
              <a:rPr lang="en-US" sz="2200" dirty="0" smtClean="0">
                <a:latin typeface="Trebuchet MS" pitchFamily="34" charset="0"/>
              </a:rPr>
              <a:t>Awareness creation on developments within the insurance sector.</a:t>
            </a:r>
          </a:p>
          <a:p>
            <a:pPr algn="just"/>
            <a:r>
              <a:rPr lang="en-US" sz="2200" dirty="0" smtClean="0">
                <a:latin typeface="Trebuchet MS" pitchFamily="34" charset="0"/>
              </a:rPr>
              <a:t>Identify the needs and challenges faced by major consumers of insurance products.</a:t>
            </a:r>
          </a:p>
          <a:p>
            <a:pPr algn="just"/>
            <a:r>
              <a:rPr lang="en-US" sz="2200" dirty="0" smtClean="0">
                <a:latin typeface="Trebuchet MS" pitchFamily="34" charset="0"/>
              </a:rPr>
              <a:t>Repositioning </a:t>
            </a:r>
            <a:r>
              <a:rPr lang="en-US" sz="2200" dirty="0">
                <a:latin typeface="Trebuchet MS" pitchFamily="34" charset="0"/>
              </a:rPr>
              <a:t>the Nigeria Insurance Industry for Self Actualization and </a:t>
            </a:r>
            <a:r>
              <a:rPr lang="en-US" sz="2200" dirty="0" smtClean="0">
                <a:latin typeface="Trebuchet MS" pitchFamily="34" charset="0"/>
              </a:rPr>
              <a:t>Growth.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73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latin typeface="Arial Black" panose="020B0A04020102020204" pitchFamily="34" charset="0"/>
              </a:rPr>
              <a:t>CHALLENGES / NEXT STEP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Trebuchet MS" panose="020B0603020202020204" pitchFamily="34" charset="0"/>
              </a:rPr>
              <a:t>Challenges</a:t>
            </a:r>
          </a:p>
          <a:p>
            <a:pPr lvl="1" algn="just"/>
            <a:r>
              <a:rPr lang="en-US" dirty="0" smtClean="0">
                <a:latin typeface="Trebuchet MS" panose="020B0603020202020204" pitchFamily="34" charset="0"/>
              </a:rPr>
              <a:t>Low number of actuaries in the industry</a:t>
            </a:r>
          </a:p>
          <a:p>
            <a:pPr lvl="1" algn="just"/>
            <a:r>
              <a:rPr lang="en-US" dirty="0" smtClean="0">
                <a:latin typeface="Trebuchet MS" panose="020B0603020202020204" pitchFamily="34" charset="0"/>
              </a:rPr>
              <a:t>Legislative Issues</a:t>
            </a:r>
          </a:p>
          <a:p>
            <a:pPr lvl="1" algn="just"/>
            <a:r>
              <a:rPr lang="en-US" dirty="0" smtClean="0">
                <a:latin typeface="Trebuchet MS" panose="020B0603020202020204" pitchFamily="34" charset="0"/>
              </a:rPr>
              <a:t>Poor Perception of the Insurance Industry</a:t>
            </a:r>
          </a:p>
          <a:p>
            <a:pPr marL="457200" lvl="1" indent="0">
              <a:buNone/>
            </a:pPr>
            <a:endParaRPr lang="en-US" dirty="0">
              <a:latin typeface="Trebuchet MS" panose="020B0603020202020204" pitchFamily="34" charset="0"/>
            </a:endParaRPr>
          </a:p>
          <a:p>
            <a:r>
              <a:rPr lang="en-US" b="1" dirty="0" smtClean="0">
                <a:latin typeface="Trebuchet MS" panose="020B0603020202020204" pitchFamily="34" charset="0"/>
              </a:rPr>
              <a:t>Next Step</a:t>
            </a:r>
          </a:p>
          <a:p>
            <a:pPr lvl="1" algn="just"/>
            <a:r>
              <a:rPr lang="en-US" dirty="0" smtClean="0">
                <a:latin typeface="Trebuchet MS" panose="020B0603020202020204" pitchFamily="34" charset="0"/>
              </a:rPr>
              <a:t>Collaboration with the Institute of Faculties of Actuaries (</a:t>
            </a:r>
            <a:r>
              <a:rPr lang="en-US" dirty="0" err="1" smtClean="0">
                <a:latin typeface="Trebuchet MS" panose="020B0603020202020204" pitchFamily="34" charset="0"/>
              </a:rPr>
              <a:t>IFoA</a:t>
            </a:r>
            <a:r>
              <a:rPr lang="en-US" dirty="0" smtClean="0">
                <a:latin typeface="Trebuchet MS" panose="020B0603020202020204" pitchFamily="34" charset="0"/>
              </a:rPr>
              <a:t>) UK.</a:t>
            </a:r>
          </a:p>
          <a:p>
            <a:pPr lvl="1" algn="just"/>
            <a:r>
              <a:rPr lang="en-US" dirty="0" smtClean="0">
                <a:latin typeface="Trebuchet MS" panose="020B0603020202020204" pitchFamily="34" charset="0"/>
              </a:rPr>
              <a:t>Insurance Bill is receiving attention at the Ministry of Justice.</a:t>
            </a:r>
          </a:p>
          <a:p>
            <a:pPr lvl="1" algn="just"/>
            <a:r>
              <a:rPr lang="en-US" dirty="0" smtClean="0">
                <a:latin typeface="Trebuchet MS" panose="020B0603020202020204" pitchFamily="34" charset="0"/>
              </a:rPr>
              <a:t>Industry Rebranding Campaign commenced in June 2018.</a:t>
            </a:r>
            <a:endParaRPr lang="en-US" dirty="0">
              <a:latin typeface="Trebuchet MS" panose="020B0603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54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latin typeface="Arial Black" panose="020B0A04020102020204" pitchFamily="34" charset="0"/>
              </a:rPr>
              <a:t>ISSUES FOR </a:t>
            </a:r>
            <a:r>
              <a:rPr lang="en-US" sz="3600" smtClean="0">
                <a:latin typeface="Arial Black" panose="020B0A04020102020204" pitchFamily="34" charset="0"/>
              </a:rPr>
              <a:t>CMC DELIBERATION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89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BB54F10-E160-4DA9-957E-64AA2282A0F2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6627" name="AutoShape 4" descr="Image result for thank you"/>
          <p:cNvSpPr>
            <a:spLocks noChangeAspect="1" noChangeArrowheads="1"/>
          </p:cNvSpPr>
          <p:nvPr/>
        </p:nvSpPr>
        <p:spPr bwMode="auto">
          <a:xfrm>
            <a:off x="207433" y="-144463"/>
            <a:ext cx="4064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26628" name="AutoShape 6" descr="Image result for thank you"/>
          <p:cNvSpPr>
            <a:spLocks noChangeAspect="1" noChangeArrowheads="1"/>
          </p:cNvSpPr>
          <p:nvPr/>
        </p:nvSpPr>
        <p:spPr bwMode="auto">
          <a:xfrm>
            <a:off x="410633" y="7938"/>
            <a:ext cx="40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26629" name="Picture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6000" y="914400"/>
            <a:ext cx="102616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</TotalTime>
  <Words>342</Words>
  <Application>Microsoft Office PowerPoint</Application>
  <PresentationFormat>Widescreen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Algerian</vt:lpstr>
      <vt:lpstr>Arial</vt:lpstr>
      <vt:lpstr>Arial Black</vt:lpstr>
      <vt:lpstr>Calibri</vt:lpstr>
      <vt:lpstr>Calibri Light</vt:lpstr>
      <vt:lpstr>Times New Roman</vt:lpstr>
      <vt:lpstr>Trebuchet MS</vt:lpstr>
      <vt:lpstr>Office Theme</vt:lpstr>
      <vt:lpstr>2018 3RD CAPITAL MARKET COMMITTEE MEETING</vt:lpstr>
      <vt:lpstr>OUTLINE</vt:lpstr>
      <vt:lpstr>RECENT DEVELOPMENTS FROM LAST CMC MEETING</vt:lpstr>
      <vt:lpstr>FACTORS RESPONSIBLE FOR DEVELOPMENTS</vt:lpstr>
      <vt:lpstr>CHALLENGES / NEXT STEP</vt:lpstr>
      <vt:lpstr>ISSUES FOR CMC DELIBERATION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Akingbelure Folasade S.</dc:creator>
  <cp:lastModifiedBy>CMC Secretariat</cp:lastModifiedBy>
  <cp:revision>70</cp:revision>
  <dcterms:created xsi:type="dcterms:W3CDTF">2018-02-07T11:12:13Z</dcterms:created>
  <dcterms:modified xsi:type="dcterms:W3CDTF">2018-11-07T14:37:36Z</dcterms:modified>
</cp:coreProperties>
</file>