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E00DF-70E8-4F93-AC93-6B7B747F60CE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ABEB6-FB36-4C3E-9CFC-579E07327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724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E00DF-70E8-4F93-AC93-6B7B747F60CE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ABEB6-FB36-4C3E-9CFC-579E07327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36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E00DF-70E8-4F93-AC93-6B7B747F60CE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ABEB6-FB36-4C3E-9CFC-579E07327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502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E00DF-70E8-4F93-AC93-6B7B747F60CE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ABEB6-FB36-4C3E-9CFC-579E07327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414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E00DF-70E8-4F93-AC93-6B7B747F60CE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ABEB6-FB36-4C3E-9CFC-579E07327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553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E00DF-70E8-4F93-AC93-6B7B747F60CE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ABEB6-FB36-4C3E-9CFC-579E07327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181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E00DF-70E8-4F93-AC93-6B7B747F60CE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ABEB6-FB36-4C3E-9CFC-579E07327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277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E00DF-70E8-4F93-AC93-6B7B747F60CE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ABEB6-FB36-4C3E-9CFC-579E07327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675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E00DF-70E8-4F93-AC93-6B7B747F60CE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ABEB6-FB36-4C3E-9CFC-579E07327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200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E00DF-70E8-4F93-AC93-6B7B747F60CE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ABEB6-FB36-4C3E-9CFC-579E07327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333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E00DF-70E8-4F93-AC93-6B7B747F60CE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ABEB6-FB36-4C3E-9CFC-579E07327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601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E00DF-70E8-4F93-AC93-6B7B747F60CE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ABEB6-FB36-4C3E-9CFC-579E07327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554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79549"/>
            <a:ext cx="9144000" cy="1519707"/>
          </a:xfrm>
        </p:spPr>
        <p:txBody>
          <a:bodyPr>
            <a:normAutofit fontScale="90000"/>
          </a:bodyPr>
          <a:lstStyle/>
          <a:p>
            <a:r>
              <a:rPr lang="en-US" sz="5400" dirty="0">
                <a:latin typeface="Arial Black" panose="020B0A04020102020204" pitchFamily="34" charset="0"/>
              </a:rPr>
              <a:t>2018 CAPITAL MARKET COMMITTEE MEETING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082603"/>
            <a:ext cx="9144000" cy="1777283"/>
          </a:xfrm>
        </p:spPr>
        <p:txBody>
          <a:bodyPr/>
          <a:lstStyle/>
          <a:p>
            <a:pPr lvl="0" defTabSz="457200">
              <a:lnSpc>
                <a:spcPct val="100000"/>
              </a:lnSpc>
              <a:buClr>
                <a:srgbClr val="5FCBEF"/>
              </a:buClr>
              <a:buSzPct val="80000"/>
            </a:pPr>
            <a:r>
              <a:rPr lang="en-US" sz="5000" dirty="0" smtClean="0">
                <a:latin typeface="Algerian" panose="04020705040A02060702" pitchFamily="82" charset="0"/>
              </a:rPr>
              <a:t>NATIONAL INSURANCE COMMISSION’s presentation</a:t>
            </a:r>
            <a:endParaRPr lang="en-US" sz="1700" dirty="0">
              <a:latin typeface="Algerian" panose="04020705040A02060702" pitchFamily="82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230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>
                <a:latin typeface="Arial Black" panose="020B0A04020102020204" pitchFamily="34" charset="0"/>
              </a:rPr>
              <a:t>RECENT DEVELOPMENTS FROM LAST CMC MEETING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>
                <a:latin typeface="Trebuchet MS" pitchFamily="34" charset="0"/>
              </a:rPr>
              <a:t>Inauguration of </a:t>
            </a:r>
            <a:r>
              <a:rPr lang="en-US" dirty="0">
                <a:latin typeface="Trebuchet MS" pitchFamily="34" charset="0"/>
              </a:rPr>
              <a:t>the Governing Board of the National Insurance Commission </a:t>
            </a:r>
          </a:p>
          <a:p>
            <a:r>
              <a:rPr lang="en-US" dirty="0" smtClean="0">
                <a:latin typeface="Trebuchet MS" panose="020B0603020202020204" pitchFamily="34" charset="0"/>
              </a:rPr>
              <a:t>Released </a:t>
            </a:r>
            <a:r>
              <a:rPr lang="en-US" dirty="0">
                <a:latin typeface="Trebuchet MS" panose="020B0603020202020204" pitchFamily="34" charset="0"/>
              </a:rPr>
              <a:t>the revised guidelines for </a:t>
            </a:r>
            <a:r>
              <a:rPr lang="en-US" dirty="0" err="1">
                <a:latin typeface="Trebuchet MS" panose="020B0603020202020204" pitchFamily="34" charset="0"/>
              </a:rPr>
              <a:t>Microinsurance</a:t>
            </a:r>
            <a:r>
              <a:rPr lang="en-US" dirty="0">
                <a:latin typeface="Trebuchet MS" panose="020B0603020202020204" pitchFamily="34" charset="0"/>
              </a:rPr>
              <a:t> operations in Nigeria in January 2018. </a:t>
            </a:r>
          </a:p>
          <a:p>
            <a:r>
              <a:rPr lang="en-US" dirty="0">
                <a:latin typeface="Trebuchet MS" panose="020B0603020202020204" pitchFamily="34" charset="0"/>
              </a:rPr>
              <a:t>Granted product approval to 5 Insurance Companies participating in the Index-Based Agricultural Insurance (IBAI) pilot scheme.</a:t>
            </a:r>
          </a:p>
          <a:p>
            <a:r>
              <a:rPr lang="en-US" dirty="0">
                <a:latin typeface="Trebuchet MS" panose="020B0603020202020204" pitchFamily="34" charset="0"/>
              </a:rPr>
              <a:t>Collaborating with the Nigeria Incentive-Based Risk Sharing System for Agricultural Lending (NIRSAL) on the initiative</a:t>
            </a:r>
            <a:r>
              <a:rPr lang="en-US" dirty="0" smtClean="0">
                <a:latin typeface="Trebuchet MS" panose="020B0603020202020204" pitchFamily="34" charset="0"/>
              </a:rPr>
              <a:t>.</a:t>
            </a:r>
          </a:p>
          <a:p>
            <a:r>
              <a:rPr lang="en-US" dirty="0" smtClean="0">
                <a:latin typeface="Trebuchet MS" panose="020B0603020202020204" pitchFamily="34" charset="0"/>
              </a:rPr>
              <a:t>Bancassurance Six </a:t>
            </a:r>
            <a:r>
              <a:rPr lang="en-US" dirty="0">
                <a:latin typeface="Trebuchet MS" panose="020B0603020202020204" pitchFamily="34" charset="0"/>
              </a:rPr>
              <a:t>(6) applications have been </a:t>
            </a:r>
            <a:r>
              <a:rPr lang="en-US" dirty="0" smtClean="0">
                <a:latin typeface="Trebuchet MS" panose="020B0603020202020204" pitchFamily="34" charset="0"/>
              </a:rPr>
              <a:t>approved</a:t>
            </a:r>
          </a:p>
          <a:p>
            <a:r>
              <a:rPr lang="en-US" dirty="0">
                <a:latin typeface="Trebuchet MS" panose="020B0603020202020204" pitchFamily="34" charset="0"/>
              </a:rPr>
              <a:t>In February 2018, the Commission organized a one-day Interactive Session with major Consumers of Insurance </a:t>
            </a:r>
            <a:r>
              <a:rPr lang="en-US" dirty="0" smtClean="0">
                <a:latin typeface="Trebuchet MS" panose="020B0603020202020204" pitchFamily="34" charset="0"/>
              </a:rPr>
              <a:t>Products</a:t>
            </a:r>
          </a:p>
          <a:p>
            <a:r>
              <a:rPr lang="en-US" dirty="0">
                <a:latin typeface="Trebuchet MS" panose="020B0603020202020204" pitchFamily="34" charset="0"/>
              </a:rPr>
              <a:t>1</a:t>
            </a:r>
            <a:r>
              <a:rPr lang="en-US" baseline="30000" dirty="0">
                <a:latin typeface="Trebuchet MS" pitchFamily="34" charset="0"/>
              </a:rPr>
              <a:t>st</a:t>
            </a:r>
            <a:r>
              <a:rPr lang="en-US" dirty="0">
                <a:latin typeface="Trebuchet MS" pitchFamily="34" charset="0"/>
              </a:rPr>
              <a:t> Annual Insurers’ Committee Retreat </a:t>
            </a:r>
            <a:r>
              <a:rPr lang="en-US" dirty="0" smtClean="0">
                <a:latin typeface="Trebuchet MS" pitchFamily="34" charset="0"/>
              </a:rPr>
              <a:t>was </a:t>
            </a:r>
            <a:r>
              <a:rPr lang="en-US" dirty="0">
                <a:latin typeface="Trebuchet MS" pitchFamily="34" charset="0"/>
              </a:rPr>
              <a:t>held </a:t>
            </a:r>
            <a:r>
              <a:rPr lang="en-US" dirty="0" smtClean="0">
                <a:latin typeface="Trebuchet MS" pitchFamily="34" charset="0"/>
              </a:rPr>
              <a:t>in Feb 2018</a:t>
            </a:r>
            <a:r>
              <a:rPr lang="en-US" b="1" i="1" dirty="0" smtClean="0">
                <a:latin typeface="Trebuchet MS" pitchFamily="34" charset="0"/>
              </a:rPr>
              <a:t>.</a:t>
            </a:r>
          </a:p>
          <a:p>
            <a:r>
              <a:rPr lang="en-US" dirty="0" smtClean="0">
                <a:latin typeface="Trebuchet MS" pitchFamily="34" charset="0"/>
              </a:rPr>
              <a:t>Hosted </a:t>
            </a:r>
            <a:r>
              <a:rPr lang="en-US" dirty="0">
                <a:latin typeface="Trebuchet MS" pitchFamily="34" charset="0"/>
              </a:rPr>
              <a:t>a seminar for Insurance Correspondents in Benin, Edo State to apprise them of developments in the insurance industry</a:t>
            </a:r>
            <a:endParaRPr lang="en-US" dirty="0" smtClean="0">
              <a:latin typeface="Trebuchet MS" panose="020B0603020202020204" pitchFamily="34" charset="0"/>
            </a:endParaRPr>
          </a:p>
          <a:p>
            <a:endParaRPr lang="en-US" dirty="0">
              <a:latin typeface="Trebuchet MS" panose="020B0603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3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>
                <a:latin typeface="Arial Black" panose="020B0A04020102020204" pitchFamily="34" charset="0"/>
              </a:rPr>
              <a:t>FACTORS RESPONSIBLE FOR DEVELOPMENTS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Issuance of the </a:t>
            </a:r>
            <a:r>
              <a:rPr lang="en-US" dirty="0" err="1" smtClean="0"/>
              <a:t>Microinsurance</a:t>
            </a:r>
            <a:r>
              <a:rPr lang="en-US" dirty="0" smtClean="0"/>
              <a:t> guidelines would aid financial Inclusion especially for the low income segment.</a:t>
            </a:r>
          </a:p>
          <a:p>
            <a:r>
              <a:rPr lang="en-US" dirty="0" smtClean="0">
                <a:latin typeface="Trebuchet MS" panose="020B0603020202020204" pitchFamily="34" charset="0"/>
              </a:rPr>
              <a:t>Collaborations </a:t>
            </a:r>
            <a:r>
              <a:rPr lang="en-US" dirty="0">
                <a:latin typeface="Trebuchet MS" panose="020B0603020202020204" pitchFamily="34" charset="0"/>
              </a:rPr>
              <a:t>with the Nigeria Incentive-Based Risk Sharing System for Agricultural Lending (</a:t>
            </a:r>
            <a:r>
              <a:rPr lang="en-US" dirty="0" smtClean="0">
                <a:latin typeface="Trebuchet MS" panose="020B0603020202020204" pitchFamily="34" charset="0"/>
              </a:rPr>
              <a:t>NIRSAL) will help increase insurance in the agricultural sector.</a:t>
            </a:r>
          </a:p>
          <a:p>
            <a:r>
              <a:rPr lang="en-US" dirty="0" smtClean="0">
                <a:latin typeface="Trebuchet MS" panose="020B0603020202020204" pitchFamily="34" charset="0"/>
              </a:rPr>
              <a:t>Need to increase access to insurance products.</a:t>
            </a:r>
          </a:p>
          <a:p>
            <a:r>
              <a:rPr lang="en-US" dirty="0" smtClean="0">
                <a:latin typeface="Trebuchet MS" panose="020B0603020202020204" pitchFamily="34" charset="0"/>
              </a:rPr>
              <a:t>Awareness creation on developments within the insurance sector.</a:t>
            </a:r>
          </a:p>
          <a:p>
            <a:r>
              <a:rPr lang="en-US" dirty="0" smtClean="0">
                <a:latin typeface="Trebuchet MS" panose="020B0603020202020204" pitchFamily="34" charset="0"/>
              </a:rPr>
              <a:t>Identify the needs and challenges faced by major consumers of insurance products</a:t>
            </a:r>
          </a:p>
          <a:p>
            <a:r>
              <a:rPr lang="en-US" dirty="0" smtClean="0">
                <a:latin typeface="Trebuchet MS" panose="020B0603020202020204" pitchFamily="34" charset="0"/>
              </a:rPr>
              <a:t>Need to Repositioning </a:t>
            </a:r>
            <a:r>
              <a:rPr lang="en-US" dirty="0">
                <a:latin typeface="Trebuchet MS" pitchFamily="34" charset="0"/>
              </a:rPr>
              <a:t>the Nigeria Insurance Industry for Self Actualization and </a:t>
            </a:r>
            <a:r>
              <a:rPr lang="en-US" dirty="0" smtClean="0">
                <a:latin typeface="Trebuchet MS" pitchFamily="34" charset="0"/>
              </a:rPr>
              <a:t>Growth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731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>
                <a:latin typeface="Arial Black" panose="020B0A04020102020204" pitchFamily="34" charset="0"/>
              </a:rPr>
              <a:t>CHALLENGES / NEXT STEP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rebuchet MS" panose="020B0603020202020204" pitchFamily="34" charset="0"/>
              </a:rPr>
              <a:t>Delay in obtaining references on </a:t>
            </a:r>
            <a:r>
              <a:rPr lang="en-US" dirty="0" smtClean="0">
                <a:latin typeface="Trebuchet MS" panose="020B0603020202020204" pitchFamily="34" charset="0"/>
              </a:rPr>
              <a:t>Bancassurance applicants </a:t>
            </a:r>
            <a:r>
              <a:rPr lang="en-US" dirty="0">
                <a:latin typeface="Trebuchet MS" panose="020B0603020202020204" pitchFamily="34" charset="0"/>
              </a:rPr>
              <a:t>from the CBN as required by the provisions of Section 3(3) of the Guidelines</a:t>
            </a:r>
            <a:r>
              <a:rPr lang="en-US" dirty="0" smtClean="0">
                <a:latin typeface="Trebuchet MS" panose="020B0603020202020204" pitchFamily="34" charset="0"/>
              </a:rPr>
              <a:t>.</a:t>
            </a:r>
            <a:endParaRPr lang="en-US" dirty="0">
              <a:latin typeface="Trebuchet MS" panose="020B0603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542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>
                <a:latin typeface="Arial Black" panose="020B0A04020102020204" pitchFamily="34" charset="0"/>
              </a:rPr>
              <a:t>ISSUES FOR CMC DELIBRATION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893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248</Words>
  <Application>Microsoft Office PowerPoint</Application>
  <PresentationFormat>Widescreen</PresentationFormat>
  <Paragraphs>21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Algerian</vt:lpstr>
      <vt:lpstr>Arial</vt:lpstr>
      <vt:lpstr>Arial Black</vt:lpstr>
      <vt:lpstr>Calibri</vt:lpstr>
      <vt:lpstr>Calibri Light</vt:lpstr>
      <vt:lpstr>Trebuchet MS</vt:lpstr>
      <vt:lpstr>Office Theme</vt:lpstr>
      <vt:lpstr>2018 CAPITAL MARKET COMMITTEE MEETING</vt:lpstr>
      <vt:lpstr>RECENT DEVELOPMENTS FROM LAST CMC MEETING</vt:lpstr>
      <vt:lpstr>FACTORS RESPONSIBLE FOR DEVELOPMENTS</vt:lpstr>
      <vt:lpstr>CHALLENGES / NEXT STEP</vt:lpstr>
      <vt:lpstr>ISSUES FOR CMC DELIBRATION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Akingbelure Folasade S.</dc:creator>
  <cp:lastModifiedBy>CMC Secretariat</cp:lastModifiedBy>
  <cp:revision>24</cp:revision>
  <dcterms:created xsi:type="dcterms:W3CDTF">2018-02-07T11:12:13Z</dcterms:created>
  <dcterms:modified xsi:type="dcterms:W3CDTF">2018-04-16T09:50:37Z</dcterms:modified>
</cp:coreProperties>
</file>