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429" r:id="rId2"/>
    <p:sldId id="399" r:id="rId3"/>
    <p:sldId id="412" r:id="rId4"/>
    <p:sldId id="432" r:id="rId5"/>
    <p:sldId id="403" r:id="rId6"/>
    <p:sldId id="391" r:id="rId7"/>
    <p:sldId id="41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la Ajomale" initials="BA" lastIdx="2" clrIdx="0">
    <p:extLst>
      <p:ext uri="{19B8F6BF-5375-455C-9EA6-DF929625EA0E}">
        <p15:presenceInfo xmlns:p15="http://schemas.microsoft.com/office/powerpoint/2012/main" userId="Bola Ajoma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4A0"/>
    <a:srgbClr val="980C0F"/>
    <a:srgbClr val="ED1F23"/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 varScale="1">
        <p:scale>
          <a:sx n="59" d="100"/>
          <a:sy n="59" d="100"/>
        </p:scale>
        <p:origin x="13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baseline="0">
                <a:solidFill>
                  <a:sysClr val="windowText" lastClr="000000"/>
                </a:solidFill>
              </a:rPr>
              <a:t>Quarterly </a:t>
            </a:r>
            <a:r>
              <a:rPr lang="en-US" b="1">
                <a:solidFill>
                  <a:sysClr val="windowText" lastClr="000000"/>
                </a:solidFill>
              </a:rPr>
              <a:t>Market Performance</a:t>
            </a:r>
          </a:p>
        </c:rich>
      </c:tx>
      <c:layout>
        <c:manualLayout>
          <c:xMode val="edge"/>
          <c:yMode val="edge"/>
          <c:x val="1.7826334208223972E-2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109513484727454"/>
          <c:y val="0.22098284398894708"/>
          <c:w val="0.76699059492563426"/>
          <c:h val="0.631759259259259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'Quarterly Trading Activity'!$V$9</c:f>
              <c:strCache>
                <c:ptCount val="1"/>
                <c:pt idx="0">
                  <c:v>Volume</c:v>
                </c:pt>
              </c:strCache>
            </c:strRef>
          </c:tx>
          <c:spPr>
            <a:solidFill>
              <a:srgbClr val="0814A0"/>
            </a:solidFill>
            <a:ln w="34925">
              <a:noFill/>
            </a:ln>
            <a:effectLst/>
          </c:spPr>
          <c:invertIfNegative val="0"/>
          <c:cat>
            <c:strRef>
              <c:f>'Quarterly Trading Activity'!$U$24:$U$30</c:f>
              <c:strCache>
                <c:ptCount val="7"/>
                <c:pt idx="0">
                  <c:v>Q1 2017</c:v>
                </c:pt>
                <c:pt idx="1">
                  <c:v>Q2 2017</c:v>
                </c:pt>
                <c:pt idx="2">
                  <c:v>Q3 2017</c:v>
                </c:pt>
                <c:pt idx="3">
                  <c:v>Q4 2017</c:v>
                </c:pt>
                <c:pt idx="4">
                  <c:v>Q1 2018</c:v>
                </c:pt>
                <c:pt idx="5">
                  <c:v>Q2 2018</c:v>
                </c:pt>
                <c:pt idx="6">
                  <c:v>Q3 2018</c:v>
                </c:pt>
              </c:strCache>
            </c:strRef>
          </c:cat>
          <c:val>
            <c:numRef>
              <c:f>'Quarterly Trading Activity'!$V$24:$V$30</c:f>
              <c:numCache>
                <c:formatCode>0.00</c:formatCode>
                <c:ptCount val="7"/>
                <c:pt idx="0">
                  <c:v>203.54</c:v>
                </c:pt>
                <c:pt idx="1">
                  <c:v>143.38999999999999</c:v>
                </c:pt>
                <c:pt idx="2">
                  <c:v>522.89</c:v>
                </c:pt>
                <c:pt idx="3" formatCode="General">
                  <c:v>90.54</c:v>
                </c:pt>
                <c:pt idx="4">
                  <c:v>352.06</c:v>
                </c:pt>
                <c:pt idx="5">
                  <c:v>670.6</c:v>
                </c:pt>
                <c:pt idx="6">
                  <c:v>1672.4300000000003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C5-41E3-91D7-F3D79F95CF71}"/>
            </c:ext>
          </c:extLst>
        </c:ser>
        <c:ser>
          <c:idx val="1"/>
          <c:order val="1"/>
          <c:tx>
            <c:strRef>
              <c:f>'Quarterly Trading Activity'!$W$9</c:f>
              <c:strCache>
                <c:ptCount val="1"/>
                <c:pt idx="0">
                  <c:v>Value </c:v>
                </c:pt>
              </c:strCache>
            </c:strRef>
          </c:tx>
          <c:spPr>
            <a:solidFill>
              <a:srgbClr val="980C0F"/>
            </a:solidFill>
            <a:ln w="34925">
              <a:noFill/>
            </a:ln>
            <a:effectLst/>
          </c:spPr>
          <c:invertIfNegative val="0"/>
          <c:cat>
            <c:strRef>
              <c:f>'Quarterly Trading Activity'!$U$24:$U$30</c:f>
              <c:strCache>
                <c:ptCount val="7"/>
                <c:pt idx="0">
                  <c:v>Q1 2017</c:v>
                </c:pt>
                <c:pt idx="1">
                  <c:v>Q2 2017</c:v>
                </c:pt>
                <c:pt idx="2">
                  <c:v>Q3 2017</c:v>
                </c:pt>
                <c:pt idx="3">
                  <c:v>Q4 2017</c:v>
                </c:pt>
                <c:pt idx="4">
                  <c:v>Q1 2018</c:v>
                </c:pt>
                <c:pt idx="5">
                  <c:v>Q2 2018</c:v>
                </c:pt>
                <c:pt idx="6">
                  <c:v>Q3 2018</c:v>
                </c:pt>
              </c:strCache>
            </c:strRef>
          </c:cat>
          <c:val>
            <c:numRef>
              <c:f>'Quarterly Trading Activity'!$W$24:$W$30</c:f>
              <c:numCache>
                <c:formatCode>General</c:formatCode>
                <c:ptCount val="7"/>
                <c:pt idx="0">
                  <c:v>1014.45</c:v>
                </c:pt>
                <c:pt idx="1">
                  <c:v>884.22</c:v>
                </c:pt>
                <c:pt idx="2">
                  <c:v>861.88</c:v>
                </c:pt>
                <c:pt idx="3">
                  <c:v>1058</c:v>
                </c:pt>
                <c:pt idx="4">
                  <c:v>3597.9</c:v>
                </c:pt>
                <c:pt idx="5">
                  <c:v>1702.51</c:v>
                </c:pt>
                <c:pt idx="6">
                  <c:v>2493.5499999999993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C5-41E3-91D7-F3D79F95C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32"/>
        <c:axId val="240571888"/>
        <c:axId val="190044928"/>
      </c:barChart>
      <c:lineChart>
        <c:grouping val="standard"/>
        <c:varyColors val="0"/>
        <c:ser>
          <c:idx val="2"/>
          <c:order val="2"/>
          <c:tx>
            <c:strRef>
              <c:f>'Quarterly Trading Activity'!$X$9</c:f>
              <c:strCache>
                <c:ptCount val="1"/>
                <c:pt idx="0">
                  <c:v>Deals 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'Quarterly Trading Activity'!$U$24:$U$30</c:f>
              <c:strCache>
                <c:ptCount val="7"/>
                <c:pt idx="0">
                  <c:v>Q1 2017</c:v>
                </c:pt>
                <c:pt idx="1">
                  <c:v>Q2 2017</c:v>
                </c:pt>
                <c:pt idx="2">
                  <c:v>Q3 2017</c:v>
                </c:pt>
                <c:pt idx="3">
                  <c:v>Q4 2017</c:v>
                </c:pt>
                <c:pt idx="4">
                  <c:v>Q1 2018</c:v>
                </c:pt>
                <c:pt idx="5">
                  <c:v>Q2 2018</c:v>
                </c:pt>
                <c:pt idx="6">
                  <c:v>Q3 2018</c:v>
                </c:pt>
              </c:strCache>
            </c:strRef>
          </c:cat>
          <c:val>
            <c:numRef>
              <c:f>'Quarterly Trading Activity'!$X$24:$X$30</c:f>
              <c:numCache>
                <c:formatCode>General</c:formatCode>
                <c:ptCount val="7"/>
                <c:pt idx="0">
                  <c:v>700</c:v>
                </c:pt>
                <c:pt idx="1">
                  <c:v>741</c:v>
                </c:pt>
                <c:pt idx="2">
                  <c:v>691</c:v>
                </c:pt>
                <c:pt idx="3">
                  <c:v>657</c:v>
                </c:pt>
                <c:pt idx="4">
                  <c:v>648</c:v>
                </c:pt>
                <c:pt idx="5">
                  <c:v>828</c:v>
                </c:pt>
                <c:pt idx="6">
                  <c:v>790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C5-41E3-91D7-F3D79F95C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046048"/>
        <c:axId val="190045488"/>
      </c:lineChart>
      <c:catAx>
        <c:axId val="24057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044928"/>
        <c:crosses val="autoZero"/>
        <c:auto val="1"/>
        <c:lblAlgn val="ctr"/>
        <c:lblOffset val="100"/>
        <c:noMultiLvlLbl val="0"/>
      </c:catAx>
      <c:valAx>
        <c:axId val="190044928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571888"/>
        <c:crosses val="autoZero"/>
        <c:crossBetween val="between"/>
      </c:valAx>
      <c:valAx>
        <c:axId val="19004548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046048"/>
        <c:crosses val="max"/>
        <c:crossBetween val="between"/>
      </c:valAx>
      <c:catAx>
        <c:axId val="190046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00454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53035274294144E-2"/>
          <c:y val="0.1131374205009532"/>
          <c:w val="0.40215179352580926"/>
          <c:h val="6.13506124234470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' USI &amp; Market Cap Graph 2018'!$C$1</c:f>
              <c:strCache>
                <c:ptCount val="1"/>
                <c:pt idx="0">
                  <c:v>Market Cap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cat>
            <c:numRef>
              <c:f>' USI &amp; Market Cap Graph 2018'!$A$2:$A$185</c:f>
              <c:numCache>
                <c:formatCode>dd\-mm\-yyyy</c:formatCode>
                <c:ptCount val="184"/>
                <c:pt idx="0">
                  <c:v>43102</c:v>
                </c:pt>
                <c:pt idx="1">
                  <c:v>43103</c:v>
                </c:pt>
                <c:pt idx="2">
                  <c:v>43104</c:v>
                </c:pt>
                <c:pt idx="3">
                  <c:v>43105</c:v>
                </c:pt>
                <c:pt idx="4">
                  <c:v>43108</c:v>
                </c:pt>
                <c:pt idx="5">
                  <c:v>43109</c:v>
                </c:pt>
                <c:pt idx="6">
                  <c:v>43110</c:v>
                </c:pt>
                <c:pt idx="7">
                  <c:v>43111</c:v>
                </c:pt>
                <c:pt idx="8">
                  <c:v>43112</c:v>
                </c:pt>
                <c:pt idx="9">
                  <c:v>43115</c:v>
                </c:pt>
                <c:pt idx="10">
                  <c:v>43116</c:v>
                </c:pt>
                <c:pt idx="11">
                  <c:v>43117</c:v>
                </c:pt>
                <c:pt idx="12">
                  <c:v>43118</c:v>
                </c:pt>
                <c:pt idx="13">
                  <c:v>43119</c:v>
                </c:pt>
                <c:pt idx="14">
                  <c:v>43122</c:v>
                </c:pt>
                <c:pt idx="15">
                  <c:v>43123</c:v>
                </c:pt>
                <c:pt idx="16">
                  <c:v>43124</c:v>
                </c:pt>
                <c:pt idx="17">
                  <c:v>43125</c:v>
                </c:pt>
                <c:pt idx="18">
                  <c:v>43126</c:v>
                </c:pt>
                <c:pt idx="19">
                  <c:v>43129</c:v>
                </c:pt>
                <c:pt idx="20">
                  <c:v>43130</c:v>
                </c:pt>
                <c:pt idx="21">
                  <c:v>43131</c:v>
                </c:pt>
                <c:pt idx="22">
                  <c:v>43132</c:v>
                </c:pt>
                <c:pt idx="23">
                  <c:v>43133</c:v>
                </c:pt>
                <c:pt idx="24">
                  <c:v>43136</c:v>
                </c:pt>
                <c:pt idx="25">
                  <c:v>43137</c:v>
                </c:pt>
                <c:pt idx="26">
                  <c:v>43138</c:v>
                </c:pt>
                <c:pt idx="27">
                  <c:v>43139</c:v>
                </c:pt>
                <c:pt idx="28">
                  <c:v>43140</c:v>
                </c:pt>
                <c:pt idx="29">
                  <c:v>43143</c:v>
                </c:pt>
                <c:pt idx="30">
                  <c:v>43144</c:v>
                </c:pt>
                <c:pt idx="31">
                  <c:v>43145</c:v>
                </c:pt>
                <c:pt idx="32">
                  <c:v>43146</c:v>
                </c:pt>
                <c:pt idx="33">
                  <c:v>43147</c:v>
                </c:pt>
                <c:pt idx="34">
                  <c:v>42785</c:v>
                </c:pt>
                <c:pt idx="35">
                  <c:v>42786</c:v>
                </c:pt>
                <c:pt idx="36">
                  <c:v>42787</c:v>
                </c:pt>
                <c:pt idx="37">
                  <c:v>42788</c:v>
                </c:pt>
                <c:pt idx="38">
                  <c:v>42789</c:v>
                </c:pt>
                <c:pt idx="39">
                  <c:v>43157</c:v>
                </c:pt>
                <c:pt idx="40">
                  <c:v>43158</c:v>
                </c:pt>
                <c:pt idx="41">
                  <c:v>43159</c:v>
                </c:pt>
                <c:pt idx="42">
                  <c:v>43160</c:v>
                </c:pt>
                <c:pt idx="43">
                  <c:v>43161</c:v>
                </c:pt>
                <c:pt idx="44">
                  <c:v>43164</c:v>
                </c:pt>
                <c:pt idx="45">
                  <c:v>43165</c:v>
                </c:pt>
                <c:pt idx="46">
                  <c:v>43166</c:v>
                </c:pt>
                <c:pt idx="47">
                  <c:v>43167</c:v>
                </c:pt>
                <c:pt idx="48">
                  <c:v>43168</c:v>
                </c:pt>
                <c:pt idx="49">
                  <c:v>43171</c:v>
                </c:pt>
                <c:pt idx="50">
                  <c:v>43172</c:v>
                </c:pt>
                <c:pt idx="51">
                  <c:v>43173</c:v>
                </c:pt>
                <c:pt idx="52">
                  <c:v>43174</c:v>
                </c:pt>
                <c:pt idx="53">
                  <c:v>43175</c:v>
                </c:pt>
                <c:pt idx="54">
                  <c:v>43178</c:v>
                </c:pt>
                <c:pt idx="55">
                  <c:v>43179</c:v>
                </c:pt>
                <c:pt idx="56">
                  <c:v>43180</c:v>
                </c:pt>
                <c:pt idx="57">
                  <c:v>43181</c:v>
                </c:pt>
                <c:pt idx="58">
                  <c:v>43182</c:v>
                </c:pt>
                <c:pt idx="59">
                  <c:v>43185</c:v>
                </c:pt>
                <c:pt idx="60">
                  <c:v>43186</c:v>
                </c:pt>
                <c:pt idx="61">
                  <c:v>43187</c:v>
                </c:pt>
                <c:pt idx="62">
                  <c:v>43188</c:v>
                </c:pt>
                <c:pt idx="63">
                  <c:v>43193</c:v>
                </c:pt>
                <c:pt idx="64">
                  <c:v>43194</c:v>
                </c:pt>
                <c:pt idx="65">
                  <c:v>43195</c:v>
                </c:pt>
                <c:pt idx="66">
                  <c:v>43196</c:v>
                </c:pt>
                <c:pt idx="67">
                  <c:v>43199</c:v>
                </c:pt>
                <c:pt idx="68">
                  <c:v>43200</c:v>
                </c:pt>
                <c:pt idx="69">
                  <c:v>43201</c:v>
                </c:pt>
                <c:pt idx="70">
                  <c:v>43202</c:v>
                </c:pt>
                <c:pt idx="71">
                  <c:v>43203</c:v>
                </c:pt>
                <c:pt idx="72">
                  <c:v>43206</c:v>
                </c:pt>
                <c:pt idx="73">
                  <c:v>43207</c:v>
                </c:pt>
                <c:pt idx="74">
                  <c:v>43208</c:v>
                </c:pt>
                <c:pt idx="75">
                  <c:v>43209</c:v>
                </c:pt>
                <c:pt idx="76">
                  <c:v>43210</c:v>
                </c:pt>
                <c:pt idx="77">
                  <c:v>43213</c:v>
                </c:pt>
                <c:pt idx="78">
                  <c:v>43214</c:v>
                </c:pt>
                <c:pt idx="79">
                  <c:v>43215</c:v>
                </c:pt>
                <c:pt idx="80">
                  <c:v>43216</c:v>
                </c:pt>
                <c:pt idx="81">
                  <c:v>43217</c:v>
                </c:pt>
                <c:pt idx="82">
                  <c:v>43220</c:v>
                </c:pt>
                <c:pt idx="83">
                  <c:v>43222</c:v>
                </c:pt>
                <c:pt idx="84">
                  <c:v>43223</c:v>
                </c:pt>
                <c:pt idx="85">
                  <c:v>43224</c:v>
                </c:pt>
                <c:pt idx="86">
                  <c:v>43227</c:v>
                </c:pt>
                <c:pt idx="87">
                  <c:v>43228</c:v>
                </c:pt>
                <c:pt idx="88">
                  <c:v>43229</c:v>
                </c:pt>
                <c:pt idx="89">
                  <c:v>43230</c:v>
                </c:pt>
                <c:pt idx="90">
                  <c:v>43231</c:v>
                </c:pt>
                <c:pt idx="91">
                  <c:v>43234</c:v>
                </c:pt>
                <c:pt idx="92">
                  <c:v>43235</c:v>
                </c:pt>
                <c:pt idx="93">
                  <c:v>43236</c:v>
                </c:pt>
                <c:pt idx="94">
                  <c:v>43237</c:v>
                </c:pt>
                <c:pt idx="95">
                  <c:v>43241</c:v>
                </c:pt>
                <c:pt idx="96">
                  <c:v>43242</c:v>
                </c:pt>
                <c:pt idx="97">
                  <c:v>43243</c:v>
                </c:pt>
                <c:pt idx="98">
                  <c:v>43244</c:v>
                </c:pt>
                <c:pt idx="99">
                  <c:v>43245</c:v>
                </c:pt>
                <c:pt idx="100">
                  <c:v>43248</c:v>
                </c:pt>
                <c:pt idx="101">
                  <c:v>43250</c:v>
                </c:pt>
                <c:pt idx="102">
                  <c:v>43251</c:v>
                </c:pt>
                <c:pt idx="103">
                  <c:v>43255</c:v>
                </c:pt>
                <c:pt idx="104">
                  <c:v>43256</c:v>
                </c:pt>
                <c:pt idx="105">
                  <c:v>43257</c:v>
                </c:pt>
                <c:pt idx="106">
                  <c:v>43258</c:v>
                </c:pt>
                <c:pt idx="107">
                  <c:v>43259</c:v>
                </c:pt>
                <c:pt idx="108">
                  <c:v>43262</c:v>
                </c:pt>
                <c:pt idx="109">
                  <c:v>43263</c:v>
                </c:pt>
                <c:pt idx="110">
                  <c:v>43264</c:v>
                </c:pt>
                <c:pt idx="111">
                  <c:v>43265</c:v>
                </c:pt>
                <c:pt idx="112">
                  <c:v>43270</c:v>
                </c:pt>
                <c:pt idx="113">
                  <c:v>43271</c:v>
                </c:pt>
                <c:pt idx="114">
                  <c:v>43272</c:v>
                </c:pt>
                <c:pt idx="115">
                  <c:v>43273</c:v>
                </c:pt>
                <c:pt idx="116">
                  <c:v>43276</c:v>
                </c:pt>
                <c:pt idx="117">
                  <c:v>43277</c:v>
                </c:pt>
                <c:pt idx="118">
                  <c:v>43278</c:v>
                </c:pt>
                <c:pt idx="119">
                  <c:v>43279</c:v>
                </c:pt>
                <c:pt idx="120">
                  <c:v>43280</c:v>
                </c:pt>
                <c:pt idx="121">
                  <c:v>43283</c:v>
                </c:pt>
                <c:pt idx="122">
                  <c:v>43284</c:v>
                </c:pt>
                <c:pt idx="123">
                  <c:v>43285</c:v>
                </c:pt>
                <c:pt idx="124">
                  <c:v>43286</c:v>
                </c:pt>
                <c:pt idx="125">
                  <c:v>43287</c:v>
                </c:pt>
                <c:pt idx="126">
                  <c:v>43290</c:v>
                </c:pt>
                <c:pt idx="127">
                  <c:v>43291</c:v>
                </c:pt>
                <c:pt idx="128">
                  <c:v>43292</c:v>
                </c:pt>
                <c:pt idx="129">
                  <c:v>43293</c:v>
                </c:pt>
                <c:pt idx="130">
                  <c:v>43294</c:v>
                </c:pt>
                <c:pt idx="131">
                  <c:v>43297</c:v>
                </c:pt>
                <c:pt idx="132">
                  <c:v>43298</c:v>
                </c:pt>
                <c:pt idx="133">
                  <c:v>43299</c:v>
                </c:pt>
                <c:pt idx="134">
                  <c:v>43300</c:v>
                </c:pt>
                <c:pt idx="135">
                  <c:v>43301</c:v>
                </c:pt>
                <c:pt idx="136">
                  <c:v>43304</c:v>
                </c:pt>
                <c:pt idx="137">
                  <c:v>43305</c:v>
                </c:pt>
                <c:pt idx="138">
                  <c:v>43306</c:v>
                </c:pt>
                <c:pt idx="139">
                  <c:v>43307</c:v>
                </c:pt>
                <c:pt idx="140">
                  <c:v>43308</c:v>
                </c:pt>
                <c:pt idx="141">
                  <c:v>43311</c:v>
                </c:pt>
                <c:pt idx="142">
                  <c:v>43312</c:v>
                </c:pt>
                <c:pt idx="143">
                  <c:v>43313</c:v>
                </c:pt>
                <c:pt idx="144">
                  <c:v>43314</c:v>
                </c:pt>
                <c:pt idx="145">
                  <c:v>43315</c:v>
                </c:pt>
                <c:pt idx="146">
                  <c:v>43318</c:v>
                </c:pt>
                <c:pt idx="147">
                  <c:v>43319</c:v>
                </c:pt>
                <c:pt idx="148">
                  <c:v>43320</c:v>
                </c:pt>
                <c:pt idx="149">
                  <c:v>43321</c:v>
                </c:pt>
                <c:pt idx="150">
                  <c:v>43322</c:v>
                </c:pt>
                <c:pt idx="151">
                  <c:v>43325</c:v>
                </c:pt>
                <c:pt idx="152">
                  <c:v>43326</c:v>
                </c:pt>
                <c:pt idx="153">
                  <c:v>43327</c:v>
                </c:pt>
                <c:pt idx="154">
                  <c:v>43328</c:v>
                </c:pt>
                <c:pt idx="155">
                  <c:v>43329</c:v>
                </c:pt>
                <c:pt idx="156">
                  <c:v>43332</c:v>
                </c:pt>
                <c:pt idx="157">
                  <c:v>43335</c:v>
                </c:pt>
                <c:pt idx="158">
                  <c:v>43336</c:v>
                </c:pt>
                <c:pt idx="159">
                  <c:v>43339</c:v>
                </c:pt>
                <c:pt idx="160">
                  <c:v>43340</c:v>
                </c:pt>
                <c:pt idx="161">
                  <c:v>43341</c:v>
                </c:pt>
                <c:pt idx="162">
                  <c:v>43342</c:v>
                </c:pt>
                <c:pt idx="163">
                  <c:v>43343</c:v>
                </c:pt>
                <c:pt idx="164">
                  <c:v>43346</c:v>
                </c:pt>
                <c:pt idx="165">
                  <c:v>43347</c:v>
                </c:pt>
                <c:pt idx="166">
                  <c:v>43348</c:v>
                </c:pt>
                <c:pt idx="167">
                  <c:v>43349</c:v>
                </c:pt>
                <c:pt idx="168">
                  <c:v>43350</c:v>
                </c:pt>
                <c:pt idx="169">
                  <c:v>43353</c:v>
                </c:pt>
                <c:pt idx="170">
                  <c:v>43354</c:v>
                </c:pt>
                <c:pt idx="171">
                  <c:v>43355</c:v>
                </c:pt>
                <c:pt idx="172">
                  <c:v>43356</c:v>
                </c:pt>
                <c:pt idx="173">
                  <c:v>43357</c:v>
                </c:pt>
                <c:pt idx="174">
                  <c:v>43360</c:v>
                </c:pt>
                <c:pt idx="175">
                  <c:v>43361</c:v>
                </c:pt>
                <c:pt idx="176">
                  <c:v>43362</c:v>
                </c:pt>
                <c:pt idx="177">
                  <c:v>43363</c:v>
                </c:pt>
                <c:pt idx="178">
                  <c:v>43364</c:v>
                </c:pt>
                <c:pt idx="179">
                  <c:v>43367</c:v>
                </c:pt>
                <c:pt idx="180">
                  <c:v>43368</c:v>
                </c:pt>
                <c:pt idx="181">
                  <c:v>43369</c:v>
                </c:pt>
                <c:pt idx="182">
                  <c:v>43370</c:v>
                </c:pt>
                <c:pt idx="183">
                  <c:v>43371</c:v>
                </c:pt>
              </c:numCache>
            </c:numRef>
          </c:cat>
          <c:val>
            <c:numRef>
              <c:f>' USI &amp; Market Cap Graph 2018'!$C$2:$C$185</c:f>
              <c:numCache>
                <c:formatCode>_-* #,##0.00_-;\-* #,##0.00_-;_-* "-"??_-;_-@_-</c:formatCode>
                <c:ptCount val="184"/>
                <c:pt idx="0">
                  <c:v>409.33888605981002</c:v>
                </c:pt>
                <c:pt idx="1">
                  <c:v>402.51213430460996</c:v>
                </c:pt>
                <c:pt idx="2">
                  <c:v>404.26213430460996</c:v>
                </c:pt>
                <c:pt idx="3">
                  <c:v>406.70711717461</c:v>
                </c:pt>
                <c:pt idx="4">
                  <c:v>405.61074412125998</c:v>
                </c:pt>
                <c:pt idx="5">
                  <c:v>415.26732581200002</c:v>
                </c:pt>
                <c:pt idx="6">
                  <c:v>406.52911918429999</c:v>
                </c:pt>
                <c:pt idx="7">
                  <c:v>404.17081518430001</c:v>
                </c:pt>
                <c:pt idx="8">
                  <c:v>405.62207918429999</c:v>
                </c:pt>
                <c:pt idx="9">
                  <c:v>420.37270927838</c:v>
                </c:pt>
                <c:pt idx="10">
                  <c:v>422.12270927829996</c:v>
                </c:pt>
                <c:pt idx="11">
                  <c:v>425.87570927830001</c:v>
                </c:pt>
                <c:pt idx="12">
                  <c:v>426.12001127830001</c:v>
                </c:pt>
                <c:pt idx="13">
                  <c:v>415.33149918549998</c:v>
                </c:pt>
                <c:pt idx="14">
                  <c:v>412.38149918549999</c:v>
                </c:pt>
                <c:pt idx="15">
                  <c:v>412.38149918549999</c:v>
                </c:pt>
                <c:pt idx="16">
                  <c:v>412.38149918549999</c:v>
                </c:pt>
                <c:pt idx="17">
                  <c:v>413.33149918549998</c:v>
                </c:pt>
                <c:pt idx="18">
                  <c:v>412.4278429355</c:v>
                </c:pt>
                <c:pt idx="19">
                  <c:v>412.4278429355</c:v>
                </c:pt>
                <c:pt idx="20">
                  <c:v>412.4278429355</c:v>
                </c:pt>
                <c:pt idx="21">
                  <c:v>426.45376003950003</c:v>
                </c:pt>
                <c:pt idx="22">
                  <c:v>426.45376003950003</c:v>
                </c:pt>
                <c:pt idx="23">
                  <c:v>426.45376003950003</c:v>
                </c:pt>
                <c:pt idx="24">
                  <c:v>423.51940848750002</c:v>
                </c:pt>
                <c:pt idx="25">
                  <c:v>425.0857912843</c:v>
                </c:pt>
                <c:pt idx="26">
                  <c:v>425.54859015917998</c:v>
                </c:pt>
                <c:pt idx="27">
                  <c:v>440.96321952749997</c:v>
                </c:pt>
                <c:pt idx="28">
                  <c:v>428.04749376109999</c:v>
                </c:pt>
                <c:pt idx="29">
                  <c:v>440.1097322695</c:v>
                </c:pt>
                <c:pt idx="30">
                  <c:v>440.1097322695</c:v>
                </c:pt>
                <c:pt idx="31">
                  <c:v>446.52671290849997</c:v>
                </c:pt>
                <c:pt idx="32">
                  <c:v>450.09202090849999</c:v>
                </c:pt>
                <c:pt idx="33">
                  <c:v>443.9042036285</c:v>
                </c:pt>
                <c:pt idx="34">
                  <c:v>445.85420362849999</c:v>
                </c:pt>
                <c:pt idx="35">
                  <c:v>445.85420362849999</c:v>
                </c:pt>
                <c:pt idx="36">
                  <c:v>446.46524462849999</c:v>
                </c:pt>
                <c:pt idx="37">
                  <c:v>444.60072526082001</c:v>
                </c:pt>
                <c:pt idx="38">
                  <c:v>449.85983250082</c:v>
                </c:pt>
                <c:pt idx="39">
                  <c:v>454.17197646209996</c:v>
                </c:pt>
                <c:pt idx="40">
                  <c:v>464.00602254850003</c:v>
                </c:pt>
                <c:pt idx="41">
                  <c:v>453.98720303209996</c:v>
                </c:pt>
                <c:pt idx="42">
                  <c:v>453.98720303209996</c:v>
                </c:pt>
                <c:pt idx="43">
                  <c:v>456.41850803209996</c:v>
                </c:pt>
                <c:pt idx="44">
                  <c:v>456.41850803209996</c:v>
                </c:pt>
                <c:pt idx="45">
                  <c:v>456.69328803209999</c:v>
                </c:pt>
                <c:pt idx="46">
                  <c:v>461.47733411849998</c:v>
                </c:pt>
                <c:pt idx="47">
                  <c:v>454.12325754250003</c:v>
                </c:pt>
                <c:pt idx="48">
                  <c:v>448.82325754250002</c:v>
                </c:pt>
                <c:pt idx="49">
                  <c:v>448.82325754250002</c:v>
                </c:pt>
                <c:pt idx="50">
                  <c:v>442.85450575786001</c:v>
                </c:pt>
                <c:pt idx="51">
                  <c:v>442.32928575785996</c:v>
                </c:pt>
                <c:pt idx="52">
                  <c:v>435.53398764330001</c:v>
                </c:pt>
                <c:pt idx="53">
                  <c:v>447.52120195049997</c:v>
                </c:pt>
                <c:pt idx="54">
                  <c:v>449.4338738225</c:v>
                </c:pt>
                <c:pt idx="55">
                  <c:v>453.89406534314003</c:v>
                </c:pt>
                <c:pt idx="56">
                  <c:v>450.61805666280998</c:v>
                </c:pt>
                <c:pt idx="57">
                  <c:v>454.46062154280997</c:v>
                </c:pt>
                <c:pt idx="58">
                  <c:v>448.53428560680999</c:v>
                </c:pt>
                <c:pt idx="59">
                  <c:v>458.03341461400998</c:v>
                </c:pt>
                <c:pt idx="60">
                  <c:v>461.53712379800999</c:v>
                </c:pt>
                <c:pt idx="61">
                  <c:v>453.87288670040999</c:v>
                </c:pt>
                <c:pt idx="62">
                  <c:v>449.22643631001</c:v>
                </c:pt>
                <c:pt idx="63">
                  <c:v>449.27643631001001</c:v>
                </c:pt>
                <c:pt idx="64">
                  <c:v>446.27643631001001</c:v>
                </c:pt>
                <c:pt idx="65">
                  <c:v>444.34475663001001</c:v>
                </c:pt>
                <c:pt idx="66">
                  <c:v>444.30475663000999</c:v>
                </c:pt>
                <c:pt idx="67">
                  <c:v>444.30475663000999</c:v>
                </c:pt>
                <c:pt idx="68">
                  <c:v>444.30475663000999</c:v>
                </c:pt>
                <c:pt idx="69">
                  <c:v>447.72025375000999</c:v>
                </c:pt>
                <c:pt idx="70">
                  <c:v>446.00996575001</c:v>
                </c:pt>
                <c:pt idx="71">
                  <c:v>450.55996575001001</c:v>
                </c:pt>
                <c:pt idx="72">
                  <c:v>450.55996575001001</c:v>
                </c:pt>
                <c:pt idx="73">
                  <c:v>450.55996575001001</c:v>
                </c:pt>
                <c:pt idx="74">
                  <c:v>465.80102606801</c:v>
                </c:pt>
                <c:pt idx="75">
                  <c:v>465.80102606801</c:v>
                </c:pt>
                <c:pt idx="76">
                  <c:v>465.80102606801</c:v>
                </c:pt>
                <c:pt idx="77">
                  <c:v>470.85102606801001</c:v>
                </c:pt>
                <c:pt idx="78">
                  <c:v>479.00102606800999</c:v>
                </c:pt>
                <c:pt idx="79">
                  <c:v>478.35102606801001</c:v>
                </c:pt>
                <c:pt idx="80">
                  <c:v>469.25102606800999</c:v>
                </c:pt>
                <c:pt idx="81">
                  <c:v>468.65102606801003</c:v>
                </c:pt>
                <c:pt idx="82">
                  <c:v>473.28108660180999</c:v>
                </c:pt>
                <c:pt idx="83">
                  <c:v>478.28108660180999</c:v>
                </c:pt>
                <c:pt idx="84">
                  <c:v>485.78108660180999</c:v>
                </c:pt>
                <c:pt idx="85">
                  <c:v>484.15978894421005</c:v>
                </c:pt>
                <c:pt idx="86">
                  <c:v>471.94443785780999</c:v>
                </c:pt>
                <c:pt idx="87">
                  <c:v>472.93168296863001</c:v>
                </c:pt>
                <c:pt idx="88">
                  <c:v>473.63819272250998</c:v>
                </c:pt>
                <c:pt idx="89">
                  <c:v>474.13819272250998</c:v>
                </c:pt>
                <c:pt idx="90">
                  <c:v>463.96948961851001</c:v>
                </c:pt>
                <c:pt idx="91">
                  <c:v>458.96948961851001</c:v>
                </c:pt>
                <c:pt idx="92">
                  <c:v>458.92216149051001</c:v>
                </c:pt>
                <c:pt idx="93">
                  <c:v>458.05793761850998</c:v>
                </c:pt>
                <c:pt idx="94">
                  <c:v>451.20405934778995</c:v>
                </c:pt>
                <c:pt idx="95">
                  <c:v>449.53892200250999</c:v>
                </c:pt>
                <c:pt idx="96">
                  <c:v>444.65724232251</c:v>
                </c:pt>
                <c:pt idx="97">
                  <c:v>453.31769355930999</c:v>
                </c:pt>
                <c:pt idx="98">
                  <c:v>444.72593732250999</c:v>
                </c:pt>
                <c:pt idx="99">
                  <c:v>449.60761700250998</c:v>
                </c:pt>
                <c:pt idx="100">
                  <c:v>449.60761700250998</c:v>
                </c:pt>
                <c:pt idx="101">
                  <c:v>452.61915700251001</c:v>
                </c:pt>
                <c:pt idx="102">
                  <c:v>452.61915700251001</c:v>
                </c:pt>
                <c:pt idx="103">
                  <c:v>452.61915700251001</c:v>
                </c:pt>
                <c:pt idx="104">
                  <c:v>452.61915700251001</c:v>
                </c:pt>
                <c:pt idx="105">
                  <c:v>450.35579764251003</c:v>
                </c:pt>
                <c:pt idx="106">
                  <c:v>450.86312577051001</c:v>
                </c:pt>
                <c:pt idx="107">
                  <c:v>444.41588942060997</c:v>
                </c:pt>
                <c:pt idx="108">
                  <c:v>446.23135344611001</c:v>
                </c:pt>
                <c:pt idx="109">
                  <c:v>447.36191719010998</c:v>
                </c:pt>
                <c:pt idx="110">
                  <c:v>457.10807655011001</c:v>
                </c:pt>
                <c:pt idx="111">
                  <c:v>446.65879719010996</c:v>
                </c:pt>
                <c:pt idx="112">
                  <c:v>448.77099649051002</c:v>
                </c:pt>
                <c:pt idx="113">
                  <c:v>448.97397569051003</c:v>
                </c:pt>
                <c:pt idx="114">
                  <c:v>448.97397569051003</c:v>
                </c:pt>
                <c:pt idx="115">
                  <c:v>446.07326177050999</c:v>
                </c:pt>
                <c:pt idx="116">
                  <c:v>446.07326177050999</c:v>
                </c:pt>
                <c:pt idx="117">
                  <c:v>446.07326177050999</c:v>
                </c:pt>
                <c:pt idx="118">
                  <c:v>443.57326177099998</c:v>
                </c:pt>
                <c:pt idx="119">
                  <c:v>445.25115364251002</c:v>
                </c:pt>
                <c:pt idx="120">
                  <c:v>441.01883296650999</c:v>
                </c:pt>
                <c:pt idx="121">
                  <c:v>440.74405296651003</c:v>
                </c:pt>
                <c:pt idx="122">
                  <c:v>454.72234602261</c:v>
                </c:pt>
                <c:pt idx="123">
                  <c:v>455.69868195861</c:v>
                </c:pt>
                <c:pt idx="124">
                  <c:v>455.69868195861</c:v>
                </c:pt>
                <c:pt idx="125">
                  <c:v>448.59868195860997</c:v>
                </c:pt>
                <c:pt idx="126">
                  <c:v>446.38567697161</c:v>
                </c:pt>
                <c:pt idx="127">
                  <c:v>449.66492083068999</c:v>
                </c:pt>
                <c:pt idx="128">
                  <c:v>450.58963762049001</c:v>
                </c:pt>
                <c:pt idx="129">
                  <c:v>463.80086694098998</c:v>
                </c:pt>
                <c:pt idx="130">
                  <c:v>467.28301670099</c:v>
                </c:pt>
                <c:pt idx="131">
                  <c:v>468.80620144098998</c:v>
                </c:pt>
                <c:pt idx="132">
                  <c:v>470.18052265698998</c:v>
                </c:pt>
                <c:pt idx="133">
                  <c:v>474.12270161119</c:v>
                </c:pt>
                <c:pt idx="134">
                  <c:v>473.61086957919002</c:v>
                </c:pt>
                <c:pt idx="135">
                  <c:v>473.12270161119</c:v>
                </c:pt>
                <c:pt idx="136">
                  <c:v>469.12270161119</c:v>
                </c:pt>
                <c:pt idx="137">
                  <c:v>475.01515053519</c:v>
                </c:pt>
                <c:pt idx="138">
                  <c:v>470.94034748923997</c:v>
                </c:pt>
                <c:pt idx="139">
                  <c:v>469.96401155323997</c:v>
                </c:pt>
                <c:pt idx="140">
                  <c:v>478.75103497724001</c:v>
                </c:pt>
                <c:pt idx="141">
                  <c:v>476.58853731209001</c:v>
                </c:pt>
                <c:pt idx="142">
                  <c:v>472.96325410189002</c:v>
                </c:pt>
                <c:pt idx="143">
                  <c:v>476.67155810189001</c:v>
                </c:pt>
                <c:pt idx="144">
                  <c:v>479.07155810188999</c:v>
                </c:pt>
                <c:pt idx="145">
                  <c:v>477.60043810189001</c:v>
                </c:pt>
                <c:pt idx="146">
                  <c:v>472.70043810189003</c:v>
                </c:pt>
                <c:pt idx="147">
                  <c:v>463.72791085004997</c:v>
                </c:pt>
                <c:pt idx="148">
                  <c:v>474.26948169740996</c:v>
                </c:pt>
                <c:pt idx="149">
                  <c:v>465.88631273871999</c:v>
                </c:pt>
                <c:pt idx="150">
                  <c:v>465.31631273871994</c:v>
                </c:pt>
                <c:pt idx="151">
                  <c:v>476.07731342415997</c:v>
                </c:pt>
                <c:pt idx="152">
                  <c:v>473.02731342415996</c:v>
                </c:pt>
                <c:pt idx="153">
                  <c:v>470.87759569423997</c:v>
                </c:pt>
                <c:pt idx="154">
                  <c:v>470.31471229424</c:v>
                </c:pt>
                <c:pt idx="155">
                  <c:v>468.61663828084005</c:v>
                </c:pt>
                <c:pt idx="156">
                  <c:v>468.66663828084</c:v>
                </c:pt>
                <c:pt idx="157">
                  <c:v>468.06424867891997</c:v>
                </c:pt>
                <c:pt idx="158">
                  <c:v>470.17685867891998</c:v>
                </c:pt>
                <c:pt idx="159">
                  <c:v>463.36277867891999</c:v>
                </c:pt>
                <c:pt idx="160">
                  <c:v>457.54886975956998</c:v>
                </c:pt>
                <c:pt idx="161">
                  <c:v>453.71163003957003</c:v>
                </c:pt>
                <c:pt idx="162">
                  <c:v>467.21789018036998</c:v>
                </c:pt>
                <c:pt idx="163">
                  <c:v>469.06789018037</c:v>
                </c:pt>
                <c:pt idx="164">
                  <c:v>466.21789018036998</c:v>
                </c:pt>
                <c:pt idx="165">
                  <c:v>462.10386372906999</c:v>
                </c:pt>
                <c:pt idx="166">
                  <c:v>473.91647410122999</c:v>
                </c:pt>
                <c:pt idx="167">
                  <c:v>478.83511535051002</c:v>
                </c:pt>
                <c:pt idx="168">
                  <c:v>482.34532303051003</c:v>
                </c:pt>
                <c:pt idx="169">
                  <c:v>481.32668178122998</c:v>
                </c:pt>
                <c:pt idx="170">
                  <c:v>481.27194896842997</c:v>
                </c:pt>
                <c:pt idx="171">
                  <c:v>470.12426125195003</c:v>
                </c:pt>
                <c:pt idx="172">
                  <c:v>470.96191840695002</c:v>
                </c:pt>
                <c:pt idx="173">
                  <c:v>472.46556512695003</c:v>
                </c:pt>
                <c:pt idx="174">
                  <c:v>466.66556512695001</c:v>
                </c:pt>
                <c:pt idx="175">
                  <c:v>472.77165012695002</c:v>
                </c:pt>
                <c:pt idx="176">
                  <c:v>478.91945112951004</c:v>
                </c:pt>
                <c:pt idx="177">
                  <c:v>473.05167215415003</c:v>
                </c:pt>
                <c:pt idx="178">
                  <c:v>482.40212150771998</c:v>
                </c:pt>
                <c:pt idx="179">
                  <c:v>480.65395026371999</c:v>
                </c:pt>
                <c:pt idx="180">
                  <c:v>480.6832403418</c:v>
                </c:pt>
                <c:pt idx="181">
                  <c:v>480.6832403418</c:v>
                </c:pt>
                <c:pt idx="182">
                  <c:v>480.6832403418</c:v>
                </c:pt>
                <c:pt idx="183">
                  <c:v>480.88324034179999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15-4783-B066-1833E84EC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6425488"/>
        <c:axId val="326424928"/>
      </c:areaChart>
      <c:lineChart>
        <c:grouping val="standard"/>
        <c:varyColors val="0"/>
        <c:ser>
          <c:idx val="1"/>
          <c:order val="1"/>
          <c:tx>
            <c:strRef>
              <c:f>' USI &amp; Market Cap Graph 2018'!$D$1</c:f>
              <c:strCache>
                <c:ptCount val="1"/>
                <c:pt idx="0">
                  <c:v>USI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 USI &amp; Market Cap Graph 2018'!$A$2:$A$185</c:f>
              <c:numCache>
                <c:formatCode>dd\-mm\-yyyy</c:formatCode>
                <c:ptCount val="184"/>
                <c:pt idx="0">
                  <c:v>43102</c:v>
                </c:pt>
                <c:pt idx="1">
                  <c:v>43103</c:v>
                </c:pt>
                <c:pt idx="2">
                  <c:v>43104</c:v>
                </c:pt>
                <c:pt idx="3">
                  <c:v>43105</c:v>
                </c:pt>
                <c:pt idx="4">
                  <c:v>43108</c:v>
                </c:pt>
                <c:pt idx="5">
                  <c:v>43109</c:v>
                </c:pt>
                <c:pt idx="6">
                  <c:v>43110</c:v>
                </c:pt>
                <c:pt idx="7">
                  <c:v>43111</c:v>
                </c:pt>
                <c:pt idx="8">
                  <c:v>43112</c:v>
                </c:pt>
                <c:pt idx="9">
                  <c:v>43115</c:v>
                </c:pt>
                <c:pt idx="10">
                  <c:v>43116</c:v>
                </c:pt>
                <c:pt idx="11">
                  <c:v>43117</c:v>
                </c:pt>
                <c:pt idx="12">
                  <c:v>43118</c:v>
                </c:pt>
                <c:pt idx="13">
                  <c:v>43119</c:v>
                </c:pt>
                <c:pt idx="14">
                  <c:v>43122</c:v>
                </c:pt>
                <c:pt idx="15">
                  <c:v>43123</c:v>
                </c:pt>
                <c:pt idx="16">
                  <c:v>43124</c:v>
                </c:pt>
                <c:pt idx="17">
                  <c:v>43125</c:v>
                </c:pt>
                <c:pt idx="18">
                  <c:v>43126</c:v>
                </c:pt>
                <c:pt idx="19">
                  <c:v>43129</c:v>
                </c:pt>
                <c:pt idx="20">
                  <c:v>43130</c:v>
                </c:pt>
                <c:pt idx="21">
                  <c:v>43131</c:v>
                </c:pt>
                <c:pt idx="22">
                  <c:v>43132</c:v>
                </c:pt>
                <c:pt idx="23">
                  <c:v>43133</c:v>
                </c:pt>
                <c:pt idx="24">
                  <c:v>43136</c:v>
                </c:pt>
                <c:pt idx="25">
                  <c:v>43137</c:v>
                </c:pt>
                <c:pt idx="26">
                  <c:v>43138</c:v>
                </c:pt>
                <c:pt idx="27">
                  <c:v>43139</c:v>
                </c:pt>
                <c:pt idx="28">
                  <c:v>43140</c:v>
                </c:pt>
                <c:pt idx="29">
                  <c:v>43143</c:v>
                </c:pt>
                <c:pt idx="30">
                  <c:v>43144</c:v>
                </c:pt>
                <c:pt idx="31">
                  <c:v>43145</c:v>
                </c:pt>
                <c:pt idx="32">
                  <c:v>43146</c:v>
                </c:pt>
                <c:pt idx="33">
                  <c:v>43147</c:v>
                </c:pt>
                <c:pt idx="34">
                  <c:v>42785</c:v>
                </c:pt>
                <c:pt idx="35">
                  <c:v>42786</c:v>
                </c:pt>
                <c:pt idx="36">
                  <c:v>42787</c:v>
                </c:pt>
                <c:pt idx="37">
                  <c:v>42788</c:v>
                </c:pt>
                <c:pt idx="38">
                  <c:v>42789</c:v>
                </c:pt>
                <c:pt idx="39">
                  <c:v>43157</c:v>
                </c:pt>
                <c:pt idx="40">
                  <c:v>43158</c:v>
                </c:pt>
                <c:pt idx="41">
                  <c:v>43159</c:v>
                </c:pt>
                <c:pt idx="42">
                  <c:v>43160</c:v>
                </c:pt>
                <c:pt idx="43">
                  <c:v>43161</c:v>
                </c:pt>
                <c:pt idx="44">
                  <c:v>43164</c:v>
                </c:pt>
                <c:pt idx="45">
                  <c:v>43165</c:v>
                </c:pt>
                <c:pt idx="46">
                  <c:v>43166</c:v>
                </c:pt>
                <c:pt idx="47">
                  <c:v>43167</c:v>
                </c:pt>
                <c:pt idx="48">
                  <c:v>43168</c:v>
                </c:pt>
                <c:pt idx="49">
                  <c:v>43171</c:v>
                </c:pt>
                <c:pt idx="50">
                  <c:v>43172</c:v>
                </c:pt>
                <c:pt idx="51">
                  <c:v>43173</c:v>
                </c:pt>
                <c:pt idx="52">
                  <c:v>43174</c:v>
                </c:pt>
                <c:pt idx="53">
                  <c:v>43175</c:v>
                </c:pt>
                <c:pt idx="54">
                  <c:v>43178</c:v>
                </c:pt>
                <c:pt idx="55">
                  <c:v>43179</c:v>
                </c:pt>
                <c:pt idx="56">
                  <c:v>43180</c:v>
                </c:pt>
                <c:pt idx="57">
                  <c:v>43181</c:v>
                </c:pt>
                <c:pt idx="58">
                  <c:v>43182</c:v>
                </c:pt>
                <c:pt idx="59">
                  <c:v>43185</c:v>
                </c:pt>
                <c:pt idx="60">
                  <c:v>43186</c:v>
                </c:pt>
                <c:pt idx="61">
                  <c:v>43187</c:v>
                </c:pt>
                <c:pt idx="62">
                  <c:v>43188</c:v>
                </c:pt>
                <c:pt idx="63">
                  <c:v>43193</c:v>
                </c:pt>
                <c:pt idx="64">
                  <c:v>43194</c:v>
                </c:pt>
                <c:pt idx="65">
                  <c:v>43195</c:v>
                </c:pt>
                <c:pt idx="66">
                  <c:v>43196</c:v>
                </c:pt>
                <c:pt idx="67">
                  <c:v>43199</c:v>
                </c:pt>
                <c:pt idx="68">
                  <c:v>43200</c:v>
                </c:pt>
                <c:pt idx="69">
                  <c:v>43201</c:v>
                </c:pt>
                <c:pt idx="70">
                  <c:v>43202</c:v>
                </c:pt>
                <c:pt idx="71">
                  <c:v>43203</c:v>
                </c:pt>
                <c:pt idx="72">
                  <c:v>43206</c:v>
                </c:pt>
                <c:pt idx="73">
                  <c:v>43207</c:v>
                </c:pt>
                <c:pt idx="74">
                  <c:v>43208</c:v>
                </c:pt>
                <c:pt idx="75">
                  <c:v>43209</c:v>
                </c:pt>
                <c:pt idx="76">
                  <c:v>43210</c:v>
                </c:pt>
                <c:pt idx="77">
                  <c:v>43213</c:v>
                </c:pt>
                <c:pt idx="78">
                  <c:v>43214</c:v>
                </c:pt>
                <c:pt idx="79">
                  <c:v>43215</c:v>
                </c:pt>
                <c:pt idx="80">
                  <c:v>43216</c:v>
                </c:pt>
                <c:pt idx="81">
                  <c:v>43217</c:v>
                </c:pt>
                <c:pt idx="82">
                  <c:v>43220</c:v>
                </c:pt>
                <c:pt idx="83">
                  <c:v>43222</c:v>
                </c:pt>
                <c:pt idx="84">
                  <c:v>43223</c:v>
                </c:pt>
                <c:pt idx="85">
                  <c:v>43224</c:v>
                </c:pt>
                <c:pt idx="86">
                  <c:v>43227</c:v>
                </c:pt>
                <c:pt idx="87">
                  <c:v>43228</c:v>
                </c:pt>
                <c:pt idx="88">
                  <c:v>43229</c:v>
                </c:pt>
                <c:pt idx="89">
                  <c:v>43230</c:v>
                </c:pt>
                <c:pt idx="90">
                  <c:v>43231</c:v>
                </c:pt>
                <c:pt idx="91">
                  <c:v>43234</c:v>
                </c:pt>
                <c:pt idx="92">
                  <c:v>43235</c:v>
                </c:pt>
                <c:pt idx="93">
                  <c:v>43236</c:v>
                </c:pt>
                <c:pt idx="94">
                  <c:v>43237</c:v>
                </c:pt>
                <c:pt idx="95">
                  <c:v>43241</c:v>
                </c:pt>
                <c:pt idx="96">
                  <c:v>43242</c:v>
                </c:pt>
                <c:pt idx="97">
                  <c:v>43243</c:v>
                </c:pt>
                <c:pt idx="98">
                  <c:v>43244</c:v>
                </c:pt>
                <c:pt idx="99">
                  <c:v>43245</c:v>
                </c:pt>
                <c:pt idx="100">
                  <c:v>43248</c:v>
                </c:pt>
                <c:pt idx="101">
                  <c:v>43250</c:v>
                </c:pt>
                <c:pt idx="102">
                  <c:v>43251</c:v>
                </c:pt>
                <c:pt idx="103">
                  <c:v>43255</c:v>
                </c:pt>
                <c:pt idx="104">
                  <c:v>43256</c:v>
                </c:pt>
                <c:pt idx="105">
                  <c:v>43257</c:v>
                </c:pt>
                <c:pt idx="106">
                  <c:v>43258</c:v>
                </c:pt>
                <c:pt idx="107">
                  <c:v>43259</c:v>
                </c:pt>
                <c:pt idx="108">
                  <c:v>43262</c:v>
                </c:pt>
                <c:pt idx="109">
                  <c:v>43263</c:v>
                </c:pt>
                <c:pt idx="110">
                  <c:v>43264</c:v>
                </c:pt>
                <c:pt idx="111">
                  <c:v>43265</c:v>
                </c:pt>
                <c:pt idx="112">
                  <c:v>43270</c:v>
                </c:pt>
                <c:pt idx="113">
                  <c:v>43271</c:v>
                </c:pt>
                <c:pt idx="114">
                  <c:v>43272</c:v>
                </c:pt>
                <c:pt idx="115">
                  <c:v>43273</c:v>
                </c:pt>
                <c:pt idx="116">
                  <c:v>43276</c:v>
                </c:pt>
                <c:pt idx="117">
                  <c:v>43277</c:v>
                </c:pt>
                <c:pt idx="118">
                  <c:v>43278</c:v>
                </c:pt>
                <c:pt idx="119">
                  <c:v>43279</c:v>
                </c:pt>
                <c:pt idx="120">
                  <c:v>43280</c:v>
                </c:pt>
                <c:pt idx="121">
                  <c:v>43283</c:v>
                </c:pt>
                <c:pt idx="122">
                  <c:v>43284</c:v>
                </c:pt>
                <c:pt idx="123">
                  <c:v>43285</c:v>
                </c:pt>
                <c:pt idx="124">
                  <c:v>43286</c:v>
                </c:pt>
                <c:pt idx="125">
                  <c:v>43287</c:v>
                </c:pt>
                <c:pt idx="126">
                  <c:v>43290</c:v>
                </c:pt>
                <c:pt idx="127">
                  <c:v>43291</c:v>
                </c:pt>
                <c:pt idx="128">
                  <c:v>43292</c:v>
                </c:pt>
                <c:pt idx="129">
                  <c:v>43293</c:v>
                </c:pt>
                <c:pt idx="130">
                  <c:v>43294</c:v>
                </c:pt>
                <c:pt idx="131">
                  <c:v>43297</c:v>
                </c:pt>
                <c:pt idx="132">
                  <c:v>43298</c:v>
                </c:pt>
                <c:pt idx="133">
                  <c:v>43299</c:v>
                </c:pt>
                <c:pt idx="134">
                  <c:v>43300</c:v>
                </c:pt>
                <c:pt idx="135">
                  <c:v>43301</c:v>
                </c:pt>
                <c:pt idx="136">
                  <c:v>43304</c:v>
                </c:pt>
                <c:pt idx="137">
                  <c:v>43305</c:v>
                </c:pt>
                <c:pt idx="138">
                  <c:v>43306</c:v>
                </c:pt>
                <c:pt idx="139">
                  <c:v>43307</c:v>
                </c:pt>
                <c:pt idx="140">
                  <c:v>43308</c:v>
                </c:pt>
                <c:pt idx="141">
                  <c:v>43311</c:v>
                </c:pt>
                <c:pt idx="142">
                  <c:v>43312</c:v>
                </c:pt>
                <c:pt idx="143">
                  <c:v>43313</c:v>
                </c:pt>
                <c:pt idx="144">
                  <c:v>43314</c:v>
                </c:pt>
                <c:pt idx="145">
                  <c:v>43315</c:v>
                </c:pt>
                <c:pt idx="146">
                  <c:v>43318</c:v>
                </c:pt>
                <c:pt idx="147">
                  <c:v>43319</c:v>
                </c:pt>
                <c:pt idx="148">
                  <c:v>43320</c:v>
                </c:pt>
                <c:pt idx="149">
                  <c:v>43321</c:v>
                </c:pt>
                <c:pt idx="150">
                  <c:v>43322</c:v>
                </c:pt>
                <c:pt idx="151">
                  <c:v>43325</c:v>
                </c:pt>
                <c:pt idx="152">
                  <c:v>43326</c:v>
                </c:pt>
                <c:pt idx="153">
                  <c:v>43327</c:v>
                </c:pt>
                <c:pt idx="154">
                  <c:v>43328</c:v>
                </c:pt>
                <c:pt idx="155">
                  <c:v>43329</c:v>
                </c:pt>
                <c:pt idx="156">
                  <c:v>43332</c:v>
                </c:pt>
                <c:pt idx="157">
                  <c:v>43335</c:v>
                </c:pt>
                <c:pt idx="158">
                  <c:v>43336</c:v>
                </c:pt>
                <c:pt idx="159">
                  <c:v>43339</c:v>
                </c:pt>
                <c:pt idx="160">
                  <c:v>43340</c:v>
                </c:pt>
                <c:pt idx="161">
                  <c:v>43341</c:v>
                </c:pt>
                <c:pt idx="162">
                  <c:v>43342</c:v>
                </c:pt>
                <c:pt idx="163">
                  <c:v>43343</c:v>
                </c:pt>
                <c:pt idx="164">
                  <c:v>43346</c:v>
                </c:pt>
                <c:pt idx="165">
                  <c:v>43347</c:v>
                </c:pt>
                <c:pt idx="166">
                  <c:v>43348</c:v>
                </c:pt>
                <c:pt idx="167">
                  <c:v>43349</c:v>
                </c:pt>
                <c:pt idx="168">
                  <c:v>43350</c:v>
                </c:pt>
                <c:pt idx="169">
                  <c:v>43353</c:v>
                </c:pt>
                <c:pt idx="170">
                  <c:v>43354</c:v>
                </c:pt>
                <c:pt idx="171">
                  <c:v>43355</c:v>
                </c:pt>
                <c:pt idx="172">
                  <c:v>43356</c:v>
                </c:pt>
                <c:pt idx="173">
                  <c:v>43357</c:v>
                </c:pt>
                <c:pt idx="174">
                  <c:v>43360</c:v>
                </c:pt>
                <c:pt idx="175">
                  <c:v>43361</c:v>
                </c:pt>
                <c:pt idx="176">
                  <c:v>43362</c:v>
                </c:pt>
                <c:pt idx="177">
                  <c:v>43363</c:v>
                </c:pt>
                <c:pt idx="178">
                  <c:v>43364</c:v>
                </c:pt>
                <c:pt idx="179">
                  <c:v>43367</c:v>
                </c:pt>
                <c:pt idx="180">
                  <c:v>43368</c:v>
                </c:pt>
                <c:pt idx="181">
                  <c:v>43369</c:v>
                </c:pt>
                <c:pt idx="182">
                  <c:v>43370</c:v>
                </c:pt>
                <c:pt idx="183">
                  <c:v>43371</c:v>
                </c:pt>
              </c:numCache>
            </c:numRef>
          </c:cat>
          <c:val>
            <c:numRef>
              <c:f>' USI &amp; Market Cap Graph 2018'!$D$2:$D$185</c:f>
              <c:numCache>
                <c:formatCode>0.00</c:formatCode>
                <c:ptCount val="184"/>
                <c:pt idx="0">
                  <c:v>604.87838473274701</c:v>
                </c:pt>
                <c:pt idx="1">
                  <c:v>594.79052180234009</c:v>
                </c:pt>
                <c:pt idx="2">
                  <c:v>597.37648958925502</c:v>
                </c:pt>
                <c:pt idx="3">
                  <c:v>600.98943069861434</c:v>
                </c:pt>
                <c:pt idx="4">
                  <c:v>599.3693247566689</c:v>
                </c:pt>
                <c:pt idx="5">
                  <c:v>613.63881571893523</c:v>
                </c:pt>
                <c:pt idx="6">
                  <c:v>600.7264038019988</c:v>
                </c:pt>
                <c:pt idx="7">
                  <c:v>597.24154770156872</c:v>
                </c:pt>
                <c:pt idx="8">
                  <c:v>599.38607453260261</c:v>
                </c:pt>
                <c:pt idx="9">
                  <c:v>621.18301982402477</c:v>
                </c:pt>
                <c:pt idx="10">
                  <c:v>623.76898761082145</c:v>
                </c:pt>
                <c:pt idx="11">
                  <c:v>629.31478024184526</c:v>
                </c:pt>
                <c:pt idx="12">
                  <c:v>629.67578430029039</c:v>
                </c:pt>
                <c:pt idx="13">
                  <c:v>613.73364444844867</c:v>
                </c:pt>
                <c:pt idx="14">
                  <c:v>609.37444160764926</c:v>
                </c:pt>
                <c:pt idx="15">
                  <c:v>609.37444160764926</c:v>
                </c:pt>
                <c:pt idx="16">
                  <c:v>609.37444160764926</c:v>
                </c:pt>
                <c:pt idx="17">
                  <c:v>610.77825269197444</c:v>
                </c:pt>
                <c:pt idx="18">
                  <c:v>609.44292357600625</c:v>
                </c:pt>
                <c:pt idx="19">
                  <c:v>609.44292357600625</c:v>
                </c:pt>
                <c:pt idx="20">
                  <c:v>609.44292357600625</c:v>
                </c:pt>
                <c:pt idx="21">
                  <c:v>630.16896346908231</c:v>
                </c:pt>
                <c:pt idx="22">
                  <c:v>630.16896346908231</c:v>
                </c:pt>
                <c:pt idx="23">
                  <c:v>630.16896346908231</c:v>
                </c:pt>
                <c:pt idx="24">
                  <c:v>625.83288427539333</c:v>
                </c:pt>
                <c:pt idx="25">
                  <c:v>628.1475216779661</c:v>
                </c:pt>
                <c:pt idx="26">
                  <c:v>628.83139766782915</c:v>
                </c:pt>
                <c:pt idx="27">
                  <c:v>651.60953194994818</c:v>
                </c:pt>
                <c:pt idx="28">
                  <c:v>632.52401722049808</c:v>
                </c:pt>
                <c:pt idx="29">
                  <c:v>650.34833734667359</c:v>
                </c:pt>
                <c:pt idx="30">
                  <c:v>650.34833734667359</c:v>
                </c:pt>
                <c:pt idx="31">
                  <c:v>659.83068318765118</c:v>
                </c:pt>
                <c:pt idx="32">
                  <c:v>665.09912412389701</c:v>
                </c:pt>
                <c:pt idx="33">
                  <c:v>655.95541203395669</c:v>
                </c:pt>
                <c:pt idx="34">
                  <c:v>658.83691899651899</c:v>
                </c:pt>
                <c:pt idx="35">
                  <c:v>658.83691899651899</c:v>
                </c:pt>
                <c:pt idx="36">
                  <c:v>659.73985176365284</c:v>
                </c:pt>
                <c:pt idx="37">
                  <c:v>656.98465917913893</c:v>
                </c:pt>
                <c:pt idx="38">
                  <c:v>664.75602027089383</c:v>
                </c:pt>
                <c:pt idx="39">
                  <c:v>671.12805762884227</c:v>
                </c:pt>
                <c:pt idx="40">
                  <c:v>685.65978699710922</c:v>
                </c:pt>
                <c:pt idx="41">
                  <c:v>670.85501869292352</c:v>
                </c:pt>
                <c:pt idx="42">
                  <c:v>670.85501869292352</c:v>
                </c:pt>
                <c:pt idx="43">
                  <c:v>674.44774807016074</c:v>
                </c:pt>
                <c:pt idx="44">
                  <c:v>674.44774807016074</c:v>
                </c:pt>
                <c:pt idx="45">
                  <c:v>674.85378934358278</c:v>
                </c:pt>
                <c:pt idx="46">
                  <c:v>681.92315452675234</c:v>
                </c:pt>
                <c:pt idx="47">
                  <c:v>671.05606588215721</c:v>
                </c:pt>
                <c:pt idx="48">
                  <c:v>663.22427772750052</c:v>
                </c:pt>
                <c:pt idx="49">
                  <c:v>663.22427772750052</c:v>
                </c:pt>
                <c:pt idx="50">
                  <c:v>654.40427781711765</c:v>
                </c:pt>
                <c:pt idx="51">
                  <c:v>653.62816238794994</c:v>
                </c:pt>
                <c:pt idx="52">
                  <c:v>643.58677837267237</c:v>
                </c:pt>
                <c:pt idx="53">
                  <c:v>661.30023554596653</c:v>
                </c:pt>
                <c:pt idx="54">
                  <c:v>664.12658288764101</c:v>
                </c:pt>
                <c:pt idx="55">
                  <c:v>670.71738951383884</c:v>
                </c:pt>
                <c:pt idx="56">
                  <c:v>665.87644498984616</c:v>
                </c:pt>
                <c:pt idx="57">
                  <c:v>671.55458727488087</c:v>
                </c:pt>
                <c:pt idx="58">
                  <c:v>662.79726508920521</c:v>
                </c:pt>
                <c:pt idx="59">
                  <c:v>676.83408886998711</c:v>
                </c:pt>
                <c:pt idx="60">
                  <c:v>682.01150548972544</c:v>
                </c:pt>
                <c:pt idx="61">
                  <c:v>670.68609392076996</c:v>
                </c:pt>
                <c:pt idx="62">
                  <c:v>663.82005333044276</c:v>
                </c:pt>
                <c:pt idx="63">
                  <c:v>663.89393812435469</c:v>
                </c:pt>
                <c:pt idx="64">
                  <c:v>659.46085048964335</c:v>
                </c:pt>
                <c:pt idx="65">
                  <c:v>656.60641538843299</c:v>
                </c:pt>
                <c:pt idx="66">
                  <c:v>656.54730755330354</c:v>
                </c:pt>
                <c:pt idx="67">
                  <c:v>656.54730755330354</c:v>
                </c:pt>
                <c:pt idx="68">
                  <c:v>656.54730755330354</c:v>
                </c:pt>
                <c:pt idx="69">
                  <c:v>661.59437356965816</c:v>
                </c:pt>
                <c:pt idx="70">
                  <c:v>659.06708804145978</c:v>
                </c:pt>
                <c:pt idx="71">
                  <c:v>665.79060428743867</c:v>
                </c:pt>
                <c:pt idx="72">
                  <c:v>665.79060428743867</c:v>
                </c:pt>
                <c:pt idx="73">
                  <c:v>665.79060428743867</c:v>
                </c:pt>
                <c:pt idx="74">
                  <c:v>688.31225629931021</c:v>
                </c:pt>
                <c:pt idx="75">
                  <c:v>688.31225629931021</c:v>
                </c:pt>
                <c:pt idx="76">
                  <c:v>688.31225629931021</c:v>
                </c:pt>
                <c:pt idx="77">
                  <c:v>695.77462048440759</c:v>
                </c:pt>
                <c:pt idx="78">
                  <c:v>707.81784189203995</c:v>
                </c:pt>
                <c:pt idx="79">
                  <c:v>706.85733957118589</c:v>
                </c:pt>
                <c:pt idx="80">
                  <c:v>693.41030707922823</c:v>
                </c:pt>
                <c:pt idx="81">
                  <c:v>692.52368955228599</c:v>
                </c:pt>
                <c:pt idx="82">
                  <c:v>699.36551091907052</c:v>
                </c:pt>
                <c:pt idx="83">
                  <c:v>706.75399031025597</c:v>
                </c:pt>
                <c:pt idx="84">
                  <c:v>717.83670939703427</c:v>
                </c:pt>
                <c:pt idx="85">
                  <c:v>715.44092453100325</c:v>
                </c:pt>
                <c:pt idx="86">
                  <c:v>697.39035057941089</c:v>
                </c:pt>
                <c:pt idx="87">
                  <c:v>698.84919861047933</c:v>
                </c:pt>
                <c:pt idx="88">
                  <c:v>699.89320516172211</c:v>
                </c:pt>
                <c:pt idx="89">
                  <c:v>700.63205310084072</c:v>
                </c:pt>
                <c:pt idx="90">
                  <c:v>685.60580243704305</c:v>
                </c:pt>
                <c:pt idx="91">
                  <c:v>678.2173230458576</c:v>
                </c:pt>
                <c:pt idx="92">
                  <c:v>678.1473864661873</c:v>
                </c:pt>
                <c:pt idx="93">
                  <c:v>676.87032641265876</c:v>
                </c:pt>
                <c:pt idx="94">
                  <c:v>666.74237874207699</c:v>
                </c:pt>
                <c:pt idx="95">
                  <c:v>664.28181215025813</c:v>
                </c:pt>
                <c:pt idx="96">
                  <c:v>657.06817420824825</c:v>
                </c:pt>
                <c:pt idx="97">
                  <c:v>669.8656873045411</c:v>
                </c:pt>
                <c:pt idx="98">
                  <c:v>657.16968452660376</c:v>
                </c:pt>
                <c:pt idx="99">
                  <c:v>664.38332246861364</c:v>
                </c:pt>
                <c:pt idx="100">
                  <c:v>664.38332246861364</c:v>
                </c:pt>
                <c:pt idx="101">
                  <c:v>668.83346271375979</c:v>
                </c:pt>
                <c:pt idx="102">
                  <c:v>668.83346271375979</c:v>
                </c:pt>
                <c:pt idx="103">
                  <c:v>668.83346271375979</c:v>
                </c:pt>
                <c:pt idx="104">
                  <c:v>668.83346271375979</c:v>
                </c:pt>
                <c:pt idx="105">
                  <c:v>665.48890591651843</c:v>
                </c:pt>
                <c:pt idx="106">
                  <c:v>666.23858260017778</c:v>
                </c:pt>
                <c:pt idx="107">
                  <c:v>656.71152801991013</c:v>
                </c:pt>
                <c:pt idx="108">
                  <c:v>659.39423172747911</c:v>
                </c:pt>
                <c:pt idx="109">
                  <c:v>661.06486111207221</c:v>
                </c:pt>
                <c:pt idx="110">
                  <c:v>675.46672062698622</c:v>
                </c:pt>
                <c:pt idx="111">
                  <c:v>660.02586358616622</c:v>
                </c:pt>
                <c:pt idx="112">
                  <c:v>663.14705178638258</c:v>
                </c:pt>
                <c:pt idx="113">
                  <c:v>663.4469933135905</c:v>
                </c:pt>
                <c:pt idx="114">
                  <c:v>663.4469933135905</c:v>
                </c:pt>
                <c:pt idx="115">
                  <c:v>659.16062031006152</c:v>
                </c:pt>
                <c:pt idx="116">
                  <c:v>659.16062031006152</c:v>
                </c:pt>
                <c:pt idx="117">
                  <c:v>659.16062031006152</c:v>
                </c:pt>
                <c:pt idx="118">
                  <c:v>655.46638061519275</c:v>
                </c:pt>
                <c:pt idx="119">
                  <c:v>657.94579451785069</c:v>
                </c:pt>
                <c:pt idx="120">
                  <c:v>651.6917116995478</c:v>
                </c:pt>
                <c:pt idx="121">
                  <c:v>651.28567042612576</c:v>
                </c:pt>
                <c:pt idx="122">
                  <c:v>671.94133645991508</c:v>
                </c:pt>
                <c:pt idx="123">
                  <c:v>673.38406404831699</c:v>
                </c:pt>
                <c:pt idx="124">
                  <c:v>673.38406404831699</c:v>
                </c:pt>
                <c:pt idx="125">
                  <c:v>662.89242331283356</c:v>
                </c:pt>
                <c:pt idx="126">
                  <c:v>659.62227496502555</c:v>
                </c:pt>
                <c:pt idx="127">
                  <c:v>664.46800009932235</c:v>
                </c:pt>
                <c:pt idx="128">
                  <c:v>665.83445028814651</c:v>
                </c:pt>
                <c:pt idx="129">
                  <c:v>685.3566294014945</c:v>
                </c:pt>
                <c:pt idx="130">
                  <c:v>690.50218774925077</c:v>
                </c:pt>
                <c:pt idx="131">
                  <c:v>692.75299156134236</c:v>
                </c:pt>
                <c:pt idx="132">
                  <c:v>694.78382035759944</c:v>
                </c:pt>
                <c:pt idx="133">
                  <c:v>700.6091619494938</c:v>
                </c:pt>
                <c:pt idx="134">
                  <c:v>699.85282986545769</c:v>
                </c:pt>
                <c:pt idx="135">
                  <c:v>699.13146607125668</c:v>
                </c:pt>
                <c:pt idx="136">
                  <c:v>693.22068255830834</c:v>
                </c:pt>
                <c:pt idx="137">
                  <c:v>701.92793004602572</c:v>
                </c:pt>
                <c:pt idx="138">
                  <c:v>695.90661038039741</c:v>
                </c:pt>
                <c:pt idx="139">
                  <c:v>694.4638827919955</c:v>
                </c:pt>
                <c:pt idx="140">
                  <c:v>707.44843108761313</c:v>
                </c:pt>
                <c:pt idx="141">
                  <c:v>704.25291720112364</c:v>
                </c:pt>
                <c:pt idx="142">
                  <c:v>698.89585114396891</c:v>
                </c:pt>
                <c:pt idx="143">
                  <c:v>704.37559668001904</c:v>
                </c:pt>
                <c:pt idx="144">
                  <c:v>707.92206678778814</c:v>
                </c:pt>
                <c:pt idx="145">
                  <c:v>705.74819882739598</c:v>
                </c:pt>
                <c:pt idx="146">
                  <c:v>698.50748902403416</c:v>
                </c:pt>
                <c:pt idx="147">
                  <c:v>685.24882248662016</c:v>
                </c:pt>
                <c:pt idx="148">
                  <c:v>700.82605827790837</c:v>
                </c:pt>
                <c:pt idx="149">
                  <c:v>688.43828406108696</c:v>
                </c:pt>
                <c:pt idx="150">
                  <c:v>687.5959974104918</c:v>
                </c:pt>
                <c:pt idx="151">
                  <c:v>703.49748376907303</c:v>
                </c:pt>
                <c:pt idx="152">
                  <c:v>698.99051134044987</c:v>
                </c:pt>
                <c:pt idx="153">
                  <c:v>695.81388231157393</c:v>
                </c:pt>
                <c:pt idx="154">
                  <c:v>694.98211183146589</c:v>
                </c:pt>
                <c:pt idx="155">
                  <c:v>692.47287486092318</c:v>
                </c:pt>
                <c:pt idx="156">
                  <c:v>692.546759654835</c:v>
                </c:pt>
                <c:pt idx="157">
                  <c:v>691.65661102298486</c:v>
                </c:pt>
                <c:pt idx="158">
                  <c:v>694.77840611230738</c:v>
                </c:pt>
                <c:pt idx="159">
                  <c:v>684.70926818232954</c:v>
                </c:pt>
                <c:pt idx="160">
                  <c:v>676.1180789357602</c:v>
                </c:pt>
                <c:pt idx="161">
                  <c:v>670.44780561770847</c:v>
                </c:pt>
                <c:pt idx="162">
                  <c:v>690.40595055816664</c:v>
                </c:pt>
                <c:pt idx="163">
                  <c:v>693.1396879329053</c:v>
                </c:pt>
                <c:pt idx="164">
                  <c:v>688.92825467992952</c:v>
                </c:pt>
                <c:pt idx="165">
                  <c:v>682.8489747498852</c:v>
                </c:pt>
                <c:pt idx="166">
                  <c:v>700.30442040804678</c:v>
                </c:pt>
                <c:pt idx="167">
                  <c:v>707.57267630863487</c:v>
                </c:pt>
                <c:pt idx="168">
                  <c:v>712.75969572912709</c:v>
                </c:pt>
                <c:pt idx="169">
                  <c:v>711.25445375366371</c:v>
                </c:pt>
                <c:pt idx="170">
                  <c:v>711.17357530178481</c:v>
                </c:pt>
                <c:pt idx="171">
                  <c:v>694.70068311126795</c:v>
                </c:pt>
                <c:pt idx="172">
                  <c:v>695.9384856365873</c:v>
                </c:pt>
                <c:pt idx="173">
                  <c:v>698.16041819705606</c:v>
                </c:pt>
                <c:pt idx="174">
                  <c:v>689.58978210328087</c:v>
                </c:pt>
                <c:pt idx="175">
                  <c:v>698.61271873994622</c:v>
                </c:pt>
                <c:pt idx="176">
                  <c:v>707.69729894165107</c:v>
                </c:pt>
                <c:pt idx="177">
                  <c:v>699.02650613535525</c:v>
                </c:pt>
                <c:pt idx="178">
                  <c:v>712.84362660479042</c:v>
                </c:pt>
                <c:pt idx="179">
                  <c:v>710.26036116307898</c:v>
                </c:pt>
                <c:pt idx="180">
                  <c:v>710.30364299073108</c:v>
                </c:pt>
                <c:pt idx="181">
                  <c:v>710.30364299073108</c:v>
                </c:pt>
                <c:pt idx="182">
                  <c:v>710.30364299073108</c:v>
                </c:pt>
                <c:pt idx="183">
                  <c:v>710.59918216637845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15-4783-B066-1833E84EC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6423808"/>
        <c:axId val="326424368"/>
      </c:lineChart>
      <c:dateAx>
        <c:axId val="326423808"/>
        <c:scaling>
          <c:orientation val="minMax"/>
          <c:max val="43373"/>
          <c:min val="43130"/>
        </c:scaling>
        <c:delete val="0"/>
        <c:axPos val="b"/>
        <c:numFmt formatCode="dd\-mm\-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424368"/>
        <c:crosses val="autoZero"/>
        <c:auto val="1"/>
        <c:lblOffset val="100"/>
        <c:baseTimeUnit val="days"/>
      </c:dateAx>
      <c:valAx>
        <c:axId val="326424368"/>
        <c:scaling>
          <c:orientation val="minMax"/>
          <c:max val="760"/>
          <c:min val="56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423808"/>
        <c:crosses val="autoZero"/>
        <c:crossBetween val="between"/>
      </c:valAx>
      <c:valAx>
        <c:axId val="326424928"/>
        <c:scaling>
          <c:orientation val="minMax"/>
          <c:max val="500"/>
          <c:min val="390"/>
        </c:scaling>
        <c:delete val="0"/>
        <c:axPos val="r"/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425488"/>
        <c:crosses val="max"/>
        <c:crossBetween val="between"/>
        <c:majorUnit val="10"/>
      </c:valAx>
      <c:dateAx>
        <c:axId val="326425488"/>
        <c:scaling>
          <c:orientation val="minMax"/>
        </c:scaling>
        <c:delete val="1"/>
        <c:axPos val="b"/>
        <c:numFmt formatCode="dd\-mm\-yyyy" sourceLinked="1"/>
        <c:majorTickMark val="out"/>
        <c:minorTickMark val="none"/>
        <c:tickLblPos val="nextTo"/>
        <c:crossAx val="326424928"/>
        <c:crosses val="autoZero"/>
        <c:auto val="1"/>
        <c:lblOffset val="100"/>
        <c:baseTimeUnit val="days"/>
        <c:majorUnit val="1"/>
        <c:minorUnit val="1"/>
      </c:date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4251160025246343E-2"/>
          <c:y val="2.3564061157706654E-2"/>
          <c:w val="0.3096437145481562"/>
          <c:h val="7.57807218766640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0D4E4-6A67-493A-8B06-0657E35E30F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BA760A3-3088-475E-87E3-D1D51C17F991}">
      <dgm:prSet phldrT="[Text]"/>
      <dgm:spPr>
        <a:solidFill>
          <a:srgbClr val="041A9C"/>
        </a:solidFill>
      </dgm:spPr>
      <dgm:t>
        <a:bodyPr/>
        <a:lstStyle/>
        <a:p>
          <a:r>
            <a:rPr lang="en-US" dirty="0"/>
            <a:t>Q1</a:t>
          </a:r>
        </a:p>
      </dgm:t>
    </dgm:pt>
    <dgm:pt modelId="{5781CA76-E7B9-49A1-8920-541B4682FB25}" type="parTrans" cxnId="{2270D7FF-30F7-457C-91CB-770F52EDD5BE}">
      <dgm:prSet/>
      <dgm:spPr/>
      <dgm:t>
        <a:bodyPr/>
        <a:lstStyle/>
        <a:p>
          <a:endParaRPr lang="en-US"/>
        </a:p>
      </dgm:t>
    </dgm:pt>
    <dgm:pt modelId="{C1A16C31-9EB8-4D15-ABA6-2D4EC5AE6188}" type="sibTrans" cxnId="{2270D7FF-30F7-457C-91CB-770F52EDD5BE}">
      <dgm:prSet/>
      <dgm:spPr/>
      <dgm:t>
        <a:bodyPr/>
        <a:lstStyle/>
        <a:p>
          <a:endParaRPr lang="en-US"/>
        </a:p>
      </dgm:t>
    </dgm:pt>
    <dgm:pt modelId="{645C70D0-5E89-468D-822B-6B16C1E6EE55}">
      <dgm:prSet phldrT="[Text]"/>
      <dgm:spPr>
        <a:solidFill>
          <a:srgbClr val="041A9C"/>
        </a:solidFill>
      </dgm:spPr>
      <dgm:t>
        <a:bodyPr/>
        <a:lstStyle/>
        <a:p>
          <a:r>
            <a:rPr lang="en-US" dirty="0"/>
            <a:t>Q2  </a:t>
          </a:r>
        </a:p>
      </dgm:t>
    </dgm:pt>
    <dgm:pt modelId="{3FDF742F-8C1A-40EF-8CAD-B6D4651B38CD}" type="parTrans" cxnId="{AD27CD95-4101-44E8-9592-9BBD054E1AEC}">
      <dgm:prSet/>
      <dgm:spPr/>
      <dgm:t>
        <a:bodyPr/>
        <a:lstStyle/>
        <a:p>
          <a:endParaRPr lang="en-US"/>
        </a:p>
      </dgm:t>
    </dgm:pt>
    <dgm:pt modelId="{6F65A9F7-B358-4DB4-9D46-96F163CA9E4C}" type="sibTrans" cxnId="{AD27CD95-4101-44E8-9592-9BBD054E1AEC}">
      <dgm:prSet/>
      <dgm:spPr/>
      <dgm:t>
        <a:bodyPr/>
        <a:lstStyle/>
        <a:p>
          <a:endParaRPr lang="en-US"/>
        </a:p>
      </dgm:t>
    </dgm:pt>
    <dgm:pt modelId="{CA49FB69-8AB6-4CF8-8614-4726776A00E4}">
      <dgm:prSet phldrT="[Text]"/>
      <dgm:spPr>
        <a:solidFill>
          <a:srgbClr val="041A9C"/>
        </a:solidFill>
      </dgm:spPr>
      <dgm:t>
        <a:bodyPr/>
        <a:lstStyle/>
        <a:p>
          <a:r>
            <a:rPr lang="en-US" dirty="0"/>
            <a:t>Q3</a:t>
          </a:r>
        </a:p>
      </dgm:t>
    </dgm:pt>
    <dgm:pt modelId="{390962D9-79EE-485B-82D5-6C9A04FDF227}" type="parTrans" cxnId="{5F5C936B-2D25-44C2-B0EA-EF1942FFDDEA}">
      <dgm:prSet/>
      <dgm:spPr/>
      <dgm:t>
        <a:bodyPr/>
        <a:lstStyle/>
        <a:p>
          <a:endParaRPr lang="en-US"/>
        </a:p>
      </dgm:t>
    </dgm:pt>
    <dgm:pt modelId="{03B90FA4-A97E-4305-807B-76CD324A2E58}" type="sibTrans" cxnId="{5F5C936B-2D25-44C2-B0EA-EF1942FFDDEA}">
      <dgm:prSet/>
      <dgm:spPr/>
      <dgm:t>
        <a:bodyPr/>
        <a:lstStyle/>
        <a:p>
          <a:endParaRPr lang="en-US"/>
        </a:p>
      </dgm:t>
    </dgm:pt>
    <dgm:pt modelId="{00EB3B80-67B5-4356-8F95-EE733454EA50}">
      <dgm:prSet/>
      <dgm:spPr>
        <a:solidFill>
          <a:srgbClr val="041A9C"/>
        </a:solidFill>
      </dgm:spPr>
      <dgm:t>
        <a:bodyPr/>
        <a:lstStyle/>
        <a:p>
          <a:r>
            <a:rPr lang="en-US" dirty="0"/>
            <a:t>Expected</a:t>
          </a:r>
        </a:p>
      </dgm:t>
    </dgm:pt>
    <dgm:pt modelId="{B6E63AFB-DCFD-4849-BB87-B5E6EA585215}" type="parTrans" cxnId="{5E32590C-FD4A-4F94-A239-D8D66FDBB3A7}">
      <dgm:prSet/>
      <dgm:spPr/>
      <dgm:t>
        <a:bodyPr/>
        <a:lstStyle/>
        <a:p>
          <a:endParaRPr lang="en-US"/>
        </a:p>
      </dgm:t>
    </dgm:pt>
    <dgm:pt modelId="{3F284AA7-D3D9-4357-862E-C4E35F6E8864}" type="sibTrans" cxnId="{5E32590C-FD4A-4F94-A239-D8D66FDBB3A7}">
      <dgm:prSet/>
      <dgm:spPr/>
      <dgm:t>
        <a:bodyPr/>
        <a:lstStyle/>
        <a:p>
          <a:endParaRPr lang="en-US"/>
        </a:p>
      </dgm:t>
    </dgm:pt>
    <dgm:pt modelId="{7002555B-DD21-44F2-8956-3973705C68DB}">
      <dgm:prSet/>
      <dgm:spPr>
        <a:solidFill>
          <a:srgbClr val="041A9C"/>
        </a:solidFill>
      </dgm:spPr>
      <dgm:t>
        <a:bodyPr/>
        <a:lstStyle/>
        <a:p>
          <a:endParaRPr lang="en-US" dirty="0"/>
        </a:p>
      </dgm:t>
    </dgm:pt>
    <dgm:pt modelId="{608DFF1B-621C-4A3C-A31F-6E4511D9C845}" type="parTrans" cxnId="{BE807987-C714-4F04-A7AC-97EDE5D1B48B}">
      <dgm:prSet/>
      <dgm:spPr/>
      <dgm:t>
        <a:bodyPr/>
        <a:lstStyle/>
        <a:p>
          <a:endParaRPr lang="en-US"/>
        </a:p>
      </dgm:t>
    </dgm:pt>
    <dgm:pt modelId="{6A6F88BB-A987-446E-A3F6-FA0C3177FDA2}" type="sibTrans" cxnId="{BE807987-C714-4F04-A7AC-97EDE5D1B48B}">
      <dgm:prSet/>
      <dgm:spPr/>
      <dgm:t>
        <a:bodyPr/>
        <a:lstStyle/>
        <a:p>
          <a:endParaRPr lang="en-US"/>
        </a:p>
      </dgm:t>
    </dgm:pt>
    <dgm:pt modelId="{8B756ECA-0139-47FD-AE98-32DE18C632B8}" type="pres">
      <dgm:prSet presAssocID="{F250D4E4-6A67-493A-8B06-0657E35E30F3}" presName="Name0" presStyleCnt="0">
        <dgm:presLayoutVars>
          <dgm:dir/>
          <dgm:animLvl val="lvl"/>
          <dgm:resizeHandles val="exact"/>
        </dgm:presLayoutVars>
      </dgm:prSet>
      <dgm:spPr/>
    </dgm:pt>
    <dgm:pt modelId="{652E6EA0-4475-4B79-B36B-1D11AB0E5558}" type="pres">
      <dgm:prSet presAssocID="{CBA760A3-3088-475E-87E3-D1D51C17F991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2981-6C9D-493D-BC27-26E0EDEDD45E}" type="pres">
      <dgm:prSet presAssocID="{C1A16C31-9EB8-4D15-ABA6-2D4EC5AE6188}" presName="parTxOnlySpace" presStyleCnt="0"/>
      <dgm:spPr/>
    </dgm:pt>
    <dgm:pt modelId="{3A6C07AC-4EA4-451D-A79F-ED7AAB98E5BB}" type="pres">
      <dgm:prSet presAssocID="{645C70D0-5E89-468D-822B-6B16C1E6EE55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6889A-1FFE-4FDE-AA85-5AB9060BAA17}" type="pres">
      <dgm:prSet presAssocID="{6F65A9F7-B358-4DB4-9D46-96F163CA9E4C}" presName="parTxOnlySpace" presStyleCnt="0"/>
      <dgm:spPr/>
    </dgm:pt>
    <dgm:pt modelId="{5A69FFEF-9F2E-49EF-9D2A-D151B7B11626}" type="pres">
      <dgm:prSet presAssocID="{CA49FB69-8AB6-4CF8-8614-4726776A00E4}" presName="parTxOnly" presStyleLbl="node1" presStyleIdx="2" presStyleCnt="5" custLinFactNeighborY="-32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16EDE-65F4-4720-9906-C8923ABF910F}" type="pres">
      <dgm:prSet presAssocID="{03B90FA4-A97E-4305-807B-76CD324A2E58}" presName="parTxOnlySpace" presStyleCnt="0"/>
      <dgm:spPr/>
    </dgm:pt>
    <dgm:pt modelId="{EDD30C07-D068-4A89-9687-CEAB8A784EE2}" type="pres">
      <dgm:prSet presAssocID="{00EB3B80-67B5-4356-8F95-EE733454EA5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ADE63-F846-45A2-A380-68D4F2369A63}" type="pres">
      <dgm:prSet presAssocID="{3F284AA7-D3D9-4357-862E-C4E35F6E8864}" presName="parTxOnlySpace" presStyleCnt="0"/>
      <dgm:spPr/>
    </dgm:pt>
    <dgm:pt modelId="{2D87066F-506E-46D7-9CB6-E94D34027FAE}" type="pres">
      <dgm:prSet presAssocID="{7002555B-DD21-44F2-8956-3973705C68DB}" presName="parTxOnly" presStyleLbl="node1" presStyleIdx="4" presStyleCnt="5" custLinFactNeighborY="39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70D7FF-30F7-457C-91CB-770F52EDD5BE}" srcId="{F250D4E4-6A67-493A-8B06-0657E35E30F3}" destId="{CBA760A3-3088-475E-87E3-D1D51C17F991}" srcOrd="0" destOrd="0" parTransId="{5781CA76-E7B9-49A1-8920-541B4682FB25}" sibTransId="{C1A16C31-9EB8-4D15-ABA6-2D4EC5AE6188}"/>
    <dgm:cxn modelId="{BE807987-C714-4F04-A7AC-97EDE5D1B48B}" srcId="{F250D4E4-6A67-493A-8B06-0657E35E30F3}" destId="{7002555B-DD21-44F2-8956-3973705C68DB}" srcOrd="4" destOrd="0" parTransId="{608DFF1B-621C-4A3C-A31F-6E4511D9C845}" sibTransId="{6A6F88BB-A987-446E-A3F6-FA0C3177FDA2}"/>
    <dgm:cxn modelId="{8AF76C50-EF8D-4E3B-8D38-BACB5A5C0A14}" type="presOf" srcId="{00EB3B80-67B5-4356-8F95-EE733454EA50}" destId="{EDD30C07-D068-4A89-9687-CEAB8A784EE2}" srcOrd="0" destOrd="0" presId="urn:microsoft.com/office/officeart/2005/8/layout/chevron1"/>
    <dgm:cxn modelId="{5E32590C-FD4A-4F94-A239-D8D66FDBB3A7}" srcId="{F250D4E4-6A67-493A-8B06-0657E35E30F3}" destId="{00EB3B80-67B5-4356-8F95-EE733454EA50}" srcOrd="3" destOrd="0" parTransId="{B6E63AFB-DCFD-4849-BB87-B5E6EA585215}" sibTransId="{3F284AA7-D3D9-4357-862E-C4E35F6E8864}"/>
    <dgm:cxn modelId="{AD27CD95-4101-44E8-9592-9BBD054E1AEC}" srcId="{F250D4E4-6A67-493A-8B06-0657E35E30F3}" destId="{645C70D0-5E89-468D-822B-6B16C1E6EE55}" srcOrd="1" destOrd="0" parTransId="{3FDF742F-8C1A-40EF-8CAD-B6D4651B38CD}" sibTransId="{6F65A9F7-B358-4DB4-9D46-96F163CA9E4C}"/>
    <dgm:cxn modelId="{A87E101F-9027-4B45-A1EA-C673D7231DB1}" type="presOf" srcId="{7002555B-DD21-44F2-8956-3973705C68DB}" destId="{2D87066F-506E-46D7-9CB6-E94D34027FAE}" srcOrd="0" destOrd="0" presId="urn:microsoft.com/office/officeart/2005/8/layout/chevron1"/>
    <dgm:cxn modelId="{0D6DA697-8320-4EF0-BD49-6ECC43CC4988}" type="presOf" srcId="{CA49FB69-8AB6-4CF8-8614-4726776A00E4}" destId="{5A69FFEF-9F2E-49EF-9D2A-D151B7B11626}" srcOrd="0" destOrd="0" presId="urn:microsoft.com/office/officeart/2005/8/layout/chevron1"/>
    <dgm:cxn modelId="{5F5C936B-2D25-44C2-B0EA-EF1942FFDDEA}" srcId="{F250D4E4-6A67-493A-8B06-0657E35E30F3}" destId="{CA49FB69-8AB6-4CF8-8614-4726776A00E4}" srcOrd="2" destOrd="0" parTransId="{390962D9-79EE-485B-82D5-6C9A04FDF227}" sibTransId="{03B90FA4-A97E-4305-807B-76CD324A2E58}"/>
    <dgm:cxn modelId="{3E4BB94C-2121-4894-B94C-5E72A943DFF4}" type="presOf" srcId="{645C70D0-5E89-468D-822B-6B16C1E6EE55}" destId="{3A6C07AC-4EA4-451D-A79F-ED7AAB98E5BB}" srcOrd="0" destOrd="0" presId="urn:microsoft.com/office/officeart/2005/8/layout/chevron1"/>
    <dgm:cxn modelId="{62F5866B-CEFF-4737-919F-A505C2DF7613}" type="presOf" srcId="{CBA760A3-3088-475E-87E3-D1D51C17F991}" destId="{652E6EA0-4475-4B79-B36B-1D11AB0E5558}" srcOrd="0" destOrd="0" presId="urn:microsoft.com/office/officeart/2005/8/layout/chevron1"/>
    <dgm:cxn modelId="{1465FDD3-05DE-4DD2-8614-E016D877D9BF}" type="presOf" srcId="{F250D4E4-6A67-493A-8B06-0657E35E30F3}" destId="{8B756ECA-0139-47FD-AE98-32DE18C632B8}" srcOrd="0" destOrd="0" presId="urn:microsoft.com/office/officeart/2005/8/layout/chevron1"/>
    <dgm:cxn modelId="{67652F04-C5F8-4F6C-AAF0-335AC592EC0E}" type="presParOf" srcId="{8B756ECA-0139-47FD-AE98-32DE18C632B8}" destId="{652E6EA0-4475-4B79-B36B-1D11AB0E5558}" srcOrd="0" destOrd="0" presId="urn:microsoft.com/office/officeart/2005/8/layout/chevron1"/>
    <dgm:cxn modelId="{297D29CF-B2F4-4771-A00A-A8D1AE02364C}" type="presParOf" srcId="{8B756ECA-0139-47FD-AE98-32DE18C632B8}" destId="{64972981-6C9D-493D-BC27-26E0EDEDD45E}" srcOrd="1" destOrd="0" presId="urn:microsoft.com/office/officeart/2005/8/layout/chevron1"/>
    <dgm:cxn modelId="{E4BED24C-7D88-4ED0-BFF0-1D1B459F0C85}" type="presParOf" srcId="{8B756ECA-0139-47FD-AE98-32DE18C632B8}" destId="{3A6C07AC-4EA4-451D-A79F-ED7AAB98E5BB}" srcOrd="2" destOrd="0" presId="urn:microsoft.com/office/officeart/2005/8/layout/chevron1"/>
    <dgm:cxn modelId="{EB566D64-7D67-4565-BDFB-023AE073813A}" type="presParOf" srcId="{8B756ECA-0139-47FD-AE98-32DE18C632B8}" destId="{0BD6889A-1FFE-4FDE-AA85-5AB9060BAA17}" srcOrd="3" destOrd="0" presId="urn:microsoft.com/office/officeart/2005/8/layout/chevron1"/>
    <dgm:cxn modelId="{A1B68A8B-303E-4755-814A-7F8F34AEAC93}" type="presParOf" srcId="{8B756ECA-0139-47FD-AE98-32DE18C632B8}" destId="{5A69FFEF-9F2E-49EF-9D2A-D151B7B11626}" srcOrd="4" destOrd="0" presId="urn:microsoft.com/office/officeart/2005/8/layout/chevron1"/>
    <dgm:cxn modelId="{1AE41228-9860-4405-B7E0-6DB4321AAE6A}" type="presParOf" srcId="{8B756ECA-0139-47FD-AE98-32DE18C632B8}" destId="{A6716EDE-65F4-4720-9906-C8923ABF910F}" srcOrd="5" destOrd="0" presId="urn:microsoft.com/office/officeart/2005/8/layout/chevron1"/>
    <dgm:cxn modelId="{F02043FF-2345-4293-9FC9-58A3BEE4CB03}" type="presParOf" srcId="{8B756ECA-0139-47FD-AE98-32DE18C632B8}" destId="{EDD30C07-D068-4A89-9687-CEAB8A784EE2}" srcOrd="6" destOrd="0" presId="urn:microsoft.com/office/officeart/2005/8/layout/chevron1"/>
    <dgm:cxn modelId="{79A7E170-51F7-4DF3-A29D-2415B133A225}" type="presParOf" srcId="{8B756ECA-0139-47FD-AE98-32DE18C632B8}" destId="{DFEADE63-F846-45A2-A380-68D4F2369A63}" srcOrd="7" destOrd="0" presId="urn:microsoft.com/office/officeart/2005/8/layout/chevron1"/>
    <dgm:cxn modelId="{C80E29D5-340F-49C4-B427-B9A94EA09A13}" type="presParOf" srcId="{8B756ECA-0139-47FD-AE98-32DE18C632B8}" destId="{2D87066F-506E-46D7-9CB6-E94D34027FAE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E6EA0-4475-4B79-B36B-1D11AB0E5558}">
      <dsp:nvSpPr>
        <dsp:cNvPr id="0" name=""/>
        <dsp:cNvSpPr/>
      </dsp:nvSpPr>
      <dsp:spPr>
        <a:xfrm>
          <a:off x="2107" y="0"/>
          <a:ext cx="1875637" cy="289523"/>
        </a:xfrm>
        <a:prstGeom prst="chevron">
          <a:avLst/>
        </a:prstGeom>
        <a:solidFill>
          <a:srgbClr val="041A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Q1</a:t>
          </a:r>
        </a:p>
      </dsp:txBody>
      <dsp:txXfrm>
        <a:off x="146869" y="0"/>
        <a:ext cx="1586114" cy="289523"/>
      </dsp:txXfrm>
    </dsp:sp>
    <dsp:sp modelId="{3A6C07AC-4EA4-451D-A79F-ED7AAB98E5BB}">
      <dsp:nvSpPr>
        <dsp:cNvPr id="0" name=""/>
        <dsp:cNvSpPr/>
      </dsp:nvSpPr>
      <dsp:spPr>
        <a:xfrm>
          <a:off x="1690181" y="0"/>
          <a:ext cx="1875637" cy="289523"/>
        </a:xfrm>
        <a:prstGeom prst="chevron">
          <a:avLst/>
        </a:prstGeom>
        <a:solidFill>
          <a:srgbClr val="041A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Q2  </a:t>
          </a:r>
        </a:p>
      </dsp:txBody>
      <dsp:txXfrm>
        <a:off x="1834943" y="0"/>
        <a:ext cx="1586114" cy="289523"/>
      </dsp:txXfrm>
    </dsp:sp>
    <dsp:sp modelId="{5A69FFEF-9F2E-49EF-9D2A-D151B7B11626}">
      <dsp:nvSpPr>
        <dsp:cNvPr id="0" name=""/>
        <dsp:cNvSpPr/>
      </dsp:nvSpPr>
      <dsp:spPr>
        <a:xfrm>
          <a:off x="3378255" y="0"/>
          <a:ext cx="1875637" cy="289523"/>
        </a:xfrm>
        <a:prstGeom prst="chevron">
          <a:avLst/>
        </a:prstGeom>
        <a:solidFill>
          <a:srgbClr val="041A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Q3</a:t>
          </a:r>
        </a:p>
      </dsp:txBody>
      <dsp:txXfrm>
        <a:off x="3523017" y="0"/>
        <a:ext cx="1586114" cy="289523"/>
      </dsp:txXfrm>
    </dsp:sp>
    <dsp:sp modelId="{EDD30C07-D068-4A89-9687-CEAB8A784EE2}">
      <dsp:nvSpPr>
        <dsp:cNvPr id="0" name=""/>
        <dsp:cNvSpPr/>
      </dsp:nvSpPr>
      <dsp:spPr>
        <a:xfrm>
          <a:off x="5066329" y="0"/>
          <a:ext cx="1875637" cy="289523"/>
        </a:xfrm>
        <a:prstGeom prst="chevron">
          <a:avLst/>
        </a:prstGeom>
        <a:solidFill>
          <a:srgbClr val="041A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Expected</a:t>
          </a:r>
        </a:p>
      </dsp:txBody>
      <dsp:txXfrm>
        <a:off x="5211091" y="0"/>
        <a:ext cx="1586114" cy="289523"/>
      </dsp:txXfrm>
    </dsp:sp>
    <dsp:sp modelId="{2D87066F-506E-46D7-9CB6-E94D34027FAE}">
      <dsp:nvSpPr>
        <dsp:cNvPr id="0" name=""/>
        <dsp:cNvSpPr/>
      </dsp:nvSpPr>
      <dsp:spPr>
        <a:xfrm>
          <a:off x="6754403" y="0"/>
          <a:ext cx="1875637" cy="289523"/>
        </a:xfrm>
        <a:prstGeom prst="chevron">
          <a:avLst/>
        </a:prstGeom>
        <a:solidFill>
          <a:srgbClr val="041A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6899165" y="0"/>
        <a:ext cx="1586114" cy="289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3553F-13B3-45AC-A421-38A6CD5BCB73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DDD18-DB2E-4CF4-B7B9-98B401C41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24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346F3B-9B4F-4EE2-AADD-2906FFFC2360}" type="slidenum">
              <a:rPr lang="en-GB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7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5FDB-B334-4BB3-BE82-0D798E149A4A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60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5FDB-B334-4BB3-BE82-0D798E149A4A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44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5FDB-B334-4BB3-BE82-0D798E149A4A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231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/>
          </p:cNvPr>
          <p:cNvCxnSpPr/>
          <p:nvPr userDrawn="1"/>
        </p:nvCxnSpPr>
        <p:spPr>
          <a:xfrm>
            <a:off x="2744391" y="2525714"/>
            <a:ext cx="3690938" cy="1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/>
          </p:cNvPr>
          <p:cNvCxnSpPr>
            <a:cxnSpLocks/>
          </p:cNvCxnSpPr>
          <p:nvPr userDrawn="1"/>
        </p:nvCxnSpPr>
        <p:spPr>
          <a:xfrm>
            <a:off x="963216" y="1625600"/>
            <a:ext cx="7027069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/>
          </p:cNvPr>
          <p:cNvCxnSpPr/>
          <p:nvPr userDrawn="1"/>
        </p:nvCxnSpPr>
        <p:spPr>
          <a:xfrm>
            <a:off x="2753916" y="3887789"/>
            <a:ext cx="3692128" cy="1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/>
          </p:cNvPr>
          <p:cNvCxnSpPr>
            <a:cxnSpLocks/>
          </p:cNvCxnSpPr>
          <p:nvPr userDrawn="1"/>
        </p:nvCxnSpPr>
        <p:spPr>
          <a:xfrm flipV="1">
            <a:off x="972741" y="4722813"/>
            <a:ext cx="7017544" cy="30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8863" y="2815063"/>
            <a:ext cx="3568937" cy="848227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 algn="ctr">
              <a:defRPr sz="18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D5B5D-7450-46C5-8118-28188D932AE1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0D3B1-DFD3-411D-80C3-6D08C806A1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5190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/>
          </p:cNvPr>
          <p:cNvCxnSpPr/>
          <p:nvPr userDrawn="1"/>
        </p:nvCxnSpPr>
        <p:spPr>
          <a:xfrm>
            <a:off x="2744391" y="2525714"/>
            <a:ext cx="3690938" cy="1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/>
          </p:cNvPr>
          <p:cNvCxnSpPr>
            <a:cxnSpLocks/>
          </p:cNvCxnSpPr>
          <p:nvPr userDrawn="1"/>
        </p:nvCxnSpPr>
        <p:spPr>
          <a:xfrm>
            <a:off x="963216" y="1625600"/>
            <a:ext cx="7027069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/>
          </p:cNvPr>
          <p:cNvCxnSpPr/>
          <p:nvPr userDrawn="1"/>
        </p:nvCxnSpPr>
        <p:spPr>
          <a:xfrm>
            <a:off x="2753916" y="3887789"/>
            <a:ext cx="3692128" cy="1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/>
          </p:cNvPr>
          <p:cNvCxnSpPr>
            <a:cxnSpLocks/>
          </p:cNvCxnSpPr>
          <p:nvPr userDrawn="1"/>
        </p:nvCxnSpPr>
        <p:spPr>
          <a:xfrm flipV="1">
            <a:off x="972741" y="4722813"/>
            <a:ext cx="7017544" cy="30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8863" y="2815063"/>
            <a:ext cx="3568937" cy="848227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 algn="ctr">
              <a:defRPr sz="18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D5B5D-7450-46C5-8118-28188D932AE1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0D3B1-DFD3-411D-80C3-6D08C806A1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1191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5FDB-B334-4BB3-BE82-0D798E149A4A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GB" dirty="0"/>
              <a:t>Creating liquidity… transparently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19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dirty="0"/>
            </a:lvl1pPr>
          </a:lstStyle>
          <a:p>
            <a:pPr lvl="0"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5FDB-B334-4BB3-BE82-0D798E149A4A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918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5FDB-B334-4BB3-BE82-0D798E149A4A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62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5402"/>
            <a:ext cx="6261153" cy="682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5FDB-B334-4BB3-BE82-0D798E149A4A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70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5FDB-B334-4BB3-BE82-0D798E149A4A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1D79F40-EF11-4B24-8F3B-ED5522FBD04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39038895"/>
              </p:ext>
            </p:extLst>
          </p:nvPr>
        </p:nvGraphicFramePr>
        <p:xfrm>
          <a:off x="1524000" y="1397000"/>
          <a:ext cx="6096000" cy="1854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188964063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94759515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7426223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73088434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56750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533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311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981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161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856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19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5FDB-B334-4BB3-BE82-0D798E149A4A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95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5FDB-B334-4BB3-BE82-0D798E149A4A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52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5FDB-B334-4BB3-BE82-0D798E149A4A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94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0608"/>
            <a:ext cx="6733683" cy="605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04973"/>
            <a:ext cx="7886700" cy="5271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45FDB-B334-4BB3-BE82-0D798E149A4A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1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GB" dirty="0"/>
              <a:t>Creating liquidity… transparently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10DEE-FE2E-4A5C-9CDC-1BC6EFC971C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EDECC8-BB39-467F-B31F-17525808E2B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257859" y="91669"/>
            <a:ext cx="1867924" cy="7166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0AAAAC-2197-4919-8A95-D2835C53892A}"/>
              </a:ext>
            </a:extLst>
          </p:cNvPr>
          <p:cNvCxnSpPr/>
          <p:nvPr userDrawn="1"/>
        </p:nvCxnSpPr>
        <p:spPr>
          <a:xfrm>
            <a:off x="8863653" y="6173716"/>
            <a:ext cx="0" cy="461913"/>
          </a:xfrm>
          <a:prstGeom prst="line">
            <a:avLst/>
          </a:prstGeom>
          <a:ln w="25400">
            <a:solidFill>
              <a:srgbClr val="ED1F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DA513B-312B-422D-9F34-53F994EC5AFA}"/>
              </a:ext>
            </a:extLst>
          </p:cNvPr>
          <p:cNvCxnSpPr/>
          <p:nvPr userDrawn="1"/>
        </p:nvCxnSpPr>
        <p:spPr>
          <a:xfrm>
            <a:off x="8906497" y="6180056"/>
            <a:ext cx="0" cy="461913"/>
          </a:xfrm>
          <a:prstGeom prst="line">
            <a:avLst/>
          </a:prstGeom>
          <a:ln w="25400">
            <a:solidFill>
              <a:srgbClr val="0814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5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cap="small" baseline="0">
          <a:solidFill>
            <a:srgbClr val="C00000"/>
          </a:solidFill>
          <a:latin typeface="Cantarell" panose="02000603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Josefin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Josefin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jpeg"/><Relationship Id="rId18" Type="http://schemas.openxmlformats.org/officeDocument/2006/relationships/image" Target="../media/image13.jpeg"/><Relationship Id="rId26" Type="http://schemas.openxmlformats.org/officeDocument/2006/relationships/image" Target="../media/image21.png"/><Relationship Id="rId39" Type="http://schemas.openxmlformats.org/officeDocument/2006/relationships/image" Target="../media/image34.png"/><Relationship Id="rId21" Type="http://schemas.openxmlformats.org/officeDocument/2006/relationships/image" Target="../media/image16.png"/><Relationship Id="rId34" Type="http://schemas.openxmlformats.org/officeDocument/2006/relationships/image" Target="../media/image29.png"/><Relationship Id="rId7" Type="http://schemas.microsoft.com/office/2007/relationships/diagramDrawing" Target="../diagrams/drawing1.xml"/><Relationship Id="rId12" Type="http://schemas.openxmlformats.org/officeDocument/2006/relationships/image" Target="../media/image7.png"/><Relationship Id="rId17" Type="http://schemas.openxmlformats.org/officeDocument/2006/relationships/image" Target="../media/image12.jpeg"/><Relationship Id="rId25" Type="http://schemas.openxmlformats.org/officeDocument/2006/relationships/image" Target="../media/image20.jpeg"/><Relationship Id="rId33" Type="http://schemas.openxmlformats.org/officeDocument/2006/relationships/image" Target="../media/image28.png"/><Relationship Id="rId38" Type="http://schemas.openxmlformats.org/officeDocument/2006/relationships/image" Target="../media/image33.png"/><Relationship Id="rId2" Type="http://schemas.openxmlformats.org/officeDocument/2006/relationships/image" Target="../media/image2.jpeg"/><Relationship Id="rId16" Type="http://schemas.openxmlformats.org/officeDocument/2006/relationships/image" Target="../media/image11.jpeg"/><Relationship Id="rId20" Type="http://schemas.openxmlformats.org/officeDocument/2006/relationships/image" Target="../media/image15.jpe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24" Type="http://schemas.openxmlformats.org/officeDocument/2006/relationships/image" Target="../media/image19.jpeg"/><Relationship Id="rId32" Type="http://schemas.openxmlformats.org/officeDocument/2006/relationships/image" Target="../media/image27.jpeg"/><Relationship Id="rId37" Type="http://schemas.openxmlformats.org/officeDocument/2006/relationships/image" Target="../media/image32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36" Type="http://schemas.openxmlformats.org/officeDocument/2006/relationships/image" Target="../media/image31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31" Type="http://schemas.openxmlformats.org/officeDocument/2006/relationships/image" Target="../media/image2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Relationship Id="rId14" Type="http://schemas.openxmlformats.org/officeDocument/2006/relationships/image" Target="../media/image9.png"/><Relationship Id="rId22" Type="http://schemas.openxmlformats.org/officeDocument/2006/relationships/image" Target="../media/image17.jpeg"/><Relationship Id="rId27" Type="http://schemas.openxmlformats.org/officeDocument/2006/relationships/image" Target="../media/image22.png"/><Relationship Id="rId30" Type="http://schemas.openxmlformats.org/officeDocument/2006/relationships/image" Target="../media/image25.jpeg"/><Relationship Id="rId35" Type="http://schemas.openxmlformats.org/officeDocument/2006/relationships/image" Target="../media/image30.png"/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>
              <a:defRPr/>
            </a:pPr>
            <a:r>
              <a:rPr lang="en-GB" sz="2700" b="1" dirty="0">
                <a:latin typeface="+mn-lt"/>
              </a:rPr>
              <a:t>Report to the Capital Market Committee</a:t>
            </a:r>
          </a:p>
        </p:txBody>
      </p:sp>
      <p:sp>
        <p:nvSpPr>
          <p:cNvPr id="5123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GB" altLang="en-US" sz="1350" dirty="0"/>
              <a:t>Lagos,</a:t>
            </a:r>
          </a:p>
          <a:p>
            <a:pPr algn="r"/>
            <a:r>
              <a:rPr lang="en-GB" altLang="en-US" sz="1350" dirty="0"/>
              <a:t> November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3086100" cy="365125"/>
          </a:xfrm>
        </p:spPr>
        <p:txBody>
          <a:bodyPr/>
          <a:lstStyle/>
          <a:p>
            <a:pPr>
              <a:defRPr/>
            </a:pPr>
            <a:fld id="{A212AEC0-3C4F-4E5A-968D-6C43655C7BF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659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16A928-0BAC-43D7-A53E-DF9514AE1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100" b="0" dirty="0">
                <a:solidFill>
                  <a:srgbClr val="04159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OTC Market snapshot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9DC9D-1AB5-428E-80A1-22F662E80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D7AD-DD28-4A70-B347-CAF01A0144ED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3431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ntarell" panose="02000603000000000000"/>
              </a:rPr>
              <a:t>Market Metrics – </a:t>
            </a:r>
            <a:r>
              <a:rPr lang="en-US" sz="2400" b="1" dirty="0">
                <a:latin typeface="Cantarell" panose="02000603000000000000"/>
              </a:rPr>
              <a:t>Q3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D7AD-DD28-4A70-B347-CAF01A0144ED}" type="slidenum">
              <a:rPr lang="en-GB" altLang="en-US" smtClean="0"/>
              <a:pPr/>
              <a:t>3</a:t>
            </a:fld>
            <a:endParaRPr lang="en-GB" alt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E9E26F3-126F-48B8-9BC8-75B0E2690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745902"/>
              </p:ext>
            </p:extLst>
          </p:nvPr>
        </p:nvGraphicFramePr>
        <p:xfrm>
          <a:off x="748748" y="813119"/>
          <a:ext cx="7434470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8440">
                  <a:extLst>
                    <a:ext uri="{9D8B030D-6E8A-4147-A177-3AD203B41FA5}">
                      <a16:colId xmlns:a16="http://schemas.microsoft.com/office/drawing/2014/main" val="3619365272"/>
                    </a:ext>
                  </a:extLst>
                </a:gridCol>
                <a:gridCol w="1637113">
                  <a:extLst>
                    <a:ext uri="{9D8B030D-6E8A-4147-A177-3AD203B41FA5}">
                      <a16:colId xmlns:a16="http://schemas.microsoft.com/office/drawing/2014/main" val="4081386143"/>
                    </a:ext>
                  </a:extLst>
                </a:gridCol>
                <a:gridCol w="1421230">
                  <a:extLst>
                    <a:ext uri="{9D8B030D-6E8A-4147-A177-3AD203B41FA5}">
                      <a16:colId xmlns:a16="http://schemas.microsoft.com/office/drawing/2014/main" val="149758196"/>
                    </a:ext>
                  </a:extLst>
                </a:gridCol>
                <a:gridCol w="1497687">
                  <a:extLst>
                    <a:ext uri="{9D8B030D-6E8A-4147-A177-3AD203B41FA5}">
                      <a16:colId xmlns:a16="http://schemas.microsoft.com/office/drawing/2014/main" val="3116247623"/>
                    </a:ext>
                  </a:extLst>
                </a:gridCol>
              </a:tblGrid>
              <a:tr h="103396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Q3 (2018)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Q2(2018)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Q1(2018)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58658695"/>
                  </a:ext>
                </a:extLst>
              </a:tr>
              <a:tr h="10339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Admitted Securities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952677"/>
                  </a:ext>
                </a:extLst>
              </a:tr>
              <a:tr h="10339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AGM’s Held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40334218"/>
                  </a:ext>
                </a:extLst>
              </a:tr>
              <a:tr h="10339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Total Shares (bn units)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146.31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119.12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119.12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66960187"/>
                  </a:ext>
                </a:extLst>
              </a:tr>
              <a:tr h="20679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Dematerialised units (%)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46.01 </a:t>
                      </a:r>
                    </a:p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(43.02% Increase)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32.17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38.33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08060099"/>
                  </a:ext>
                </a:extLst>
              </a:tr>
              <a:tr h="10339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Equities Market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51630561"/>
                  </a:ext>
                </a:extLst>
              </a:tr>
              <a:tr h="10339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     Total Deal Count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790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828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540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4653660"/>
                  </a:ext>
                </a:extLst>
              </a:tr>
              <a:tr h="10339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     Volume Traded (million units)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17,158.54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670.6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352.06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40217826"/>
                  </a:ext>
                </a:extLst>
              </a:tr>
              <a:tr h="10339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     Value Traded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₦ 13.64 billion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₦ 1.70 billion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₦ 3.59 billion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59222434"/>
                  </a:ext>
                </a:extLst>
              </a:tr>
              <a:tr h="10339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Bonds Market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9914173"/>
                  </a:ext>
                </a:extLst>
              </a:tr>
              <a:tr h="10339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     Total Deal Count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22614102"/>
                  </a:ext>
                </a:extLst>
              </a:tr>
              <a:tr h="10339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     Volume Traded (units)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486.65 million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31.50 million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202 million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9401542"/>
                  </a:ext>
                </a:extLst>
              </a:tr>
              <a:tr h="10339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     Value Traded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₦ 48.26 billion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₦ 3.15 billion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₦ 2.02 billion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55070836"/>
                  </a:ext>
                </a:extLst>
              </a:tr>
            </a:tbl>
          </a:graphicData>
        </a:graphic>
      </p:graphicFrame>
      <p:graphicFrame>
        <p:nvGraphicFramePr>
          <p:cNvPr id="11" name="Content Placeholder 9">
            <a:extLst>
              <a:ext uri="{FF2B5EF4-FFF2-40B4-BE49-F238E27FC236}">
                <a16:creationId xmlns:a16="http://schemas.microsoft.com/office/drawing/2014/main" id="{C1401BA1-129B-450F-91CA-F4D3141AD3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8539218"/>
              </p:ext>
            </p:extLst>
          </p:nvPr>
        </p:nvGraphicFramePr>
        <p:xfrm>
          <a:off x="522633" y="3896835"/>
          <a:ext cx="7886700" cy="296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4222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56B46-BD73-4059-9622-E5E30D2F8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0609"/>
            <a:ext cx="6733683" cy="441448"/>
          </a:xfrm>
        </p:spPr>
        <p:txBody>
          <a:bodyPr>
            <a:normAutofit/>
          </a:bodyPr>
          <a:lstStyle/>
          <a:p>
            <a:r>
              <a:rPr lang="en-US" sz="1800" dirty="0"/>
              <a:t>Q3 TOP 5 SECURTIES BY VOLUME &amp; VALUE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50F320D-05A1-49B1-A033-D740F2810A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856133"/>
              </p:ext>
            </p:extLst>
          </p:nvPr>
        </p:nvGraphicFramePr>
        <p:xfrm>
          <a:off x="628651" y="681891"/>
          <a:ext cx="6733682" cy="1106393"/>
        </p:xfrm>
        <a:graphic>
          <a:graphicData uri="http://schemas.openxmlformats.org/drawingml/2006/table">
            <a:tbl>
              <a:tblPr firstRow="1" firstCol="1" bandRow="1"/>
              <a:tblGrid>
                <a:gridCol w="3704243">
                  <a:extLst>
                    <a:ext uri="{9D8B030D-6E8A-4147-A177-3AD203B41FA5}">
                      <a16:colId xmlns:a16="http://schemas.microsoft.com/office/drawing/2014/main" val="1880084402"/>
                    </a:ext>
                  </a:extLst>
                </a:gridCol>
                <a:gridCol w="1669738">
                  <a:extLst>
                    <a:ext uri="{9D8B030D-6E8A-4147-A177-3AD203B41FA5}">
                      <a16:colId xmlns:a16="http://schemas.microsoft.com/office/drawing/2014/main" val="1821067209"/>
                    </a:ext>
                  </a:extLst>
                </a:gridCol>
                <a:gridCol w="1359701">
                  <a:extLst>
                    <a:ext uri="{9D8B030D-6E8A-4147-A177-3AD203B41FA5}">
                      <a16:colId xmlns:a16="http://schemas.microsoft.com/office/drawing/2014/main" val="3782933562"/>
                    </a:ext>
                  </a:extLst>
                </a:gridCol>
              </a:tblGrid>
              <a:tr h="19897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SECURITY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VOLUME ('000)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%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200104"/>
                  </a:ext>
                </a:extLst>
              </a:tr>
              <a:tr h="13255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ENSURE NIGERIA PLC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 15,486,572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90.26%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16555"/>
                  </a:ext>
                </a:extLst>
              </a:tr>
              <a:tr h="1273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MASS TELECOMM &amp; INNOVATION PLC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 1,099,253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6.41%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664280"/>
                  </a:ext>
                </a:extLst>
              </a:tr>
              <a:tr h="1446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ARM LIFE PLC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 500,000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2.91%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041509"/>
                  </a:ext>
                </a:extLst>
              </a:tr>
              <a:tr h="132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CENTRAL SECURITIES CLEARING SYSTEM PLC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 47,335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0.28%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417735"/>
                  </a:ext>
                </a:extLst>
              </a:tr>
              <a:tr h="132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INDUSTRIAL &amp; GENERAL INSURANCE PLC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 5,131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0.03%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2182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B8086D6-0097-4FEE-93DB-E67F96BD7B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999630"/>
              </p:ext>
            </p:extLst>
          </p:nvPr>
        </p:nvGraphicFramePr>
        <p:xfrm>
          <a:off x="628649" y="1895777"/>
          <a:ext cx="6733683" cy="1089956"/>
        </p:xfrm>
        <a:graphic>
          <a:graphicData uri="http://schemas.openxmlformats.org/drawingml/2006/table">
            <a:tbl>
              <a:tblPr firstRow="1" firstCol="1" bandRow="1"/>
              <a:tblGrid>
                <a:gridCol w="3722364">
                  <a:extLst>
                    <a:ext uri="{9D8B030D-6E8A-4147-A177-3AD203B41FA5}">
                      <a16:colId xmlns:a16="http://schemas.microsoft.com/office/drawing/2014/main" val="1058476484"/>
                    </a:ext>
                  </a:extLst>
                </a:gridCol>
                <a:gridCol w="1657120">
                  <a:extLst>
                    <a:ext uri="{9D8B030D-6E8A-4147-A177-3AD203B41FA5}">
                      <a16:colId xmlns:a16="http://schemas.microsoft.com/office/drawing/2014/main" val="3851509154"/>
                    </a:ext>
                  </a:extLst>
                </a:gridCol>
                <a:gridCol w="1354199">
                  <a:extLst>
                    <a:ext uri="{9D8B030D-6E8A-4147-A177-3AD203B41FA5}">
                      <a16:colId xmlns:a16="http://schemas.microsoft.com/office/drawing/2014/main" val="2157888159"/>
                    </a:ext>
                  </a:extLst>
                </a:gridCol>
              </a:tblGrid>
              <a:tr h="1474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SECURITY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VALUE (₦’000)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2002607"/>
                  </a:ext>
                </a:extLst>
              </a:tr>
              <a:tr h="1474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ENSURE NIGERIA PLC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11,150,332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81.73%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816376"/>
                  </a:ext>
                </a:extLst>
              </a:tr>
              <a:tr h="1474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NIGER DELTA EXPLORATION &amp; PRODUCTION PLC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684,410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5.02%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160421"/>
                  </a:ext>
                </a:extLst>
              </a:tr>
              <a:tr h="1474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CENTRAL SECURITIES CLEARING SYSTEM PLC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593,400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4.35%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049480"/>
                  </a:ext>
                </a:extLst>
              </a:tr>
              <a:tr h="1474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MASS TELECOMM &amp; INNOVATION PLC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480,362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3.52%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9971843"/>
                  </a:ext>
                </a:extLst>
              </a:tr>
              <a:tr h="1825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FRIESLAND CAMPINA WAMCO NIGERIA PLC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399,566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2.93%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694703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3AD6D81-5548-45CF-B1B5-B57335B6C1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2738085"/>
              </p:ext>
            </p:extLst>
          </p:nvPr>
        </p:nvGraphicFramePr>
        <p:xfrm>
          <a:off x="390110" y="3577233"/>
          <a:ext cx="7886700" cy="2598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2C55080-8437-4C40-87EF-F4BDEF1CFC45}"/>
              </a:ext>
            </a:extLst>
          </p:cNvPr>
          <p:cNvSpPr/>
          <p:nvPr/>
        </p:nvSpPr>
        <p:spPr>
          <a:xfrm>
            <a:off x="530087" y="3115568"/>
            <a:ext cx="63279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cap="small" dirty="0">
                <a:solidFill>
                  <a:srgbClr val="C00000"/>
                </a:solidFill>
                <a:latin typeface="Cantarell" panose="02000603000000000000" pitchFamily="2" charset="0"/>
                <a:ea typeface="+mj-ea"/>
                <a:cs typeface="+mj-cs"/>
              </a:rPr>
              <a:t>Market Capitalization &amp; USI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0588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Development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D3B1-DFD3-411D-80C3-6D08C806A14D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1161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850" y="337639"/>
            <a:ext cx="3426515" cy="427125"/>
          </a:xfrm>
        </p:spPr>
        <p:txBody>
          <a:bodyPr>
            <a:noAutofit/>
          </a:bodyPr>
          <a:lstStyle/>
          <a:p>
            <a:r>
              <a:rPr lang="en-US" sz="2400" dirty="0"/>
              <a:t>OTC Market Development Activity Q3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7960D90-2C09-476E-A21D-1E05FBA6F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943474"/>
            <a:ext cx="3784324" cy="5271990"/>
          </a:xfrm>
          <a:ln>
            <a:solidFill>
              <a:srgbClr val="0814A0"/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b="0" dirty="0">
                <a:solidFill>
                  <a:srgbClr val="002060"/>
                </a:solidFill>
              </a:rPr>
              <a:t>Number of brokers trained on </a:t>
            </a:r>
            <a:r>
              <a:rPr lang="en-US" sz="2000" b="0" dirty="0" err="1">
                <a:solidFill>
                  <a:srgbClr val="002060"/>
                </a:solidFill>
              </a:rPr>
              <a:t>BiTs</a:t>
            </a:r>
            <a:r>
              <a:rPr lang="en-US" sz="2000" b="0" dirty="0">
                <a:solidFill>
                  <a:srgbClr val="002060"/>
                </a:solidFill>
              </a:rPr>
              <a:t> Trading Platform (116)</a:t>
            </a:r>
          </a:p>
          <a:p>
            <a:pPr>
              <a:lnSpc>
                <a:spcPct val="150000"/>
              </a:lnSpc>
            </a:pPr>
            <a:r>
              <a:rPr lang="en-US" sz="2000" b="0" dirty="0">
                <a:solidFill>
                  <a:srgbClr val="002060"/>
                </a:solidFill>
              </a:rPr>
              <a:t>NASD attended the AGM’S of seven Securities trading on the NASD Platform</a:t>
            </a:r>
          </a:p>
          <a:p>
            <a:pPr>
              <a:lnSpc>
                <a:spcPct val="150000"/>
              </a:lnSpc>
            </a:pPr>
            <a:r>
              <a:rPr lang="en-US" sz="2000" b="0" dirty="0">
                <a:solidFill>
                  <a:srgbClr val="002060"/>
                </a:solidFill>
              </a:rPr>
              <a:t>Physical visits to unlisted PLC’s registered with SEC</a:t>
            </a:r>
          </a:p>
          <a:p>
            <a:pPr>
              <a:lnSpc>
                <a:spcPct val="150000"/>
              </a:lnSpc>
            </a:pPr>
            <a:r>
              <a:rPr lang="en-US" sz="2000" b="0" dirty="0">
                <a:solidFill>
                  <a:srgbClr val="002060"/>
                </a:solidFill>
              </a:rPr>
              <a:t>2</a:t>
            </a:r>
            <a:r>
              <a:rPr lang="en-US" sz="2000" b="0" baseline="30000" dirty="0">
                <a:solidFill>
                  <a:srgbClr val="002060"/>
                </a:solidFill>
              </a:rPr>
              <a:t>nd</a:t>
            </a:r>
            <a:r>
              <a:rPr lang="en-US" sz="2000" b="0" dirty="0">
                <a:solidFill>
                  <a:srgbClr val="002060"/>
                </a:solidFill>
              </a:rPr>
              <a:t> Categorization of Securities listed on the NASD OTC Market</a:t>
            </a:r>
          </a:p>
          <a:p>
            <a:pPr>
              <a:lnSpc>
                <a:spcPct val="150000"/>
              </a:lnSpc>
            </a:pPr>
            <a:r>
              <a:rPr lang="en-US" sz="2000" b="0" dirty="0">
                <a:solidFill>
                  <a:srgbClr val="002060"/>
                </a:solidFill>
              </a:rPr>
              <a:t>Started talks for independent index of NASD securities </a:t>
            </a:r>
          </a:p>
          <a:p>
            <a:endParaRPr lang="en-GB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5D56835-A54A-46DC-A851-7034BB2BA7BA}"/>
              </a:ext>
            </a:extLst>
          </p:cNvPr>
          <p:cNvSpPr txBox="1">
            <a:spLocks/>
          </p:cNvSpPr>
          <p:nvPr/>
        </p:nvSpPr>
        <p:spPr>
          <a:xfrm>
            <a:off x="4829589" y="946044"/>
            <a:ext cx="3545785" cy="5271990"/>
          </a:xfrm>
          <a:prstGeom prst="rect">
            <a:avLst/>
          </a:prstGeom>
          <a:ln>
            <a:solidFill>
              <a:srgbClr val="0814A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Josefin Sans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Josefin Sans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000" b="0" dirty="0">
                <a:solidFill>
                  <a:srgbClr val="002060"/>
                </a:solidFill>
              </a:rPr>
              <a:t>Developing </a:t>
            </a:r>
            <a:r>
              <a:rPr lang="en-GB" sz="2000" b="0" dirty="0" err="1">
                <a:solidFill>
                  <a:srgbClr val="002060"/>
                </a:solidFill>
              </a:rPr>
              <a:t>NASDeP</a:t>
            </a:r>
            <a:r>
              <a:rPr lang="en-GB" sz="2000" b="0" dirty="0">
                <a:solidFill>
                  <a:srgbClr val="002060"/>
                </a:solidFill>
              </a:rPr>
              <a:t> onboards in different sectors spanning energy and power, manufacturing, retailing, Agric </a:t>
            </a:r>
          </a:p>
          <a:p>
            <a:pPr>
              <a:lnSpc>
                <a:spcPct val="150000"/>
              </a:lnSpc>
            </a:pPr>
            <a:r>
              <a:rPr lang="en-GB" sz="2000" b="0" dirty="0">
                <a:solidFill>
                  <a:srgbClr val="002060"/>
                </a:solidFill>
              </a:rPr>
              <a:t>Participated in the Nigeria Canada Investments summit</a:t>
            </a:r>
          </a:p>
          <a:p>
            <a:pPr>
              <a:lnSpc>
                <a:spcPct val="150000"/>
              </a:lnSpc>
            </a:pPr>
            <a:r>
              <a:rPr lang="en-US" sz="2000" b="0" dirty="0">
                <a:solidFill>
                  <a:srgbClr val="002060"/>
                </a:solidFill>
              </a:rPr>
              <a:t>Joined as full member of LCCI (Lagos Chamber of Commerce &amp; Industry)</a:t>
            </a:r>
          </a:p>
          <a:p>
            <a:pPr>
              <a:lnSpc>
                <a:spcPct val="150000"/>
              </a:lnSpc>
            </a:pPr>
            <a:r>
              <a:rPr lang="en-US" sz="2000" b="0" dirty="0">
                <a:solidFill>
                  <a:srgbClr val="002060"/>
                </a:solidFill>
              </a:rPr>
              <a:t>Incubators loading up their alumni companies on the NASDEP portal still ongoing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B21684E-507C-478D-9D37-8D7C84788406}"/>
              </a:ext>
            </a:extLst>
          </p:cNvPr>
          <p:cNvSpPr txBox="1">
            <a:spLocks/>
          </p:cNvSpPr>
          <p:nvPr/>
        </p:nvSpPr>
        <p:spPr>
          <a:xfrm>
            <a:off x="4829588" y="238539"/>
            <a:ext cx="2260325" cy="530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small" baseline="0">
                <a:solidFill>
                  <a:srgbClr val="C00000"/>
                </a:solidFill>
                <a:latin typeface="Cantarell" panose="02000603000000000000" pitchFamily="2" charset="0"/>
                <a:ea typeface="+mj-ea"/>
                <a:cs typeface="+mj-cs"/>
              </a:defRPr>
            </a:lvl1pPr>
          </a:lstStyle>
          <a:p>
            <a:r>
              <a:rPr lang="en-GB" sz="3100" dirty="0" err="1"/>
              <a:t>NASDeP</a:t>
            </a:r>
            <a:r>
              <a:rPr lang="en-GB" dirty="0"/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2739105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AGMs Covered in 2018</a:t>
            </a:r>
            <a:endParaRPr lang="en-US" sz="1350" b="1" dirty="0">
              <a:latin typeface="+mn-lt"/>
            </a:endParaRPr>
          </a:p>
        </p:txBody>
      </p:sp>
      <p:pic>
        <p:nvPicPr>
          <p:cNvPr id="12" name="Picture 12" descr="Image result for free range farms plc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8" r="1819" b="60486"/>
          <a:stretch/>
        </p:blipFill>
        <p:spPr bwMode="auto">
          <a:xfrm>
            <a:off x="6207143" y="4984424"/>
            <a:ext cx="827171" cy="54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133521851"/>
              </p:ext>
            </p:extLst>
          </p:nvPr>
        </p:nvGraphicFramePr>
        <p:xfrm>
          <a:off x="225063" y="913341"/>
          <a:ext cx="8632149" cy="289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2" descr="https://www.cscsnigeriaplc.com/img/log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70"/>
          <a:stretch/>
        </p:blipFill>
        <p:spPr bwMode="auto">
          <a:xfrm>
            <a:off x="2751743" y="3459548"/>
            <a:ext cx="697917" cy="32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5994" y="2658157"/>
            <a:ext cx="643681" cy="279895"/>
          </a:xfrm>
          <a:prstGeom prst="rect">
            <a:avLst/>
          </a:prstGeom>
        </p:spPr>
      </p:pic>
      <p:pic>
        <p:nvPicPr>
          <p:cNvPr id="16" name="Picture 4" descr="http://www.agmortgagebankplc.com/images/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465" y="1419338"/>
            <a:ext cx="671450" cy="38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trustbondmortgagebankplc.com/images/TrustBond-Mortgage-Bank-Plc-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047" y="3956611"/>
            <a:ext cx="586879" cy="3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531" y="3040647"/>
            <a:ext cx="551139" cy="307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39" y="2312641"/>
            <a:ext cx="589778" cy="359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Mixta Nigeria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73" y="1913382"/>
            <a:ext cx="576636" cy="322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8" descr="Afriland Properties Plc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8" y="1502693"/>
            <a:ext cx="1031576" cy="33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C:\Users\ladenuga\Pictures\nmrc-logo-variation-5.jpg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918" y="2459662"/>
            <a:ext cx="596315" cy="42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Image"/>
          <p:cNvPicPr/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50"/>
          <a:stretch/>
        </p:blipFill>
        <p:spPr bwMode="auto">
          <a:xfrm>
            <a:off x="7914004" y="5365933"/>
            <a:ext cx="556757" cy="34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/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316" y="2901397"/>
            <a:ext cx="902678" cy="475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C:\Users\ladenuga\Pictures\Logo_FanMilk_2D_CMYK_High.pn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62" y="1497082"/>
            <a:ext cx="602196" cy="42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C:\Users\ladenuga\Pictures\FAMAD.jpg"/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897" y="3362637"/>
            <a:ext cx="536547" cy="462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10" descr="http://www.dufil.com/images/dufil-logo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744" y="2110826"/>
            <a:ext cx="611018" cy="46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Get Adobe Flash player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9" t="22027" r="34378" b="24135"/>
          <a:stretch/>
        </p:blipFill>
        <p:spPr bwMode="auto">
          <a:xfrm>
            <a:off x="5562535" y="3927720"/>
            <a:ext cx="468446" cy="39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3"/>
          <a:srcRect l="10603"/>
          <a:stretch/>
        </p:blipFill>
        <p:spPr>
          <a:xfrm>
            <a:off x="6228267" y="3874093"/>
            <a:ext cx="572169" cy="505084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851" y="2619534"/>
            <a:ext cx="703835" cy="418755"/>
          </a:xfrm>
          <a:prstGeom prst="rect">
            <a:avLst/>
          </a:prstGeom>
          <a:noFill/>
        </p:spPr>
      </p:pic>
      <p:pic>
        <p:nvPicPr>
          <p:cNvPr id="31" name="Picture 30"/>
          <p:cNvPicPr/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293" y="3861712"/>
            <a:ext cx="582181" cy="390390"/>
          </a:xfrm>
          <a:prstGeom prst="rect">
            <a:avLst/>
          </a:prstGeom>
          <a:noFill/>
        </p:spPr>
      </p:pic>
      <p:pic>
        <p:nvPicPr>
          <p:cNvPr id="32" name="Picture 31" descr="Air Liquide Creative Oxygen"/>
          <p:cNvPicPr/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001" y="1862408"/>
            <a:ext cx="662826" cy="408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827485" y="3024348"/>
            <a:ext cx="571859" cy="585806"/>
          </a:xfrm>
          <a:prstGeom prst="rect">
            <a:avLst/>
          </a:prstGeom>
        </p:spPr>
      </p:pic>
      <p:pic>
        <p:nvPicPr>
          <p:cNvPr id="34" name="Picture 33"/>
          <p:cNvPicPr/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100" y="1838397"/>
            <a:ext cx="608248" cy="503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16" descr="Resourcery"/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96"/>
          <a:stretch/>
        </p:blipFill>
        <p:spPr bwMode="auto">
          <a:xfrm>
            <a:off x="7923305" y="1913382"/>
            <a:ext cx="447245" cy="39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/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731" y="3010811"/>
            <a:ext cx="628146" cy="463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228267" y="1722312"/>
            <a:ext cx="643534" cy="442601"/>
          </a:xfrm>
          <a:prstGeom prst="rect">
            <a:avLst/>
          </a:prstGeom>
        </p:spPr>
      </p:pic>
      <p:pic>
        <p:nvPicPr>
          <p:cNvPr id="38" name="Picture 37"/>
          <p:cNvPicPr/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619" y="3992473"/>
            <a:ext cx="666053" cy="519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3"/>
          <a:srcRect l="8620" t="5652" r="10220" b="9199"/>
          <a:stretch/>
        </p:blipFill>
        <p:spPr>
          <a:xfrm>
            <a:off x="7802635" y="2459662"/>
            <a:ext cx="479113" cy="5703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530736" y="1645836"/>
            <a:ext cx="587835" cy="5096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476224" y="1359792"/>
            <a:ext cx="608315" cy="35147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242658" y="3720171"/>
            <a:ext cx="648182" cy="43212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7"/>
          <a:srcRect r="24891"/>
          <a:stretch/>
        </p:blipFill>
        <p:spPr>
          <a:xfrm>
            <a:off x="2199642" y="2559718"/>
            <a:ext cx="1169405" cy="32388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988948" y="5937126"/>
            <a:ext cx="984987" cy="314149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7169909" y="5269738"/>
            <a:ext cx="664471" cy="4213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>
                <a:ln>
                  <a:solidFill>
                    <a:schemeClr val="tx1"/>
                  </a:solidFill>
                </a:ln>
              </a:rPr>
              <a:t>IPIPLC.</a:t>
            </a:r>
          </a:p>
          <a:p>
            <a:endParaRPr lang="en-US" sz="788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72100" y="2589334"/>
            <a:ext cx="73423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MTI</a:t>
            </a:r>
          </a:p>
        </p:txBody>
      </p:sp>
      <p:sp>
        <p:nvSpPr>
          <p:cNvPr id="47" name="Slide Number Placeholder 2"/>
          <p:cNvSpPr txBox="1">
            <a:spLocks/>
          </p:cNvSpPr>
          <p:nvPr/>
        </p:nvSpPr>
        <p:spPr>
          <a:xfrm>
            <a:off x="6435090" y="5612607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None/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fld id="{4EB2E7D5-1297-4A28-8069-4A913F8DE504}" type="slidenum">
              <a:rPr lang="en-GB" altLang="en-US" sz="900"/>
              <a:pPr/>
              <a:t>7</a:t>
            </a:fld>
            <a:endParaRPr lang="en-GB" altLang="en-US" sz="9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9276007-1F81-454A-99BC-9E2ED97A0921}"/>
              </a:ext>
            </a:extLst>
          </p:cNvPr>
          <p:cNvSpPr txBox="1"/>
          <p:nvPr/>
        </p:nvSpPr>
        <p:spPr>
          <a:xfrm>
            <a:off x="1996429" y="1209360"/>
            <a:ext cx="1696315" cy="514076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lang="en-US" sz="135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00E6B8-36DB-411C-A1EA-8F65A578658F}"/>
              </a:ext>
            </a:extLst>
          </p:cNvPr>
          <p:cNvSpPr txBox="1"/>
          <p:nvPr/>
        </p:nvSpPr>
        <p:spPr>
          <a:xfrm>
            <a:off x="169406" y="1218957"/>
            <a:ext cx="1776868" cy="514076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lang="en-US" sz="135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DE275C2-1E17-4C42-82E6-9BAED5489C3A}"/>
              </a:ext>
            </a:extLst>
          </p:cNvPr>
          <p:cNvSpPr txBox="1"/>
          <p:nvPr/>
        </p:nvSpPr>
        <p:spPr>
          <a:xfrm>
            <a:off x="3716070" y="1218957"/>
            <a:ext cx="1696315" cy="514076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lang="en-US" sz="13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D94BF8-4634-411C-9995-CA67B198BE41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412385" y="1209360"/>
            <a:ext cx="3265601" cy="5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8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967C0C72-C62A-4861-90E3-DE719F219075}" vid="{65D00EB3-A8B3-4FDC-BC99-EF540603A7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251</TotalTime>
  <Words>354</Words>
  <Application>Microsoft Office PowerPoint</Application>
  <PresentationFormat>On-screen Show (4:3)</PresentationFormat>
  <Paragraphs>115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SimSun</vt:lpstr>
      <vt:lpstr>Arial</vt:lpstr>
      <vt:lpstr>Calibri</vt:lpstr>
      <vt:lpstr>Cantarell</vt:lpstr>
      <vt:lpstr>Josefin Sans</vt:lpstr>
      <vt:lpstr>Times New Roman</vt:lpstr>
      <vt:lpstr>Office Theme</vt:lpstr>
      <vt:lpstr>Report to the Capital Market Committee</vt:lpstr>
      <vt:lpstr>OTC Market snapshot</vt:lpstr>
      <vt:lpstr>Market Metrics – Q3 2018</vt:lpstr>
      <vt:lpstr>Q3 TOP 5 SECURTIES BY VOLUME &amp; VALUE</vt:lpstr>
      <vt:lpstr>Market Development</vt:lpstr>
      <vt:lpstr>OTC Market Development Activity Q3</vt:lpstr>
      <vt:lpstr>AGMs Covered in 2018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to the Capital Market Committee</dc:title>
  <dc:creator>Osasu</dc:creator>
  <cp:lastModifiedBy>CMC Secretariat</cp:lastModifiedBy>
  <cp:revision>14</cp:revision>
  <dcterms:created xsi:type="dcterms:W3CDTF">2018-11-02T15:07:50Z</dcterms:created>
  <dcterms:modified xsi:type="dcterms:W3CDTF">2018-11-07T14:39:08Z</dcterms:modified>
</cp:coreProperties>
</file>