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29" r:id="rId2"/>
    <p:sldId id="399" r:id="rId3"/>
    <p:sldId id="412" r:id="rId4"/>
    <p:sldId id="411" r:id="rId5"/>
    <p:sldId id="430" r:id="rId6"/>
    <p:sldId id="419" r:id="rId7"/>
    <p:sldId id="403" r:id="rId8"/>
    <p:sldId id="391" r:id="rId9"/>
    <p:sldId id="432" r:id="rId10"/>
  </p:sldIdLst>
  <p:sldSz cx="9144000" cy="6858000" type="screen4x3"/>
  <p:notesSz cx="6985000" cy="928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03E99AA4-53DA-40CE-972C-3ACA415703E7}">
          <p14:sldIdLst>
            <p14:sldId id="429"/>
            <p14:sldId id="399"/>
            <p14:sldId id="412"/>
            <p14:sldId id="411"/>
            <p14:sldId id="430"/>
            <p14:sldId id="419"/>
            <p14:sldId id="403"/>
            <p14:sldId id="391"/>
            <p14:sldId id="4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SD" initials="N" lastIdx="9" clrIdx="0"/>
  <p:cmAuthor id="1" name="Bola Ajomale" initials="BA" lastIdx="5" clrIdx="1">
    <p:extLst>
      <p:ext uri="{19B8F6BF-5375-455C-9EA6-DF929625EA0E}">
        <p15:presenceInfo xmlns:p15="http://schemas.microsoft.com/office/powerpoint/2012/main" userId="Bola Ajomal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0181"/>
    <a:srgbClr val="033AA9"/>
    <a:srgbClr val="99FF66"/>
    <a:srgbClr val="CCFF99"/>
    <a:srgbClr val="0A05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18" autoAdjust="0"/>
    <p:restoredTop sz="86358" autoAdjust="0"/>
  </p:normalViewPr>
  <p:slideViewPr>
    <p:cSldViewPr>
      <p:cViewPr varScale="1">
        <p:scale>
          <a:sx n="78" d="100"/>
          <a:sy n="78" d="100"/>
        </p:scale>
        <p:origin x="135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keh%20Chinwe%20Nwabueze\Downloads\MARKET%20INDEX%20-%202018%20(5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901214040042827E-2"/>
          <c:y val="0.20412037037037037"/>
          <c:w val="0.82918456597499024"/>
          <c:h val="0.68327724058852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'Quarterly Trading Activity'!$V$9</c:f>
              <c:strCache>
                <c:ptCount val="1"/>
                <c:pt idx="0">
                  <c:v>Volume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34925">
              <a:solidFill>
                <a:schemeClr val="tx2">
                  <a:lumMod val="75000"/>
                </a:schemeClr>
              </a:solidFill>
            </a:ln>
            <a:effectLst/>
          </c:spPr>
          <c:invertIfNegative val="0"/>
          <c:cat>
            <c:strRef>
              <c:f>'Quarterly Trading Activity'!$U$10:$U$29</c:f>
              <c:strCache>
                <c:ptCount val="20"/>
                <c:pt idx="0">
                  <c:v>Q3 2013</c:v>
                </c:pt>
                <c:pt idx="1">
                  <c:v>Q4 2013</c:v>
                </c:pt>
                <c:pt idx="2">
                  <c:v>Q1 2014</c:v>
                </c:pt>
                <c:pt idx="3">
                  <c:v>Q2 2014</c:v>
                </c:pt>
                <c:pt idx="4">
                  <c:v>Q3 2014</c:v>
                </c:pt>
                <c:pt idx="5">
                  <c:v>Q4 2014</c:v>
                </c:pt>
                <c:pt idx="6">
                  <c:v>Q1 2015</c:v>
                </c:pt>
                <c:pt idx="7">
                  <c:v>Q2 2015</c:v>
                </c:pt>
                <c:pt idx="8">
                  <c:v>Q3 2015</c:v>
                </c:pt>
                <c:pt idx="9">
                  <c:v>Q4 2015 </c:v>
                </c:pt>
                <c:pt idx="10">
                  <c:v>Q1 2016</c:v>
                </c:pt>
                <c:pt idx="11">
                  <c:v>Q2 2016</c:v>
                </c:pt>
                <c:pt idx="12">
                  <c:v>Q3 2016</c:v>
                </c:pt>
                <c:pt idx="13">
                  <c:v>Q4 2016</c:v>
                </c:pt>
                <c:pt idx="14">
                  <c:v>Q1 2017</c:v>
                </c:pt>
                <c:pt idx="15">
                  <c:v>Q2 2017</c:v>
                </c:pt>
                <c:pt idx="16">
                  <c:v>Q3 2017</c:v>
                </c:pt>
                <c:pt idx="17">
                  <c:v>Q4 2017</c:v>
                </c:pt>
                <c:pt idx="18">
                  <c:v>Q1 2018</c:v>
                </c:pt>
                <c:pt idx="19">
                  <c:v>Q2 2018</c:v>
                </c:pt>
              </c:strCache>
            </c:strRef>
          </c:cat>
          <c:val>
            <c:numRef>
              <c:f>'Quarterly Trading Activity'!$V$10:$V$29</c:f>
              <c:numCache>
                <c:formatCode>_(* #,##0.00_);_(* \(#,##0.00\);_(* "-"??_);_(@_)</c:formatCode>
                <c:ptCount val="20"/>
                <c:pt idx="0">
                  <c:v>0.111758</c:v>
                </c:pt>
                <c:pt idx="1">
                  <c:v>0.12740699999999999</c:v>
                </c:pt>
                <c:pt idx="2">
                  <c:v>0.18515000000000001</c:v>
                </c:pt>
                <c:pt idx="3">
                  <c:v>1.704456</c:v>
                </c:pt>
                <c:pt idx="4">
                  <c:v>20.510175</c:v>
                </c:pt>
                <c:pt idx="5" formatCode="0.00">
                  <c:v>98.003231</c:v>
                </c:pt>
                <c:pt idx="6" formatCode="0.00">
                  <c:v>128.11515199999999</c:v>
                </c:pt>
                <c:pt idx="7" formatCode="0.00">
                  <c:v>27.786192999999997</c:v>
                </c:pt>
                <c:pt idx="8" formatCode="0.00">
                  <c:v>866.19559600000002</c:v>
                </c:pt>
                <c:pt idx="9" formatCode="0.00">
                  <c:v>745.75314600000002</c:v>
                </c:pt>
                <c:pt idx="10" formatCode="0.00">
                  <c:v>144.356077</c:v>
                </c:pt>
                <c:pt idx="11" formatCode="0.00">
                  <c:v>330.04754200000002</c:v>
                </c:pt>
                <c:pt idx="12" formatCode="0.00">
                  <c:v>84.701642000000007</c:v>
                </c:pt>
                <c:pt idx="13" formatCode="0.00">
                  <c:v>388.349874</c:v>
                </c:pt>
                <c:pt idx="14" formatCode="0.00">
                  <c:v>203.54</c:v>
                </c:pt>
                <c:pt idx="15" formatCode="0.00">
                  <c:v>143.38999999999999</c:v>
                </c:pt>
                <c:pt idx="16" formatCode="0.00">
                  <c:v>522.89</c:v>
                </c:pt>
                <c:pt idx="17" formatCode="General">
                  <c:v>90.54</c:v>
                </c:pt>
                <c:pt idx="18" formatCode="0.00">
                  <c:v>352.06</c:v>
                </c:pt>
                <c:pt idx="19" formatCode="0.00">
                  <c:v>670.6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DE-4024-9001-2F362B1F2D03}"/>
            </c:ext>
          </c:extLst>
        </c:ser>
        <c:ser>
          <c:idx val="1"/>
          <c:order val="1"/>
          <c:tx>
            <c:strRef>
              <c:f>'Quarterly Trading Activity'!$W$9</c:f>
              <c:strCache>
                <c:ptCount val="1"/>
                <c:pt idx="0">
                  <c:v>Value </c:v>
                </c:pt>
              </c:strCache>
            </c:strRef>
          </c:tx>
          <c:spPr>
            <a:solidFill>
              <a:srgbClr val="FF0000"/>
            </a:solidFill>
            <a:ln w="34925">
              <a:solidFill>
                <a:srgbClr val="FF0000"/>
              </a:solidFill>
            </a:ln>
            <a:effectLst/>
          </c:spPr>
          <c:invertIfNegative val="0"/>
          <c:cat>
            <c:strRef>
              <c:f>'Quarterly Trading Activity'!$U$10:$U$29</c:f>
              <c:strCache>
                <c:ptCount val="20"/>
                <c:pt idx="0">
                  <c:v>Q3 2013</c:v>
                </c:pt>
                <c:pt idx="1">
                  <c:v>Q4 2013</c:v>
                </c:pt>
                <c:pt idx="2">
                  <c:v>Q1 2014</c:v>
                </c:pt>
                <c:pt idx="3">
                  <c:v>Q2 2014</c:v>
                </c:pt>
                <c:pt idx="4">
                  <c:v>Q3 2014</c:v>
                </c:pt>
                <c:pt idx="5">
                  <c:v>Q4 2014</c:v>
                </c:pt>
                <c:pt idx="6">
                  <c:v>Q1 2015</c:v>
                </c:pt>
                <c:pt idx="7">
                  <c:v>Q2 2015</c:v>
                </c:pt>
                <c:pt idx="8">
                  <c:v>Q3 2015</c:v>
                </c:pt>
                <c:pt idx="9">
                  <c:v>Q4 2015 </c:v>
                </c:pt>
                <c:pt idx="10">
                  <c:v>Q1 2016</c:v>
                </c:pt>
                <c:pt idx="11">
                  <c:v>Q2 2016</c:v>
                </c:pt>
                <c:pt idx="12">
                  <c:v>Q3 2016</c:v>
                </c:pt>
                <c:pt idx="13">
                  <c:v>Q4 2016</c:v>
                </c:pt>
                <c:pt idx="14">
                  <c:v>Q1 2017</c:v>
                </c:pt>
                <c:pt idx="15">
                  <c:v>Q2 2017</c:v>
                </c:pt>
                <c:pt idx="16">
                  <c:v>Q3 2017</c:v>
                </c:pt>
                <c:pt idx="17">
                  <c:v>Q4 2017</c:v>
                </c:pt>
                <c:pt idx="18">
                  <c:v>Q1 2018</c:v>
                </c:pt>
                <c:pt idx="19">
                  <c:v>Q2 2018</c:v>
                </c:pt>
              </c:strCache>
            </c:strRef>
          </c:cat>
          <c:val>
            <c:numRef>
              <c:f>'Quarterly Trading Activity'!$W$10:$W$29</c:f>
              <c:numCache>
                <c:formatCode>_(* #,##0_);_(* \(#,##0\);_(* "-"??_);_(@_)</c:formatCode>
                <c:ptCount val="20"/>
                <c:pt idx="0">
                  <c:v>52.892749999999999</c:v>
                </c:pt>
                <c:pt idx="1">
                  <c:v>23.673594999999999</c:v>
                </c:pt>
                <c:pt idx="2">
                  <c:v>31.200800000000001</c:v>
                </c:pt>
                <c:pt idx="3">
                  <c:v>416.14836048000001</c:v>
                </c:pt>
                <c:pt idx="4">
                  <c:v>612.01803344000007</c:v>
                </c:pt>
                <c:pt idx="5" formatCode="General">
                  <c:v>1265.3011384599999</c:v>
                </c:pt>
                <c:pt idx="6" formatCode="General">
                  <c:v>665.33318519000011</c:v>
                </c:pt>
                <c:pt idx="7" formatCode="General">
                  <c:v>3250.6927486699933</c:v>
                </c:pt>
                <c:pt idx="8" formatCode="General">
                  <c:v>4488.0147973699995</c:v>
                </c:pt>
                <c:pt idx="9" formatCode="General">
                  <c:v>2374.6358580599999</c:v>
                </c:pt>
                <c:pt idx="10" formatCode="General">
                  <c:v>1010.6653781599999</c:v>
                </c:pt>
                <c:pt idx="11" formatCode="General">
                  <c:v>1349.25467727</c:v>
                </c:pt>
                <c:pt idx="12" formatCode="General">
                  <c:v>704.87573124999994</c:v>
                </c:pt>
                <c:pt idx="13" formatCode="General">
                  <c:v>2627.8311260199989</c:v>
                </c:pt>
                <c:pt idx="14" formatCode="General">
                  <c:v>1014.45</c:v>
                </c:pt>
                <c:pt idx="15" formatCode="General">
                  <c:v>884.22</c:v>
                </c:pt>
                <c:pt idx="16" formatCode="General">
                  <c:v>861.88</c:v>
                </c:pt>
                <c:pt idx="17" formatCode="General">
                  <c:v>1058</c:v>
                </c:pt>
                <c:pt idx="18" formatCode="General">
                  <c:v>3597.9</c:v>
                </c:pt>
                <c:pt idx="19" formatCode="General">
                  <c:v>1702.51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DE-4024-9001-2F362B1F2D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32"/>
        <c:axId val="1994467552"/>
        <c:axId val="1994478976"/>
      </c:barChart>
      <c:lineChart>
        <c:grouping val="standard"/>
        <c:varyColors val="0"/>
        <c:ser>
          <c:idx val="2"/>
          <c:order val="2"/>
          <c:tx>
            <c:strRef>
              <c:f>'Quarterly Trading Activity'!$X$9</c:f>
              <c:strCache>
                <c:ptCount val="1"/>
                <c:pt idx="0">
                  <c:v>Deals 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'Quarterly Trading Activity'!$U$10:$U$29</c:f>
              <c:strCache>
                <c:ptCount val="20"/>
                <c:pt idx="0">
                  <c:v>Q3 2013</c:v>
                </c:pt>
                <c:pt idx="1">
                  <c:v>Q4 2013</c:v>
                </c:pt>
                <c:pt idx="2">
                  <c:v>Q1 2014</c:v>
                </c:pt>
                <c:pt idx="3">
                  <c:v>Q2 2014</c:v>
                </c:pt>
                <c:pt idx="4">
                  <c:v>Q3 2014</c:v>
                </c:pt>
                <c:pt idx="5">
                  <c:v>Q4 2014</c:v>
                </c:pt>
                <c:pt idx="6">
                  <c:v>Q1 2015</c:v>
                </c:pt>
                <c:pt idx="7">
                  <c:v>Q2 2015</c:v>
                </c:pt>
                <c:pt idx="8">
                  <c:v>Q3 2015</c:v>
                </c:pt>
                <c:pt idx="9">
                  <c:v>Q4 2015 </c:v>
                </c:pt>
                <c:pt idx="10">
                  <c:v>Q1 2016</c:v>
                </c:pt>
                <c:pt idx="11">
                  <c:v>Q2 2016</c:v>
                </c:pt>
                <c:pt idx="12">
                  <c:v>Q3 2016</c:v>
                </c:pt>
                <c:pt idx="13">
                  <c:v>Q4 2016</c:v>
                </c:pt>
                <c:pt idx="14">
                  <c:v>Q1 2017</c:v>
                </c:pt>
                <c:pt idx="15">
                  <c:v>Q2 2017</c:v>
                </c:pt>
                <c:pt idx="16">
                  <c:v>Q3 2017</c:v>
                </c:pt>
                <c:pt idx="17">
                  <c:v>Q4 2017</c:v>
                </c:pt>
                <c:pt idx="18">
                  <c:v>Q1 2018</c:v>
                </c:pt>
                <c:pt idx="19">
                  <c:v>Q2 2018</c:v>
                </c:pt>
              </c:strCache>
            </c:strRef>
          </c:cat>
          <c:val>
            <c:numRef>
              <c:f>'Quarterly Trading Activity'!$X$10:$X$29</c:f>
              <c:numCache>
                <c:formatCode>General</c:formatCode>
                <c:ptCount val="20"/>
                <c:pt idx="0">
                  <c:v>12</c:v>
                </c:pt>
                <c:pt idx="1">
                  <c:v>9</c:v>
                </c:pt>
                <c:pt idx="2">
                  <c:v>23</c:v>
                </c:pt>
                <c:pt idx="3">
                  <c:v>97</c:v>
                </c:pt>
                <c:pt idx="4">
                  <c:v>108</c:v>
                </c:pt>
                <c:pt idx="5">
                  <c:v>189</c:v>
                </c:pt>
                <c:pt idx="6">
                  <c:v>151</c:v>
                </c:pt>
                <c:pt idx="7">
                  <c:v>485</c:v>
                </c:pt>
                <c:pt idx="8">
                  <c:v>971</c:v>
                </c:pt>
                <c:pt idx="9">
                  <c:v>599</c:v>
                </c:pt>
                <c:pt idx="10">
                  <c:v>675</c:v>
                </c:pt>
                <c:pt idx="11">
                  <c:v>1419</c:v>
                </c:pt>
                <c:pt idx="12">
                  <c:v>1996</c:v>
                </c:pt>
                <c:pt idx="13">
                  <c:v>767</c:v>
                </c:pt>
                <c:pt idx="14">
                  <c:v>700</c:v>
                </c:pt>
                <c:pt idx="15">
                  <c:v>741</c:v>
                </c:pt>
                <c:pt idx="16">
                  <c:v>691</c:v>
                </c:pt>
                <c:pt idx="17">
                  <c:v>657</c:v>
                </c:pt>
                <c:pt idx="18">
                  <c:v>648</c:v>
                </c:pt>
                <c:pt idx="19">
                  <c:v>828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9DE-4024-9001-2F362B1F2D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6778448"/>
        <c:axId val="1994479520"/>
      </c:lineChart>
      <c:catAx>
        <c:axId val="199446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4478976"/>
        <c:crosses val="autoZero"/>
        <c:auto val="1"/>
        <c:lblAlgn val="ctr"/>
        <c:lblOffset val="100"/>
        <c:noMultiLvlLbl val="0"/>
      </c:catAx>
      <c:valAx>
        <c:axId val="1994478976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4467552"/>
        <c:crosses val="autoZero"/>
        <c:crossBetween val="between"/>
      </c:valAx>
      <c:valAx>
        <c:axId val="199447952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6778448"/>
        <c:crosses val="max"/>
        <c:crossBetween val="between"/>
      </c:valAx>
      <c:catAx>
        <c:axId val="20367784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944795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065268888230872"/>
          <c:y val="0"/>
          <c:w val="0.62344646151743621"/>
          <c:h val="0.146941597992379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'[MARKET INDEX - 2018 (5).xlsx] USI &amp; Market Cap Graph'!$C$1</c:f>
              <c:strCache>
                <c:ptCount val="1"/>
                <c:pt idx="0">
                  <c:v>Market Cap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cat>
            <c:numRef>
              <c:f>'[MARKET INDEX - 2018 (5).xlsx] USI &amp; Market Cap Graph'!$A$2:$A$122</c:f>
              <c:numCache>
                <c:formatCode>dd\-mm\-yyyy</c:formatCode>
                <c:ptCount val="121"/>
                <c:pt idx="0">
                  <c:v>43102</c:v>
                </c:pt>
                <c:pt idx="1">
                  <c:v>43103</c:v>
                </c:pt>
                <c:pt idx="2">
                  <c:v>43104</c:v>
                </c:pt>
                <c:pt idx="3">
                  <c:v>43105</c:v>
                </c:pt>
                <c:pt idx="4">
                  <c:v>43108</c:v>
                </c:pt>
                <c:pt idx="5">
                  <c:v>43109</c:v>
                </c:pt>
                <c:pt idx="6">
                  <c:v>43110</c:v>
                </c:pt>
                <c:pt idx="7">
                  <c:v>43111</c:v>
                </c:pt>
                <c:pt idx="8">
                  <c:v>43112</c:v>
                </c:pt>
                <c:pt idx="9">
                  <c:v>43115</c:v>
                </c:pt>
                <c:pt idx="10">
                  <c:v>43116</c:v>
                </c:pt>
                <c:pt idx="11">
                  <c:v>43117</c:v>
                </c:pt>
                <c:pt idx="12">
                  <c:v>43118</c:v>
                </c:pt>
                <c:pt idx="13">
                  <c:v>43119</c:v>
                </c:pt>
                <c:pt idx="14">
                  <c:v>43122</c:v>
                </c:pt>
                <c:pt idx="15">
                  <c:v>43123</c:v>
                </c:pt>
                <c:pt idx="16">
                  <c:v>43124</c:v>
                </c:pt>
                <c:pt idx="17">
                  <c:v>43125</c:v>
                </c:pt>
                <c:pt idx="18">
                  <c:v>43126</c:v>
                </c:pt>
                <c:pt idx="19">
                  <c:v>43129</c:v>
                </c:pt>
                <c:pt idx="20">
                  <c:v>43130</c:v>
                </c:pt>
                <c:pt idx="21">
                  <c:v>43131</c:v>
                </c:pt>
                <c:pt idx="22">
                  <c:v>43132</c:v>
                </c:pt>
                <c:pt idx="23">
                  <c:v>43133</c:v>
                </c:pt>
                <c:pt idx="24">
                  <c:v>43136</c:v>
                </c:pt>
                <c:pt idx="25">
                  <c:v>43137</c:v>
                </c:pt>
                <c:pt idx="26">
                  <c:v>43138</c:v>
                </c:pt>
                <c:pt idx="27">
                  <c:v>43139</c:v>
                </c:pt>
                <c:pt idx="28">
                  <c:v>43140</c:v>
                </c:pt>
                <c:pt idx="29">
                  <c:v>43143</c:v>
                </c:pt>
                <c:pt idx="30">
                  <c:v>43144</c:v>
                </c:pt>
                <c:pt idx="31">
                  <c:v>43145</c:v>
                </c:pt>
                <c:pt idx="32">
                  <c:v>43146</c:v>
                </c:pt>
                <c:pt idx="33">
                  <c:v>43147</c:v>
                </c:pt>
                <c:pt idx="34">
                  <c:v>42785</c:v>
                </c:pt>
                <c:pt idx="35">
                  <c:v>42786</c:v>
                </c:pt>
                <c:pt idx="36">
                  <c:v>42787</c:v>
                </c:pt>
                <c:pt idx="37">
                  <c:v>42788</c:v>
                </c:pt>
                <c:pt idx="38">
                  <c:v>42789</c:v>
                </c:pt>
                <c:pt idx="39">
                  <c:v>43157</c:v>
                </c:pt>
                <c:pt idx="40">
                  <c:v>43158</c:v>
                </c:pt>
                <c:pt idx="41">
                  <c:v>43159</c:v>
                </c:pt>
                <c:pt idx="42">
                  <c:v>43160</c:v>
                </c:pt>
                <c:pt idx="43">
                  <c:v>43161</c:v>
                </c:pt>
                <c:pt idx="44">
                  <c:v>43164</c:v>
                </c:pt>
                <c:pt idx="45">
                  <c:v>43165</c:v>
                </c:pt>
                <c:pt idx="46">
                  <c:v>43166</c:v>
                </c:pt>
                <c:pt idx="47">
                  <c:v>43167</c:v>
                </c:pt>
                <c:pt idx="48">
                  <c:v>43168</c:v>
                </c:pt>
                <c:pt idx="49">
                  <c:v>43171</c:v>
                </c:pt>
                <c:pt idx="50">
                  <c:v>43172</c:v>
                </c:pt>
                <c:pt idx="51">
                  <c:v>43173</c:v>
                </c:pt>
                <c:pt idx="52">
                  <c:v>43174</c:v>
                </c:pt>
                <c:pt idx="53">
                  <c:v>43175</c:v>
                </c:pt>
                <c:pt idx="54">
                  <c:v>43178</c:v>
                </c:pt>
                <c:pt idx="55">
                  <c:v>43179</c:v>
                </c:pt>
                <c:pt idx="56">
                  <c:v>43180</c:v>
                </c:pt>
                <c:pt idx="57">
                  <c:v>43181</c:v>
                </c:pt>
                <c:pt idx="58">
                  <c:v>43182</c:v>
                </c:pt>
                <c:pt idx="59">
                  <c:v>43185</c:v>
                </c:pt>
                <c:pt idx="60">
                  <c:v>43186</c:v>
                </c:pt>
                <c:pt idx="61">
                  <c:v>43187</c:v>
                </c:pt>
                <c:pt idx="62">
                  <c:v>43188</c:v>
                </c:pt>
                <c:pt idx="63">
                  <c:v>43193</c:v>
                </c:pt>
                <c:pt idx="64">
                  <c:v>43194</c:v>
                </c:pt>
                <c:pt idx="65">
                  <c:v>43195</c:v>
                </c:pt>
                <c:pt idx="66">
                  <c:v>43196</c:v>
                </c:pt>
                <c:pt idx="67">
                  <c:v>43199</c:v>
                </c:pt>
                <c:pt idx="68">
                  <c:v>43200</c:v>
                </c:pt>
                <c:pt idx="69">
                  <c:v>43201</c:v>
                </c:pt>
                <c:pt idx="70">
                  <c:v>43202</c:v>
                </c:pt>
                <c:pt idx="71">
                  <c:v>43203</c:v>
                </c:pt>
                <c:pt idx="72">
                  <c:v>43206</c:v>
                </c:pt>
                <c:pt idx="73">
                  <c:v>43207</c:v>
                </c:pt>
                <c:pt idx="74">
                  <c:v>43208</c:v>
                </c:pt>
                <c:pt idx="75">
                  <c:v>43209</c:v>
                </c:pt>
                <c:pt idx="76">
                  <c:v>43210</c:v>
                </c:pt>
                <c:pt idx="77">
                  <c:v>43213</c:v>
                </c:pt>
                <c:pt idx="78">
                  <c:v>43214</c:v>
                </c:pt>
                <c:pt idx="79">
                  <c:v>43215</c:v>
                </c:pt>
                <c:pt idx="80">
                  <c:v>43216</c:v>
                </c:pt>
                <c:pt idx="81">
                  <c:v>43217</c:v>
                </c:pt>
                <c:pt idx="82">
                  <c:v>43220</c:v>
                </c:pt>
                <c:pt idx="83">
                  <c:v>43222</c:v>
                </c:pt>
                <c:pt idx="84">
                  <c:v>43223</c:v>
                </c:pt>
                <c:pt idx="85">
                  <c:v>43224</c:v>
                </c:pt>
                <c:pt idx="86">
                  <c:v>43227</c:v>
                </c:pt>
                <c:pt idx="87">
                  <c:v>43228</c:v>
                </c:pt>
                <c:pt idx="88">
                  <c:v>43229</c:v>
                </c:pt>
                <c:pt idx="89">
                  <c:v>43230</c:v>
                </c:pt>
                <c:pt idx="90">
                  <c:v>43231</c:v>
                </c:pt>
                <c:pt idx="91">
                  <c:v>43234</c:v>
                </c:pt>
                <c:pt idx="92">
                  <c:v>43235</c:v>
                </c:pt>
                <c:pt idx="93">
                  <c:v>43236</c:v>
                </c:pt>
                <c:pt idx="94">
                  <c:v>43237</c:v>
                </c:pt>
                <c:pt idx="95">
                  <c:v>43241</c:v>
                </c:pt>
                <c:pt idx="96">
                  <c:v>43242</c:v>
                </c:pt>
                <c:pt idx="97">
                  <c:v>43243</c:v>
                </c:pt>
                <c:pt idx="98">
                  <c:v>43244</c:v>
                </c:pt>
                <c:pt idx="99">
                  <c:v>43245</c:v>
                </c:pt>
                <c:pt idx="100">
                  <c:v>43248</c:v>
                </c:pt>
                <c:pt idx="101">
                  <c:v>43250</c:v>
                </c:pt>
                <c:pt idx="102">
                  <c:v>43251</c:v>
                </c:pt>
                <c:pt idx="103">
                  <c:v>43255</c:v>
                </c:pt>
                <c:pt idx="104">
                  <c:v>43256</c:v>
                </c:pt>
                <c:pt idx="105">
                  <c:v>43257</c:v>
                </c:pt>
                <c:pt idx="106">
                  <c:v>43258</c:v>
                </c:pt>
                <c:pt idx="107">
                  <c:v>43259</c:v>
                </c:pt>
                <c:pt idx="108">
                  <c:v>43262</c:v>
                </c:pt>
                <c:pt idx="109">
                  <c:v>43263</c:v>
                </c:pt>
                <c:pt idx="110">
                  <c:v>43264</c:v>
                </c:pt>
                <c:pt idx="111">
                  <c:v>43265</c:v>
                </c:pt>
                <c:pt idx="112">
                  <c:v>43270</c:v>
                </c:pt>
                <c:pt idx="113">
                  <c:v>43271</c:v>
                </c:pt>
                <c:pt idx="114">
                  <c:v>43272</c:v>
                </c:pt>
                <c:pt idx="115">
                  <c:v>43273</c:v>
                </c:pt>
                <c:pt idx="116">
                  <c:v>43276</c:v>
                </c:pt>
                <c:pt idx="117">
                  <c:v>43277</c:v>
                </c:pt>
                <c:pt idx="118">
                  <c:v>43278</c:v>
                </c:pt>
                <c:pt idx="119">
                  <c:v>43279</c:v>
                </c:pt>
                <c:pt idx="120">
                  <c:v>43280</c:v>
                </c:pt>
              </c:numCache>
            </c:numRef>
          </c:cat>
          <c:val>
            <c:numRef>
              <c:f>'[MARKET INDEX - 2018 (5).xlsx] USI &amp; Market Cap Graph'!$C$2:$C$122</c:f>
              <c:numCache>
                <c:formatCode>_(* #,##0.00_);_(* \(#,##0.00\);_(* "-"??_);_(@_)</c:formatCode>
                <c:ptCount val="121"/>
                <c:pt idx="0">
                  <c:v>409.33888605981002</c:v>
                </c:pt>
                <c:pt idx="1">
                  <c:v>402.51213430460996</c:v>
                </c:pt>
                <c:pt idx="2">
                  <c:v>404.26213430460996</c:v>
                </c:pt>
                <c:pt idx="3">
                  <c:v>406.70711717461</c:v>
                </c:pt>
                <c:pt idx="4">
                  <c:v>405.61074412125998</c:v>
                </c:pt>
                <c:pt idx="5">
                  <c:v>415.26732581200002</c:v>
                </c:pt>
                <c:pt idx="6">
                  <c:v>406.52911918429999</c:v>
                </c:pt>
                <c:pt idx="7">
                  <c:v>404.17081518430001</c:v>
                </c:pt>
                <c:pt idx="8">
                  <c:v>405.62207918429999</c:v>
                </c:pt>
                <c:pt idx="9">
                  <c:v>420.37270927838</c:v>
                </c:pt>
                <c:pt idx="10">
                  <c:v>422.12270927829996</c:v>
                </c:pt>
                <c:pt idx="11">
                  <c:v>425.87570927830001</c:v>
                </c:pt>
                <c:pt idx="12">
                  <c:v>426.12001127830001</c:v>
                </c:pt>
                <c:pt idx="13">
                  <c:v>415.33149918549998</c:v>
                </c:pt>
                <c:pt idx="14">
                  <c:v>412.38149918549999</c:v>
                </c:pt>
                <c:pt idx="15">
                  <c:v>412.38149918549999</c:v>
                </c:pt>
                <c:pt idx="16">
                  <c:v>412.38149918549999</c:v>
                </c:pt>
                <c:pt idx="17">
                  <c:v>413.33149918549998</c:v>
                </c:pt>
                <c:pt idx="18">
                  <c:v>412.4278429355</c:v>
                </c:pt>
                <c:pt idx="19">
                  <c:v>412.4278429355</c:v>
                </c:pt>
                <c:pt idx="20">
                  <c:v>412.4278429355</c:v>
                </c:pt>
                <c:pt idx="21">
                  <c:v>426.45376003950003</c:v>
                </c:pt>
                <c:pt idx="22">
                  <c:v>426.45376003950003</c:v>
                </c:pt>
                <c:pt idx="23">
                  <c:v>426.45376003950003</c:v>
                </c:pt>
                <c:pt idx="24">
                  <c:v>423.51940848750002</c:v>
                </c:pt>
                <c:pt idx="25">
                  <c:v>425.0857912843</c:v>
                </c:pt>
                <c:pt idx="26">
                  <c:v>425.54859015917998</c:v>
                </c:pt>
                <c:pt idx="27">
                  <c:v>440.96321952749997</c:v>
                </c:pt>
                <c:pt idx="28">
                  <c:v>428.04749376109999</c:v>
                </c:pt>
                <c:pt idx="29">
                  <c:v>440.1097322695</c:v>
                </c:pt>
                <c:pt idx="30">
                  <c:v>440.1097322695</c:v>
                </c:pt>
                <c:pt idx="31">
                  <c:v>446.52671290849997</c:v>
                </c:pt>
                <c:pt idx="32">
                  <c:v>450.09202090849999</c:v>
                </c:pt>
                <c:pt idx="33">
                  <c:v>443.9042036285</c:v>
                </c:pt>
                <c:pt idx="34">
                  <c:v>445.85420362849999</c:v>
                </c:pt>
                <c:pt idx="35">
                  <c:v>445.85420362849999</c:v>
                </c:pt>
                <c:pt idx="36">
                  <c:v>446.46524462849999</c:v>
                </c:pt>
                <c:pt idx="37">
                  <c:v>444.60072526082001</c:v>
                </c:pt>
                <c:pt idx="38">
                  <c:v>449.85983250082</c:v>
                </c:pt>
                <c:pt idx="39">
                  <c:v>454.17197646209996</c:v>
                </c:pt>
                <c:pt idx="40">
                  <c:v>464.00602254850003</c:v>
                </c:pt>
                <c:pt idx="41">
                  <c:v>453.98720303209996</c:v>
                </c:pt>
                <c:pt idx="42">
                  <c:v>453.98720303209996</c:v>
                </c:pt>
                <c:pt idx="43">
                  <c:v>456.41850803209996</c:v>
                </c:pt>
                <c:pt idx="44">
                  <c:v>456.41850803209996</c:v>
                </c:pt>
                <c:pt idx="45">
                  <c:v>456.69328803209999</c:v>
                </c:pt>
                <c:pt idx="46">
                  <c:v>461.47733411849998</c:v>
                </c:pt>
                <c:pt idx="47">
                  <c:v>454.12325754250003</c:v>
                </c:pt>
                <c:pt idx="48">
                  <c:v>448.82325754250002</c:v>
                </c:pt>
                <c:pt idx="49">
                  <c:v>448.82325754250002</c:v>
                </c:pt>
                <c:pt idx="50">
                  <c:v>442.85450575786001</c:v>
                </c:pt>
                <c:pt idx="51">
                  <c:v>442.32928575785996</c:v>
                </c:pt>
                <c:pt idx="52">
                  <c:v>435.53398764330001</c:v>
                </c:pt>
                <c:pt idx="53">
                  <c:v>447.52120195049997</c:v>
                </c:pt>
                <c:pt idx="54">
                  <c:v>449.4338738225</c:v>
                </c:pt>
                <c:pt idx="55">
                  <c:v>453.89406534314003</c:v>
                </c:pt>
                <c:pt idx="56">
                  <c:v>450.61805666280998</c:v>
                </c:pt>
                <c:pt idx="57">
                  <c:v>454.46062154280997</c:v>
                </c:pt>
                <c:pt idx="58">
                  <c:v>448.53428560680999</c:v>
                </c:pt>
                <c:pt idx="59">
                  <c:v>458.03341461400998</c:v>
                </c:pt>
                <c:pt idx="60">
                  <c:v>461.53712379800999</c:v>
                </c:pt>
                <c:pt idx="61">
                  <c:v>453.87288670040999</c:v>
                </c:pt>
                <c:pt idx="62">
                  <c:v>449.22643631001</c:v>
                </c:pt>
                <c:pt idx="63">
                  <c:v>449.27643631001001</c:v>
                </c:pt>
                <c:pt idx="64">
                  <c:v>446.27643631001001</c:v>
                </c:pt>
                <c:pt idx="65">
                  <c:v>444.34475663001001</c:v>
                </c:pt>
                <c:pt idx="66">
                  <c:v>444.30475663000999</c:v>
                </c:pt>
                <c:pt idx="67">
                  <c:v>444.30475663000999</c:v>
                </c:pt>
                <c:pt idx="68">
                  <c:v>444.30475663000999</c:v>
                </c:pt>
                <c:pt idx="69">
                  <c:v>447.72025375000999</c:v>
                </c:pt>
                <c:pt idx="70">
                  <c:v>446.00996575001</c:v>
                </c:pt>
                <c:pt idx="71">
                  <c:v>450.55996575001001</c:v>
                </c:pt>
                <c:pt idx="72">
                  <c:v>450.55996575001001</c:v>
                </c:pt>
                <c:pt idx="73">
                  <c:v>450.55996575001001</c:v>
                </c:pt>
                <c:pt idx="74">
                  <c:v>465.80102606801</c:v>
                </c:pt>
                <c:pt idx="75">
                  <c:v>465.80102606801</c:v>
                </c:pt>
                <c:pt idx="76">
                  <c:v>465.80102606801</c:v>
                </c:pt>
                <c:pt idx="77">
                  <c:v>470.85102606801001</c:v>
                </c:pt>
                <c:pt idx="78">
                  <c:v>479.00102606800999</c:v>
                </c:pt>
                <c:pt idx="79">
                  <c:v>478.35102606801001</c:v>
                </c:pt>
                <c:pt idx="80">
                  <c:v>469.25102606800999</c:v>
                </c:pt>
                <c:pt idx="81">
                  <c:v>468.65102606801003</c:v>
                </c:pt>
                <c:pt idx="82">
                  <c:v>473.28108660180999</c:v>
                </c:pt>
                <c:pt idx="83">
                  <c:v>478.28108660180999</c:v>
                </c:pt>
                <c:pt idx="84">
                  <c:v>485.78108660180999</c:v>
                </c:pt>
                <c:pt idx="85">
                  <c:v>484.15978894421005</c:v>
                </c:pt>
                <c:pt idx="86">
                  <c:v>471.94443785780999</c:v>
                </c:pt>
                <c:pt idx="87">
                  <c:v>472.93168296863001</c:v>
                </c:pt>
                <c:pt idx="88">
                  <c:v>473.63819272250998</c:v>
                </c:pt>
                <c:pt idx="89">
                  <c:v>474.13819272250998</c:v>
                </c:pt>
                <c:pt idx="90">
                  <c:v>463.96948961851001</c:v>
                </c:pt>
                <c:pt idx="91">
                  <c:v>458.96948961851001</c:v>
                </c:pt>
                <c:pt idx="92">
                  <c:v>458.92216149051001</c:v>
                </c:pt>
                <c:pt idx="93">
                  <c:v>458.05793761850998</c:v>
                </c:pt>
                <c:pt idx="94">
                  <c:v>451.20405934778995</c:v>
                </c:pt>
                <c:pt idx="95">
                  <c:v>449.53892200250999</c:v>
                </c:pt>
                <c:pt idx="96">
                  <c:v>444.65724232251</c:v>
                </c:pt>
                <c:pt idx="97">
                  <c:v>453.31769355930999</c:v>
                </c:pt>
                <c:pt idx="98">
                  <c:v>444.72593732250999</c:v>
                </c:pt>
                <c:pt idx="99">
                  <c:v>449.60761700250998</c:v>
                </c:pt>
                <c:pt idx="100">
                  <c:v>449.60761700250998</c:v>
                </c:pt>
                <c:pt idx="101">
                  <c:v>452.61915700251001</c:v>
                </c:pt>
                <c:pt idx="102">
                  <c:v>452.61915700251001</c:v>
                </c:pt>
                <c:pt idx="103">
                  <c:v>452.61915700251001</c:v>
                </c:pt>
                <c:pt idx="104">
                  <c:v>452.61915700251001</c:v>
                </c:pt>
                <c:pt idx="105">
                  <c:v>450.35579764251003</c:v>
                </c:pt>
                <c:pt idx="106">
                  <c:v>450.86312577051001</c:v>
                </c:pt>
                <c:pt idx="107">
                  <c:v>444.41588942060997</c:v>
                </c:pt>
                <c:pt idx="108">
                  <c:v>446.23135344611001</c:v>
                </c:pt>
                <c:pt idx="109">
                  <c:v>447.36191719010998</c:v>
                </c:pt>
                <c:pt idx="110">
                  <c:v>457.10807655011001</c:v>
                </c:pt>
                <c:pt idx="111">
                  <c:v>446.65879719010996</c:v>
                </c:pt>
                <c:pt idx="112">
                  <c:v>448.77099649051002</c:v>
                </c:pt>
                <c:pt idx="113">
                  <c:v>448.97397569051003</c:v>
                </c:pt>
                <c:pt idx="114">
                  <c:v>448.97397569051003</c:v>
                </c:pt>
                <c:pt idx="115">
                  <c:v>446.07326177050999</c:v>
                </c:pt>
                <c:pt idx="116">
                  <c:v>446.07326177050999</c:v>
                </c:pt>
                <c:pt idx="117">
                  <c:v>446.07326177050999</c:v>
                </c:pt>
                <c:pt idx="118">
                  <c:v>443.57326177099998</c:v>
                </c:pt>
                <c:pt idx="119">
                  <c:v>445.25115364251002</c:v>
                </c:pt>
                <c:pt idx="120">
                  <c:v>441.01883296650999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F4-4E6E-8C59-90282E603F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94464832"/>
        <c:axId val="1994475168"/>
      </c:areaChart>
      <c:lineChart>
        <c:grouping val="standard"/>
        <c:varyColors val="0"/>
        <c:ser>
          <c:idx val="1"/>
          <c:order val="1"/>
          <c:tx>
            <c:strRef>
              <c:f>'[MARKET INDEX - 2018 (5).xlsx] USI &amp; Market Cap Graph'!$D$1</c:f>
              <c:strCache>
                <c:ptCount val="1"/>
                <c:pt idx="0">
                  <c:v>USI</c:v>
                </c:pt>
              </c:strCache>
            </c:strRef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'[MARKET INDEX - 2018 (5).xlsx] USI &amp; Market Cap Graph'!$A$2:$A$122</c:f>
              <c:numCache>
                <c:formatCode>dd\-mm\-yyyy</c:formatCode>
                <c:ptCount val="121"/>
                <c:pt idx="0">
                  <c:v>43102</c:v>
                </c:pt>
                <c:pt idx="1">
                  <c:v>43103</c:v>
                </c:pt>
                <c:pt idx="2">
                  <c:v>43104</c:v>
                </c:pt>
                <c:pt idx="3">
                  <c:v>43105</c:v>
                </c:pt>
                <c:pt idx="4">
                  <c:v>43108</c:v>
                </c:pt>
                <c:pt idx="5">
                  <c:v>43109</c:v>
                </c:pt>
                <c:pt idx="6">
                  <c:v>43110</c:v>
                </c:pt>
                <c:pt idx="7">
                  <c:v>43111</c:v>
                </c:pt>
                <c:pt idx="8">
                  <c:v>43112</c:v>
                </c:pt>
                <c:pt idx="9">
                  <c:v>43115</c:v>
                </c:pt>
                <c:pt idx="10">
                  <c:v>43116</c:v>
                </c:pt>
                <c:pt idx="11">
                  <c:v>43117</c:v>
                </c:pt>
                <c:pt idx="12">
                  <c:v>43118</c:v>
                </c:pt>
                <c:pt idx="13">
                  <c:v>43119</c:v>
                </c:pt>
                <c:pt idx="14">
                  <c:v>43122</c:v>
                </c:pt>
                <c:pt idx="15">
                  <c:v>43123</c:v>
                </c:pt>
                <c:pt idx="16">
                  <c:v>43124</c:v>
                </c:pt>
                <c:pt idx="17">
                  <c:v>43125</c:v>
                </c:pt>
                <c:pt idx="18">
                  <c:v>43126</c:v>
                </c:pt>
                <c:pt idx="19">
                  <c:v>43129</c:v>
                </c:pt>
                <c:pt idx="20">
                  <c:v>43130</c:v>
                </c:pt>
                <c:pt idx="21">
                  <c:v>43131</c:v>
                </c:pt>
                <c:pt idx="22">
                  <c:v>43132</c:v>
                </c:pt>
                <c:pt idx="23">
                  <c:v>43133</c:v>
                </c:pt>
                <c:pt idx="24">
                  <c:v>43136</c:v>
                </c:pt>
                <c:pt idx="25">
                  <c:v>43137</c:v>
                </c:pt>
                <c:pt idx="26">
                  <c:v>43138</c:v>
                </c:pt>
                <c:pt idx="27">
                  <c:v>43139</c:v>
                </c:pt>
                <c:pt idx="28">
                  <c:v>43140</c:v>
                </c:pt>
                <c:pt idx="29">
                  <c:v>43143</c:v>
                </c:pt>
                <c:pt idx="30">
                  <c:v>43144</c:v>
                </c:pt>
                <c:pt idx="31">
                  <c:v>43145</c:v>
                </c:pt>
                <c:pt idx="32">
                  <c:v>43146</c:v>
                </c:pt>
                <c:pt idx="33">
                  <c:v>43147</c:v>
                </c:pt>
                <c:pt idx="34">
                  <c:v>42785</c:v>
                </c:pt>
                <c:pt idx="35">
                  <c:v>42786</c:v>
                </c:pt>
                <c:pt idx="36">
                  <c:v>42787</c:v>
                </c:pt>
                <c:pt idx="37">
                  <c:v>42788</c:v>
                </c:pt>
                <c:pt idx="38">
                  <c:v>42789</c:v>
                </c:pt>
                <c:pt idx="39">
                  <c:v>43157</c:v>
                </c:pt>
                <c:pt idx="40">
                  <c:v>43158</c:v>
                </c:pt>
                <c:pt idx="41">
                  <c:v>43159</c:v>
                </c:pt>
                <c:pt idx="42">
                  <c:v>43160</c:v>
                </c:pt>
                <c:pt idx="43">
                  <c:v>43161</c:v>
                </c:pt>
                <c:pt idx="44">
                  <c:v>43164</c:v>
                </c:pt>
                <c:pt idx="45">
                  <c:v>43165</c:v>
                </c:pt>
                <c:pt idx="46">
                  <c:v>43166</c:v>
                </c:pt>
                <c:pt idx="47">
                  <c:v>43167</c:v>
                </c:pt>
                <c:pt idx="48">
                  <c:v>43168</c:v>
                </c:pt>
                <c:pt idx="49">
                  <c:v>43171</c:v>
                </c:pt>
                <c:pt idx="50">
                  <c:v>43172</c:v>
                </c:pt>
                <c:pt idx="51">
                  <c:v>43173</c:v>
                </c:pt>
                <c:pt idx="52">
                  <c:v>43174</c:v>
                </c:pt>
                <c:pt idx="53">
                  <c:v>43175</c:v>
                </c:pt>
                <c:pt idx="54">
                  <c:v>43178</c:v>
                </c:pt>
                <c:pt idx="55">
                  <c:v>43179</c:v>
                </c:pt>
                <c:pt idx="56">
                  <c:v>43180</c:v>
                </c:pt>
                <c:pt idx="57">
                  <c:v>43181</c:v>
                </c:pt>
                <c:pt idx="58">
                  <c:v>43182</c:v>
                </c:pt>
                <c:pt idx="59">
                  <c:v>43185</c:v>
                </c:pt>
                <c:pt idx="60">
                  <c:v>43186</c:v>
                </c:pt>
                <c:pt idx="61">
                  <c:v>43187</c:v>
                </c:pt>
                <c:pt idx="62">
                  <c:v>43188</c:v>
                </c:pt>
                <c:pt idx="63">
                  <c:v>43193</c:v>
                </c:pt>
                <c:pt idx="64">
                  <c:v>43194</c:v>
                </c:pt>
                <c:pt idx="65">
                  <c:v>43195</c:v>
                </c:pt>
                <c:pt idx="66">
                  <c:v>43196</c:v>
                </c:pt>
                <c:pt idx="67">
                  <c:v>43199</c:v>
                </c:pt>
                <c:pt idx="68">
                  <c:v>43200</c:v>
                </c:pt>
                <c:pt idx="69">
                  <c:v>43201</c:v>
                </c:pt>
                <c:pt idx="70">
                  <c:v>43202</c:v>
                </c:pt>
                <c:pt idx="71">
                  <c:v>43203</c:v>
                </c:pt>
                <c:pt idx="72">
                  <c:v>43206</c:v>
                </c:pt>
                <c:pt idx="73">
                  <c:v>43207</c:v>
                </c:pt>
                <c:pt idx="74">
                  <c:v>43208</c:v>
                </c:pt>
                <c:pt idx="75">
                  <c:v>43209</c:v>
                </c:pt>
                <c:pt idx="76">
                  <c:v>43210</c:v>
                </c:pt>
                <c:pt idx="77">
                  <c:v>43213</c:v>
                </c:pt>
                <c:pt idx="78">
                  <c:v>43214</c:v>
                </c:pt>
                <c:pt idx="79">
                  <c:v>43215</c:v>
                </c:pt>
                <c:pt idx="80">
                  <c:v>43216</c:v>
                </c:pt>
                <c:pt idx="81">
                  <c:v>43217</c:v>
                </c:pt>
                <c:pt idx="82">
                  <c:v>43220</c:v>
                </c:pt>
                <c:pt idx="83">
                  <c:v>43222</c:v>
                </c:pt>
                <c:pt idx="84">
                  <c:v>43223</c:v>
                </c:pt>
                <c:pt idx="85">
                  <c:v>43224</c:v>
                </c:pt>
                <c:pt idx="86">
                  <c:v>43227</c:v>
                </c:pt>
                <c:pt idx="87">
                  <c:v>43228</c:v>
                </c:pt>
                <c:pt idx="88">
                  <c:v>43229</c:v>
                </c:pt>
                <c:pt idx="89">
                  <c:v>43230</c:v>
                </c:pt>
                <c:pt idx="90">
                  <c:v>43231</c:v>
                </c:pt>
                <c:pt idx="91">
                  <c:v>43234</c:v>
                </c:pt>
                <c:pt idx="92">
                  <c:v>43235</c:v>
                </c:pt>
                <c:pt idx="93">
                  <c:v>43236</c:v>
                </c:pt>
                <c:pt idx="94">
                  <c:v>43237</c:v>
                </c:pt>
                <c:pt idx="95">
                  <c:v>43241</c:v>
                </c:pt>
                <c:pt idx="96">
                  <c:v>43242</c:v>
                </c:pt>
                <c:pt idx="97">
                  <c:v>43243</c:v>
                </c:pt>
                <c:pt idx="98">
                  <c:v>43244</c:v>
                </c:pt>
                <c:pt idx="99">
                  <c:v>43245</c:v>
                </c:pt>
                <c:pt idx="100">
                  <c:v>43248</c:v>
                </c:pt>
                <c:pt idx="101">
                  <c:v>43250</c:v>
                </c:pt>
                <c:pt idx="102">
                  <c:v>43251</c:v>
                </c:pt>
                <c:pt idx="103">
                  <c:v>43255</c:v>
                </c:pt>
                <c:pt idx="104">
                  <c:v>43256</c:v>
                </c:pt>
                <c:pt idx="105">
                  <c:v>43257</c:v>
                </c:pt>
                <c:pt idx="106">
                  <c:v>43258</c:v>
                </c:pt>
                <c:pt idx="107">
                  <c:v>43259</c:v>
                </c:pt>
                <c:pt idx="108">
                  <c:v>43262</c:v>
                </c:pt>
                <c:pt idx="109">
                  <c:v>43263</c:v>
                </c:pt>
                <c:pt idx="110">
                  <c:v>43264</c:v>
                </c:pt>
                <c:pt idx="111">
                  <c:v>43265</c:v>
                </c:pt>
                <c:pt idx="112">
                  <c:v>43270</c:v>
                </c:pt>
                <c:pt idx="113">
                  <c:v>43271</c:v>
                </c:pt>
                <c:pt idx="114">
                  <c:v>43272</c:v>
                </c:pt>
                <c:pt idx="115">
                  <c:v>43273</c:v>
                </c:pt>
                <c:pt idx="116">
                  <c:v>43276</c:v>
                </c:pt>
                <c:pt idx="117">
                  <c:v>43277</c:v>
                </c:pt>
                <c:pt idx="118">
                  <c:v>43278</c:v>
                </c:pt>
                <c:pt idx="119">
                  <c:v>43279</c:v>
                </c:pt>
                <c:pt idx="120">
                  <c:v>43280</c:v>
                </c:pt>
              </c:numCache>
            </c:numRef>
          </c:cat>
          <c:val>
            <c:numRef>
              <c:f>'[MARKET INDEX - 2018 (5).xlsx] USI &amp; Market Cap Graph'!$D$2:$D$122</c:f>
              <c:numCache>
                <c:formatCode>0.00</c:formatCode>
                <c:ptCount val="121"/>
                <c:pt idx="0">
                  <c:v>604.87838473274701</c:v>
                </c:pt>
                <c:pt idx="1">
                  <c:v>594.79052180234009</c:v>
                </c:pt>
                <c:pt idx="2">
                  <c:v>597.37648958925502</c:v>
                </c:pt>
                <c:pt idx="3">
                  <c:v>600.98943069861434</c:v>
                </c:pt>
                <c:pt idx="4">
                  <c:v>599.3693247566689</c:v>
                </c:pt>
                <c:pt idx="5">
                  <c:v>613.63881571893523</c:v>
                </c:pt>
                <c:pt idx="6">
                  <c:v>600.7264038019988</c:v>
                </c:pt>
                <c:pt idx="7">
                  <c:v>597.24154770156872</c:v>
                </c:pt>
                <c:pt idx="8">
                  <c:v>599.38607453260261</c:v>
                </c:pt>
                <c:pt idx="9">
                  <c:v>621.18301982402477</c:v>
                </c:pt>
                <c:pt idx="10">
                  <c:v>623.76898761082145</c:v>
                </c:pt>
                <c:pt idx="11">
                  <c:v>629.31478024184526</c:v>
                </c:pt>
                <c:pt idx="12">
                  <c:v>629.67578430029039</c:v>
                </c:pt>
                <c:pt idx="13">
                  <c:v>613.73364444844867</c:v>
                </c:pt>
                <c:pt idx="14">
                  <c:v>609.37444160764926</c:v>
                </c:pt>
                <c:pt idx="15">
                  <c:v>609.37444160764926</c:v>
                </c:pt>
                <c:pt idx="16">
                  <c:v>609.37444160764926</c:v>
                </c:pt>
                <c:pt idx="17">
                  <c:v>610.77825269197444</c:v>
                </c:pt>
                <c:pt idx="18">
                  <c:v>609.44292357600625</c:v>
                </c:pt>
                <c:pt idx="19">
                  <c:v>609.44292357600625</c:v>
                </c:pt>
                <c:pt idx="20">
                  <c:v>609.44292357600625</c:v>
                </c:pt>
                <c:pt idx="21">
                  <c:v>630.16896346908231</c:v>
                </c:pt>
                <c:pt idx="22">
                  <c:v>630.16896346908231</c:v>
                </c:pt>
                <c:pt idx="23">
                  <c:v>630.16896346908231</c:v>
                </c:pt>
                <c:pt idx="24">
                  <c:v>625.83288427539333</c:v>
                </c:pt>
                <c:pt idx="25">
                  <c:v>628.1475216779661</c:v>
                </c:pt>
                <c:pt idx="26">
                  <c:v>628.83139766782915</c:v>
                </c:pt>
                <c:pt idx="27">
                  <c:v>651.60953194994818</c:v>
                </c:pt>
                <c:pt idx="28">
                  <c:v>632.52401722049808</c:v>
                </c:pt>
                <c:pt idx="29">
                  <c:v>650.34833734667359</c:v>
                </c:pt>
                <c:pt idx="30">
                  <c:v>650.34833734667359</c:v>
                </c:pt>
                <c:pt idx="31">
                  <c:v>659.83068318765118</c:v>
                </c:pt>
                <c:pt idx="32">
                  <c:v>665.09912412389701</c:v>
                </c:pt>
                <c:pt idx="33">
                  <c:v>655.95541203395669</c:v>
                </c:pt>
                <c:pt idx="34">
                  <c:v>658.83691899651899</c:v>
                </c:pt>
                <c:pt idx="35">
                  <c:v>658.83691899651899</c:v>
                </c:pt>
                <c:pt idx="36">
                  <c:v>659.73985176365284</c:v>
                </c:pt>
                <c:pt idx="37">
                  <c:v>656.98465917913893</c:v>
                </c:pt>
                <c:pt idx="38">
                  <c:v>664.75602027089383</c:v>
                </c:pt>
                <c:pt idx="39">
                  <c:v>671.12805762884227</c:v>
                </c:pt>
                <c:pt idx="40">
                  <c:v>685.65978699710922</c:v>
                </c:pt>
                <c:pt idx="41">
                  <c:v>670.85501869292352</c:v>
                </c:pt>
                <c:pt idx="42">
                  <c:v>670.85501869292352</c:v>
                </c:pt>
                <c:pt idx="43">
                  <c:v>674.44774807016074</c:v>
                </c:pt>
                <c:pt idx="44">
                  <c:v>674.44774807016074</c:v>
                </c:pt>
                <c:pt idx="45">
                  <c:v>674.85378934358278</c:v>
                </c:pt>
                <c:pt idx="46">
                  <c:v>681.92315452675234</c:v>
                </c:pt>
                <c:pt idx="47">
                  <c:v>671.05606588215721</c:v>
                </c:pt>
                <c:pt idx="48">
                  <c:v>663.22427772750052</c:v>
                </c:pt>
                <c:pt idx="49">
                  <c:v>663.22427772750052</c:v>
                </c:pt>
                <c:pt idx="50">
                  <c:v>654.40427781711765</c:v>
                </c:pt>
                <c:pt idx="51">
                  <c:v>653.62816238794994</c:v>
                </c:pt>
                <c:pt idx="52">
                  <c:v>643.58677837267237</c:v>
                </c:pt>
                <c:pt idx="53">
                  <c:v>661.30023554596653</c:v>
                </c:pt>
                <c:pt idx="54">
                  <c:v>664.12658288764101</c:v>
                </c:pt>
                <c:pt idx="55">
                  <c:v>670.71738951383884</c:v>
                </c:pt>
                <c:pt idx="56">
                  <c:v>665.87644498984616</c:v>
                </c:pt>
                <c:pt idx="57">
                  <c:v>671.55458727488087</c:v>
                </c:pt>
                <c:pt idx="58">
                  <c:v>662.79726508920521</c:v>
                </c:pt>
                <c:pt idx="59">
                  <c:v>676.83408886998711</c:v>
                </c:pt>
                <c:pt idx="60">
                  <c:v>682.01150548972544</c:v>
                </c:pt>
                <c:pt idx="61">
                  <c:v>670.68609392076996</c:v>
                </c:pt>
                <c:pt idx="62">
                  <c:v>663.82005333044276</c:v>
                </c:pt>
                <c:pt idx="63">
                  <c:v>663.89393812435469</c:v>
                </c:pt>
                <c:pt idx="64">
                  <c:v>659.46085048964335</c:v>
                </c:pt>
                <c:pt idx="65">
                  <c:v>656.60641538843299</c:v>
                </c:pt>
                <c:pt idx="66">
                  <c:v>656.54730755330354</c:v>
                </c:pt>
                <c:pt idx="67">
                  <c:v>656.54730755330354</c:v>
                </c:pt>
                <c:pt idx="68">
                  <c:v>656.54730755330354</c:v>
                </c:pt>
                <c:pt idx="69">
                  <c:v>661.59437356965816</c:v>
                </c:pt>
                <c:pt idx="70">
                  <c:v>659.06708804145978</c:v>
                </c:pt>
                <c:pt idx="71">
                  <c:v>665.79060428743867</c:v>
                </c:pt>
                <c:pt idx="72">
                  <c:v>665.79060428743867</c:v>
                </c:pt>
                <c:pt idx="73">
                  <c:v>665.79060428743867</c:v>
                </c:pt>
                <c:pt idx="74">
                  <c:v>688.31225629931021</c:v>
                </c:pt>
                <c:pt idx="75">
                  <c:v>688.31225629931021</c:v>
                </c:pt>
                <c:pt idx="76">
                  <c:v>688.31225629931021</c:v>
                </c:pt>
                <c:pt idx="77">
                  <c:v>695.77462048440759</c:v>
                </c:pt>
                <c:pt idx="78">
                  <c:v>707.81784189203995</c:v>
                </c:pt>
                <c:pt idx="79">
                  <c:v>706.85733957118589</c:v>
                </c:pt>
                <c:pt idx="80">
                  <c:v>693.41030707922823</c:v>
                </c:pt>
                <c:pt idx="81">
                  <c:v>692.52368955228599</c:v>
                </c:pt>
                <c:pt idx="82">
                  <c:v>699.36551091907052</c:v>
                </c:pt>
                <c:pt idx="83">
                  <c:v>706.75399031025597</c:v>
                </c:pt>
                <c:pt idx="84">
                  <c:v>717.83670939703427</c:v>
                </c:pt>
                <c:pt idx="85">
                  <c:v>715.44092453100325</c:v>
                </c:pt>
                <c:pt idx="86">
                  <c:v>697.39035057941089</c:v>
                </c:pt>
                <c:pt idx="87">
                  <c:v>698.84919861047933</c:v>
                </c:pt>
                <c:pt idx="88">
                  <c:v>699.89320516172211</c:v>
                </c:pt>
                <c:pt idx="89">
                  <c:v>700.63205310084072</c:v>
                </c:pt>
                <c:pt idx="90">
                  <c:v>685.60580243704305</c:v>
                </c:pt>
                <c:pt idx="91">
                  <c:v>678.2173230458576</c:v>
                </c:pt>
                <c:pt idx="92">
                  <c:v>678.1473864661873</c:v>
                </c:pt>
                <c:pt idx="93">
                  <c:v>676.87032641265876</c:v>
                </c:pt>
                <c:pt idx="94">
                  <c:v>666.74237874207699</c:v>
                </c:pt>
                <c:pt idx="95">
                  <c:v>664.28181215025813</c:v>
                </c:pt>
                <c:pt idx="96">
                  <c:v>657.06817420824825</c:v>
                </c:pt>
                <c:pt idx="97">
                  <c:v>669.8656873045411</c:v>
                </c:pt>
                <c:pt idx="98">
                  <c:v>657.16968452660376</c:v>
                </c:pt>
                <c:pt idx="99">
                  <c:v>664.38332246861364</c:v>
                </c:pt>
                <c:pt idx="100">
                  <c:v>664.38332246861364</c:v>
                </c:pt>
                <c:pt idx="101">
                  <c:v>668.83346271375979</c:v>
                </c:pt>
                <c:pt idx="102">
                  <c:v>668.83346271375979</c:v>
                </c:pt>
                <c:pt idx="103">
                  <c:v>668.83346271375979</c:v>
                </c:pt>
                <c:pt idx="104">
                  <c:v>668.83346271375979</c:v>
                </c:pt>
                <c:pt idx="105">
                  <c:v>665.48890591651843</c:v>
                </c:pt>
                <c:pt idx="106">
                  <c:v>666.23858260017778</c:v>
                </c:pt>
                <c:pt idx="107">
                  <c:v>656.71152801991013</c:v>
                </c:pt>
                <c:pt idx="108">
                  <c:v>659.39423172747911</c:v>
                </c:pt>
                <c:pt idx="109">
                  <c:v>661.06486111207221</c:v>
                </c:pt>
                <c:pt idx="110">
                  <c:v>675.46672062698622</c:v>
                </c:pt>
                <c:pt idx="111">
                  <c:v>660.02586358616622</c:v>
                </c:pt>
                <c:pt idx="112">
                  <c:v>663.14705178638258</c:v>
                </c:pt>
                <c:pt idx="113">
                  <c:v>663.4469933135905</c:v>
                </c:pt>
                <c:pt idx="114">
                  <c:v>663.4469933135905</c:v>
                </c:pt>
                <c:pt idx="115">
                  <c:v>659.16062031006152</c:v>
                </c:pt>
                <c:pt idx="116">
                  <c:v>659.16062031006152</c:v>
                </c:pt>
                <c:pt idx="117">
                  <c:v>659.16062031006152</c:v>
                </c:pt>
                <c:pt idx="118">
                  <c:v>655.46638061519275</c:v>
                </c:pt>
                <c:pt idx="119">
                  <c:v>657.94579451785069</c:v>
                </c:pt>
                <c:pt idx="120">
                  <c:v>651.6917116995478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FF4-4E6E-8C59-90282E603F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4474080"/>
        <c:axId val="1994468640"/>
      </c:lineChart>
      <c:dateAx>
        <c:axId val="1994474080"/>
        <c:scaling>
          <c:orientation val="minMax"/>
          <c:max val="43281"/>
          <c:min val="43099"/>
        </c:scaling>
        <c:delete val="0"/>
        <c:axPos val="b"/>
        <c:numFmt formatCode="dd\-mm\-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4468640"/>
        <c:crosses val="autoZero"/>
        <c:auto val="1"/>
        <c:lblOffset val="100"/>
        <c:baseTimeUnit val="days"/>
        <c:majorUnit val="1"/>
        <c:majorTimeUnit val="months"/>
      </c:dateAx>
      <c:valAx>
        <c:axId val="1994468640"/>
        <c:scaling>
          <c:orientation val="minMax"/>
          <c:max val="760"/>
          <c:min val="56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4474080"/>
        <c:crosses val="autoZero"/>
        <c:crossBetween val="between"/>
      </c:valAx>
      <c:valAx>
        <c:axId val="1994475168"/>
        <c:scaling>
          <c:orientation val="minMax"/>
          <c:max val="500"/>
          <c:min val="390"/>
        </c:scaling>
        <c:delete val="0"/>
        <c:axPos val="r"/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4464832"/>
        <c:crosses val="max"/>
        <c:crossBetween val="between"/>
        <c:majorUnit val="10"/>
      </c:valAx>
      <c:dateAx>
        <c:axId val="1994464832"/>
        <c:scaling>
          <c:orientation val="minMax"/>
        </c:scaling>
        <c:delete val="1"/>
        <c:axPos val="b"/>
        <c:numFmt formatCode="dd\-mm\-yyyy" sourceLinked="1"/>
        <c:majorTickMark val="out"/>
        <c:minorTickMark val="none"/>
        <c:tickLblPos val="nextTo"/>
        <c:crossAx val="1994475168"/>
        <c:crosses val="autoZero"/>
        <c:auto val="1"/>
        <c:lblOffset val="100"/>
        <c:baseTimeUnit val="days"/>
        <c:majorUnit val="1"/>
        <c:minorUnit val="1"/>
      </c:date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4251160025246343E-2"/>
          <c:y val="2.3564061157706654E-2"/>
          <c:w val="0.40297394603970588"/>
          <c:h val="7.57807218766640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50D4E4-6A67-493A-8B06-0657E35E30F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CBA760A3-3088-475E-87E3-D1D51C17F991}">
      <dgm:prSet phldrT="[Text]"/>
      <dgm:spPr>
        <a:solidFill>
          <a:srgbClr val="041A9C"/>
        </a:solidFill>
      </dgm:spPr>
      <dgm:t>
        <a:bodyPr/>
        <a:lstStyle/>
        <a:p>
          <a:r>
            <a:rPr lang="en-US" dirty="0"/>
            <a:t>Financial Services</a:t>
          </a:r>
        </a:p>
      </dgm:t>
    </dgm:pt>
    <dgm:pt modelId="{5781CA76-E7B9-49A1-8920-541B4682FB25}" type="parTrans" cxnId="{2270D7FF-30F7-457C-91CB-770F52EDD5BE}">
      <dgm:prSet/>
      <dgm:spPr/>
      <dgm:t>
        <a:bodyPr/>
        <a:lstStyle/>
        <a:p>
          <a:endParaRPr lang="en-US"/>
        </a:p>
      </dgm:t>
    </dgm:pt>
    <dgm:pt modelId="{C1A16C31-9EB8-4D15-ABA6-2D4EC5AE6188}" type="sibTrans" cxnId="{2270D7FF-30F7-457C-91CB-770F52EDD5BE}">
      <dgm:prSet/>
      <dgm:spPr/>
      <dgm:t>
        <a:bodyPr/>
        <a:lstStyle/>
        <a:p>
          <a:endParaRPr lang="en-US"/>
        </a:p>
      </dgm:t>
    </dgm:pt>
    <dgm:pt modelId="{645C70D0-5E89-468D-822B-6B16C1E6EE55}">
      <dgm:prSet phldrT="[Text]"/>
      <dgm:spPr>
        <a:solidFill>
          <a:srgbClr val="041A9C"/>
        </a:solidFill>
      </dgm:spPr>
      <dgm:t>
        <a:bodyPr/>
        <a:lstStyle/>
        <a:p>
          <a:r>
            <a:rPr lang="en-US" dirty="0"/>
            <a:t>FMCG</a:t>
          </a:r>
        </a:p>
      </dgm:t>
    </dgm:pt>
    <dgm:pt modelId="{3FDF742F-8C1A-40EF-8CAD-B6D4651B38CD}" type="parTrans" cxnId="{AD27CD95-4101-44E8-9592-9BBD054E1AEC}">
      <dgm:prSet/>
      <dgm:spPr/>
      <dgm:t>
        <a:bodyPr/>
        <a:lstStyle/>
        <a:p>
          <a:endParaRPr lang="en-US"/>
        </a:p>
      </dgm:t>
    </dgm:pt>
    <dgm:pt modelId="{6F65A9F7-B358-4DB4-9D46-96F163CA9E4C}" type="sibTrans" cxnId="{AD27CD95-4101-44E8-9592-9BBD054E1AEC}">
      <dgm:prSet/>
      <dgm:spPr/>
      <dgm:t>
        <a:bodyPr/>
        <a:lstStyle/>
        <a:p>
          <a:endParaRPr lang="en-US"/>
        </a:p>
      </dgm:t>
    </dgm:pt>
    <dgm:pt modelId="{CA49FB69-8AB6-4CF8-8614-4726776A00E4}">
      <dgm:prSet phldrT="[Text]"/>
      <dgm:spPr>
        <a:solidFill>
          <a:srgbClr val="041A9C"/>
        </a:solidFill>
      </dgm:spPr>
      <dgm:t>
        <a:bodyPr/>
        <a:lstStyle/>
        <a:p>
          <a:r>
            <a:rPr lang="en-US" dirty="0"/>
            <a:t>Industrials</a:t>
          </a:r>
        </a:p>
      </dgm:t>
    </dgm:pt>
    <dgm:pt modelId="{390962D9-79EE-485B-82D5-6C9A04FDF227}" type="parTrans" cxnId="{5F5C936B-2D25-44C2-B0EA-EF1942FFDDEA}">
      <dgm:prSet/>
      <dgm:spPr/>
      <dgm:t>
        <a:bodyPr/>
        <a:lstStyle/>
        <a:p>
          <a:endParaRPr lang="en-US"/>
        </a:p>
      </dgm:t>
    </dgm:pt>
    <dgm:pt modelId="{03B90FA4-A97E-4305-807B-76CD324A2E58}" type="sibTrans" cxnId="{5F5C936B-2D25-44C2-B0EA-EF1942FFDDEA}">
      <dgm:prSet/>
      <dgm:spPr/>
      <dgm:t>
        <a:bodyPr/>
        <a:lstStyle/>
        <a:p>
          <a:endParaRPr lang="en-US"/>
        </a:p>
      </dgm:t>
    </dgm:pt>
    <dgm:pt modelId="{00EB3B80-67B5-4356-8F95-EE733454EA50}">
      <dgm:prSet/>
      <dgm:spPr>
        <a:solidFill>
          <a:srgbClr val="041A9C"/>
        </a:solidFill>
      </dgm:spPr>
      <dgm:t>
        <a:bodyPr/>
        <a:lstStyle/>
        <a:p>
          <a:r>
            <a:rPr lang="en-US" dirty="0"/>
            <a:t>Oil &amp; Gas</a:t>
          </a:r>
        </a:p>
      </dgm:t>
    </dgm:pt>
    <dgm:pt modelId="{B6E63AFB-DCFD-4849-BB87-B5E6EA585215}" type="parTrans" cxnId="{5E32590C-FD4A-4F94-A239-D8D66FDBB3A7}">
      <dgm:prSet/>
      <dgm:spPr/>
      <dgm:t>
        <a:bodyPr/>
        <a:lstStyle/>
        <a:p>
          <a:endParaRPr lang="en-US"/>
        </a:p>
      </dgm:t>
    </dgm:pt>
    <dgm:pt modelId="{3F284AA7-D3D9-4357-862E-C4E35F6E8864}" type="sibTrans" cxnId="{5E32590C-FD4A-4F94-A239-D8D66FDBB3A7}">
      <dgm:prSet/>
      <dgm:spPr/>
      <dgm:t>
        <a:bodyPr/>
        <a:lstStyle/>
        <a:p>
          <a:endParaRPr lang="en-US"/>
        </a:p>
      </dgm:t>
    </dgm:pt>
    <dgm:pt modelId="{7002555B-DD21-44F2-8956-3973705C68DB}">
      <dgm:prSet/>
      <dgm:spPr>
        <a:solidFill>
          <a:srgbClr val="041A9C"/>
        </a:solidFill>
      </dgm:spPr>
      <dgm:t>
        <a:bodyPr/>
        <a:lstStyle/>
        <a:p>
          <a:r>
            <a:rPr lang="en-US" dirty="0"/>
            <a:t>Technology</a:t>
          </a:r>
        </a:p>
      </dgm:t>
    </dgm:pt>
    <dgm:pt modelId="{608DFF1B-621C-4A3C-A31F-6E4511D9C845}" type="parTrans" cxnId="{BE807987-C714-4F04-A7AC-97EDE5D1B48B}">
      <dgm:prSet/>
      <dgm:spPr/>
      <dgm:t>
        <a:bodyPr/>
        <a:lstStyle/>
        <a:p>
          <a:endParaRPr lang="en-US"/>
        </a:p>
      </dgm:t>
    </dgm:pt>
    <dgm:pt modelId="{6A6F88BB-A987-446E-A3F6-FA0C3177FDA2}" type="sibTrans" cxnId="{BE807987-C714-4F04-A7AC-97EDE5D1B48B}">
      <dgm:prSet/>
      <dgm:spPr/>
      <dgm:t>
        <a:bodyPr/>
        <a:lstStyle/>
        <a:p>
          <a:endParaRPr lang="en-US"/>
        </a:p>
      </dgm:t>
    </dgm:pt>
    <dgm:pt modelId="{8B756ECA-0139-47FD-AE98-32DE18C632B8}" type="pres">
      <dgm:prSet presAssocID="{F250D4E4-6A67-493A-8B06-0657E35E30F3}" presName="Name0" presStyleCnt="0">
        <dgm:presLayoutVars>
          <dgm:dir/>
          <dgm:animLvl val="lvl"/>
          <dgm:resizeHandles val="exact"/>
        </dgm:presLayoutVars>
      </dgm:prSet>
      <dgm:spPr/>
    </dgm:pt>
    <dgm:pt modelId="{652E6EA0-4475-4B79-B36B-1D11AB0E5558}" type="pres">
      <dgm:prSet presAssocID="{CBA760A3-3088-475E-87E3-D1D51C17F991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72981-6C9D-493D-BC27-26E0EDEDD45E}" type="pres">
      <dgm:prSet presAssocID="{C1A16C31-9EB8-4D15-ABA6-2D4EC5AE6188}" presName="parTxOnlySpace" presStyleCnt="0"/>
      <dgm:spPr/>
    </dgm:pt>
    <dgm:pt modelId="{3A6C07AC-4EA4-451D-A79F-ED7AAB98E5BB}" type="pres">
      <dgm:prSet presAssocID="{645C70D0-5E89-468D-822B-6B16C1E6EE55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D6889A-1FFE-4FDE-AA85-5AB9060BAA17}" type="pres">
      <dgm:prSet presAssocID="{6F65A9F7-B358-4DB4-9D46-96F163CA9E4C}" presName="parTxOnlySpace" presStyleCnt="0"/>
      <dgm:spPr/>
    </dgm:pt>
    <dgm:pt modelId="{5A69FFEF-9F2E-49EF-9D2A-D151B7B11626}" type="pres">
      <dgm:prSet presAssocID="{CA49FB69-8AB6-4CF8-8614-4726776A00E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716EDE-65F4-4720-9906-C8923ABF910F}" type="pres">
      <dgm:prSet presAssocID="{03B90FA4-A97E-4305-807B-76CD324A2E58}" presName="parTxOnlySpace" presStyleCnt="0"/>
      <dgm:spPr/>
    </dgm:pt>
    <dgm:pt modelId="{EDD30C07-D068-4A89-9687-CEAB8A784EE2}" type="pres">
      <dgm:prSet presAssocID="{00EB3B80-67B5-4356-8F95-EE733454EA50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EADE63-F846-45A2-A380-68D4F2369A63}" type="pres">
      <dgm:prSet presAssocID="{3F284AA7-D3D9-4357-862E-C4E35F6E8864}" presName="parTxOnlySpace" presStyleCnt="0"/>
      <dgm:spPr/>
    </dgm:pt>
    <dgm:pt modelId="{2D87066F-506E-46D7-9CB6-E94D34027FAE}" type="pres">
      <dgm:prSet presAssocID="{7002555B-DD21-44F2-8956-3973705C68DB}" presName="parTxOnly" presStyleLbl="node1" presStyleIdx="4" presStyleCnt="5" custLinFactNeighborY="-199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70D7FF-30F7-457C-91CB-770F52EDD5BE}" srcId="{F250D4E4-6A67-493A-8B06-0657E35E30F3}" destId="{CBA760A3-3088-475E-87E3-D1D51C17F991}" srcOrd="0" destOrd="0" parTransId="{5781CA76-E7B9-49A1-8920-541B4682FB25}" sibTransId="{C1A16C31-9EB8-4D15-ABA6-2D4EC5AE6188}"/>
    <dgm:cxn modelId="{BE807987-C714-4F04-A7AC-97EDE5D1B48B}" srcId="{F250D4E4-6A67-493A-8B06-0657E35E30F3}" destId="{7002555B-DD21-44F2-8956-3973705C68DB}" srcOrd="4" destOrd="0" parTransId="{608DFF1B-621C-4A3C-A31F-6E4511D9C845}" sibTransId="{6A6F88BB-A987-446E-A3F6-FA0C3177FDA2}"/>
    <dgm:cxn modelId="{8AF76C50-EF8D-4E3B-8D38-BACB5A5C0A14}" type="presOf" srcId="{00EB3B80-67B5-4356-8F95-EE733454EA50}" destId="{EDD30C07-D068-4A89-9687-CEAB8A784EE2}" srcOrd="0" destOrd="0" presId="urn:microsoft.com/office/officeart/2005/8/layout/chevron1"/>
    <dgm:cxn modelId="{5E32590C-FD4A-4F94-A239-D8D66FDBB3A7}" srcId="{F250D4E4-6A67-493A-8B06-0657E35E30F3}" destId="{00EB3B80-67B5-4356-8F95-EE733454EA50}" srcOrd="3" destOrd="0" parTransId="{B6E63AFB-DCFD-4849-BB87-B5E6EA585215}" sibTransId="{3F284AA7-D3D9-4357-862E-C4E35F6E8864}"/>
    <dgm:cxn modelId="{AD27CD95-4101-44E8-9592-9BBD054E1AEC}" srcId="{F250D4E4-6A67-493A-8B06-0657E35E30F3}" destId="{645C70D0-5E89-468D-822B-6B16C1E6EE55}" srcOrd="1" destOrd="0" parTransId="{3FDF742F-8C1A-40EF-8CAD-B6D4651B38CD}" sibTransId="{6F65A9F7-B358-4DB4-9D46-96F163CA9E4C}"/>
    <dgm:cxn modelId="{A87E101F-9027-4B45-A1EA-C673D7231DB1}" type="presOf" srcId="{7002555B-DD21-44F2-8956-3973705C68DB}" destId="{2D87066F-506E-46D7-9CB6-E94D34027FAE}" srcOrd="0" destOrd="0" presId="urn:microsoft.com/office/officeart/2005/8/layout/chevron1"/>
    <dgm:cxn modelId="{0D6DA697-8320-4EF0-BD49-6ECC43CC4988}" type="presOf" srcId="{CA49FB69-8AB6-4CF8-8614-4726776A00E4}" destId="{5A69FFEF-9F2E-49EF-9D2A-D151B7B11626}" srcOrd="0" destOrd="0" presId="urn:microsoft.com/office/officeart/2005/8/layout/chevron1"/>
    <dgm:cxn modelId="{5F5C936B-2D25-44C2-B0EA-EF1942FFDDEA}" srcId="{F250D4E4-6A67-493A-8B06-0657E35E30F3}" destId="{CA49FB69-8AB6-4CF8-8614-4726776A00E4}" srcOrd="2" destOrd="0" parTransId="{390962D9-79EE-485B-82D5-6C9A04FDF227}" sibTransId="{03B90FA4-A97E-4305-807B-76CD324A2E58}"/>
    <dgm:cxn modelId="{3E4BB94C-2121-4894-B94C-5E72A943DFF4}" type="presOf" srcId="{645C70D0-5E89-468D-822B-6B16C1E6EE55}" destId="{3A6C07AC-4EA4-451D-A79F-ED7AAB98E5BB}" srcOrd="0" destOrd="0" presId="urn:microsoft.com/office/officeart/2005/8/layout/chevron1"/>
    <dgm:cxn modelId="{62F5866B-CEFF-4737-919F-A505C2DF7613}" type="presOf" srcId="{CBA760A3-3088-475E-87E3-D1D51C17F991}" destId="{652E6EA0-4475-4B79-B36B-1D11AB0E5558}" srcOrd="0" destOrd="0" presId="urn:microsoft.com/office/officeart/2005/8/layout/chevron1"/>
    <dgm:cxn modelId="{1465FDD3-05DE-4DD2-8614-E016D877D9BF}" type="presOf" srcId="{F250D4E4-6A67-493A-8B06-0657E35E30F3}" destId="{8B756ECA-0139-47FD-AE98-32DE18C632B8}" srcOrd="0" destOrd="0" presId="urn:microsoft.com/office/officeart/2005/8/layout/chevron1"/>
    <dgm:cxn modelId="{67652F04-C5F8-4F6C-AAF0-335AC592EC0E}" type="presParOf" srcId="{8B756ECA-0139-47FD-AE98-32DE18C632B8}" destId="{652E6EA0-4475-4B79-B36B-1D11AB0E5558}" srcOrd="0" destOrd="0" presId="urn:microsoft.com/office/officeart/2005/8/layout/chevron1"/>
    <dgm:cxn modelId="{297D29CF-B2F4-4771-A00A-A8D1AE02364C}" type="presParOf" srcId="{8B756ECA-0139-47FD-AE98-32DE18C632B8}" destId="{64972981-6C9D-493D-BC27-26E0EDEDD45E}" srcOrd="1" destOrd="0" presId="urn:microsoft.com/office/officeart/2005/8/layout/chevron1"/>
    <dgm:cxn modelId="{E4BED24C-7D88-4ED0-BFF0-1D1B459F0C85}" type="presParOf" srcId="{8B756ECA-0139-47FD-AE98-32DE18C632B8}" destId="{3A6C07AC-4EA4-451D-A79F-ED7AAB98E5BB}" srcOrd="2" destOrd="0" presId="urn:microsoft.com/office/officeart/2005/8/layout/chevron1"/>
    <dgm:cxn modelId="{EB566D64-7D67-4565-BDFB-023AE073813A}" type="presParOf" srcId="{8B756ECA-0139-47FD-AE98-32DE18C632B8}" destId="{0BD6889A-1FFE-4FDE-AA85-5AB9060BAA17}" srcOrd="3" destOrd="0" presId="urn:microsoft.com/office/officeart/2005/8/layout/chevron1"/>
    <dgm:cxn modelId="{A1B68A8B-303E-4755-814A-7F8F34AEAC93}" type="presParOf" srcId="{8B756ECA-0139-47FD-AE98-32DE18C632B8}" destId="{5A69FFEF-9F2E-49EF-9D2A-D151B7B11626}" srcOrd="4" destOrd="0" presId="urn:microsoft.com/office/officeart/2005/8/layout/chevron1"/>
    <dgm:cxn modelId="{1AE41228-9860-4405-B7E0-6DB4321AAE6A}" type="presParOf" srcId="{8B756ECA-0139-47FD-AE98-32DE18C632B8}" destId="{A6716EDE-65F4-4720-9906-C8923ABF910F}" srcOrd="5" destOrd="0" presId="urn:microsoft.com/office/officeart/2005/8/layout/chevron1"/>
    <dgm:cxn modelId="{F02043FF-2345-4293-9FC9-58A3BEE4CB03}" type="presParOf" srcId="{8B756ECA-0139-47FD-AE98-32DE18C632B8}" destId="{EDD30C07-D068-4A89-9687-CEAB8A784EE2}" srcOrd="6" destOrd="0" presId="urn:microsoft.com/office/officeart/2005/8/layout/chevron1"/>
    <dgm:cxn modelId="{79A7E170-51F7-4DF3-A29D-2415B133A225}" type="presParOf" srcId="{8B756ECA-0139-47FD-AE98-32DE18C632B8}" destId="{DFEADE63-F846-45A2-A380-68D4F2369A63}" srcOrd="7" destOrd="0" presId="urn:microsoft.com/office/officeart/2005/8/layout/chevron1"/>
    <dgm:cxn modelId="{C80E29D5-340F-49C4-B427-B9A94EA09A13}" type="presParOf" srcId="{8B756ECA-0139-47FD-AE98-32DE18C632B8}" destId="{2D87066F-506E-46D7-9CB6-E94D34027FAE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2E6EA0-4475-4B79-B36B-1D11AB0E5558}">
      <dsp:nvSpPr>
        <dsp:cNvPr id="0" name=""/>
        <dsp:cNvSpPr/>
      </dsp:nvSpPr>
      <dsp:spPr>
        <a:xfrm>
          <a:off x="2179" y="0"/>
          <a:ext cx="1940137" cy="400292"/>
        </a:xfrm>
        <a:prstGeom prst="chevron">
          <a:avLst/>
        </a:prstGeom>
        <a:solidFill>
          <a:srgbClr val="041A9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Financial Services</a:t>
          </a:r>
        </a:p>
      </dsp:txBody>
      <dsp:txXfrm>
        <a:off x="202325" y="0"/>
        <a:ext cx="1539845" cy="400292"/>
      </dsp:txXfrm>
    </dsp:sp>
    <dsp:sp modelId="{3A6C07AC-4EA4-451D-A79F-ED7AAB98E5BB}">
      <dsp:nvSpPr>
        <dsp:cNvPr id="0" name=""/>
        <dsp:cNvSpPr/>
      </dsp:nvSpPr>
      <dsp:spPr>
        <a:xfrm>
          <a:off x="1748303" y="0"/>
          <a:ext cx="1940137" cy="400292"/>
        </a:xfrm>
        <a:prstGeom prst="chevron">
          <a:avLst/>
        </a:prstGeom>
        <a:solidFill>
          <a:srgbClr val="041A9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FMCG</a:t>
          </a:r>
        </a:p>
      </dsp:txBody>
      <dsp:txXfrm>
        <a:off x="1948449" y="0"/>
        <a:ext cx="1539845" cy="400292"/>
      </dsp:txXfrm>
    </dsp:sp>
    <dsp:sp modelId="{5A69FFEF-9F2E-49EF-9D2A-D151B7B11626}">
      <dsp:nvSpPr>
        <dsp:cNvPr id="0" name=""/>
        <dsp:cNvSpPr/>
      </dsp:nvSpPr>
      <dsp:spPr>
        <a:xfrm>
          <a:off x="3494427" y="0"/>
          <a:ext cx="1940137" cy="400292"/>
        </a:xfrm>
        <a:prstGeom prst="chevron">
          <a:avLst/>
        </a:prstGeom>
        <a:solidFill>
          <a:srgbClr val="041A9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Industrials</a:t>
          </a:r>
        </a:p>
      </dsp:txBody>
      <dsp:txXfrm>
        <a:off x="3694573" y="0"/>
        <a:ext cx="1539845" cy="400292"/>
      </dsp:txXfrm>
    </dsp:sp>
    <dsp:sp modelId="{EDD30C07-D068-4A89-9687-CEAB8A784EE2}">
      <dsp:nvSpPr>
        <dsp:cNvPr id="0" name=""/>
        <dsp:cNvSpPr/>
      </dsp:nvSpPr>
      <dsp:spPr>
        <a:xfrm>
          <a:off x="5240550" y="0"/>
          <a:ext cx="1940137" cy="400292"/>
        </a:xfrm>
        <a:prstGeom prst="chevron">
          <a:avLst/>
        </a:prstGeom>
        <a:solidFill>
          <a:srgbClr val="041A9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Oil &amp; Gas</a:t>
          </a:r>
        </a:p>
      </dsp:txBody>
      <dsp:txXfrm>
        <a:off x="5440696" y="0"/>
        <a:ext cx="1539845" cy="400292"/>
      </dsp:txXfrm>
    </dsp:sp>
    <dsp:sp modelId="{2D87066F-506E-46D7-9CB6-E94D34027FAE}">
      <dsp:nvSpPr>
        <dsp:cNvPr id="0" name=""/>
        <dsp:cNvSpPr/>
      </dsp:nvSpPr>
      <dsp:spPr>
        <a:xfrm>
          <a:off x="6986674" y="0"/>
          <a:ext cx="1940137" cy="400292"/>
        </a:xfrm>
        <a:prstGeom prst="chevron">
          <a:avLst/>
        </a:prstGeom>
        <a:solidFill>
          <a:srgbClr val="041A9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Technology</a:t>
          </a:r>
        </a:p>
      </dsp:txBody>
      <dsp:txXfrm>
        <a:off x="7186820" y="0"/>
        <a:ext cx="1539845" cy="400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3965001-0CF6-4D75-9AEB-295F262637CD}" type="datetimeFigureOut">
              <a:rPr lang="en-GB"/>
              <a:pPr>
                <a:defRPr/>
              </a:pPr>
              <a:t>06/08/2018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4F9CFE1-639A-429B-8EB6-4BB7EF37F1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5428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346F3B-9B4F-4EE2-AADD-2906FFFC2360}" type="slidenum">
              <a:rPr lang="en-GB" alt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979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F9CFE1-639A-429B-8EB6-4BB7EF37F1CF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242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68313" y="5661025"/>
            <a:ext cx="8567737" cy="0"/>
          </a:xfrm>
          <a:prstGeom prst="line">
            <a:avLst/>
          </a:prstGeom>
          <a:ln>
            <a:solidFill>
              <a:srgbClr val="0A05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125" y="58912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7C0C7-C0A8-48BB-BDAD-7E7A5DDE0924}" type="datetime1">
              <a:rPr lang="en-GB"/>
              <a:pPr>
                <a:defRPr/>
              </a:pPr>
              <a:t>06/08/2018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E78D2-AE36-4A6D-AC5B-0D2605C262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940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/>
          </p:cNvSpPr>
          <p:nvPr/>
        </p:nvSpPr>
        <p:spPr>
          <a:xfrm>
            <a:off x="323850" y="6308725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4918657-6449-4DFA-85CC-5735DA1B0019}" type="datetime1">
              <a:rPr lang="en-GB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06/08/2018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145435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spcBef>
                <a:spcPts val="1200"/>
              </a:spcBef>
              <a:defRPr lang="en-US" smtClean="0"/>
            </a:lvl1pPr>
            <a:lvl2pPr>
              <a:lnSpc>
                <a:spcPct val="150000"/>
              </a:lnSpc>
              <a:defRPr lang="en-US" smtClean="0"/>
            </a:lvl2pPr>
            <a:lvl3pPr>
              <a:lnSpc>
                <a:spcPct val="150000"/>
              </a:lnSpc>
              <a:defRPr lang="en-US" smtClean="0"/>
            </a:lvl3pPr>
            <a:lvl4pPr>
              <a:lnSpc>
                <a:spcPct val="150000"/>
              </a:lnSpc>
              <a:defRPr lang="en-US" smtClean="0"/>
            </a:lvl4pPr>
            <a:lvl5pPr>
              <a:lnSpc>
                <a:spcPct val="150000"/>
              </a:lnSpc>
              <a:defRPr lang="en-GB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5F492-F4AE-497C-BDAC-DA568516B11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0581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68313" y="5805488"/>
            <a:ext cx="8567737" cy="0"/>
          </a:xfrm>
          <a:prstGeom prst="line">
            <a:avLst/>
          </a:prstGeom>
          <a:ln>
            <a:solidFill>
              <a:srgbClr val="0A05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3"/>
          <p:cNvSpPr txBox="1">
            <a:spLocks/>
          </p:cNvSpPr>
          <p:nvPr/>
        </p:nvSpPr>
        <p:spPr>
          <a:xfrm>
            <a:off x="6326188" y="5805488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4918657-6449-4DFA-85CC-5735DA1B0019}" type="datetime1">
              <a:rPr lang="en-GB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06/08/2018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55CA6-56BB-4DC1-A08B-A443E67028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284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/>
          </p:cNvPr>
          <p:cNvCxnSpPr/>
          <p:nvPr userDrawn="1"/>
        </p:nvCxnSpPr>
        <p:spPr>
          <a:xfrm>
            <a:off x="2744391" y="2525714"/>
            <a:ext cx="3690938" cy="15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/>
          </p:cNvPr>
          <p:cNvCxnSpPr>
            <a:cxnSpLocks/>
          </p:cNvCxnSpPr>
          <p:nvPr userDrawn="1"/>
        </p:nvCxnSpPr>
        <p:spPr>
          <a:xfrm>
            <a:off x="963216" y="1625600"/>
            <a:ext cx="7027069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/>
          </p:cNvPr>
          <p:cNvCxnSpPr/>
          <p:nvPr userDrawn="1"/>
        </p:nvCxnSpPr>
        <p:spPr>
          <a:xfrm>
            <a:off x="2753916" y="3887789"/>
            <a:ext cx="3692128" cy="15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/>
          </p:cNvPr>
          <p:cNvCxnSpPr>
            <a:cxnSpLocks/>
          </p:cNvCxnSpPr>
          <p:nvPr userDrawn="1"/>
        </p:nvCxnSpPr>
        <p:spPr>
          <a:xfrm flipV="1">
            <a:off x="972741" y="4722813"/>
            <a:ext cx="7017544" cy="3016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8863" y="2815063"/>
            <a:ext cx="3568937" cy="848227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Autofit/>
          </a:bodyPr>
          <a:lstStyle>
            <a:lvl1pPr algn="ctr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D5B5D-7450-46C5-8118-28188D932AE1}" type="datetime1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0D3B1-DFD3-411D-80C3-6D08C806A14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8489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/>
          </p:cNvPr>
          <p:cNvCxnSpPr/>
          <p:nvPr userDrawn="1"/>
        </p:nvCxnSpPr>
        <p:spPr>
          <a:xfrm>
            <a:off x="2744391" y="2525714"/>
            <a:ext cx="3690938" cy="15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/>
          </p:cNvPr>
          <p:cNvCxnSpPr>
            <a:cxnSpLocks/>
          </p:cNvCxnSpPr>
          <p:nvPr userDrawn="1"/>
        </p:nvCxnSpPr>
        <p:spPr>
          <a:xfrm>
            <a:off x="963216" y="1625600"/>
            <a:ext cx="7027069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/>
          </p:cNvPr>
          <p:cNvCxnSpPr/>
          <p:nvPr userDrawn="1"/>
        </p:nvCxnSpPr>
        <p:spPr>
          <a:xfrm>
            <a:off x="2753916" y="3887789"/>
            <a:ext cx="3692128" cy="15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/>
          </p:cNvPr>
          <p:cNvCxnSpPr>
            <a:cxnSpLocks/>
          </p:cNvCxnSpPr>
          <p:nvPr userDrawn="1"/>
        </p:nvCxnSpPr>
        <p:spPr>
          <a:xfrm flipV="1">
            <a:off x="972741" y="4722813"/>
            <a:ext cx="7017544" cy="3016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8863" y="2815063"/>
            <a:ext cx="3568937" cy="848227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Autofit/>
          </a:bodyPr>
          <a:lstStyle>
            <a:lvl1pPr algn="ctr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D5B5D-7450-46C5-8118-28188D932AE1}" type="datetime1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0D3B1-DFD3-411D-80C3-6D08C806A14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6650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6088" y="58738"/>
            <a:ext cx="7281862" cy="5619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81075"/>
            <a:ext cx="82296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95288" y="692150"/>
            <a:ext cx="8569325" cy="0"/>
          </a:xfrm>
          <a:prstGeom prst="line">
            <a:avLst/>
          </a:prstGeom>
          <a:ln>
            <a:solidFill>
              <a:srgbClr val="0A05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95288" y="620713"/>
            <a:ext cx="856932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7119D3-F686-46F5-9028-F816977E240C}" type="datetime1">
              <a:rPr lang="en-GB"/>
              <a:pPr>
                <a:defRPr/>
              </a:pPr>
              <a:t>06/08/2018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92D176-D7AD-44B3-8CD4-BD5734D4E8D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2987675" y="6376988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i="1" dirty="0">
                <a:solidFill>
                  <a:schemeClr val="tx1">
                    <a:tint val="75000"/>
                  </a:schemeClr>
                </a:solidFill>
              </a:rPr>
              <a:t>Creating liquidity …Transparently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E791DF-BBF5-4B6B-8CC2-F16026A0D79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950" y="146051"/>
            <a:ext cx="1365250" cy="330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lang="en-GB" sz="3200" kern="1200" cap="small" dirty="0">
          <a:solidFill>
            <a:srgbClr val="C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C00000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C00000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C00000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C00000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C00000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C00000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C00000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C00000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ts val="1200"/>
        </a:spcBef>
        <a:spcAft>
          <a:spcPct val="0"/>
        </a:spcAft>
        <a:buFont typeface="Arial" charset="0"/>
        <a:buChar char="•"/>
        <a:defRPr lang="en-US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fontAlgn="base">
        <a:spcBef>
          <a:spcPct val="20000"/>
        </a:spcBef>
        <a:spcAft>
          <a:spcPct val="0"/>
        </a:spcAft>
        <a:buClr>
          <a:srgbClr val="C00000"/>
        </a:buClr>
        <a:buFont typeface="Calibri" pitchFamily="34" charset="0"/>
        <a:buChar char="‒"/>
        <a:defRPr lang="en-US" sz="2000" kern="1200">
          <a:solidFill>
            <a:srgbClr val="3B07CF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lang="en-US"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lang="en-GB" sz="20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12.jpeg"/><Relationship Id="rId26" Type="http://schemas.openxmlformats.org/officeDocument/2006/relationships/image" Target="../media/image20.jpeg"/><Relationship Id="rId39" Type="http://schemas.openxmlformats.org/officeDocument/2006/relationships/image" Target="../media/image33.png"/><Relationship Id="rId21" Type="http://schemas.openxmlformats.org/officeDocument/2006/relationships/image" Target="../media/image15.jpeg"/><Relationship Id="rId34" Type="http://schemas.openxmlformats.org/officeDocument/2006/relationships/image" Target="../media/image28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6.png"/><Relationship Id="rId17" Type="http://schemas.openxmlformats.org/officeDocument/2006/relationships/image" Target="../media/image11.jpeg"/><Relationship Id="rId25" Type="http://schemas.openxmlformats.org/officeDocument/2006/relationships/image" Target="../media/image19.jpe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32" Type="http://schemas.openxmlformats.org/officeDocument/2006/relationships/image" Target="../media/image26.jpeg"/><Relationship Id="rId37" Type="http://schemas.openxmlformats.org/officeDocument/2006/relationships/image" Target="../media/image31.png"/><Relationship Id="rId5" Type="http://schemas.openxmlformats.org/officeDocument/2006/relationships/diagramData" Target="../diagrams/data1.xml"/><Relationship Id="rId15" Type="http://schemas.openxmlformats.org/officeDocument/2006/relationships/image" Target="../media/image9.png"/><Relationship Id="rId23" Type="http://schemas.openxmlformats.org/officeDocument/2006/relationships/image" Target="../media/image17.jpe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10" Type="http://schemas.openxmlformats.org/officeDocument/2006/relationships/image" Target="../media/image4.png"/><Relationship Id="rId19" Type="http://schemas.openxmlformats.org/officeDocument/2006/relationships/image" Target="../media/image13.jpeg"/><Relationship Id="rId31" Type="http://schemas.openxmlformats.org/officeDocument/2006/relationships/image" Target="../media/image25.png"/><Relationship Id="rId4" Type="http://schemas.openxmlformats.org/officeDocument/2006/relationships/image" Target="../media/image3.jpeg"/><Relationship Id="rId9" Type="http://schemas.microsoft.com/office/2007/relationships/diagramDrawing" Target="../diagrams/drawing1.xml"/><Relationship Id="rId14" Type="http://schemas.openxmlformats.org/officeDocument/2006/relationships/image" Target="../media/image8.jpe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85646" y="2078851"/>
            <a:ext cx="6426714" cy="1890210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en-GB" sz="2700" b="1" dirty="0">
                <a:latin typeface="+mn-lt"/>
              </a:rPr>
              <a:t>Report to the Capital Market Committee</a:t>
            </a:r>
          </a:p>
        </p:txBody>
      </p:sp>
      <p:sp>
        <p:nvSpPr>
          <p:cNvPr id="5123" name="Subtitle 5"/>
          <p:cNvSpPr>
            <a:spLocks noGrp="1"/>
          </p:cNvSpPr>
          <p:nvPr>
            <p:ph type="subTitle" idx="1"/>
          </p:nvPr>
        </p:nvSpPr>
        <p:spPr>
          <a:xfrm>
            <a:off x="2171700" y="3969060"/>
            <a:ext cx="4776564" cy="1117290"/>
          </a:xfrm>
        </p:spPr>
        <p:txBody>
          <a:bodyPr/>
          <a:lstStyle/>
          <a:p>
            <a:pPr algn="r"/>
            <a:r>
              <a:rPr lang="en-GB" altLang="en-US" sz="1350" dirty="0">
                <a:solidFill>
                  <a:schemeClr val="tx1"/>
                </a:solidFill>
              </a:rPr>
              <a:t>Lagos,</a:t>
            </a:r>
          </a:p>
          <a:p>
            <a:pPr algn="r"/>
            <a:r>
              <a:rPr lang="en-GB" altLang="en-US" sz="1350" b="1" dirty="0">
                <a:solidFill>
                  <a:schemeClr val="tx1"/>
                </a:solidFill>
              </a:rPr>
              <a:t>Thursday 9, August 2018</a:t>
            </a:r>
          </a:p>
        </p:txBody>
      </p:sp>
    </p:spTree>
    <p:extLst>
      <p:ext uri="{BB962C8B-B14F-4D97-AF65-F5344CB8AC3E}">
        <p14:creationId xmlns:p14="http://schemas.microsoft.com/office/powerpoint/2010/main" val="3015659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F16A928-0BAC-43D7-A53E-DF9514AE1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100" b="0" dirty="0">
                <a:solidFill>
                  <a:srgbClr val="04159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OTC Market snapshot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9DC9D-1AB5-428E-80A1-22F662E80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D7AD-DD28-4A70-B347-CAF01A0144ED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03431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Metrics – </a:t>
            </a:r>
            <a:r>
              <a:rPr lang="en-US" sz="1350" b="1" dirty="0">
                <a:latin typeface="+mn-lt"/>
              </a:rPr>
              <a:t>Q2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0AD7AD-DD28-4A70-B347-CAF01A0144ED}" type="slidenum">
              <a:rPr lang="en-GB" altLang="en-US" smtClean="0"/>
              <a:pPr/>
              <a:t>3</a:t>
            </a:fld>
            <a:endParaRPr lang="en-GB" alt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279479"/>
              </p:ext>
            </p:extLst>
          </p:nvPr>
        </p:nvGraphicFramePr>
        <p:xfrm>
          <a:off x="467546" y="764704"/>
          <a:ext cx="8352926" cy="532994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855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4814">
                  <a:extLst>
                    <a:ext uri="{9D8B030D-6E8A-4147-A177-3AD203B41FA5}">
                      <a16:colId xmlns:a16="http://schemas.microsoft.com/office/drawing/2014/main" val="1347742042"/>
                    </a:ext>
                  </a:extLst>
                </a:gridCol>
                <a:gridCol w="2712916">
                  <a:extLst>
                    <a:ext uri="{9D8B030D-6E8A-4147-A177-3AD203B41FA5}">
                      <a16:colId xmlns:a16="http://schemas.microsoft.com/office/drawing/2014/main" val="2414271850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l" fontAlgn="t"/>
                      <a:endParaRPr lang="en-GB" sz="2000" b="1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000" u="none" strike="noStrike">
                          <a:effectLst/>
                        </a:rPr>
                        <a:t>Q2(2018) </a:t>
                      </a:r>
                      <a:endParaRPr lang="en-GB" sz="2000" b="1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000" u="none" strike="noStrike" kern="1200">
                          <a:effectLst/>
                        </a:rPr>
                        <a:t>Q1</a:t>
                      </a:r>
                      <a:r>
                        <a:rPr lang="en-GB" sz="2000" u="none" strike="noStrike" kern="1200" baseline="0">
                          <a:effectLst/>
                        </a:rPr>
                        <a:t> (</a:t>
                      </a:r>
                      <a:r>
                        <a:rPr lang="en-GB" sz="2000" u="none" strike="noStrike" kern="1200">
                          <a:effectLst/>
                        </a:rPr>
                        <a:t>2018)</a:t>
                      </a:r>
                      <a:endParaRPr lang="en-GB" sz="2000" b="1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585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Admitted Securities 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>
                          <a:effectLst/>
                        </a:rPr>
                        <a:t>37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>
                          <a:effectLst/>
                        </a:rPr>
                        <a:t>37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93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AGM’s Held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kern="1200">
                          <a:effectLst/>
                        </a:rPr>
                        <a:t>4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kern="1200">
                          <a:effectLst/>
                        </a:rPr>
                        <a:t>2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09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Total</a:t>
                      </a:r>
                      <a:r>
                        <a:rPr lang="en-GB" sz="2000" u="none" strike="noStrike" baseline="0" dirty="0">
                          <a:effectLst/>
                        </a:rPr>
                        <a:t> Share Capital (billion units)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119.12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119.12 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919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Volume Dematerialised</a:t>
                      </a:r>
                      <a:r>
                        <a:rPr lang="en-GB" sz="2000" u="none" strike="noStrike" baseline="0" dirty="0">
                          <a:effectLst/>
                        </a:rPr>
                        <a:t> (billion units)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kern="1200" dirty="0">
                          <a:effectLst/>
                        </a:rPr>
                        <a:t>32.17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kern="1200" dirty="0">
                          <a:effectLst/>
                        </a:rPr>
                        <a:t>38.33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93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</a:rPr>
                        <a:t>Equities</a:t>
                      </a:r>
                      <a:r>
                        <a:rPr lang="en-GB" sz="2000" b="1" u="none" strike="noStrike" baseline="0" dirty="0">
                          <a:effectLst/>
                        </a:rPr>
                        <a:t> Market 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775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     Total Deal Count 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828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540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293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     Volume Traded (</a:t>
                      </a:r>
                      <a:r>
                        <a:rPr lang="en-GB" sz="2000" u="none" strike="noStrike" baseline="0" dirty="0">
                          <a:effectLst/>
                        </a:rPr>
                        <a:t>million units)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>
                          <a:effectLst/>
                        </a:rPr>
                        <a:t>670.60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>
                          <a:effectLst/>
                        </a:rPr>
                        <a:t>352.06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8166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     Value</a:t>
                      </a:r>
                      <a:r>
                        <a:rPr lang="en-GB" sz="2000" u="none" strike="noStrike" baseline="0" dirty="0">
                          <a:effectLst/>
                        </a:rPr>
                        <a:t> Traded 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₦ 1.70 billion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₦ 3.59 billion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59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</a:rPr>
                        <a:t>Bonds Market 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1896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     Total Deal Count 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4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10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3439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     Volume Traded (units)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>
                          <a:effectLst/>
                        </a:rPr>
                        <a:t>31.50 million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>
                          <a:effectLst/>
                        </a:rPr>
                        <a:t>202 Million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9617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     Value Traded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dirty="0">
                          <a:effectLst/>
                        </a:rPr>
                        <a:t>₦</a:t>
                      </a:r>
                      <a:r>
                        <a:rPr lang="en-US" sz="2000" baseline="0" dirty="0">
                          <a:effectLst/>
                        </a:rPr>
                        <a:t> 3.15 billion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dirty="0">
                          <a:effectLst/>
                        </a:rPr>
                        <a:t>₦ 2.02 billion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5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60F21DDC-4148-4ADB-BDC7-F9DAEA0E2F4B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r"/>
            <a:fld id="{F1E0D3B1-DFD3-411D-80C3-6D08C806A14D}" type="slidenum">
              <a:rPr lang="en-GB" alt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3</a:t>
            </a:fld>
            <a:endParaRPr lang="en-GB" alt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2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Quarterly Trade Activity</a:t>
            </a:r>
            <a:endParaRPr lang="en-US" sz="135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0AD7AD-DD28-4A70-B347-CAF01A0144ED}" type="slidenum">
              <a:rPr lang="en-GB" altLang="en-US" smtClean="0"/>
              <a:pPr/>
              <a:t>4</a:t>
            </a:fld>
            <a:endParaRPr lang="en-GB" alt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4449128" y="3326130"/>
            <a:ext cx="4406265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362919" y="2899410"/>
            <a:ext cx="276924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460100"/>
              </p:ext>
            </p:extLst>
          </p:nvPr>
        </p:nvGraphicFramePr>
        <p:xfrm>
          <a:off x="255896" y="1124744"/>
          <a:ext cx="878060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64C31757-AAAA-4D0D-84A5-1325EAA36368}"/>
              </a:ext>
            </a:extLst>
          </p:cNvPr>
          <p:cNvSpPr/>
          <p:nvPr/>
        </p:nvSpPr>
        <p:spPr>
          <a:xfrm>
            <a:off x="7020272" y="220486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94B7BD6-1372-4B9A-B0BC-8697AB20D681}"/>
              </a:ext>
            </a:extLst>
          </p:cNvPr>
          <p:cNvSpPr/>
          <p:nvPr/>
        </p:nvSpPr>
        <p:spPr>
          <a:xfrm>
            <a:off x="5940152" y="4149079"/>
            <a:ext cx="2947952" cy="1944211"/>
          </a:xfrm>
          <a:prstGeom prst="ellipse">
            <a:avLst/>
          </a:prstGeom>
          <a:noFill/>
          <a:ln w="66675">
            <a:solidFill>
              <a:srgbClr val="1C0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992CCB31-BF92-4AED-A2CB-2BD20C920602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r"/>
            <a:fld id="{F1E0D3B1-DFD3-411D-80C3-6D08C806A14D}" type="slidenum">
              <a:rPr lang="en-GB" alt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4</a:t>
            </a:fld>
            <a:endParaRPr lang="en-GB" alt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002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711" y="188640"/>
            <a:ext cx="7586007" cy="388620"/>
          </a:xfrm>
        </p:spPr>
        <p:txBody>
          <a:bodyPr/>
          <a:lstStyle/>
          <a:p>
            <a:r>
              <a:rPr lang="en-US" altLang="en-US" dirty="0"/>
              <a:t>Trade Activity (Market Cap. &amp; USI)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0AD7AD-DD28-4A70-B347-CAF01A0144ED}" type="slidenum">
              <a:rPr lang="en-GB" altLang="en-US" smtClean="0"/>
              <a:pPr/>
              <a:t>5</a:t>
            </a:fld>
            <a:endParaRPr lang="en-GB" alt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0967326"/>
              </p:ext>
            </p:extLst>
          </p:nvPr>
        </p:nvGraphicFramePr>
        <p:xfrm>
          <a:off x="179512" y="908720"/>
          <a:ext cx="8572785" cy="5062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08F0A077-1739-4ECA-9C01-25AEB73FA161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r"/>
            <a:fld id="{F1E0D3B1-DFD3-411D-80C3-6D08C806A14D}" type="slidenum">
              <a:rPr lang="en-GB" alt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5</a:t>
            </a:fld>
            <a:endParaRPr lang="en-GB" alt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5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Securities trading </a:t>
            </a:r>
            <a:endParaRPr lang="en-US" sz="1350" b="1" dirty="0">
              <a:latin typeface="+mn-lt"/>
            </a:endParaRPr>
          </a:p>
        </p:txBody>
      </p:sp>
      <p:pic>
        <p:nvPicPr>
          <p:cNvPr id="36" name="Picture 3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617" y="1892946"/>
            <a:ext cx="628146" cy="4630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3CC917C-F1C3-48E5-9B56-EA924189FD6B}"/>
              </a:ext>
            </a:extLst>
          </p:cNvPr>
          <p:cNvGrpSpPr/>
          <p:nvPr/>
        </p:nvGrpSpPr>
        <p:grpSpPr>
          <a:xfrm>
            <a:off x="148664" y="764704"/>
            <a:ext cx="8928992" cy="5803959"/>
            <a:chOff x="507873" y="1450664"/>
            <a:chExt cx="8159489" cy="4197886"/>
          </a:xfrm>
        </p:grpSpPr>
        <p:pic>
          <p:nvPicPr>
            <p:cNvPr id="12" name="Picture 12" descr="Image result for free range farms plc logo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88" r="1819" b="60486"/>
            <a:stretch/>
          </p:blipFill>
          <p:spPr bwMode="auto">
            <a:xfrm>
              <a:off x="3022178" y="3270293"/>
              <a:ext cx="745699" cy="543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13" name="Diagram 12"/>
            <p:cNvGraphicFramePr/>
            <p:nvPr>
              <p:extLst>
                <p:ext uri="{D42A27DB-BD31-4B8C-83A1-F6EECF244321}">
                  <p14:modId xmlns:p14="http://schemas.microsoft.com/office/powerpoint/2010/main" val="895763292"/>
                </p:ext>
              </p:extLst>
            </p:nvPr>
          </p:nvGraphicFramePr>
          <p:xfrm>
            <a:off x="507873" y="1450664"/>
            <a:ext cx="8159489" cy="28952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pic>
          <p:nvPicPr>
            <p:cNvPr id="14" name="Picture 2" descr="https://www.cscsnigeriaplc.com/img/logo.pn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370"/>
            <a:stretch/>
          </p:blipFill>
          <p:spPr bwMode="auto">
            <a:xfrm>
              <a:off x="677917" y="1869532"/>
              <a:ext cx="697917" cy="320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443448" y="1873926"/>
              <a:ext cx="643681" cy="279895"/>
            </a:xfrm>
            <a:prstGeom prst="rect">
              <a:avLst/>
            </a:prstGeom>
          </p:spPr>
        </p:pic>
        <p:pic>
          <p:nvPicPr>
            <p:cNvPr id="16" name="Picture 4" descr="http://www.agmortgagebankplc.com/images/logo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799" y="2338816"/>
              <a:ext cx="671450" cy="380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http://www.trustbondmortgagebankplc.com/images/TrustBond-Mortgage-Bank-Plc-logo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536" y="2328998"/>
              <a:ext cx="756933" cy="346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/>
            <p:cNvPicPr/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494" y="2821152"/>
              <a:ext cx="589778" cy="3590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19" descr="Mixta Nigeria"/>
            <p:cNvPicPr/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635" y="3422307"/>
              <a:ext cx="603214" cy="3227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8" descr="Afriland Properties Plc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3765" y="3397989"/>
              <a:ext cx="680485" cy="335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 descr="C:\Users\ladenuga\Pictures\nmrc-logo-variation-5.jpg"/>
            <p:cNvPicPr/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665" y="3938274"/>
              <a:ext cx="596315" cy="4204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2" descr="Image"/>
            <p:cNvPicPr/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250"/>
            <a:stretch/>
          </p:blipFill>
          <p:spPr bwMode="auto">
            <a:xfrm>
              <a:off x="721043" y="3973648"/>
              <a:ext cx="556757" cy="34784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Picture 23"/>
            <p:cNvPicPr/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8828" y="1878781"/>
              <a:ext cx="641139" cy="4756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Picture 24" descr="C:\Users\ladenuga\Pictures\Logo_FanMilk_2D_CMYK_High.png"/>
            <p:cNvPicPr/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9047" y="2619534"/>
              <a:ext cx="602196" cy="4248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Picture 25" descr="C:\Users\ladenuga\Pictures\FAMAD.jpg"/>
            <p:cNvPicPr/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2725" y="3301087"/>
              <a:ext cx="641139" cy="4624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Picture 10" descr="http://www.dufil.com/images/dufil-logo.png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6859" y="1892945"/>
              <a:ext cx="611018" cy="4626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4" descr="Get Adobe Flash player"/>
            <p:cNvPicPr>
              <a:picLocks noChangeAspect="1" noChangeArrowheads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49" t="22027" r="34378" b="24135"/>
            <a:stretch/>
          </p:blipFill>
          <p:spPr bwMode="auto">
            <a:xfrm>
              <a:off x="2555981" y="4059083"/>
              <a:ext cx="468446" cy="397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24"/>
            <a:srcRect l="10603"/>
            <a:stretch/>
          </p:blipFill>
          <p:spPr>
            <a:xfrm>
              <a:off x="3131936" y="4002048"/>
              <a:ext cx="603434" cy="505084"/>
            </a:xfrm>
            <a:prstGeom prst="rect">
              <a:avLst/>
            </a:prstGeom>
          </p:spPr>
        </p:pic>
        <p:pic>
          <p:nvPicPr>
            <p:cNvPr id="30" name="Picture 29"/>
            <p:cNvPicPr/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1851" y="2619534"/>
              <a:ext cx="703835" cy="418755"/>
            </a:xfrm>
            <a:prstGeom prst="rect">
              <a:avLst/>
            </a:prstGeom>
            <a:noFill/>
          </p:spPr>
        </p:pic>
        <p:pic>
          <p:nvPicPr>
            <p:cNvPr id="31" name="Picture 30"/>
            <p:cNvPicPr/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4285" y="1934327"/>
              <a:ext cx="582181" cy="390390"/>
            </a:xfrm>
            <a:prstGeom prst="rect">
              <a:avLst/>
            </a:prstGeom>
            <a:noFill/>
          </p:spPr>
        </p:pic>
        <p:pic>
          <p:nvPicPr>
            <p:cNvPr id="32" name="Picture 31" descr="Air Liquide Creative Oxygen"/>
            <p:cNvPicPr/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6860" y="1934327"/>
              <a:ext cx="662826" cy="4080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6262099" y="2549172"/>
              <a:ext cx="571859" cy="585806"/>
            </a:xfrm>
            <a:prstGeom prst="rect">
              <a:avLst/>
            </a:prstGeom>
          </p:spPr>
        </p:pic>
        <p:pic>
          <p:nvPicPr>
            <p:cNvPr id="34" name="Picture 33"/>
            <p:cNvPicPr/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2100" y="1838397"/>
              <a:ext cx="608248" cy="5039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Picture 16" descr="Resourcery"/>
            <p:cNvPicPr>
              <a:picLocks noChangeAspect="1" noChangeArrowheads="1"/>
            </p:cNvPicPr>
            <p:nvPr/>
          </p:nvPicPr>
          <p:blipFill rotWithShape="1"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96"/>
            <a:stretch/>
          </p:blipFill>
          <p:spPr bwMode="auto">
            <a:xfrm>
              <a:off x="7923305" y="1913382"/>
              <a:ext cx="447245" cy="399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3936771" y="1887354"/>
              <a:ext cx="643534" cy="442601"/>
            </a:xfrm>
            <a:prstGeom prst="rect">
              <a:avLst/>
            </a:prstGeom>
          </p:spPr>
        </p:pic>
        <p:pic>
          <p:nvPicPr>
            <p:cNvPr id="38" name="Picture 37"/>
            <p:cNvPicPr/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936" y="2594019"/>
              <a:ext cx="666053" cy="5192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33"/>
            <a:srcRect l="8620" t="5652" r="10220" b="9199"/>
            <a:stretch/>
          </p:blipFill>
          <p:spPr>
            <a:xfrm>
              <a:off x="4018981" y="2549171"/>
              <a:ext cx="479113" cy="570311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4605528" y="2552594"/>
              <a:ext cx="587835" cy="5096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669486" y="4541316"/>
              <a:ext cx="608315" cy="351471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1511197" y="4488144"/>
              <a:ext cx="648182" cy="432121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37"/>
            <a:srcRect r="24891"/>
            <a:stretch/>
          </p:blipFill>
          <p:spPr>
            <a:xfrm>
              <a:off x="675096" y="5324662"/>
              <a:ext cx="1169405" cy="32388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689494" y="5012432"/>
              <a:ext cx="984987" cy="314149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3988949" y="3338699"/>
              <a:ext cx="927681" cy="39392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ln>
                    <a:solidFill>
                      <a:schemeClr val="tx1"/>
                    </a:solidFill>
                  </a:ln>
                </a:rPr>
                <a:t>IPIPLC.</a:t>
              </a:r>
            </a:p>
            <a:p>
              <a:endParaRPr lang="en-US" sz="788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172100" y="2589334"/>
              <a:ext cx="734236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n>
                    <a:solidFill>
                      <a:schemeClr val="tx1"/>
                    </a:solidFill>
                  </a:ln>
                </a:rPr>
                <a:t>MTI</a:t>
              </a:r>
            </a:p>
          </p:txBody>
        </p:sp>
        <p:pic>
          <p:nvPicPr>
            <p:cNvPr id="52" name="Picture 2" descr="https://www.cscsnigeriaplc.com/img/logo.png">
              <a:extLst>
                <a:ext uri="{FF2B5EF4-FFF2-40B4-BE49-F238E27FC236}">
                  <a16:creationId xmlns:a16="http://schemas.microsoft.com/office/drawing/2014/main" id="{141E87A0-FD9E-4903-88CD-4A8153B9A8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370"/>
            <a:stretch/>
          </p:blipFill>
          <p:spPr bwMode="auto">
            <a:xfrm>
              <a:off x="677917" y="1843751"/>
              <a:ext cx="697917" cy="320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A5326D03-1B24-4B57-B0A2-4FD713711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443449" y="1848145"/>
              <a:ext cx="643681" cy="279895"/>
            </a:xfrm>
            <a:prstGeom prst="rect">
              <a:avLst/>
            </a:prstGeom>
          </p:spPr>
        </p:pic>
        <p:pic>
          <p:nvPicPr>
            <p:cNvPr id="54" name="Picture 4" descr="http://www.agmortgagebankplc.com/images/logo.png">
              <a:extLst>
                <a:ext uri="{FF2B5EF4-FFF2-40B4-BE49-F238E27FC236}">
                  <a16:creationId xmlns:a16="http://schemas.microsoft.com/office/drawing/2014/main" id="{ACC588E3-1995-4607-BBC4-C37021F7AB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800" y="2313035"/>
              <a:ext cx="742043" cy="380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F89D35C4-9F81-4026-B258-D9F38BCDD6D3}"/>
                </a:ext>
              </a:extLst>
            </p:cNvPr>
            <p:cNvPicPr/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0384" y="2834326"/>
              <a:ext cx="611021" cy="3071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C130FB05-7F1F-4EDA-A215-A8A2C8F6C4D3}"/>
                </a:ext>
              </a:extLst>
            </p:cNvPr>
            <p:cNvPicPr/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495" y="2795371"/>
              <a:ext cx="589778" cy="3590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Picture 59" descr="C:\Users\ladenuga\Pictures\nmrc-logo-variation-5.jpg">
              <a:extLst>
                <a:ext uri="{FF2B5EF4-FFF2-40B4-BE49-F238E27FC236}">
                  <a16:creationId xmlns:a16="http://schemas.microsoft.com/office/drawing/2014/main" id="{E9B85C22-AF70-42F1-A228-8BCC1C6E54B8}"/>
                </a:ext>
              </a:extLst>
            </p:cNvPr>
            <p:cNvPicPr/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666" y="3912493"/>
              <a:ext cx="596315" cy="4204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Picture 60" descr="Image">
              <a:extLst>
                <a:ext uri="{FF2B5EF4-FFF2-40B4-BE49-F238E27FC236}">
                  <a16:creationId xmlns:a16="http://schemas.microsoft.com/office/drawing/2014/main" id="{2199D388-A48B-4441-9FB6-12988B3CCDA5}"/>
                </a:ext>
              </a:extLst>
            </p:cNvPr>
            <p:cNvPicPr/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250"/>
            <a:stretch/>
          </p:blipFill>
          <p:spPr bwMode="auto">
            <a:xfrm>
              <a:off x="721044" y="3947866"/>
              <a:ext cx="556757" cy="34784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ECA62C87-0233-42CA-B361-AAE8E8C19F12}"/>
              </a:ext>
            </a:extLst>
          </p:cNvPr>
          <p:cNvSpPr/>
          <p:nvPr/>
        </p:nvSpPr>
        <p:spPr>
          <a:xfrm>
            <a:off x="179511" y="1036676"/>
            <a:ext cx="1889637" cy="5272644"/>
          </a:xfrm>
          <a:prstGeom prst="rect">
            <a:avLst/>
          </a:prstGeom>
          <a:noFill/>
          <a:ln w="15875">
            <a:solidFill>
              <a:srgbClr val="1C0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A9B04EB-EEF9-42C7-9AF1-E64AEE103FE6}"/>
              </a:ext>
            </a:extLst>
          </p:cNvPr>
          <p:cNvSpPr/>
          <p:nvPr/>
        </p:nvSpPr>
        <p:spPr>
          <a:xfrm>
            <a:off x="2102736" y="1052736"/>
            <a:ext cx="1677176" cy="5272644"/>
          </a:xfrm>
          <a:prstGeom prst="rect">
            <a:avLst/>
          </a:prstGeom>
          <a:noFill/>
          <a:ln w="15875">
            <a:solidFill>
              <a:srgbClr val="1C0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BEFBF1B-FC49-4DD3-B999-6D4036C85705}"/>
              </a:ext>
            </a:extLst>
          </p:cNvPr>
          <p:cNvSpPr/>
          <p:nvPr/>
        </p:nvSpPr>
        <p:spPr>
          <a:xfrm>
            <a:off x="3758920" y="1052736"/>
            <a:ext cx="1677176" cy="5272644"/>
          </a:xfrm>
          <a:prstGeom prst="rect">
            <a:avLst/>
          </a:prstGeom>
          <a:noFill/>
          <a:ln w="15875">
            <a:solidFill>
              <a:srgbClr val="1C0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F48B019-0A80-43E1-99B2-9B2B23DBD854}"/>
              </a:ext>
            </a:extLst>
          </p:cNvPr>
          <p:cNvSpPr/>
          <p:nvPr/>
        </p:nvSpPr>
        <p:spPr>
          <a:xfrm>
            <a:off x="5487112" y="1052736"/>
            <a:ext cx="1677176" cy="5272644"/>
          </a:xfrm>
          <a:prstGeom prst="rect">
            <a:avLst/>
          </a:prstGeom>
          <a:noFill/>
          <a:ln w="15875">
            <a:solidFill>
              <a:srgbClr val="1C0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2D9A58D-CD83-4C4D-9182-5EA4AC7B24F1}"/>
              </a:ext>
            </a:extLst>
          </p:cNvPr>
          <p:cNvSpPr/>
          <p:nvPr/>
        </p:nvSpPr>
        <p:spPr>
          <a:xfrm>
            <a:off x="7164288" y="1052736"/>
            <a:ext cx="1677176" cy="5272644"/>
          </a:xfrm>
          <a:prstGeom prst="rect">
            <a:avLst/>
          </a:prstGeom>
          <a:noFill/>
          <a:ln w="15875">
            <a:solidFill>
              <a:srgbClr val="1C0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Slide Number Placeholder 2">
            <a:extLst>
              <a:ext uri="{FF2B5EF4-FFF2-40B4-BE49-F238E27FC236}">
                <a16:creationId xmlns:a16="http://schemas.microsoft.com/office/drawing/2014/main" id="{C5209CC3-6C13-4CE8-89FA-022BFD93BFB5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r"/>
            <a:fld id="{F1E0D3B1-DFD3-411D-80C3-6D08C806A14D}" type="slidenum">
              <a:rPr lang="en-GB" alt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6</a:t>
            </a:fld>
            <a:endParaRPr lang="en-GB" alt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558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Development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D3B1-DFD3-411D-80C3-6D08C806A14D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1161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3710" y="620713"/>
            <a:ext cx="8284754" cy="576061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Continuous training of Brokers on NASD Bilateral Inter-deal Trading System (BiTs) Platform. So Far 105 brokers have been trained.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On the 8 of June 2018, NASD Alert SMS notification was introduced to enhance transparency in NASD activities.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NASD attended the AGM’S of four Securities trading on NASD Platform. (</a:t>
            </a:r>
            <a:r>
              <a:rPr lang="en-US" sz="1800" b="1" dirty="0"/>
              <a:t>Friesland Campina </a:t>
            </a:r>
            <a:r>
              <a:rPr lang="en-US" sz="1800" b="1" dirty="0" err="1"/>
              <a:t>Wamco</a:t>
            </a:r>
            <a:r>
              <a:rPr lang="en-US" sz="1800" b="1" dirty="0"/>
              <a:t> Plc, Central Securities Clearing System Plc, Niger Delta Exploration &amp; Production Plc &amp; Fan Milk Plc</a:t>
            </a:r>
            <a:r>
              <a:rPr lang="en-US" sz="2400" dirty="0"/>
              <a:t>) 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Physical visits to unlisted PLC’s registered with SEC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Development Activity Q2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9395CA89-E6C8-4903-8BDB-99139B929EE2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r"/>
            <a:fld id="{F1E0D3B1-DFD3-411D-80C3-6D08C806A14D}" type="slidenum">
              <a:rPr lang="en-GB" alt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8</a:t>
            </a:fld>
            <a:endParaRPr lang="en-GB" alt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105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DF764E3-3EC8-42A5-8423-B5C70B4B62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411567"/>
            <a:ext cx="6336705" cy="644643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3D1097-8411-439E-BC2C-73171E901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Taking the Capital Market Upstream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94BD88-B632-4839-B62D-2BA4B0FF35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55F492-F4AE-497C-BDAC-DA568516B117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82328C-E419-4539-85C0-72961CBC736A}"/>
              </a:ext>
            </a:extLst>
          </p:cNvPr>
          <p:cNvSpPr txBox="1"/>
          <p:nvPr/>
        </p:nvSpPr>
        <p:spPr>
          <a:xfrm>
            <a:off x="5868144" y="1067252"/>
            <a:ext cx="304282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Information repository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Launched April 9, 2018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Uploads commenced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30327676"/>
      </p:ext>
    </p:extLst>
  </p:cSld>
  <p:clrMapOvr>
    <a:masterClrMapping/>
  </p:clrMapOvr>
</p:sld>
</file>

<file path=ppt/theme/theme1.xml><?xml version="1.0" encoding="utf-8"?>
<a:theme xmlns:a="http://schemas.openxmlformats.org/drawingml/2006/main" name="NASD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29977</TotalTime>
  <Words>249</Words>
  <Application>Microsoft Office PowerPoint</Application>
  <PresentationFormat>On-screen Show (4:3)</PresentationFormat>
  <Paragraphs>72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Arial Narrow</vt:lpstr>
      <vt:lpstr>Calibri</vt:lpstr>
      <vt:lpstr>NASD TEMPLATE</vt:lpstr>
      <vt:lpstr>Report to the Capital Market Committee</vt:lpstr>
      <vt:lpstr>OTC Market snapshot</vt:lpstr>
      <vt:lpstr>Market Metrics – Q2 2018</vt:lpstr>
      <vt:lpstr>Quarterly Trade Activity</vt:lpstr>
      <vt:lpstr>Trade Activity (Market Cap. &amp; USI)</vt:lpstr>
      <vt:lpstr>Securities trading </vt:lpstr>
      <vt:lpstr>Market Development</vt:lpstr>
      <vt:lpstr>Market Development Activity Q2</vt:lpstr>
      <vt:lpstr>Taking the Capital Market Upstream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NASD</dc:creator>
  <cp:lastModifiedBy>CMC Secretariat</cp:lastModifiedBy>
  <cp:revision>279</cp:revision>
  <cp:lastPrinted>2017-10-19T12:46:19Z</cp:lastPrinted>
  <dcterms:created xsi:type="dcterms:W3CDTF">2014-07-30T11:49:54Z</dcterms:created>
  <dcterms:modified xsi:type="dcterms:W3CDTF">2018-08-06T12:32:26Z</dcterms:modified>
</cp:coreProperties>
</file>