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429" r:id="rId3"/>
    <p:sldId id="399" r:id="rId4"/>
    <p:sldId id="412" r:id="rId5"/>
    <p:sldId id="411" r:id="rId6"/>
    <p:sldId id="419" r:id="rId7"/>
    <p:sldId id="403" r:id="rId8"/>
    <p:sldId id="391" r:id="rId9"/>
    <p:sldId id="415" r:id="rId10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E99AA4-53DA-40CE-972C-3ACA415703E7}">
          <p14:sldIdLst>
            <p14:sldId id="429"/>
            <p14:sldId id="399"/>
            <p14:sldId id="412"/>
            <p14:sldId id="411"/>
            <p14:sldId id="419"/>
            <p14:sldId id="403"/>
            <p14:sldId id="391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beminiyi Onikute" initials="GO" lastIdx="1" clrIdx="0"/>
  <p:cmAuthor id="2" name="Bola Ajomale" initials="BA" lastIdx="2" clrIdx="1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49E"/>
    <a:srgbClr val="07169E"/>
    <a:srgbClr val="252063"/>
    <a:srgbClr val="E62129"/>
    <a:srgbClr val="EB1F20"/>
    <a:srgbClr val="06169F"/>
    <a:srgbClr val="ED1F23"/>
    <a:srgbClr val="F01F1F"/>
    <a:srgbClr val="0918A2"/>
    <a:srgbClr val="071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216" autoAdjust="0"/>
  </p:normalViewPr>
  <p:slideViewPr>
    <p:cSldViewPr snapToGrid="0">
      <p:cViewPr varScale="1">
        <p:scale>
          <a:sx n="47" d="100"/>
          <a:sy n="47" d="100"/>
        </p:scale>
        <p:origin x="5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1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ATE%20OF%20NASD%20OTC%20MARK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ATE%20OF%20NASD%20OTC%20MARK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ATE%20OF%20NASD%20OTC%20MARK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8091608503953898E-2"/>
          <c:y val="1.8466787202786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Workings!$A$30</c:f>
              <c:strCache>
                <c:ptCount val="1"/>
                <c:pt idx="0">
                  <c:v>Value  Traded (₦ million)</c:v>
                </c:pt>
              </c:strCache>
            </c:strRef>
          </c:tx>
          <c:spPr>
            <a:solidFill>
              <a:srgbClr val="07169D"/>
            </a:solidFill>
            <a:ln>
              <a:noFill/>
            </a:ln>
            <a:effectLst/>
          </c:spPr>
          <c:invertIfNegative val="0"/>
          <c:trendline>
            <c:spPr>
              <a:ln w="34925" cap="rnd">
                <a:solidFill>
                  <a:srgbClr val="ED1F23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multiLvlStrRef>
              <c:f>Workings!$B$28:$Y$29</c:f>
              <c:multiLvlStrCache>
                <c:ptCount val="24"/>
                <c:lvl>
                  <c:pt idx="0">
                    <c:v>Q3</c:v>
                  </c:pt>
                  <c:pt idx="1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3">
                    <c:v>Q1</c:v>
                  </c:pt>
                  <c:pt idx="14">
                    <c:v>Q2</c:v>
                  </c:pt>
                  <c:pt idx="15">
                    <c:v>Q3</c:v>
                  </c:pt>
                  <c:pt idx="16">
                    <c:v>Q4</c:v>
                  </c:pt>
                  <c:pt idx="18">
                    <c:v>Q1</c:v>
                  </c:pt>
                  <c:pt idx="19">
                    <c:v>Q2</c:v>
                  </c:pt>
                  <c:pt idx="20">
                    <c:v>Q3</c:v>
                  </c:pt>
                  <c:pt idx="21">
                    <c:v>Q4</c:v>
                  </c:pt>
                  <c:pt idx="23">
                    <c:v>Q1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8">
                    <c:v>2017</c:v>
                  </c:pt>
                  <c:pt idx="23">
                    <c:v>2018</c:v>
                  </c:pt>
                </c:lvl>
              </c:multiLvlStrCache>
            </c:multiLvlStrRef>
          </c:cat>
          <c:val>
            <c:numRef>
              <c:f>Workings!$B$30:$Y$30</c:f>
              <c:numCache>
                <c:formatCode>General</c:formatCode>
                <c:ptCount val="24"/>
                <c:pt idx="0">
                  <c:v>52.89</c:v>
                </c:pt>
                <c:pt idx="1">
                  <c:v>23.67</c:v>
                </c:pt>
                <c:pt idx="3">
                  <c:v>31.2</c:v>
                </c:pt>
                <c:pt idx="4" formatCode="_(* #,##0.00_);_(* \(#,##0.00\);_(* &quot;-&quot;??_);_(@_)">
                  <c:v>416.15</c:v>
                </c:pt>
                <c:pt idx="5">
                  <c:v>612.02</c:v>
                </c:pt>
                <c:pt idx="6" formatCode="0.00">
                  <c:v>1265.3</c:v>
                </c:pt>
                <c:pt idx="8">
                  <c:v>665.33</c:v>
                </c:pt>
                <c:pt idx="9" formatCode="_(* #,##0.00_);_(* \(#,##0.00\);_(* &quot;-&quot;??_);_(@_)">
                  <c:v>3398.88</c:v>
                </c:pt>
                <c:pt idx="10" formatCode="_(* #,##0.00_);_(* \(#,##0.00\);_(* &quot;-&quot;??_);_(@_)">
                  <c:v>4483.45</c:v>
                </c:pt>
                <c:pt idx="11" formatCode="_(* #,##0.00_);_(* \(#,##0.00\);_(* &quot;-&quot;??_);_(@_)">
                  <c:v>2374.64</c:v>
                </c:pt>
                <c:pt idx="13" formatCode="_(* #,##0.00_);_(* \(#,##0.00\);_(* &quot;-&quot;??_);_(@_)">
                  <c:v>1010.67</c:v>
                </c:pt>
                <c:pt idx="14" formatCode="_(* #,##0.00_);_(* \(#,##0.00\);_(* &quot;-&quot;??_);_(@_)">
                  <c:v>1345.85</c:v>
                </c:pt>
                <c:pt idx="15" formatCode="_(* #,##0.00_);_(* \(#,##0.00\);_(* &quot;-&quot;??_);_(@_)">
                  <c:v>705</c:v>
                </c:pt>
                <c:pt idx="16" formatCode="_(* #,##0.00_);_(* \(#,##0.00\);_(* &quot;-&quot;??_);_(@_)">
                  <c:v>1614.6</c:v>
                </c:pt>
                <c:pt idx="18" formatCode="_(* #,##0.00_);_(* \(#,##0.00\);_(* &quot;-&quot;??_);_(@_)">
                  <c:v>1024</c:v>
                </c:pt>
                <c:pt idx="19" formatCode="_(* #,##0.00_);_(* \(#,##0.00\);_(* &quot;-&quot;??_);_(@_)">
                  <c:v>884.23</c:v>
                </c:pt>
                <c:pt idx="20" formatCode="_(* #,##0.00_);_(* \(#,##0.00\);_(* &quot;-&quot;??_);_(@_)">
                  <c:v>861.88</c:v>
                </c:pt>
                <c:pt idx="21" formatCode="_(* #,##0.00_);_(* \(#,##0.00\);_(* &quot;-&quot;??_);_(@_)">
                  <c:v>1003</c:v>
                </c:pt>
                <c:pt idx="23" formatCode="_(* #,##0.00_);_(* \(#,##0.00\);_(* &quot;-&quot;??_);_(@_)">
                  <c:v>3422.17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2-4764-B281-B79D396E9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00"/>
        <c:axId val="-745623104"/>
        <c:axId val="-745622560"/>
      </c:barChart>
      <c:catAx>
        <c:axId val="-7456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22560"/>
        <c:crosses val="autoZero"/>
        <c:auto val="1"/>
        <c:lblAlgn val="ctr"/>
        <c:lblOffset val="100"/>
        <c:noMultiLvlLbl val="0"/>
      </c:catAx>
      <c:valAx>
        <c:axId val="-74562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2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USI &amp; Market Cap</a:t>
            </a:r>
          </a:p>
        </c:rich>
      </c:tx>
      <c:layout>
        <c:manualLayout>
          <c:xMode val="edge"/>
          <c:yMode val="edge"/>
          <c:x val="3.4219650577136683E-2"/>
          <c:y val="4.4658056053852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692038495188105E-2"/>
          <c:y val="0.17634259259259263"/>
          <c:w val="0.87753018372703417"/>
          <c:h val="0.67435458024791572"/>
        </c:manualLayout>
      </c:layout>
      <c:areaChart>
        <c:grouping val="stacked"/>
        <c:varyColors val="0"/>
        <c:ser>
          <c:idx val="0"/>
          <c:order val="0"/>
          <c:tx>
            <c:strRef>
              <c:f>Workings!$A$19</c:f>
              <c:strCache>
                <c:ptCount val="1"/>
                <c:pt idx="0">
                  <c:v>USI</c:v>
                </c:pt>
              </c:strCache>
            </c:strRef>
          </c:tx>
          <c:spPr>
            <a:solidFill>
              <a:srgbClr val="07139A"/>
            </a:solidFill>
            <a:ln>
              <a:noFill/>
            </a:ln>
            <a:effectLst/>
          </c:spPr>
          <c:cat>
            <c:multiLvlStrRef>
              <c:f>Workings!$K$17:$Y$18</c:f>
              <c:multiLvlStrCache>
                <c:ptCount val="15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Q1</c:v>
                  </c:pt>
                </c:lvl>
                <c:lvl>
                  <c:pt idx="4">
                    <c:v>2016</c:v>
                  </c:pt>
                  <c:pt idx="9">
                    <c:v>2017</c:v>
                  </c:pt>
                  <c:pt idx="14">
                    <c:v>2018</c:v>
                  </c:pt>
                </c:lvl>
              </c:multiLvlStrCache>
            </c:multiLvlStrRef>
          </c:cat>
          <c:val>
            <c:numRef>
              <c:f>Workings!$K$19:$Y$19</c:f>
              <c:numCache>
                <c:formatCode>General</c:formatCode>
                <c:ptCount val="15"/>
                <c:pt idx="0">
                  <c:v>925.56</c:v>
                </c:pt>
                <c:pt idx="1">
                  <c:v>832.63</c:v>
                </c:pt>
                <c:pt idx="2">
                  <c:v>582.79</c:v>
                </c:pt>
                <c:pt idx="3">
                  <c:v>582.79</c:v>
                </c:pt>
                <c:pt idx="4">
                  <c:v>592.05999999999995</c:v>
                </c:pt>
                <c:pt idx="5">
                  <c:v>658.74</c:v>
                </c:pt>
                <c:pt idx="6">
                  <c:v>618.92999999999995</c:v>
                </c:pt>
                <c:pt idx="7">
                  <c:v>626.39</c:v>
                </c:pt>
                <c:pt idx="8">
                  <c:v>626.39</c:v>
                </c:pt>
                <c:pt idx="9">
                  <c:v>632.25</c:v>
                </c:pt>
                <c:pt idx="10">
                  <c:v>620.28</c:v>
                </c:pt>
                <c:pt idx="11">
                  <c:v>600.05999999999995</c:v>
                </c:pt>
                <c:pt idx="12">
                  <c:v>604.80999999999995</c:v>
                </c:pt>
                <c:pt idx="13">
                  <c:v>604.80999999999995</c:v>
                </c:pt>
                <c:pt idx="14">
                  <c:v>653.63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D-4DDC-BBEC-A2ACA41A8A77}"/>
            </c:ext>
          </c:extLst>
        </c:ser>
        <c:ser>
          <c:idx val="1"/>
          <c:order val="1"/>
          <c:tx>
            <c:strRef>
              <c:f>Workings!$A$20</c:f>
              <c:strCache>
                <c:ptCount val="1"/>
                <c:pt idx="0">
                  <c:v>Market Capitalisation (₦)</c:v>
                </c:pt>
              </c:strCache>
            </c:strRef>
          </c:tx>
          <c:spPr>
            <a:solidFill>
              <a:srgbClr val="EB2122"/>
            </a:solidFill>
            <a:ln>
              <a:noFill/>
            </a:ln>
            <a:effectLst/>
          </c:spPr>
          <c:cat>
            <c:multiLvlStrRef>
              <c:f>Workings!$K$17:$Y$18</c:f>
              <c:multiLvlStrCache>
                <c:ptCount val="15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Q1</c:v>
                  </c:pt>
                </c:lvl>
                <c:lvl>
                  <c:pt idx="4">
                    <c:v>2016</c:v>
                  </c:pt>
                  <c:pt idx="9">
                    <c:v>2017</c:v>
                  </c:pt>
                  <c:pt idx="14">
                    <c:v>2018</c:v>
                  </c:pt>
                </c:lvl>
              </c:multiLvlStrCache>
            </c:multiLvlStrRef>
          </c:cat>
          <c:val>
            <c:numRef>
              <c:f>Workings!$K$20:$Y$20</c:f>
              <c:numCache>
                <c:formatCode>General</c:formatCode>
                <c:ptCount val="15"/>
                <c:pt idx="0">
                  <c:v>561.64</c:v>
                </c:pt>
                <c:pt idx="1">
                  <c:v>505.53</c:v>
                </c:pt>
                <c:pt idx="2">
                  <c:v>359.76</c:v>
                </c:pt>
                <c:pt idx="3">
                  <c:v>359.76</c:v>
                </c:pt>
                <c:pt idx="4">
                  <c:v>389.85</c:v>
                </c:pt>
                <c:pt idx="5">
                  <c:v>437.17</c:v>
                </c:pt>
                <c:pt idx="6">
                  <c:v>411.28</c:v>
                </c:pt>
                <c:pt idx="7">
                  <c:v>423.89</c:v>
                </c:pt>
                <c:pt idx="8">
                  <c:v>423.89</c:v>
                </c:pt>
                <c:pt idx="9">
                  <c:v>427.86</c:v>
                </c:pt>
                <c:pt idx="10">
                  <c:v>419.76</c:v>
                </c:pt>
                <c:pt idx="11">
                  <c:v>406.08</c:v>
                </c:pt>
                <c:pt idx="12">
                  <c:v>409.29</c:v>
                </c:pt>
                <c:pt idx="13">
                  <c:v>409.29</c:v>
                </c:pt>
                <c:pt idx="14">
                  <c:v>442.33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D-4DDC-BBEC-A2ACA41A8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45619840"/>
        <c:axId val="-745620384"/>
      </c:areaChart>
      <c:catAx>
        <c:axId val="-7456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20384"/>
        <c:crosses val="autoZero"/>
        <c:auto val="1"/>
        <c:lblAlgn val="ctr"/>
        <c:lblOffset val="100"/>
        <c:noMultiLvlLbl val="0"/>
      </c:catAx>
      <c:valAx>
        <c:axId val="-74562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19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65547496334813"/>
          <c:y val="0.21273895885927893"/>
          <c:w val="0.32162696376010674"/>
          <c:h val="6.4433440665277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70824526502401E-2"/>
          <c:y val="2.564102564102564E-2"/>
          <c:w val="0.88745835094699521"/>
          <c:h val="0.86018776499091465"/>
        </c:manualLayout>
      </c:layout>
      <c:areaChart>
        <c:grouping val="stacked"/>
        <c:varyColors val="0"/>
        <c:ser>
          <c:idx val="0"/>
          <c:order val="0"/>
          <c:tx>
            <c:strRef>
              <c:f>Workings!$A$24</c:f>
              <c:strCache>
                <c:ptCount val="1"/>
                <c:pt idx="0">
                  <c:v>Value  Traded (₦ million)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cat>
            <c:multiLvlStrRef>
              <c:f>Workings!$E$22:$Y$23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20">
                    <c:v>Q1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</c:lvl>
              </c:multiLvlStrCache>
            </c:multiLvlStrRef>
          </c:cat>
          <c:val>
            <c:numRef>
              <c:f>Workings!$E$24:$Y$24</c:f>
              <c:numCache>
                <c:formatCode>0</c:formatCode>
                <c:ptCount val="21"/>
                <c:pt idx="0">
                  <c:v>107.76</c:v>
                </c:pt>
                <c:pt idx="1">
                  <c:v>523.91</c:v>
                </c:pt>
                <c:pt idx="2">
                  <c:v>1135.9299999999998</c:v>
                </c:pt>
                <c:pt idx="3">
                  <c:v>2401.2299999999996</c:v>
                </c:pt>
                <c:pt idx="4">
                  <c:v>2401.2299999999996</c:v>
                </c:pt>
                <c:pt idx="5">
                  <c:v>3066.5599999999995</c:v>
                </c:pt>
                <c:pt idx="6">
                  <c:v>46465.439999999995</c:v>
                </c:pt>
                <c:pt idx="7">
                  <c:v>50948.889999999992</c:v>
                </c:pt>
                <c:pt idx="8">
                  <c:v>53323.529999999992</c:v>
                </c:pt>
                <c:pt idx="9">
                  <c:v>53323.529999999992</c:v>
                </c:pt>
                <c:pt idx="10">
                  <c:v>54334.19999999999</c:v>
                </c:pt>
                <c:pt idx="11">
                  <c:v>55680.049999999988</c:v>
                </c:pt>
                <c:pt idx="12">
                  <c:v>56385.049999999988</c:v>
                </c:pt>
                <c:pt idx="13">
                  <c:v>57999.649999999987</c:v>
                </c:pt>
                <c:pt idx="14">
                  <c:v>57999.649999999987</c:v>
                </c:pt>
                <c:pt idx="15">
                  <c:v>59023.649999999987</c:v>
                </c:pt>
                <c:pt idx="16">
                  <c:v>59907.87999999999</c:v>
                </c:pt>
                <c:pt idx="17">
                  <c:v>60769.759999999987</c:v>
                </c:pt>
                <c:pt idx="18">
                  <c:v>61772.759999999987</c:v>
                </c:pt>
                <c:pt idx="19" formatCode="General">
                  <c:v>61772.759999999987</c:v>
                </c:pt>
                <c:pt idx="20" formatCode="_(* #,##0.00_);_(* \(#,##0.00\);_(* &quot;-&quot;??_);_(@_)">
                  <c:v>65194.929999999986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E-4ED6-B582-6D8A35C6459A}"/>
            </c:ext>
          </c:extLst>
        </c:ser>
        <c:ser>
          <c:idx val="1"/>
          <c:order val="1"/>
          <c:tx>
            <c:strRef>
              <c:f>Workings!$A$25</c:f>
              <c:strCache>
                <c:ptCount val="1"/>
                <c:pt idx="0">
                  <c:v>Volume Traded (million units)</c:v>
                </c:pt>
              </c:strCache>
            </c:strRef>
          </c:tx>
          <c:spPr>
            <a:solidFill>
              <a:srgbClr val="EB2122"/>
            </a:solidFill>
            <a:ln>
              <a:solidFill>
                <a:srgbClr val="C00000"/>
              </a:solidFill>
            </a:ln>
            <a:effectLst/>
          </c:spPr>
          <c:cat>
            <c:multiLvlStrRef>
              <c:f>Workings!$E$22:$Y$23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20">
                    <c:v>Q1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</c:lvl>
              </c:multiLvlStrCache>
            </c:multiLvlStrRef>
          </c:cat>
          <c:val>
            <c:numRef>
              <c:f>Workings!$E$25:$Y$25</c:f>
              <c:numCache>
                <c:formatCode>0</c:formatCode>
                <c:ptCount val="21"/>
                <c:pt idx="0">
                  <c:v>0.43</c:v>
                </c:pt>
                <c:pt idx="1">
                  <c:v>2.13</c:v>
                </c:pt>
                <c:pt idx="2">
                  <c:v>22.64</c:v>
                </c:pt>
                <c:pt idx="3">
                  <c:v>120.64</c:v>
                </c:pt>
                <c:pt idx="4">
                  <c:v>120.64</c:v>
                </c:pt>
                <c:pt idx="5">
                  <c:v>248.76</c:v>
                </c:pt>
                <c:pt idx="6">
                  <c:v>403.73</c:v>
                </c:pt>
                <c:pt idx="7">
                  <c:v>3269.91</c:v>
                </c:pt>
                <c:pt idx="8">
                  <c:v>4015.66</c:v>
                </c:pt>
                <c:pt idx="9">
                  <c:v>4015.66</c:v>
                </c:pt>
                <c:pt idx="10">
                  <c:v>4160.0199999999995</c:v>
                </c:pt>
                <c:pt idx="11">
                  <c:v>4490.0399999999991</c:v>
                </c:pt>
                <c:pt idx="12">
                  <c:v>4574.7399999999989</c:v>
                </c:pt>
                <c:pt idx="13">
                  <c:v>4814.6699999999992</c:v>
                </c:pt>
                <c:pt idx="14">
                  <c:v>4814.6699999999992</c:v>
                </c:pt>
                <c:pt idx="15">
                  <c:v>5018.4599999999991</c:v>
                </c:pt>
                <c:pt idx="16">
                  <c:v>5161.7599999999993</c:v>
                </c:pt>
                <c:pt idx="17">
                  <c:v>5684.65</c:v>
                </c:pt>
                <c:pt idx="18">
                  <c:v>5717.28</c:v>
                </c:pt>
                <c:pt idx="19" formatCode="General">
                  <c:v>5717.28</c:v>
                </c:pt>
                <c:pt idx="20" formatCode="_(* #,##0.0_);_(* \(#,##0.0\);_(* &quot;-&quot;??_);_(@_)">
                  <c:v>6065.76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E-4ED6-B582-6D8A35C6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45619296"/>
        <c:axId val="-745625280"/>
      </c:areaChart>
      <c:barChart>
        <c:barDir val="col"/>
        <c:grouping val="clustered"/>
        <c:varyColors val="0"/>
        <c:ser>
          <c:idx val="2"/>
          <c:order val="2"/>
          <c:tx>
            <c:strRef>
              <c:f>Workings!$A$26</c:f>
              <c:strCache>
                <c:ptCount val="1"/>
                <c:pt idx="0">
                  <c:v>Deal Count  </c:v>
                </c:pt>
              </c:strCache>
            </c:strRef>
          </c:tx>
          <c:spPr>
            <a:solidFill>
              <a:srgbClr val="08159E"/>
            </a:solidFill>
            <a:ln w="3175">
              <a:noFill/>
              <a:tailEnd type="stealth"/>
            </a:ln>
            <a:effectLst/>
          </c:spPr>
          <c:invertIfNegative val="0"/>
          <c:cat>
            <c:multiLvlStrRef>
              <c:f>Workings!$E$22:$Y$23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20">
                    <c:v>Q1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</c:lvl>
              </c:multiLvlStrCache>
            </c:multiLvlStrRef>
          </c:cat>
          <c:val>
            <c:numRef>
              <c:f>Workings!$E$26:$Y$26</c:f>
              <c:numCache>
                <c:formatCode>0</c:formatCode>
                <c:ptCount val="21"/>
                <c:pt idx="0">
                  <c:v>57</c:v>
                </c:pt>
                <c:pt idx="1">
                  <c:v>154</c:v>
                </c:pt>
                <c:pt idx="2">
                  <c:v>262</c:v>
                </c:pt>
                <c:pt idx="3">
                  <c:v>451</c:v>
                </c:pt>
                <c:pt idx="4">
                  <c:v>451</c:v>
                </c:pt>
                <c:pt idx="5">
                  <c:v>602</c:v>
                </c:pt>
                <c:pt idx="6">
                  <c:v>1087</c:v>
                </c:pt>
                <c:pt idx="7">
                  <c:v>2056</c:v>
                </c:pt>
                <c:pt idx="8">
                  <c:v>2655</c:v>
                </c:pt>
                <c:pt idx="9">
                  <c:v>2655</c:v>
                </c:pt>
                <c:pt idx="10">
                  <c:v>3330</c:v>
                </c:pt>
                <c:pt idx="11">
                  <c:v>4748</c:v>
                </c:pt>
                <c:pt idx="12">
                  <c:v>6744</c:v>
                </c:pt>
                <c:pt idx="13">
                  <c:v>7511</c:v>
                </c:pt>
                <c:pt idx="14">
                  <c:v>7511</c:v>
                </c:pt>
                <c:pt idx="15">
                  <c:v>8205</c:v>
                </c:pt>
                <c:pt idx="16">
                  <c:v>8947</c:v>
                </c:pt>
                <c:pt idx="17">
                  <c:v>9638</c:v>
                </c:pt>
                <c:pt idx="18">
                  <c:v>10107</c:v>
                </c:pt>
                <c:pt idx="19" formatCode="General">
                  <c:v>10107</c:v>
                </c:pt>
                <c:pt idx="20" formatCode="_(* #,##0.00_);_(* \(#,##0.00\);_(* &quot;-&quot;??_);_(@_)">
                  <c:v>10647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E-4ED6-B582-6D8A35C6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-702068704"/>
        <c:axId val="-745622016"/>
      </c:barChart>
      <c:catAx>
        <c:axId val="-7456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25280"/>
        <c:crosses val="autoZero"/>
        <c:auto val="1"/>
        <c:lblAlgn val="ctr"/>
        <c:lblOffset val="100"/>
        <c:noMultiLvlLbl val="0"/>
      </c:catAx>
      <c:valAx>
        <c:axId val="-7456252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5619296"/>
        <c:crosses val="autoZero"/>
        <c:crossBetween val="between"/>
      </c:valAx>
      <c:valAx>
        <c:axId val="-74562201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2068704"/>
        <c:crosses val="max"/>
        <c:crossBetween val="between"/>
      </c:valAx>
      <c:catAx>
        <c:axId val="-70206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74562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16607659098223E-2"/>
          <c:y val="4.0966285638330303E-2"/>
          <c:w val="0.86627842833857349"/>
          <c:h val="6.9498006828591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D4E4-6A67-493A-8B06-0657E35E30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A760A3-3088-475E-87E3-D1D51C17F991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Financial Services</a:t>
          </a:r>
        </a:p>
      </dgm:t>
    </dgm:pt>
    <dgm:pt modelId="{5781CA76-E7B9-49A1-8920-541B4682FB25}" type="parTrans" cxnId="{2270D7FF-30F7-457C-91CB-770F52EDD5BE}">
      <dgm:prSet/>
      <dgm:spPr/>
      <dgm:t>
        <a:bodyPr/>
        <a:lstStyle/>
        <a:p>
          <a:endParaRPr lang="en-US"/>
        </a:p>
      </dgm:t>
    </dgm:pt>
    <dgm:pt modelId="{C1A16C31-9EB8-4D15-ABA6-2D4EC5AE6188}" type="sibTrans" cxnId="{2270D7FF-30F7-457C-91CB-770F52EDD5BE}">
      <dgm:prSet/>
      <dgm:spPr/>
      <dgm:t>
        <a:bodyPr/>
        <a:lstStyle/>
        <a:p>
          <a:endParaRPr lang="en-US"/>
        </a:p>
      </dgm:t>
    </dgm:pt>
    <dgm:pt modelId="{645C70D0-5E89-468D-822B-6B16C1E6EE55}">
      <dgm:prSet phldrT="[Text]"/>
      <dgm:spPr>
        <a:solidFill>
          <a:srgbClr val="041A9C"/>
        </a:solidFill>
      </dgm:spPr>
      <dgm:t>
        <a:bodyPr/>
        <a:lstStyle/>
        <a:p>
          <a:r>
            <a:rPr lang="en-US"/>
            <a:t>FMCG</a:t>
          </a:r>
          <a:endParaRPr lang="en-US" dirty="0"/>
        </a:p>
      </dgm:t>
    </dgm:pt>
    <dgm:pt modelId="{3FDF742F-8C1A-40EF-8CAD-B6D4651B38CD}" type="parTrans" cxnId="{AD27CD95-4101-44E8-9592-9BBD054E1AEC}">
      <dgm:prSet/>
      <dgm:spPr/>
      <dgm:t>
        <a:bodyPr/>
        <a:lstStyle/>
        <a:p>
          <a:endParaRPr lang="en-US"/>
        </a:p>
      </dgm:t>
    </dgm:pt>
    <dgm:pt modelId="{6F65A9F7-B358-4DB4-9D46-96F163CA9E4C}" type="sibTrans" cxnId="{AD27CD95-4101-44E8-9592-9BBD054E1AEC}">
      <dgm:prSet/>
      <dgm:spPr/>
      <dgm:t>
        <a:bodyPr/>
        <a:lstStyle/>
        <a:p>
          <a:endParaRPr lang="en-US"/>
        </a:p>
      </dgm:t>
    </dgm:pt>
    <dgm:pt modelId="{CA49FB69-8AB6-4CF8-8614-4726776A00E4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Industrials</a:t>
          </a:r>
        </a:p>
      </dgm:t>
    </dgm:pt>
    <dgm:pt modelId="{390962D9-79EE-485B-82D5-6C9A04FDF227}" type="parTrans" cxnId="{5F5C936B-2D25-44C2-B0EA-EF1942FFDDEA}">
      <dgm:prSet/>
      <dgm:spPr/>
      <dgm:t>
        <a:bodyPr/>
        <a:lstStyle/>
        <a:p>
          <a:endParaRPr lang="en-US"/>
        </a:p>
      </dgm:t>
    </dgm:pt>
    <dgm:pt modelId="{03B90FA4-A97E-4305-807B-76CD324A2E58}" type="sibTrans" cxnId="{5F5C936B-2D25-44C2-B0EA-EF1942FFDDEA}">
      <dgm:prSet/>
      <dgm:spPr/>
      <dgm:t>
        <a:bodyPr/>
        <a:lstStyle/>
        <a:p>
          <a:endParaRPr lang="en-US"/>
        </a:p>
      </dgm:t>
    </dgm:pt>
    <dgm:pt modelId="{00EB3B80-67B5-4356-8F95-EE733454EA50}">
      <dgm:prSet/>
      <dgm:spPr>
        <a:solidFill>
          <a:srgbClr val="041A9C"/>
        </a:solidFill>
      </dgm:spPr>
      <dgm:t>
        <a:bodyPr/>
        <a:lstStyle/>
        <a:p>
          <a:r>
            <a:rPr lang="en-US" dirty="0"/>
            <a:t>Oil &amp; Gas</a:t>
          </a:r>
        </a:p>
      </dgm:t>
    </dgm:pt>
    <dgm:pt modelId="{B6E63AFB-DCFD-4849-BB87-B5E6EA585215}" type="parTrans" cxnId="{5E32590C-FD4A-4F94-A239-D8D66FDBB3A7}">
      <dgm:prSet/>
      <dgm:spPr/>
      <dgm:t>
        <a:bodyPr/>
        <a:lstStyle/>
        <a:p>
          <a:endParaRPr lang="en-US"/>
        </a:p>
      </dgm:t>
    </dgm:pt>
    <dgm:pt modelId="{3F284AA7-D3D9-4357-862E-C4E35F6E8864}" type="sibTrans" cxnId="{5E32590C-FD4A-4F94-A239-D8D66FDBB3A7}">
      <dgm:prSet/>
      <dgm:spPr/>
      <dgm:t>
        <a:bodyPr/>
        <a:lstStyle/>
        <a:p>
          <a:endParaRPr lang="en-US"/>
        </a:p>
      </dgm:t>
    </dgm:pt>
    <dgm:pt modelId="{7002555B-DD21-44F2-8956-3973705C68DB}">
      <dgm:prSet/>
      <dgm:spPr>
        <a:solidFill>
          <a:srgbClr val="041A9C"/>
        </a:solidFill>
      </dgm:spPr>
      <dgm:t>
        <a:bodyPr/>
        <a:lstStyle/>
        <a:p>
          <a:r>
            <a:rPr lang="en-US" dirty="0"/>
            <a:t>Technology</a:t>
          </a:r>
        </a:p>
      </dgm:t>
    </dgm:pt>
    <dgm:pt modelId="{608DFF1B-621C-4A3C-A31F-6E4511D9C845}" type="parTrans" cxnId="{BE807987-C714-4F04-A7AC-97EDE5D1B48B}">
      <dgm:prSet/>
      <dgm:spPr/>
      <dgm:t>
        <a:bodyPr/>
        <a:lstStyle/>
        <a:p>
          <a:endParaRPr lang="en-US"/>
        </a:p>
      </dgm:t>
    </dgm:pt>
    <dgm:pt modelId="{6A6F88BB-A987-446E-A3F6-FA0C3177FDA2}" type="sibTrans" cxnId="{BE807987-C714-4F04-A7AC-97EDE5D1B48B}">
      <dgm:prSet/>
      <dgm:spPr/>
      <dgm:t>
        <a:bodyPr/>
        <a:lstStyle/>
        <a:p>
          <a:endParaRPr lang="en-US"/>
        </a:p>
      </dgm:t>
    </dgm:pt>
    <dgm:pt modelId="{8B756ECA-0139-47FD-AE98-32DE18C632B8}" type="pres">
      <dgm:prSet presAssocID="{F250D4E4-6A67-493A-8B06-0657E35E30F3}" presName="Name0" presStyleCnt="0">
        <dgm:presLayoutVars>
          <dgm:dir/>
          <dgm:animLvl val="lvl"/>
          <dgm:resizeHandles val="exact"/>
        </dgm:presLayoutVars>
      </dgm:prSet>
      <dgm:spPr/>
    </dgm:pt>
    <dgm:pt modelId="{652E6EA0-4475-4B79-B36B-1D11AB0E5558}" type="pres">
      <dgm:prSet presAssocID="{CBA760A3-3088-475E-87E3-D1D51C17F99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2981-6C9D-493D-BC27-26E0EDEDD45E}" type="pres">
      <dgm:prSet presAssocID="{C1A16C31-9EB8-4D15-ABA6-2D4EC5AE6188}" presName="parTxOnlySpace" presStyleCnt="0"/>
      <dgm:spPr/>
    </dgm:pt>
    <dgm:pt modelId="{3A6C07AC-4EA4-451D-A79F-ED7AAB98E5BB}" type="pres">
      <dgm:prSet presAssocID="{645C70D0-5E89-468D-822B-6B16C1E6EE5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889A-1FFE-4FDE-AA85-5AB9060BAA17}" type="pres">
      <dgm:prSet presAssocID="{6F65A9F7-B358-4DB4-9D46-96F163CA9E4C}" presName="parTxOnlySpace" presStyleCnt="0"/>
      <dgm:spPr/>
    </dgm:pt>
    <dgm:pt modelId="{5A69FFEF-9F2E-49EF-9D2A-D151B7B11626}" type="pres">
      <dgm:prSet presAssocID="{CA49FB69-8AB6-4CF8-8614-4726776A00E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16EDE-65F4-4720-9906-C8923ABF910F}" type="pres">
      <dgm:prSet presAssocID="{03B90FA4-A97E-4305-807B-76CD324A2E58}" presName="parTxOnlySpace" presStyleCnt="0"/>
      <dgm:spPr/>
    </dgm:pt>
    <dgm:pt modelId="{EDD30C07-D068-4A89-9687-CEAB8A784EE2}" type="pres">
      <dgm:prSet presAssocID="{00EB3B80-67B5-4356-8F95-EE733454EA5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DE63-F846-45A2-A380-68D4F2369A63}" type="pres">
      <dgm:prSet presAssocID="{3F284AA7-D3D9-4357-862E-C4E35F6E8864}" presName="parTxOnlySpace" presStyleCnt="0"/>
      <dgm:spPr/>
    </dgm:pt>
    <dgm:pt modelId="{2D87066F-506E-46D7-9CB6-E94D34027FAE}" type="pres">
      <dgm:prSet presAssocID="{7002555B-DD21-44F2-8956-3973705C68DB}" presName="parTxOnly" presStyleLbl="node1" presStyleIdx="4" presStyleCnt="5" custLinFactNeighborY="3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0D7FF-30F7-457C-91CB-770F52EDD5BE}" srcId="{F250D4E4-6A67-493A-8B06-0657E35E30F3}" destId="{CBA760A3-3088-475E-87E3-D1D51C17F991}" srcOrd="0" destOrd="0" parTransId="{5781CA76-E7B9-49A1-8920-541B4682FB25}" sibTransId="{C1A16C31-9EB8-4D15-ABA6-2D4EC5AE6188}"/>
    <dgm:cxn modelId="{BE807987-C714-4F04-A7AC-97EDE5D1B48B}" srcId="{F250D4E4-6A67-493A-8B06-0657E35E30F3}" destId="{7002555B-DD21-44F2-8956-3973705C68DB}" srcOrd="4" destOrd="0" parTransId="{608DFF1B-621C-4A3C-A31F-6E4511D9C845}" sibTransId="{6A6F88BB-A987-446E-A3F6-FA0C3177FDA2}"/>
    <dgm:cxn modelId="{8AF76C50-EF8D-4E3B-8D38-BACB5A5C0A14}" type="presOf" srcId="{00EB3B80-67B5-4356-8F95-EE733454EA50}" destId="{EDD30C07-D068-4A89-9687-CEAB8A784EE2}" srcOrd="0" destOrd="0" presId="urn:microsoft.com/office/officeart/2005/8/layout/chevron1"/>
    <dgm:cxn modelId="{5E32590C-FD4A-4F94-A239-D8D66FDBB3A7}" srcId="{F250D4E4-6A67-493A-8B06-0657E35E30F3}" destId="{00EB3B80-67B5-4356-8F95-EE733454EA50}" srcOrd="3" destOrd="0" parTransId="{B6E63AFB-DCFD-4849-BB87-B5E6EA585215}" sibTransId="{3F284AA7-D3D9-4357-862E-C4E35F6E8864}"/>
    <dgm:cxn modelId="{AD27CD95-4101-44E8-9592-9BBD054E1AEC}" srcId="{F250D4E4-6A67-493A-8B06-0657E35E30F3}" destId="{645C70D0-5E89-468D-822B-6B16C1E6EE55}" srcOrd="1" destOrd="0" parTransId="{3FDF742F-8C1A-40EF-8CAD-B6D4651B38CD}" sibTransId="{6F65A9F7-B358-4DB4-9D46-96F163CA9E4C}"/>
    <dgm:cxn modelId="{A87E101F-9027-4B45-A1EA-C673D7231DB1}" type="presOf" srcId="{7002555B-DD21-44F2-8956-3973705C68DB}" destId="{2D87066F-506E-46D7-9CB6-E94D34027FAE}" srcOrd="0" destOrd="0" presId="urn:microsoft.com/office/officeart/2005/8/layout/chevron1"/>
    <dgm:cxn modelId="{0D6DA697-8320-4EF0-BD49-6ECC43CC4988}" type="presOf" srcId="{CA49FB69-8AB6-4CF8-8614-4726776A00E4}" destId="{5A69FFEF-9F2E-49EF-9D2A-D151B7B11626}" srcOrd="0" destOrd="0" presId="urn:microsoft.com/office/officeart/2005/8/layout/chevron1"/>
    <dgm:cxn modelId="{5F5C936B-2D25-44C2-B0EA-EF1942FFDDEA}" srcId="{F250D4E4-6A67-493A-8B06-0657E35E30F3}" destId="{CA49FB69-8AB6-4CF8-8614-4726776A00E4}" srcOrd="2" destOrd="0" parTransId="{390962D9-79EE-485B-82D5-6C9A04FDF227}" sibTransId="{03B90FA4-A97E-4305-807B-76CD324A2E58}"/>
    <dgm:cxn modelId="{3E4BB94C-2121-4894-B94C-5E72A943DFF4}" type="presOf" srcId="{645C70D0-5E89-468D-822B-6B16C1E6EE55}" destId="{3A6C07AC-4EA4-451D-A79F-ED7AAB98E5BB}" srcOrd="0" destOrd="0" presId="urn:microsoft.com/office/officeart/2005/8/layout/chevron1"/>
    <dgm:cxn modelId="{62F5866B-CEFF-4737-919F-A505C2DF7613}" type="presOf" srcId="{CBA760A3-3088-475E-87E3-D1D51C17F991}" destId="{652E6EA0-4475-4B79-B36B-1D11AB0E5558}" srcOrd="0" destOrd="0" presId="urn:microsoft.com/office/officeart/2005/8/layout/chevron1"/>
    <dgm:cxn modelId="{1465FDD3-05DE-4DD2-8614-E016D877D9BF}" type="presOf" srcId="{F250D4E4-6A67-493A-8B06-0657E35E30F3}" destId="{8B756ECA-0139-47FD-AE98-32DE18C632B8}" srcOrd="0" destOrd="0" presId="urn:microsoft.com/office/officeart/2005/8/layout/chevron1"/>
    <dgm:cxn modelId="{67652F04-C5F8-4F6C-AAF0-335AC592EC0E}" type="presParOf" srcId="{8B756ECA-0139-47FD-AE98-32DE18C632B8}" destId="{652E6EA0-4475-4B79-B36B-1D11AB0E5558}" srcOrd="0" destOrd="0" presId="urn:microsoft.com/office/officeart/2005/8/layout/chevron1"/>
    <dgm:cxn modelId="{297D29CF-B2F4-4771-A00A-A8D1AE02364C}" type="presParOf" srcId="{8B756ECA-0139-47FD-AE98-32DE18C632B8}" destId="{64972981-6C9D-493D-BC27-26E0EDEDD45E}" srcOrd="1" destOrd="0" presId="urn:microsoft.com/office/officeart/2005/8/layout/chevron1"/>
    <dgm:cxn modelId="{E4BED24C-7D88-4ED0-BFF0-1D1B459F0C85}" type="presParOf" srcId="{8B756ECA-0139-47FD-AE98-32DE18C632B8}" destId="{3A6C07AC-4EA4-451D-A79F-ED7AAB98E5BB}" srcOrd="2" destOrd="0" presId="urn:microsoft.com/office/officeart/2005/8/layout/chevron1"/>
    <dgm:cxn modelId="{EB566D64-7D67-4565-BDFB-023AE073813A}" type="presParOf" srcId="{8B756ECA-0139-47FD-AE98-32DE18C632B8}" destId="{0BD6889A-1FFE-4FDE-AA85-5AB9060BAA17}" srcOrd="3" destOrd="0" presId="urn:microsoft.com/office/officeart/2005/8/layout/chevron1"/>
    <dgm:cxn modelId="{A1B68A8B-303E-4755-814A-7F8F34AEAC93}" type="presParOf" srcId="{8B756ECA-0139-47FD-AE98-32DE18C632B8}" destId="{5A69FFEF-9F2E-49EF-9D2A-D151B7B11626}" srcOrd="4" destOrd="0" presId="urn:microsoft.com/office/officeart/2005/8/layout/chevron1"/>
    <dgm:cxn modelId="{1AE41228-9860-4405-B7E0-6DB4321AAE6A}" type="presParOf" srcId="{8B756ECA-0139-47FD-AE98-32DE18C632B8}" destId="{A6716EDE-65F4-4720-9906-C8923ABF910F}" srcOrd="5" destOrd="0" presId="urn:microsoft.com/office/officeart/2005/8/layout/chevron1"/>
    <dgm:cxn modelId="{F02043FF-2345-4293-9FC9-58A3BEE4CB03}" type="presParOf" srcId="{8B756ECA-0139-47FD-AE98-32DE18C632B8}" destId="{EDD30C07-D068-4A89-9687-CEAB8A784EE2}" srcOrd="6" destOrd="0" presId="urn:microsoft.com/office/officeart/2005/8/layout/chevron1"/>
    <dgm:cxn modelId="{79A7E170-51F7-4DF3-A29D-2415B133A225}" type="presParOf" srcId="{8B756ECA-0139-47FD-AE98-32DE18C632B8}" destId="{DFEADE63-F846-45A2-A380-68D4F2369A63}" srcOrd="7" destOrd="0" presId="urn:microsoft.com/office/officeart/2005/8/layout/chevron1"/>
    <dgm:cxn modelId="{C80E29D5-340F-49C4-B427-B9A94EA09A13}" type="presParOf" srcId="{8B756ECA-0139-47FD-AE98-32DE18C632B8}" destId="{2D87066F-506E-46D7-9CB6-E94D34027FA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E6EA0-4475-4B79-B36B-1D11AB0E5558}">
      <dsp:nvSpPr>
        <dsp:cNvPr id="0" name=""/>
        <dsp:cNvSpPr/>
      </dsp:nvSpPr>
      <dsp:spPr>
        <a:xfrm>
          <a:off x="2656" y="0"/>
          <a:ext cx="2363914" cy="386030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Financial Services</a:t>
          </a:r>
        </a:p>
      </dsp:txBody>
      <dsp:txXfrm>
        <a:off x="195671" y="0"/>
        <a:ext cx="1977884" cy="386030"/>
      </dsp:txXfrm>
    </dsp:sp>
    <dsp:sp modelId="{3A6C07AC-4EA4-451D-A79F-ED7AAB98E5BB}">
      <dsp:nvSpPr>
        <dsp:cNvPr id="0" name=""/>
        <dsp:cNvSpPr/>
      </dsp:nvSpPr>
      <dsp:spPr>
        <a:xfrm>
          <a:off x="2130178" y="0"/>
          <a:ext cx="2363914" cy="386030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FMCG</a:t>
          </a:r>
          <a:endParaRPr lang="en-US" sz="2000" kern="1200" dirty="0"/>
        </a:p>
      </dsp:txBody>
      <dsp:txXfrm>
        <a:off x="2323193" y="0"/>
        <a:ext cx="1977884" cy="386030"/>
      </dsp:txXfrm>
    </dsp:sp>
    <dsp:sp modelId="{5A69FFEF-9F2E-49EF-9D2A-D151B7B11626}">
      <dsp:nvSpPr>
        <dsp:cNvPr id="0" name=""/>
        <dsp:cNvSpPr/>
      </dsp:nvSpPr>
      <dsp:spPr>
        <a:xfrm>
          <a:off x="4257701" y="0"/>
          <a:ext cx="2363914" cy="386030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Industrials</a:t>
          </a:r>
        </a:p>
      </dsp:txBody>
      <dsp:txXfrm>
        <a:off x="4450716" y="0"/>
        <a:ext cx="1977884" cy="386030"/>
      </dsp:txXfrm>
    </dsp:sp>
    <dsp:sp modelId="{EDD30C07-D068-4A89-9687-CEAB8A784EE2}">
      <dsp:nvSpPr>
        <dsp:cNvPr id="0" name=""/>
        <dsp:cNvSpPr/>
      </dsp:nvSpPr>
      <dsp:spPr>
        <a:xfrm>
          <a:off x="6385224" y="0"/>
          <a:ext cx="2363914" cy="386030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Oil &amp; Gas</a:t>
          </a:r>
        </a:p>
      </dsp:txBody>
      <dsp:txXfrm>
        <a:off x="6578239" y="0"/>
        <a:ext cx="1977884" cy="386030"/>
      </dsp:txXfrm>
    </dsp:sp>
    <dsp:sp modelId="{2D87066F-506E-46D7-9CB6-E94D34027FAE}">
      <dsp:nvSpPr>
        <dsp:cNvPr id="0" name=""/>
        <dsp:cNvSpPr/>
      </dsp:nvSpPr>
      <dsp:spPr>
        <a:xfrm>
          <a:off x="8512747" y="0"/>
          <a:ext cx="2363914" cy="386030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Technology</a:t>
          </a:r>
        </a:p>
      </dsp:txBody>
      <dsp:txXfrm>
        <a:off x="8705762" y="0"/>
        <a:ext cx="1977884" cy="3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3EF887-7BB0-4773-B3EC-7DE96F1230E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E36D29-5308-4F45-8524-A69F68875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3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41D051-5BE7-4732-8CF5-D98A1A62FC07}" type="datetimeFigureOut">
              <a:rPr lang="en-GB"/>
              <a:pPr>
                <a:defRPr/>
              </a:pPr>
              <a:t>19/04/2018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5854C-A871-4D5B-A14E-24DF49E9D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6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 userDrawn="1"/>
        </p:nvSpPr>
        <p:spPr>
          <a:xfrm>
            <a:off x="0" y="-100013"/>
            <a:ext cx="12192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/>
          </p:cNvPr>
          <p:cNvSpPr/>
          <p:nvPr userDrawn="1"/>
        </p:nvSpPr>
        <p:spPr>
          <a:xfrm>
            <a:off x="0" y="3984625"/>
            <a:ext cx="12192000" cy="36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0" y="4100513"/>
            <a:ext cx="12192000" cy="36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8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856">
            <a:extLst/>
          </p:cNvPr>
          <p:cNvSpPr/>
          <p:nvPr userDrawn="1"/>
        </p:nvSpPr>
        <p:spPr>
          <a:xfrm>
            <a:off x="404813" y="249238"/>
            <a:ext cx="92075" cy="298450"/>
          </a:xfrm>
          <a:custGeom>
            <a:avLst/>
            <a:gdLst/>
            <a:ahLst/>
            <a:cxnLst/>
            <a:rect l="0" t="0" r="0" b="0"/>
            <a:pathLst>
              <a:path w="434340" h="518160">
                <a:moveTo>
                  <a:pt x="0" y="0"/>
                </a:moveTo>
                <a:lnTo>
                  <a:pt x="434340" y="0"/>
                </a:lnTo>
                <a:lnTo>
                  <a:pt x="434340" y="518160"/>
                </a:lnTo>
                <a:lnTo>
                  <a:pt x="0" y="51816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6F33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9" b="-2242"/>
          <a:stretch>
            <a:fillRect/>
          </a:stretch>
        </p:blipFill>
        <p:spPr bwMode="auto">
          <a:xfrm>
            <a:off x="11115675" y="141288"/>
            <a:ext cx="4762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81" y="138878"/>
            <a:ext cx="9701210" cy="518160"/>
          </a:xfr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00000"/>
              </a:lnSpc>
              <a:spcBef>
                <a:spcPts val="600"/>
              </a:spcBef>
              <a:defRPr sz="2000"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just">
              <a:defRPr sz="1600" kern="0" spc="70" baseline="0">
                <a:solidFill>
                  <a:srgbClr val="002060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687C-5F47-496E-AF0B-0EF4589D0304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9525"/>
            <a:ext cx="2743200" cy="365125"/>
          </a:xfrm>
        </p:spPr>
        <p:txBody>
          <a:bodyPr/>
          <a:lstStyle>
            <a:lvl1pPr>
              <a:buFont typeface="+mj-lt"/>
              <a:buNone/>
              <a:defRPr/>
            </a:lvl1pPr>
          </a:lstStyle>
          <a:p>
            <a:fld id="{210AD7AD-DD28-4A70-B347-CAF01A014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5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3659188" y="2525713"/>
            <a:ext cx="492125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1284288" y="1625600"/>
            <a:ext cx="9369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/>
          </p:cNvPr>
          <p:cNvCxnSpPr/>
          <p:nvPr userDrawn="1"/>
        </p:nvCxnSpPr>
        <p:spPr>
          <a:xfrm>
            <a:off x="3671888" y="3887788"/>
            <a:ext cx="4922837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/>
          </p:cNvPr>
          <p:cNvCxnSpPr>
            <a:cxnSpLocks/>
          </p:cNvCxnSpPr>
          <p:nvPr userDrawn="1"/>
        </p:nvCxnSpPr>
        <p:spPr>
          <a:xfrm flipV="1">
            <a:off x="1296988" y="4722813"/>
            <a:ext cx="9356725" cy="3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150" y="2815062"/>
            <a:ext cx="4758583" cy="84822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5D-7450-46C5-8118-28188D932AE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3B1-DFD3-411D-80C3-6D08C806A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20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252413"/>
            <a:ext cx="1536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589"/>
            <a:ext cx="9672687" cy="640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A62C-99EE-44C9-BC88-3A2E3C4C9DE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9950-4028-45D3-808C-CB4FFCCFBE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3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72EA-D364-430F-8162-C5A5CE70072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1545C-DE1B-4073-AEB8-00B0594CB3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65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418" y="5661025"/>
            <a:ext cx="11423649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84167" y="589121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FF01-063D-4A0E-8170-A8DAF6A25977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A159-2A04-4673-9675-AE9CE04EE77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431800" y="6308726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918657-6449-4DFA-85CC-5735DA1B0019}" type="datetime1">
              <a:rPr lang="en-GB" sz="120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19/04/2018</a:t>
            </a:fld>
            <a:endParaRPr lang="en-GB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908720"/>
            <a:ext cx="10972800" cy="5145435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1200"/>
              </a:spcBef>
              <a:defRPr lang="en-US" smtClean="0"/>
            </a:lvl1pPr>
            <a:lvl2pPr>
              <a:lnSpc>
                <a:spcPct val="150000"/>
              </a:lnSpc>
              <a:defRPr lang="en-US" smtClean="0"/>
            </a:lvl2pPr>
            <a:lvl3pPr>
              <a:lnSpc>
                <a:spcPct val="150000"/>
              </a:lnSpc>
              <a:defRPr lang="en-US" smtClean="0"/>
            </a:lvl3pPr>
            <a:lvl4pPr>
              <a:lnSpc>
                <a:spcPct val="150000"/>
              </a:lnSpc>
              <a:defRPr lang="en-US" smtClean="0"/>
            </a:lvl4pPr>
            <a:lvl5pPr>
              <a:lnSpc>
                <a:spcPct val="150000"/>
              </a:lnSpc>
              <a:defRPr lang="en-GB" dirty="0"/>
            </a:lvl5pPr>
          </a:lstStyle>
          <a:p>
            <a:pPr lvl="0"/>
            <a:r>
              <a:rPr lang="en-US" dirty="0"/>
              <a:t>C</a:t>
            </a:r>
            <a:r>
              <a:rPr lang="en-GB" noProof="0" dirty="0"/>
              <a:t>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1EA6-33F1-46CC-8965-5844D51981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418" y="5805488"/>
            <a:ext cx="11423649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 txBox="1">
            <a:spLocks/>
          </p:cNvSpPr>
          <p:nvPr/>
        </p:nvSpPr>
        <p:spPr>
          <a:xfrm>
            <a:off x="8434917" y="5805489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918657-6449-4DFA-85CC-5735DA1B0019}" type="datetime1">
              <a:rPr lang="en-GB" sz="120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19/04/2018</a:t>
            </a:fld>
            <a:endParaRPr lang="en-GB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6CEA-F6B5-4353-BAB1-37927AC97B7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38113"/>
            <a:ext cx="10879138" cy="64135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00125"/>
            <a:ext cx="10879138" cy="532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EE2C6-BAFB-4E33-8AC4-AD1CD95C67B8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42F7483-F49E-432E-A0E7-AA16A0D7A48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6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GB" altLang="en-US" sz="3200" kern="1200" cap="small" smtClean="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600" spc="70" dirty="0">
          <a:solidFill>
            <a:srgbClr val="002060"/>
          </a:solidFill>
          <a:latin typeface="Josefin Sans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784" y="58739"/>
            <a:ext cx="9709149" cy="561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34" y="85726"/>
            <a:ext cx="1841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27051" y="692150"/>
            <a:ext cx="11425767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7051" y="620713"/>
            <a:ext cx="114257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F175F5B-8AEB-4FA1-B60B-BE8864BFF25F}" type="datetime1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7C7A67B-A7A8-4FE1-9154-AC58C4F59C03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83567" y="6376989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prstClr val="black">
                    <a:tint val="75000"/>
                  </a:prstClr>
                </a:solidFill>
              </a:rPr>
              <a:t>Creating liquidity …Transparently</a:t>
            </a:r>
          </a:p>
        </p:txBody>
      </p:sp>
    </p:spTree>
    <p:extLst>
      <p:ext uri="{BB962C8B-B14F-4D97-AF65-F5344CB8AC3E}">
        <p14:creationId xmlns:p14="http://schemas.microsoft.com/office/powerpoint/2010/main" val="21570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kern="1200" cap="small" dirty="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Calibri" pitchFamily="34" charset="0"/>
        <a:buChar char="‒"/>
        <a:defRPr lang="en-US" sz="2000" kern="1200">
          <a:solidFill>
            <a:srgbClr val="3B07C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24" Type="http://schemas.openxmlformats.org/officeDocument/2006/relationships/image" Target="../media/image20.jpeg"/><Relationship Id="rId32" Type="http://schemas.openxmlformats.org/officeDocument/2006/relationships/image" Target="../media/image28.jpeg"/><Relationship Id="rId37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Relationship Id="rId30" Type="http://schemas.openxmlformats.org/officeDocument/2006/relationships/image" Target="../media/image26.jpeg"/><Relationship Id="rId35" Type="http://schemas.openxmlformats.org/officeDocument/2006/relationships/image" Target="../media/image31.png"/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erations@nasdng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8568952" cy="252028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Report to the Capital Market Committee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>
          <a:xfrm>
            <a:off x="2895600" y="4149080"/>
            <a:ext cx="6368752" cy="1489720"/>
          </a:xfrm>
        </p:spPr>
        <p:txBody>
          <a:bodyPr/>
          <a:lstStyle/>
          <a:p>
            <a:pPr algn="r"/>
            <a:r>
              <a:rPr lang="en-GB" altLang="en-US" sz="1800" dirty="0">
                <a:solidFill>
                  <a:schemeClr val="tx1"/>
                </a:solidFill>
              </a:rPr>
              <a:t>Lagos,</a:t>
            </a:r>
          </a:p>
          <a:p>
            <a:pPr algn="r"/>
            <a:r>
              <a:rPr lang="en-GB" altLang="en-US" sz="1800" b="1" smtClean="0">
                <a:solidFill>
                  <a:schemeClr val="tx1"/>
                </a:solidFill>
              </a:rPr>
              <a:t>Thursday 19, </a:t>
            </a:r>
            <a:r>
              <a:rPr lang="en-GB" altLang="en-US" sz="1800" b="1" dirty="0">
                <a:solidFill>
                  <a:schemeClr val="tx1"/>
                </a:solidFill>
              </a:rPr>
              <a:t>April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2AEC0-3C4F-4E5A-968D-6C43655C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16A928-0BAC-43D7-A53E-DF9514AE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0" dirty="0">
                <a:solidFill>
                  <a:srgbClr val="0415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OTC Market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DC9D-1AB5-428E-80A1-22F662E8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43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Metrics – </a:t>
            </a:r>
            <a:r>
              <a:rPr lang="en-US" sz="1800" b="1" dirty="0">
                <a:latin typeface="+mn-lt"/>
              </a:rPr>
              <a:t>Q1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3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54249"/>
              </p:ext>
            </p:extLst>
          </p:nvPr>
        </p:nvGraphicFramePr>
        <p:xfrm>
          <a:off x="456883" y="810421"/>
          <a:ext cx="10675937" cy="519032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02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18">
                <a:tc>
                  <a:txBody>
                    <a:bodyPr/>
                    <a:lstStyle/>
                    <a:p>
                      <a:pPr algn="l" fontAlgn="t"/>
                      <a:endParaRPr lang="en-GB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Q1(2018) </a:t>
                      </a:r>
                      <a:endParaRPr lang="en-GB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2000" u="none" strike="noStrike" kern="1200" dirty="0">
                          <a:effectLst/>
                        </a:rPr>
                        <a:t>FY 2017</a:t>
                      </a:r>
                      <a:endParaRPr lang="en-GB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Admitted Securities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AGM’s Held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kern="1200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Total</a:t>
                      </a:r>
                      <a:r>
                        <a:rPr lang="en-GB" sz="2000" u="none" strike="noStrike" baseline="0" dirty="0">
                          <a:effectLst/>
                        </a:rPr>
                        <a:t> Share Capital (billion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119.12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111.22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Volume Dematerialised</a:t>
                      </a:r>
                      <a:r>
                        <a:rPr lang="en-GB" sz="2000" u="none" strike="noStrike" baseline="0" dirty="0">
                          <a:effectLst/>
                        </a:rPr>
                        <a:t> (billion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kern="1200" dirty="0">
                          <a:effectLst/>
                        </a:rPr>
                        <a:t>38.33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40.65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Equities</a:t>
                      </a:r>
                      <a:r>
                        <a:rPr lang="en-GB" sz="2000" b="1" u="none" strike="noStrike" baseline="0" dirty="0">
                          <a:effectLst/>
                        </a:rPr>
                        <a:t> Market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5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Total Deal Count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2,784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Volume Traded (</a:t>
                      </a:r>
                      <a:r>
                        <a:rPr lang="en-GB" sz="2000" u="none" strike="noStrike" baseline="0" dirty="0">
                          <a:effectLst/>
                        </a:rPr>
                        <a:t>million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352.06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960.66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Value</a:t>
                      </a:r>
                      <a:r>
                        <a:rPr lang="en-GB" sz="2000" u="none" strike="noStrike" baseline="0" dirty="0">
                          <a:effectLst/>
                        </a:rPr>
                        <a:t> Traded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₦ 3.59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₦ 4.36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8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Bonds Market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20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Total Deal Count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23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Volume Traded (units)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 million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1.2 billion</a:t>
                      </a: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7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Value Traded</a:t>
                      </a: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₦</a:t>
                      </a:r>
                      <a:r>
                        <a:rPr lang="en-US" sz="2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2.02 billion</a:t>
                      </a:r>
                      <a:endParaRPr lang="en-US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7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₦ 12.08 billion</a:t>
                      </a:r>
                    </a:p>
                  </a:txBody>
                  <a:tcPr marL="9525" marR="9525" marT="952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Trade Activity</a:t>
            </a:r>
            <a:endParaRPr lang="en-US" sz="1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4</a:t>
            </a:fld>
            <a:endParaRPr lang="en-GB" alt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48279"/>
              </p:ext>
            </p:extLst>
          </p:nvPr>
        </p:nvGraphicFramePr>
        <p:xfrm>
          <a:off x="408735" y="886577"/>
          <a:ext cx="5464527" cy="531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71603"/>
              </p:ext>
            </p:extLst>
          </p:nvPr>
        </p:nvGraphicFramePr>
        <p:xfrm>
          <a:off x="5873262" y="3280410"/>
          <a:ext cx="5864642" cy="292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98530" y="4229100"/>
            <a:ext cx="868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444.29</a:t>
            </a: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69432"/>
              </p:ext>
            </p:extLst>
          </p:nvPr>
        </p:nvGraphicFramePr>
        <p:xfrm>
          <a:off x="5955030" y="886577"/>
          <a:ext cx="5782874" cy="227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932170" y="3291840"/>
            <a:ext cx="587502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17225" y="2722880"/>
            <a:ext cx="36923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0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21710" y="1226530"/>
            <a:ext cx="2069330" cy="53939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 </a:t>
            </a:r>
            <a:endParaRPr lang="en-US" sz="1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180" y="1215100"/>
            <a:ext cx="2069330" cy="53939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1462" y="1215100"/>
            <a:ext cx="2069330" cy="53939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41692" y="1215100"/>
            <a:ext cx="2069330" cy="53939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164" y="1226530"/>
            <a:ext cx="2069330" cy="53939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2" descr="Image result for free range farms plc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8" r="1819" b="60486"/>
          <a:stretch/>
        </p:blipFill>
        <p:spPr bwMode="auto">
          <a:xfrm>
            <a:off x="3959356" y="3217390"/>
            <a:ext cx="834392" cy="7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3782456"/>
              </p:ext>
            </p:extLst>
          </p:nvPr>
        </p:nvGraphicFramePr>
        <p:xfrm>
          <a:off x="677164" y="791219"/>
          <a:ext cx="10879318" cy="38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https://www.cscsnigeriaplc.com/img/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0"/>
          <a:stretch/>
        </p:blipFill>
        <p:spPr bwMode="auto">
          <a:xfrm>
            <a:off x="806754" y="1349710"/>
            <a:ext cx="930556" cy="4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462" y="1355568"/>
            <a:ext cx="858241" cy="373193"/>
          </a:xfrm>
          <a:prstGeom prst="rect">
            <a:avLst/>
          </a:prstGeom>
        </p:spPr>
      </p:pic>
      <p:pic>
        <p:nvPicPr>
          <p:cNvPr id="16" name="Picture 4" descr="http://www.agmortgagebankplc.com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3" y="1975421"/>
            <a:ext cx="895267" cy="5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trustbondmortgagebankplc.com/images/TrustBond-Mortgage-Bank-Plc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79" y="1962331"/>
            <a:ext cx="782505" cy="4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33" y="2661150"/>
            <a:ext cx="734852" cy="40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0" y="2618535"/>
            <a:ext cx="786371" cy="47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ixta Nigeri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3" y="3420076"/>
            <a:ext cx="768848" cy="4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8" descr="Afriland Properties Pl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3" y="3387652"/>
            <a:ext cx="804285" cy="4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ladenuga\Pictures\nmrc-logo-variation-5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1" y="4108032"/>
            <a:ext cx="795087" cy="56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0"/>
          <a:stretch/>
        </p:blipFill>
        <p:spPr bwMode="auto">
          <a:xfrm>
            <a:off x="864256" y="4155197"/>
            <a:ext cx="742343" cy="463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21" y="1362041"/>
            <a:ext cx="854852" cy="63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ladenuga\Pictures\Logo_FanMilk_2D_CMYK_High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5" y="2349712"/>
            <a:ext cx="802928" cy="56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ladenuga\Pictures\FAMAD.jp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27" y="3220438"/>
            <a:ext cx="715396" cy="6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0" descr="http://www.dufil.com/images/dufil-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8" y="1380927"/>
            <a:ext cx="814690" cy="6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Get Adobe Flash player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22027" r="34378" b="24135"/>
          <a:stretch/>
        </p:blipFill>
        <p:spPr bwMode="auto">
          <a:xfrm>
            <a:off x="3027925" y="4269111"/>
            <a:ext cx="624595" cy="5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3"/>
          <a:srcRect l="10603"/>
          <a:stretch/>
        </p:blipFill>
        <p:spPr>
          <a:xfrm>
            <a:off x="3987512" y="4193064"/>
            <a:ext cx="762892" cy="67344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34" y="2349712"/>
            <a:ext cx="938447" cy="558340"/>
          </a:xfrm>
          <a:prstGeom prst="rect">
            <a:avLst/>
          </a:prstGeom>
          <a:noFill/>
        </p:spPr>
      </p:pic>
      <p:pic>
        <p:nvPicPr>
          <p:cNvPr id="31" name="Picture 30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80" y="1436102"/>
            <a:ext cx="776241" cy="520520"/>
          </a:xfrm>
          <a:prstGeom prst="rect">
            <a:avLst/>
          </a:prstGeom>
          <a:noFill/>
        </p:spPr>
      </p:pic>
      <p:pic>
        <p:nvPicPr>
          <p:cNvPr id="32" name="Picture 31" descr="Air Liquide Creative Oxygen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46" y="1436102"/>
            <a:ext cx="883768" cy="54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49466" y="2255895"/>
            <a:ext cx="762478" cy="78107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00" y="1308196"/>
            <a:ext cx="810997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6" descr="Resourcery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6"/>
          <a:stretch/>
        </p:blipFill>
        <p:spPr bwMode="auto">
          <a:xfrm>
            <a:off x="10564406" y="1408176"/>
            <a:ext cx="596327" cy="5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23" y="1380927"/>
            <a:ext cx="837528" cy="61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73156" y="1373471"/>
            <a:ext cx="858045" cy="590135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29" y="2315692"/>
            <a:ext cx="888071" cy="69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3"/>
          <a:srcRect l="8620" t="5652" r="10220" b="9199"/>
          <a:stretch/>
        </p:blipFill>
        <p:spPr>
          <a:xfrm>
            <a:off x="5182769" y="2255895"/>
            <a:ext cx="638817" cy="7604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40704" y="2260459"/>
            <a:ext cx="783780" cy="6795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95512" y="4912088"/>
            <a:ext cx="811087" cy="4686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64757" y="4912088"/>
            <a:ext cx="864242" cy="5761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7"/>
          <a:srcRect r="24891"/>
          <a:stretch/>
        </p:blipFill>
        <p:spPr>
          <a:xfrm>
            <a:off x="802993" y="6064359"/>
            <a:ext cx="1559207" cy="4318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191" y="5540242"/>
            <a:ext cx="1313316" cy="4188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42725" y="3308598"/>
            <a:ext cx="885961" cy="530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IPIPLC.</a:t>
            </a:r>
          </a:p>
          <a:p>
            <a:endParaRPr lang="en-US" sz="10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62800" y="2309445"/>
            <a:ext cx="9789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</a:rPr>
              <a:t>MTI</a:t>
            </a:r>
          </a:p>
        </p:txBody>
      </p:sp>
      <p:sp>
        <p:nvSpPr>
          <p:cNvPr id="47" name="Slide Number Placeholder 2"/>
          <p:cNvSpPr txBox="1">
            <a:spLocks/>
          </p:cNvSpPr>
          <p:nvPr/>
        </p:nvSpPr>
        <p:spPr>
          <a:xfrm>
            <a:off x="8580120" y="63404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EB2E7D5-1297-4A28-8069-4A913F8DE504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55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3B1-DFD3-411D-80C3-6D08C806A14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16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280" y="657038"/>
            <a:ext cx="9701209" cy="5972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Went live on Monday 9 April, 2018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i="1" u="sng" dirty="0">
                <a:solidFill>
                  <a:srgbClr val="07169E"/>
                </a:solidFill>
              </a:rPr>
              <a:t>Current Status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All OTC trades are now conducted on BiTS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Access restricted only to trained </a:t>
            </a:r>
            <a:r>
              <a:rPr lang="en-US" sz="2400" dirty="0" err="1"/>
              <a:t>Authorised</a:t>
            </a:r>
            <a:r>
              <a:rPr lang="en-US" sz="2400" dirty="0"/>
              <a:t> Traders </a:t>
            </a:r>
          </a:p>
          <a:p>
            <a:pPr lvl="1">
              <a:lnSpc>
                <a:spcPct val="150000"/>
              </a:lnSpc>
            </a:pPr>
            <a:r>
              <a:rPr lang="en-US" sz="2400" kern="120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Trained: 67 /127 </a:t>
            </a:r>
            <a:r>
              <a:rPr lang="en-US" sz="2400" kern="1200" spc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Authorised</a:t>
            </a:r>
            <a:r>
              <a:rPr lang="en-US" sz="2400" kern="120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Traders representing</a:t>
            </a:r>
          </a:p>
          <a:p>
            <a:pPr lvl="1">
              <a:lnSpc>
                <a:spcPct val="150000"/>
              </a:lnSpc>
            </a:pPr>
            <a:r>
              <a:rPr lang="en-US" sz="2400" kern="120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represents 53/ 130 Participating Institutions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Sessions last only 1 hour and can be arranged by email to: </a:t>
            </a:r>
            <a:r>
              <a:rPr lang="en-US" sz="2400" dirty="0">
                <a:hlinkClick r:id="rId2"/>
              </a:rPr>
              <a:t>marketoperations@nasdng.com</a:t>
            </a:r>
            <a:r>
              <a:rPr lang="en-US" sz="2400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Interdealer Trading System BiTS</a:t>
            </a:r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8281" y="788670"/>
            <a:ext cx="11099057" cy="55406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Official Launch was on Monday 16 April, 2018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i="1" u="sng" dirty="0">
                <a:solidFill>
                  <a:srgbClr val="07169E"/>
                </a:solidFill>
              </a:rPr>
              <a:t>Current Status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Commenced registration of Due Diligence Advisers and Accredited Investors (PE)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MOUs have been signed with strategic partners and feeder groups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Commenced roadshow with growth enterprises through Knowledge sharing sessions and Investor Readiness Workshops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NASD Enterprise Portal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CB0B3-45CB-42CF-83A7-43E9FA8B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1"/>
          <a:stretch/>
        </p:blipFill>
        <p:spPr>
          <a:xfrm>
            <a:off x="5338254" y="3871569"/>
            <a:ext cx="6400503" cy="2917372"/>
          </a:xfrm>
          <a:prstGeom prst="rect">
            <a:avLst/>
          </a:prstGeom>
          <a:ln>
            <a:solidFill>
              <a:srgbClr val="08149E"/>
            </a:solidFill>
          </a:ln>
        </p:spPr>
      </p:pic>
    </p:spTree>
    <p:extLst>
      <p:ext uri="{BB962C8B-B14F-4D97-AF65-F5344CB8AC3E}">
        <p14:creationId xmlns:p14="http://schemas.microsoft.com/office/powerpoint/2010/main" val="1754528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D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9670</TotalTime>
  <Words>244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Josefin Sans</vt:lpstr>
      <vt:lpstr>Times New Roman</vt:lpstr>
      <vt:lpstr>1_Office Theme</vt:lpstr>
      <vt:lpstr>NASD Presentation template</vt:lpstr>
      <vt:lpstr>Report to the Capital Market Committee</vt:lpstr>
      <vt:lpstr>OTC Market snapshot</vt:lpstr>
      <vt:lpstr>Market Metrics – Q1 2018</vt:lpstr>
      <vt:lpstr>Quarterly Trade Activity</vt:lpstr>
      <vt:lpstr>Securities trading </vt:lpstr>
      <vt:lpstr>Market Development</vt:lpstr>
      <vt:lpstr>Bilateral Interdealer Trading System BiTS</vt:lpstr>
      <vt:lpstr>NASD Enterprise Portal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Gbeminiyi Onikute</dc:creator>
  <cp:lastModifiedBy>secadmin</cp:lastModifiedBy>
  <cp:revision>773</cp:revision>
  <cp:lastPrinted>2017-02-23T09:10:08Z</cp:lastPrinted>
  <dcterms:created xsi:type="dcterms:W3CDTF">2016-09-05T15:46:08Z</dcterms:created>
  <dcterms:modified xsi:type="dcterms:W3CDTF">2018-04-19T07:42:54Z</dcterms:modified>
</cp:coreProperties>
</file>