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931" r:id="rId4"/>
  </p:sldMasterIdLst>
  <p:notesMasterIdLst>
    <p:notesMasterId r:id="rId10"/>
  </p:notesMasterIdLst>
  <p:handoutMasterIdLst>
    <p:handoutMasterId r:id="rId11"/>
  </p:handoutMasterIdLst>
  <p:sldIdLst>
    <p:sldId id="256" r:id="rId5"/>
    <p:sldId id="297" r:id="rId6"/>
    <p:sldId id="299" r:id="rId7"/>
    <p:sldId id="300" r:id="rId8"/>
    <p:sldId id="291" r:id="rId9"/>
  </p:sldIdLst>
  <p:sldSz cx="9906000" cy="6858000" type="A4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23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userDrawn="1">
          <p15:clr>
            <a:srgbClr val="A4A3A4"/>
          </p15:clr>
        </p15:guide>
        <p15:guide id="4" orient="horz" pos="2208" userDrawn="1">
          <p15:clr>
            <a:srgbClr val="A4A3A4"/>
          </p15:clr>
        </p15:guide>
        <p15:guide id="5" orient="horz" pos="3960" userDrawn="1">
          <p15:clr>
            <a:srgbClr val="A4A3A4"/>
          </p15:clr>
        </p15:guide>
        <p15:guide id="6" orient="horz" pos="264" userDrawn="1">
          <p15:clr>
            <a:srgbClr val="A4A3A4"/>
          </p15:clr>
        </p15:guide>
        <p15:guide id="9" pos="160">
          <p15:clr>
            <a:srgbClr val="A4A3A4"/>
          </p15:clr>
        </p15:guide>
        <p15:guide id="10" pos="792" userDrawn="1">
          <p15:clr>
            <a:srgbClr val="A4A3A4"/>
          </p15:clr>
        </p15:guide>
        <p15:guide id="12" pos="1992" userDrawn="1">
          <p15:clr>
            <a:srgbClr val="A4A3A4"/>
          </p15:clr>
        </p15:guide>
        <p15:guide id="13" pos="2232" userDrawn="1">
          <p15:clr>
            <a:srgbClr val="A4A3A4"/>
          </p15:clr>
        </p15:guide>
        <p15:guide id="14" pos="6074">
          <p15:clr>
            <a:srgbClr val="A4A3A4"/>
          </p15:clr>
        </p15:guide>
        <p15:guide id="15" pos="408" userDrawn="1">
          <p15:clr>
            <a:srgbClr val="A4A3A4"/>
          </p15:clr>
        </p15:guide>
        <p15:guide id="16" pos="6159">
          <p15:clr>
            <a:srgbClr val="A4A3A4"/>
          </p15:clr>
        </p15:guide>
        <p15:guide id="18" orient="horz" pos="408" userDrawn="1">
          <p15:clr>
            <a:srgbClr val="A4A3A4"/>
          </p15:clr>
        </p15:guide>
        <p15:guide id="19" orient="horz" pos="1056" userDrawn="1">
          <p15:clr>
            <a:srgbClr val="A4A3A4"/>
          </p15:clr>
        </p15:guide>
        <p15:guide id="24" orient="horz" pos="456" userDrawn="1">
          <p15:clr>
            <a:srgbClr val="A4A3A4"/>
          </p15:clr>
        </p15:guide>
        <p15:guide id="25" pos="1003">
          <p15:clr>
            <a:srgbClr val="A4A3A4"/>
          </p15:clr>
        </p15:guide>
        <p15:guide id="26" pos="888" userDrawn="1">
          <p15:clr>
            <a:srgbClr val="A4A3A4"/>
          </p15:clr>
        </p15:guide>
        <p15:guide id="27" pos="768" userDrawn="1">
          <p15:clr>
            <a:srgbClr val="A4A3A4"/>
          </p15:clr>
        </p15:guide>
        <p15:guide id="28" pos="2280" userDrawn="1">
          <p15:clr>
            <a:srgbClr val="A4A3A4"/>
          </p15:clr>
        </p15:guide>
        <p15:guide id="30" pos="935">
          <p15:clr>
            <a:srgbClr val="A4A3A4"/>
          </p15:clr>
        </p15:guide>
        <p15:guide id="31" pos="696" userDrawn="1">
          <p15:clr>
            <a:srgbClr val="A4A3A4"/>
          </p15:clr>
        </p15:guide>
        <p15:guide id="32" orient="horz" pos="72" userDrawn="1">
          <p15:clr>
            <a:srgbClr val="A4A3A4"/>
          </p15:clr>
        </p15:guide>
        <p15:guide id="33" pos="528" userDrawn="1">
          <p15:clr>
            <a:srgbClr val="A4A3A4"/>
          </p15:clr>
        </p15:guide>
        <p15:guide id="34" pos="5952" userDrawn="1">
          <p15:clr>
            <a:srgbClr val="A4A3A4"/>
          </p15:clr>
        </p15:guide>
        <p15:guide id="38" orient="horz" pos="4099">
          <p15:clr>
            <a:srgbClr val="A4A3A4"/>
          </p15:clr>
        </p15:guide>
        <p15:guide id="40" pos="1944" userDrawn="1">
          <p15:clr>
            <a:srgbClr val="A4A3A4"/>
          </p15:clr>
        </p15:guide>
        <p15:guide id="41" pos="2784" userDrawn="1">
          <p15:clr>
            <a:srgbClr val="A4A3A4"/>
          </p15:clr>
        </p15:guide>
        <p15:guide id="43" pos="6058">
          <p15:clr>
            <a:srgbClr val="A4A3A4"/>
          </p15:clr>
        </p15:guide>
        <p15:guide id="44" pos="936" userDrawn="1">
          <p15:clr>
            <a:srgbClr val="A4A3A4"/>
          </p15:clr>
        </p15:guide>
        <p15:guide id="45" pos="1008">
          <p15:clr>
            <a:srgbClr val="A4A3A4"/>
          </p15:clr>
        </p15:guide>
        <p15:guide id="46" pos="6120" userDrawn="1">
          <p15:clr>
            <a:srgbClr val="A4A3A4"/>
          </p15:clr>
        </p15:guide>
        <p15:guide id="47" pos="1104" userDrawn="1">
          <p15:clr>
            <a:srgbClr val="A4A3A4"/>
          </p15:clr>
        </p15:guide>
        <p15:guide id="48" pos="2040" userDrawn="1">
          <p15:clr>
            <a:srgbClr val="A4A3A4"/>
          </p15:clr>
        </p15:guide>
        <p15:guide id="49" pos="4464" userDrawn="1">
          <p15:clr>
            <a:srgbClr val="A4A3A4"/>
          </p15:clr>
        </p15:guide>
        <p15:guide id="50" orient="horz" pos="3816" userDrawn="1">
          <p15:clr>
            <a:srgbClr val="A4A3A4"/>
          </p15:clr>
        </p15:guide>
        <p15:guide id="52" orient="horz" pos="312" userDrawn="1">
          <p15:clr>
            <a:srgbClr val="A4A3A4"/>
          </p15:clr>
        </p15:guide>
        <p15:guide id="53" orient="horz" pos="3971">
          <p15:clr>
            <a:srgbClr val="A4A3A4"/>
          </p15:clr>
        </p15:guide>
        <p15:guide id="55" pos="1037">
          <p15:clr>
            <a:srgbClr val="A4A3A4"/>
          </p15:clr>
        </p15:guide>
        <p15:guide id="56" pos="2376" userDrawn="1">
          <p15:clr>
            <a:srgbClr val="A4A3A4"/>
          </p15:clr>
        </p15:guide>
        <p15:guide id="57" pos="6057">
          <p15:clr>
            <a:srgbClr val="A4A3A4"/>
          </p15:clr>
        </p15:guide>
        <p15:guide id="58" orient="horz" pos="3528" userDrawn="1">
          <p15:clr>
            <a:srgbClr val="A4A3A4"/>
          </p15:clr>
        </p15:guide>
        <p15:guide id="59" orient="horz" pos="604">
          <p15:clr>
            <a:srgbClr val="A4A3A4"/>
          </p15:clr>
        </p15:guide>
        <p15:guide id="60" orient="horz" pos="1944" userDrawn="1">
          <p15:clr>
            <a:srgbClr val="A4A3A4"/>
          </p15:clr>
        </p15:guide>
        <p15:guide id="61" orient="horz" pos="120" userDrawn="1">
          <p15:clr>
            <a:srgbClr val="A4A3A4"/>
          </p15:clr>
        </p15:guide>
        <p15:guide id="63" orient="horz" pos="3922">
          <p15:clr>
            <a:srgbClr val="A4A3A4"/>
          </p15:clr>
        </p15:guide>
        <p15:guide id="64" orient="horz" pos="2566">
          <p15:clr>
            <a:srgbClr val="A4A3A4"/>
          </p15:clr>
        </p15:guide>
        <p15:guide id="65" orient="horz" pos="4008" userDrawn="1">
          <p15:clr>
            <a:srgbClr val="A4A3A4"/>
          </p15:clr>
        </p15:guide>
        <p15:guide id="66" pos="72">
          <p15:clr>
            <a:srgbClr val="A4A3A4"/>
          </p15:clr>
        </p15:guide>
        <p15:guide id="67" pos="6240" userDrawn="1">
          <p15:clr>
            <a:srgbClr val="A4A3A4"/>
          </p15:clr>
        </p15:guide>
        <p15:guide id="68" pos="1176" userDrawn="1">
          <p15:clr>
            <a:srgbClr val="A4A3A4"/>
          </p15:clr>
        </p15:guide>
        <p15:guide id="70" pos="1074">
          <p15:clr>
            <a:srgbClr val="A4A3A4"/>
          </p15:clr>
        </p15:guide>
        <p15:guide id="71" orient="horz" pos="3386">
          <p15:clr>
            <a:srgbClr val="A4A3A4"/>
          </p15:clr>
        </p15:guide>
        <p15:guide id="73" orient="horz" pos="504" userDrawn="1">
          <p15:clr>
            <a:srgbClr val="A4A3A4"/>
          </p15:clr>
        </p15:guide>
        <p15:guide id="74" orient="horz" pos="2640" userDrawn="1">
          <p15:clr>
            <a:srgbClr val="A4A3A4"/>
          </p15:clr>
        </p15:guide>
        <p15:guide id="75" orient="horz" pos="3696" userDrawn="1">
          <p15:clr>
            <a:srgbClr val="A4A3A4"/>
          </p15:clr>
        </p15:guide>
        <p15:guide id="76" orient="horz" pos="4018">
          <p15:clr>
            <a:srgbClr val="A4A3A4"/>
          </p15:clr>
        </p15:guide>
        <p15:guide id="77" orient="horz" pos="339">
          <p15:clr>
            <a:srgbClr val="A4A3A4"/>
          </p15:clr>
        </p15:guide>
        <p15:guide id="79" pos="2664" userDrawn="1">
          <p15:clr>
            <a:srgbClr val="A4A3A4"/>
          </p15:clr>
        </p15:guide>
        <p15:guide id="80" pos="6239">
          <p15:clr>
            <a:srgbClr val="A4A3A4"/>
          </p15:clr>
        </p15:guide>
        <p15:guide id="81" pos="816" userDrawn="1">
          <p15:clr>
            <a:srgbClr val="A4A3A4"/>
          </p15:clr>
        </p15:guide>
        <p15:guide id="82" userDrawn="1">
          <p15:clr>
            <a:srgbClr val="A4A3A4"/>
          </p15:clr>
        </p15:guide>
        <p15:guide id="85" orient="horz" pos="167">
          <p15:clr>
            <a:srgbClr val="A4A3A4"/>
          </p15:clr>
        </p15:guide>
        <p15:guide id="86" orient="horz" pos="3888" userDrawn="1">
          <p15:clr>
            <a:srgbClr val="A4A3A4"/>
          </p15:clr>
        </p15:guide>
        <p15:guide id="87" orient="horz" pos="3048" userDrawn="1">
          <p15:clr>
            <a:srgbClr val="A4A3A4"/>
          </p15:clr>
        </p15:guide>
        <p15:guide id="88" orient="horz" pos="291">
          <p15:clr>
            <a:srgbClr val="A4A3A4"/>
          </p15:clr>
        </p15:guide>
        <p15:guide id="89" pos="208">
          <p15:clr>
            <a:srgbClr val="A4A3A4"/>
          </p15:clr>
        </p15:guide>
        <p15:guide id="90" pos="123">
          <p15:clr>
            <a:srgbClr val="A4A3A4"/>
          </p15:clr>
        </p15:guide>
        <p15:guide id="91" pos="4296" userDrawn="1">
          <p15:clr>
            <a:srgbClr val="A4A3A4"/>
          </p15:clr>
        </p15:guide>
        <p15:guide id="92" pos="1177">
          <p15:clr>
            <a:srgbClr val="A4A3A4"/>
          </p15:clr>
        </p15:guide>
        <p15:guide id="93" pos="124">
          <p15:clr>
            <a:srgbClr val="A4A3A4"/>
          </p15:clr>
        </p15:guide>
        <p15:guide id="94" pos="429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7333" userDrawn="1">
          <p15:clr>
            <a:srgbClr val="A4A3A4"/>
          </p15:clr>
        </p15:guide>
        <p15:guide id="2" orient="horz" pos="433" userDrawn="1">
          <p15:clr>
            <a:srgbClr val="A4A3A4"/>
          </p15:clr>
        </p15:guide>
        <p15:guide id="3" pos="165" userDrawn="1">
          <p15:clr>
            <a:srgbClr val="A4A3A4"/>
          </p15:clr>
        </p15:guide>
        <p15:guide id="4" pos="3092" userDrawn="1">
          <p15:clr>
            <a:srgbClr val="A4A3A4"/>
          </p15:clr>
        </p15:guide>
        <p15:guide id="5" orient="horz" pos="7380" userDrawn="1">
          <p15:clr>
            <a:srgbClr val="A4A3A4"/>
          </p15:clr>
        </p15:guide>
        <p15:guide id="6" orient="horz" pos="434" userDrawn="1">
          <p15:clr>
            <a:srgbClr val="A4A3A4"/>
          </p15:clr>
        </p15:guide>
        <p15:guide id="7" pos="161" userDrawn="1">
          <p15:clr>
            <a:srgbClr val="A4A3A4"/>
          </p15:clr>
        </p15:guide>
        <p15:guide id="8" pos="3024" userDrawn="1">
          <p15:clr>
            <a:srgbClr val="A4A3A4"/>
          </p15:clr>
        </p15:guide>
        <p15:guide id="9" orient="horz" pos="7284" userDrawn="1">
          <p15:clr>
            <a:srgbClr val="A4A3A4"/>
          </p15:clr>
        </p15:guide>
        <p15:guide id="10" orient="horz" pos="430" userDrawn="1">
          <p15:clr>
            <a:srgbClr val="A4A3A4"/>
          </p15:clr>
        </p15:guide>
        <p15:guide id="11" pos="168" userDrawn="1">
          <p15:clr>
            <a:srgbClr val="A4A3A4"/>
          </p15:clr>
        </p15:guide>
        <p15:guide id="12" pos="3161" userDrawn="1">
          <p15:clr>
            <a:srgbClr val="A4A3A4"/>
          </p15:clr>
        </p15:guide>
        <p15:guide id="13" orient="horz" pos="7571" userDrawn="1">
          <p15:clr>
            <a:srgbClr val="A4A3A4"/>
          </p15:clr>
        </p15:guide>
        <p15:guide id="14" orient="horz" pos="449" userDrawn="1">
          <p15:clr>
            <a:srgbClr val="A4A3A4"/>
          </p15:clr>
        </p15:guide>
        <p15:guide id="15" orient="horz" pos="7623" userDrawn="1">
          <p15:clr>
            <a:srgbClr val="A4A3A4"/>
          </p15:clr>
        </p15:guide>
        <p15:guide id="16" orient="horz" pos="452" userDrawn="1">
          <p15:clr>
            <a:srgbClr val="A4A3A4"/>
          </p15:clr>
        </p15:guide>
        <p15:guide id="17" orient="horz" pos="7522" userDrawn="1">
          <p15:clr>
            <a:srgbClr val="A4A3A4"/>
          </p15:clr>
        </p15:guide>
        <p15:guide id="18" orient="horz" pos="446" userDrawn="1">
          <p15:clr>
            <a:srgbClr val="A4A3A4"/>
          </p15:clr>
        </p15:guide>
        <p15:guide id="19" pos="176" userDrawn="1">
          <p15:clr>
            <a:srgbClr val="A4A3A4"/>
          </p15:clr>
        </p15:guide>
        <p15:guide id="20" pos="3298" userDrawn="1">
          <p15:clr>
            <a:srgbClr val="A4A3A4"/>
          </p15:clr>
        </p15:guide>
        <p15:guide id="21" pos="173" userDrawn="1">
          <p15:clr>
            <a:srgbClr val="A4A3A4"/>
          </p15:clr>
        </p15:guide>
        <p15:guide id="22" pos="3226" userDrawn="1">
          <p15:clr>
            <a:srgbClr val="A4A3A4"/>
          </p15:clr>
        </p15:guide>
        <p15:guide id="23" pos="180" userDrawn="1">
          <p15:clr>
            <a:srgbClr val="A4A3A4"/>
          </p15:clr>
        </p15:guide>
        <p15:guide id="24" pos="3371" userDrawn="1">
          <p15:clr>
            <a:srgbClr val="A4A3A4"/>
          </p15:clr>
        </p15:guide>
        <p15:guide id="25" orient="horz" pos="5238" userDrawn="1">
          <p15:clr>
            <a:srgbClr val="A4A3A4"/>
          </p15:clr>
        </p15:guide>
        <p15:guide id="26" orient="horz" pos="308" userDrawn="1">
          <p15:clr>
            <a:srgbClr val="A4A3A4"/>
          </p15:clr>
        </p15:guide>
        <p15:guide id="27" orient="horz" pos="5272" userDrawn="1">
          <p15:clr>
            <a:srgbClr val="A4A3A4"/>
          </p15:clr>
        </p15:guide>
        <p15:guide id="28" orient="horz" pos="310" userDrawn="1">
          <p15:clr>
            <a:srgbClr val="A4A3A4"/>
          </p15:clr>
        </p15:guide>
        <p15:guide id="29" orient="horz" pos="5202" userDrawn="1">
          <p15:clr>
            <a:srgbClr val="A4A3A4"/>
          </p15:clr>
        </p15:guide>
        <p15:guide id="30" orient="horz" pos="5407" userDrawn="1">
          <p15:clr>
            <a:srgbClr val="A4A3A4"/>
          </p15:clr>
        </p15:guide>
        <p15:guide id="31" orient="horz" pos="320" userDrawn="1">
          <p15:clr>
            <a:srgbClr val="A4A3A4"/>
          </p15:clr>
        </p15:guide>
        <p15:guide id="32" orient="horz" pos="5443" userDrawn="1">
          <p15:clr>
            <a:srgbClr val="A4A3A4"/>
          </p15:clr>
        </p15:guide>
        <p15:guide id="33" orient="horz" pos="322" userDrawn="1">
          <p15:clr>
            <a:srgbClr val="A4A3A4"/>
          </p15:clr>
        </p15:guide>
        <p15:guide id="34" orient="horz" pos="5373" userDrawn="1">
          <p15:clr>
            <a:srgbClr val="A4A3A4"/>
          </p15:clr>
        </p15:guide>
        <p15:guide id="35" orient="horz" pos="318" userDrawn="1">
          <p15:clr>
            <a:srgbClr val="A4A3A4"/>
          </p15:clr>
        </p15:guide>
        <p15:guide id="36" pos="224" userDrawn="1">
          <p15:clr>
            <a:srgbClr val="A4A3A4"/>
          </p15:clr>
        </p15:guide>
        <p15:guide id="37" pos="4204" userDrawn="1">
          <p15:clr>
            <a:srgbClr val="A4A3A4"/>
          </p15:clr>
        </p15:guide>
        <p15:guide id="38" pos="219" userDrawn="1">
          <p15:clr>
            <a:srgbClr val="A4A3A4"/>
          </p15:clr>
        </p15:guide>
        <p15:guide id="39" pos="4113" userDrawn="1">
          <p15:clr>
            <a:srgbClr val="A4A3A4"/>
          </p15:clr>
        </p15:guide>
        <p15:guide id="40" pos="230" userDrawn="1">
          <p15:clr>
            <a:srgbClr val="A4A3A4"/>
          </p15:clr>
        </p15:guide>
        <p15:guide id="41" pos="4298" userDrawn="1">
          <p15:clr>
            <a:srgbClr val="A4A3A4"/>
          </p15:clr>
        </p15:guide>
        <p15:guide id="42" pos="240" userDrawn="1">
          <p15:clr>
            <a:srgbClr val="A4A3A4"/>
          </p15:clr>
        </p15:guide>
        <p15:guide id="43" pos="4484" userDrawn="1">
          <p15:clr>
            <a:srgbClr val="A4A3A4"/>
          </p15:clr>
        </p15:guide>
        <p15:guide id="44" pos="235" userDrawn="1">
          <p15:clr>
            <a:srgbClr val="A4A3A4"/>
          </p15:clr>
        </p15:guide>
        <p15:guide id="45" pos="4387" userDrawn="1">
          <p15:clr>
            <a:srgbClr val="A4A3A4"/>
          </p15:clr>
        </p15:guide>
        <p15:guide id="46" pos="245" userDrawn="1">
          <p15:clr>
            <a:srgbClr val="A4A3A4"/>
          </p15:clr>
        </p15:guide>
        <p15:guide id="47" pos="4583" userDrawn="1">
          <p15:clr>
            <a:srgbClr val="A4A3A4"/>
          </p15:clr>
        </p15:guide>
        <p15:guide id="48" orient="horz" pos="7494" userDrawn="1">
          <p15:clr>
            <a:srgbClr val="A4A3A4"/>
          </p15:clr>
        </p15:guide>
        <p15:guide id="49" orient="horz" pos="442" userDrawn="1">
          <p15:clr>
            <a:srgbClr val="A4A3A4"/>
          </p15:clr>
        </p15:guide>
        <p15:guide id="50" orient="horz" pos="7545" userDrawn="1">
          <p15:clr>
            <a:srgbClr val="A4A3A4"/>
          </p15:clr>
        </p15:guide>
        <p15:guide id="51" orient="horz" pos="445" userDrawn="1">
          <p15:clr>
            <a:srgbClr val="A4A3A4"/>
          </p15:clr>
        </p15:guide>
        <p15:guide id="52" orient="horz" pos="7445" userDrawn="1">
          <p15:clr>
            <a:srgbClr val="A4A3A4"/>
          </p15:clr>
        </p15:guide>
        <p15:guide id="53" orient="horz" pos="440" userDrawn="1">
          <p15:clr>
            <a:srgbClr val="A4A3A4"/>
          </p15:clr>
        </p15:guide>
        <p15:guide id="54" orient="horz" pos="7741" userDrawn="1">
          <p15:clr>
            <a:srgbClr val="A4A3A4"/>
          </p15:clr>
        </p15:guide>
        <p15:guide id="55" orient="horz" pos="458" userDrawn="1">
          <p15:clr>
            <a:srgbClr val="A4A3A4"/>
          </p15:clr>
        </p15:guide>
        <p15:guide id="56" orient="horz" pos="7791" userDrawn="1">
          <p15:clr>
            <a:srgbClr val="A4A3A4"/>
          </p15:clr>
        </p15:guide>
        <p15:guide id="57" orient="horz" pos="461" userDrawn="1">
          <p15:clr>
            <a:srgbClr val="A4A3A4"/>
          </p15:clr>
        </p15:guide>
        <p15:guide id="58" orient="horz" pos="7690" userDrawn="1">
          <p15:clr>
            <a:srgbClr val="A4A3A4"/>
          </p15:clr>
        </p15:guide>
        <p15:guide id="59" orient="horz" pos="454" userDrawn="1">
          <p15:clr>
            <a:srgbClr val="A4A3A4"/>
          </p15:clr>
        </p15:guide>
        <p15:guide id="60" orient="horz" pos="5354" userDrawn="1">
          <p15:clr>
            <a:srgbClr val="A4A3A4"/>
          </p15:clr>
        </p15:guide>
        <p15:guide id="61" orient="horz" pos="315" userDrawn="1">
          <p15:clr>
            <a:srgbClr val="A4A3A4"/>
          </p15:clr>
        </p15:guide>
        <p15:guide id="62" orient="horz" pos="5387" userDrawn="1">
          <p15:clr>
            <a:srgbClr val="A4A3A4"/>
          </p15:clr>
        </p15:guide>
        <p15:guide id="63" orient="horz" pos="316" userDrawn="1">
          <p15:clr>
            <a:srgbClr val="A4A3A4"/>
          </p15:clr>
        </p15:guide>
        <p15:guide id="64" orient="horz" pos="5317" userDrawn="1">
          <p15:clr>
            <a:srgbClr val="A4A3A4"/>
          </p15:clr>
        </p15:guide>
        <p15:guide id="65" orient="horz" pos="5530" userDrawn="1">
          <p15:clr>
            <a:srgbClr val="A4A3A4"/>
          </p15:clr>
        </p15:guide>
        <p15:guide id="66" orient="horz" pos="326" userDrawn="1">
          <p15:clr>
            <a:srgbClr val="A4A3A4"/>
          </p15:clr>
        </p15:guide>
        <p15:guide id="67" orient="horz" pos="5565" userDrawn="1">
          <p15:clr>
            <a:srgbClr val="A4A3A4"/>
          </p15:clr>
        </p15:guide>
        <p15:guide id="68" orient="horz" pos="327" userDrawn="1">
          <p15:clr>
            <a:srgbClr val="A4A3A4"/>
          </p15:clr>
        </p15:guide>
        <p15:guide id="69" orient="horz" pos="5493" userDrawn="1">
          <p15:clr>
            <a:srgbClr val="A4A3A4"/>
          </p15:clr>
        </p15:guide>
        <p15:guide id="70" orient="horz" pos="323" userDrawn="1">
          <p15:clr>
            <a:srgbClr val="A4A3A4"/>
          </p15:clr>
        </p15:guide>
        <p15:guide id="71" pos="154" userDrawn="1">
          <p15:clr>
            <a:srgbClr val="A4A3A4"/>
          </p15:clr>
        </p15:guide>
        <p15:guide id="72" pos="2889" userDrawn="1">
          <p15:clr>
            <a:srgbClr val="A4A3A4"/>
          </p15:clr>
        </p15:guide>
        <p15:guide id="73" pos="151" userDrawn="1">
          <p15:clr>
            <a:srgbClr val="A4A3A4"/>
          </p15:clr>
        </p15:guide>
        <p15:guide id="74" pos="2827" userDrawn="1">
          <p15:clr>
            <a:srgbClr val="A4A3A4"/>
          </p15:clr>
        </p15:guide>
        <p15:guide id="75" pos="157" userDrawn="1">
          <p15:clr>
            <a:srgbClr val="A4A3A4"/>
          </p15:clr>
        </p15:guide>
        <p15:guide id="76" pos="2954" userDrawn="1">
          <p15:clr>
            <a:srgbClr val="A4A3A4"/>
          </p15:clr>
        </p15:guide>
        <p15:guide id="77" pos="3082" userDrawn="1">
          <p15:clr>
            <a:srgbClr val="A4A3A4"/>
          </p15:clr>
        </p15:guide>
        <p15:guide id="78" pos="3015" userDrawn="1">
          <p15:clr>
            <a:srgbClr val="A4A3A4"/>
          </p15:clr>
        </p15:guide>
        <p15:guide id="80" pos="3151" userDrawn="1">
          <p15:clr>
            <a:srgbClr val="A4A3A4"/>
          </p15:clr>
        </p15:guide>
        <p15:guide id="81" pos="209" userDrawn="1">
          <p15:clr>
            <a:srgbClr val="A4A3A4"/>
          </p15:clr>
        </p15:guide>
        <p15:guide id="82" pos="3929" userDrawn="1">
          <p15:clr>
            <a:srgbClr val="A4A3A4"/>
          </p15:clr>
        </p15:guide>
        <p15:guide id="83" pos="205" userDrawn="1">
          <p15:clr>
            <a:srgbClr val="A4A3A4"/>
          </p15:clr>
        </p15:guide>
        <p15:guide id="84" pos="3844" userDrawn="1">
          <p15:clr>
            <a:srgbClr val="A4A3A4"/>
          </p15:clr>
        </p15:guide>
        <p15:guide id="85" pos="215" userDrawn="1">
          <p15:clr>
            <a:srgbClr val="A4A3A4"/>
          </p15:clr>
        </p15:guide>
        <p15:guide id="86" pos="4016" userDrawn="1">
          <p15:clr>
            <a:srgbClr val="A4A3A4"/>
          </p15:clr>
        </p15:guide>
        <p15:guide id="87" pos="4192" userDrawn="1">
          <p15:clr>
            <a:srgbClr val="A4A3A4"/>
          </p15:clr>
        </p15:guide>
        <p15:guide id="88" pos="220" userDrawn="1">
          <p15:clr>
            <a:srgbClr val="A4A3A4"/>
          </p15:clr>
        </p15:guide>
        <p15:guide id="89" pos="4099" userDrawn="1">
          <p15:clr>
            <a:srgbClr val="A4A3A4"/>
          </p15:clr>
        </p15:guide>
        <p15:guide id="90" pos="229" userDrawn="1">
          <p15:clr>
            <a:srgbClr val="A4A3A4"/>
          </p15:clr>
        </p15:guide>
        <p15:guide id="91" pos="42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eronmu, Akorede" initials="AA" lastIdx="1" clrIdx="0"/>
  <p:cmAuthor id="1" name="Andrew  Osogbo" initials="AO" lastIdx="2" clrIdx="1">
    <p:extLst/>
  </p:cmAuthor>
  <p:cmAuthor id="2" name="Yewande Sadiku®" initials="YS" lastIdx="22" clrIdx="2">
    <p:extLst/>
  </p:cmAuthor>
  <p:cmAuthor id="3" name="Yewande Sadiku®" initials="YS [2]" lastIdx="1" clrIdx="3">
    <p:extLst/>
  </p:cmAuthor>
  <p:cmAuthor id="4" name="Yewande Sadiku®" initials="YS [3]" lastIdx="1" clrIdx="4">
    <p:extLst/>
  </p:cmAuthor>
  <p:cmAuthor id="5" name="Yewande Sadiku®" initials="YS [4]" lastIdx="1" clrIdx="5">
    <p:extLst/>
  </p:cmAuthor>
  <p:cmAuthor id="6" name="Yewande Sadiku®" initials="YS [5]" lastIdx="1" clrIdx="6">
    <p:extLst/>
  </p:cmAuthor>
  <p:cmAuthor id="7" name="dipo baruwa" initials="db" lastIdx="12" clrIdx="7">
    <p:extLst/>
  </p:cmAuthor>
  <p:cmAuthor id="8" name="Microsoft Office User" initials="MOU" lastIdx="2" clrIdx="8">
    <p:extLst/>
  </p:cmAuthor>
  <p:cmAuthor id="9" name="Microsoft Office User" initials="MOU [2]" lastIdx="1" clrIdx="9">
    <p:extLst/>
  </p:cmAuthor>
  <p:cmAuthor id="10" name="Microsoft Office User" initials="MOU [3]" lastIdx="1" clrIdx="10">
    <p:extLst/>
  </p:cmAuthor>
  <p:cmAuthor id="11" name="Microsoft Office User" initials="MOU [4]" lastIdx="1" clrIdx="11">
    <p:extLst/>
  </p:cmAuthor>
  <p:cmAuthor id="12" name="Microsoft Office User" initials="MOU [5]" lastIdx="1" clrIdx="12">
    <p:extLst/>
  </p:cmAuthor>
  <p:cmAuthor id="13" name="Yewande Sadiku®" initials="YTS" lastIdx="11" clrIdx="13">
    <p:extLst/>
  </p:cmAuthor>
  <p:cmAuthor id="14" name="Lovina Kayode" initials="LBK" lastIdx="2" clrIdx="14">
    <p:extLst/>
  </p:cmAuthor>
  <p:cmAuthor id="15" name="Lovina Kayode" initials="LBK [2]" lastIdx="1" clrIdx="15">
    <p:extLst/>
  </p:cmAuthor>
  <p:cmAuthor id="16" name="Lovina Kayode" initials="LBK [3]" lastIdx="1" clrIdx="16">
    <p:extLst/>
  </p:cmAuthor>
  <p:cmAuthor id="17" name="Lovina Kayode" initials="LBK [4]" lastIdx="1" clrIdx="17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B833"/>
    <a:srgbClr val="FCBE2C"/>
    <a:srgbClr val="33872D"/>
    <a:srgbClr val="299623"/>
    <a:srgbClr val="000000"/>
    <a:srgbClr val="C7B72C"/>
    <a:srgbClr val="ACAC2B"/>
    <a:srgbClr val="ECE643"/>
    <a:srgbClr val="617D32"/>
    <a:srgbClr val="BBD3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824" autoAdjust="0"/>
    <p:restoredTop sz="85240" autoAdjust="0"/>
  </p:normalViewPr>
  <p:slideViewPr>
    <p:cSldViewPr snapToGrid="0">
      <p:cViewPr varScale="1">
        <p:scale>
          <a:sx n="59" d="100"/>
          <a:sy n="59" d="100"/>
        </p:scale>
        <p:origin x="780" y="72"/>
      </p:cViewPr>
      <p:guideLst>
        <p:guide orient="horz" pos="3923"/>
        <p:guide orient="horz" pos="2160"/>
        <p:guide orient="horz"/>
        <p:guide orient="horz" pos="2208"/>
        <p:guide orient="horz" pos="3960"/>
        <p:guide orient="horz" pos="264"/>
        <p:guide pos="160"/>
        <p:guide pos="792"/>
        <p:guide pos="1992"/>
        <p:guide pos="2232"/>
        <p:guide pos="6074"/>
        <p:guide pos="408"/>
        <p:guide pos="6159"/>
        <p:guide orient="horz" pos="408"/>
        <p:guide orient="horz" pos="1056"/>
        <p:guide orient="horz" pos="456"/>
        <p:guide pos="1003"/>
        <p:guide pos="888"/>
        <p:guide pos="768"/>
        <p:guide pos="2280"/>
        <p:guide pos="935"/>
        <p:guide pos="696"/>
        <p:guide orient="horz" pos="72"/>
        <p:guide pos="528"/>
        <p:guide pos="5952"/>
        <p:guide orient="horz" pos="4099"/>
        <p:guide pos="1944"/>
        <p:guide pos="2784"/>
        <p:guide pos="6058"/>
        <p:guide pos="936"/>
        <p:guide pos="1008"/>
        <p:guide pos="6120"/>
        <p:guide pos="1104"/>
        <p:guide pos="2040"/>
        <p:guide pos="4464"/>
        <p:guide orient="horz" pos="3816"/>
        <p:guide orient="horz" pos="312"/>
        <p:guide orient="horz" pos="3971"/>
        <p:guide pos="1037"/>
        <p:guide pos="2376"/>
        <p:guide pos="6057"/>
        <p:guide orient="horz" pos="3528"/>
        <p:guide orient="horz" pos="604"/>
        <p:guide orient="horz" pos="1944"/>
        <p:guide orient="horz" pos="120"/>
        <p:guide orient="horz" pos="3922"/>
        <p:guide orient="horz" pos="2566"/>
        <p:guide orient="horz" pos="4008"/>
        <p:guide pos="72"/>
        <p:guide pos="6240"/>
        <p:guide pos="1176"/>
        <p:guide pos="1074"/>
        <p:guide orient="horz" pos="3386"/>
        <p:guide orient="horz" pos="504"/>
        <p:guide orient="horz" pos="2640"/>
        <p:guide orient="horz" pos="3696"/>
        <p:guide orient="horz" pos="4018"/>
        <p:guide orient="horz" pos="339"/>
        <p:guide pos="2664"/>
        <p:guide pos="6239"/>
        <p:guide pos="816"/>
        <p:guide/>
        <p:guide orient="horz" pos="167"/>
        <p:guide orient="horz" pos="3888"/>
        <p:guide orient="horz" pos="3048"/>
        <p:guide orient="horz" pos="291"/>
        <p:guide pos="208"/>
        <p:guide pos="123"/>
        <p:guide pos="4296"/>
        <p:guide pos="1177"/>
        <p:guide pos="124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59"/>
    </p:cViewPr>
  </p:sorterViewPr>
  <p:notesViewPr>
    <p:cSldViewPr snapToGrid="0">
      <p:cViewPr varScale="1">
        <p:scale>
          <a:sx n="69" d="100"/>
          <a:sy n="69" d="100"/>
        </p:scale>
        <p:origin x="1098" y="48"/>
      </p:cViewPr>
      <p:guideLst>
        <p:guide orient="horz" pos="7333"/>
        <p:guide orient="horz" pos="433"/>
        <p:guide pos="165"/>
        <p:guide pos="3092"/>
        <p:guide orient="horz" pos="7380"/>
        <p:guide orient="horz" pos="434"/>
        <p:guide pos="161"/>
        <p:guide pos="3024"/>
        <p:guide orient="horz" pos="7284"/>
        <p:guide orient="horz" pos="430"/>
        <p:guide pos="168"/>
        <p:guide pos="3161"/>
        <p:guide orient="horz" pos="7571"/>
        <p:guide orient="horz" pos="449"/>
        <p:guide orient="horz" pos="7623"/>
        <p:guide orient="horz" pos="452"/>
        <p:guide orient="horz" pos="7522"/>
        <p:guide orient="horz" pos="446"/>
        <p:guide pos="176"/>
        <p:guide pos="3298"/>
        <p:guide pos="173"/>
        <p:guide pos="3226"/>
        <p:guide pos="180"/>
        <p:guide pos="3371"/>
        <p:guide orient="horz" pos="5238"/>
        <p:guide orient="horz" pos="308"/>
        <p:guide orient="horz" pos="5272"/>
        <p:guide orient="horz" pos="310"/>
        <p:guide orient="horz" pos="5202"/>
        <p:guide orient="horz" pos="5407"/>
        <p:guide orient="horz" pos="320"/>
        <p:guide orient="horz" pos="5443"/>
        <p:guide orient="horz" pos="322"/>
        <p:guide orient="horz" pos="5373"/>
        <p:guide orient="horz" pos="318"/>
        <p:guide pos="224"/>
        <p:guide pos="4204"/>
        <p:guide pos="219"/>
        <p:guide pos="4113"/>
        <p:guide pos="230"/>
        <p:guide pos="4298"/>
        <p:guide pos="240"/>
        <p:guide pos="4484"/>
        <p:guide pos="235"/>
        <p:guide pos="4387"/>
        <p:guide pos="245"/>
        <p:guide pos="4583"/>
        <p:guide orient="horz" pos="7494"/>
        <p:guide orient="horz" pos="442"/>
        <p:guide orient="horz" pos="7545"/>
        <p:guide orient="horz" pos="445"/>
        <p:guide orient="horz" pos="7445"/>
        <p:guide orient="horz" pos="440"/>
        <p:guide orient="horz" pos="7741"/>
        <p:guide orient="horz" pos="458"/>
        <p:guide orient="horz" pos="7791"/>
        <p:guide orient="horz" pos="461"/>
        <p:guide orient="horz" pos="7690"/>
        <p:guide orient="horz" pos="454"/>
        <p:guide orient="horz" pos="5354"/>
        <p:guide orient="horz" pos="315"/>
        <p:guide orient="horz" pos="5387"/>
        <p:guide orient="horz" pos="316"/>
        <p:guide orient="horz" pos="5317"/>
        <p:guide orient="horz" pos="5530"/>
        <p:guide orient="horz" pos="326"/>
        <p:guide orient="horz" pos="5565"/>
        <p:guide orient="horz" pos="327"/>
        <p:guide orient="horz" pos="5493"/>
        <p:guide orient="horz" pos="323"/>
        <p:guide pos="154"/>
        <p:guide pos="2889"/>
        <p:guide pos="151"/>
        <p:guide pos="2827"/>
        <p:guide pos="157"/>
        <p:guide pos="2954"/>
        <p:guide pos="3082"/>
        <p:guide pos="3015"/>
        <p:guide pos="3151"/>
        <p:guide pos="209"/>
        <p:guide pos="3929"/>
        <p:guide pos="205"/>
        <p:guide pos="3844"/>
        <p:guide pos="215"/>
        <p:guide pos="4016"/>
        <p:guide pos="4192"/>
        <p:guide pos="220"/>
        <p:guide pos="4099"/>
        <p:guide pos="229"/>
        <p:guide pos="42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" y="9020010"/>
            <a:ext cx="3038387" cy="27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fld id="{07B4458A-A99F-B443-A514-A31147C686CD}" type="datetime1">
              <a:rPr lang="en-US" smtClean="0"/>
              <a:t>11/5/2018</a:t>
            </a:fld>
            <a:endParaRPr lang="en-GB" dirty="0"/>
          </a:p>
        </p:txBody>
      </p:sp>
      <p:sp>
        <p:nvSpPr>
          <p:cNvPr id="252935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" y="14"/>
            <a:ext cx="3038387" cy="46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9501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" y="9037851"/>
            <a:ext cx="3038387" cy="258563"/>
          </a:xfrm>
          <a:prstGeom prst="rect">
            <a:avLst/>
          </a:prstGeom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Calibri" pitchFamily="34" charset="0"/>
              </a:defRPr>
            </a:lvl1pPr>
          </a:lstStyle>
          <a:p>
            <a:fld id="{375A9859-FA8C-584F-BA5E-9BF026FCCA20}" type="datetime1">
              <a:rPr lang="en-US" smtClean="0"/>
              <a:t>11/5/2018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517525"/>
            <a:ext cx="5595938" cy="3875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1" tIns="46052" rIns="92101" bIns="46052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55445" y="4536760"/>
            <a:ext cx="6297892" cy="424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01" tIns="46052" rIns="92101" bIns="460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2016" y="8975439"/>
            <a:ext cx="3038386" cy="320975"/>
          </a:xfrm>
          <a:prstGeom prst="rect">
            <a:avLst/>
          </a:prstGeom>
        </p:spPr>
        <p:txBody>
          <a:bodyPr vert="horz" wrap="square" lIns="92101" tIns="46052" rIns="92101" bIns="46052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Calibri" pitchFamily="34" charset="0"/>
              </a:defRPr>
            </a:lvl1pPr>
          </a:lstStyle>
          <a:p>
            <a:fld id="{E19D51F8-14F4-483D-9BFD-88394224B8CC}" type="slidenum">
              <a:rPr lang="en-ZA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3024714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84475" y="519113"/>
            <a:ext cx="3773488" cy="26130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28976" y="4000157"/>
            <a:ext cx="7807768" cy="185661"/>
          </a:xfrm>
        </p:spPr>
        <p:txBody>
          <a:bodyPr/>
          <a:lstStyle/>
          <a:p>
            <a:endParaRPr lang="en-GB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21361" y="7158382"/>
            <a:ext cx="115382" cy="139245"/>
          </a:xfrm>
        </p:spPr>
        <p:txBody>
          <a:bodyPr/>
          <a:lstStyle/>
          <a:p>
            <a:pPr>
              <a:defRPr/>
            </a:pPr>
            <a:fld id="{3C3A632B-FBDE-46D4-BF6F-6D14421E6342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0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149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75A9859-FA8C-584F-BA5E-9BF026FCCA20}" type="datetime1">
              <a:rPr lang="en-US" smtClean="0"/>
              <a:t>11/5/2018</a:t>
            </a:fld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D51F8-14F4-483D-9BFD-88394224B8CC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4815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75A9859-FA8C-584F-BA5E-9BF026FCCA20}" type="datetime1">
              <a:rPr lang="en-US" smtClean="0"/>
              <a:t>11/5/2018</a:t>
            </a:fld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D51F8-14F4-483D-9BFD-88394224B8CC}" type="slidenum">
              <a:rPr lang="en-ZA" smtClean="0"/>
              <a:pPr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45197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75A9859-FA8C-584F-BA5E-9BF026FCCA20}" type="datetime1">
              <a:rPr lang="en-US" smtClean="0"/>
              <a:t>11/5/2018</a:t>
            </a:fld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9D51F8-14F4-483D-9BFD-88394224B8CC}" type="slidenum">
              <a:rPr lang="en-ZA" smtClean="0"/>
              <a:pPr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45197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extLst/>
          </p:nvPr>
        </p:nvGraphicFramePr>
        <p:xfrm>
          <a:off x="1738" y="1592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9" name="think-cell Slide" r:id="rId3" imgW="360" imgH="360" progId="">
                  <p:embed/>
                </p:oleObj>
              </mc:Choice>
              <mc:Fallback>
                <p:oleObj name="think-cell Slide" r:id="rId3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8" y="1592"/>
                        <a:ext cx="1719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/>
        </p:nvSpPr>
        <p:spPr bwMode="ltGray">
          <a:xfrm>
            <a:off x="472218" y="3125277"/>
            <a:ext cx="9041669" cy="32652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600" dirty="0">
              <a:solidFill>
                <a:srgbClr val="FFFFFF"/>
              </a:solidFill>
            </a:endParaRPr>
          </a:p>
        </p:txBody>
      </p:sp>
      <p:sp>
        <p:nvSpPr>
          <p:cNvPr id="9" name="Document type" hidden="1"/>
          <p:cNvSpPr txBox="1">
            <a:spLocks noChangeArrowheads="1"/>
          </p:cNvSpPr>
          <p:nvPr/>
        </p:nvSpPr>
        <p:spPr bwMode="auto">
          <a:xfrm>
            <a:off x="645572" y="3699127"/>
            <a:ext cx="6627082" cy="220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1400" cap="all" dirty="0">
                <a:solidFill>
                  <a:srgbClr val="FFFFFF"/>
                </a:solidFill>
                <a:latin typeface="Calibri"/>
                <a:cs typeface="+mn-cs"/>
              </a:rPr>
              <a:t>Document type | Date</a:t>
            </a: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645573" y="1199520"/>
            <a:ext cx="6627082" cy="1015663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defRPr sz="3000" b="1" cap="all" baseline="0">
                <a:solidFill>
                  <a:srgbClr val="617D32"/>
                </a:solidFill>
                <a:latin typeface="+mj-lt"/>
                <a:ea typeface="+mj-ea"/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45573" y="2482320"/>
            <a:ext cx="6627082" cy="307777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>
              <a:defRPr sz="1400" cap="all" baseline="0">
                <a:solidFill>
                  <a:schemeClr val="accent1"/>
                </a:solidFill>
                <a:latin typeface="+mn-lt"/>
                <a:ea typeface="+mn-ea"/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grpSp>
        <p:nvGrpSpPr>
          <p:cNvPr id="22" name="Group 21"/>
          <p:cNvGrpSpPr/>
          <p:nvPr userDrawn="1"/>
        </p:nvGrpSpPr>
        <p:grpSpPr bwMode="ltGray">
          <a:xfrm>
            <a:off x="362810" y="180317"/>
            <a:ext cx="9180382" cy="98554"/>
            <a:chOff x="334901" y="142217"/>
            <a:chExt cx="8474199" cy="98554"/>
          </a:xfrm>
        </p:grpSpPr>
        <p:sp>
          <p:nvSpPr>
            <p:cNvPr id="23" name="Rectangle 22"/>
            <p:cNvSpPr/>
            <p:nvPr userDrawn="1"/>
          </p:nvSpPr>
          <p:spPr bwMode="ltGray">
            <a:xfrm>
              <a:off x="334901" y="145774"/>
              <a:ext cx="2777490" cy="9499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600" dirty="0">
                <a:solidFill>
                  <a:srgbClr val="FFFFFF"/>
                </a:solidFill>
              </a:endParaRPr>
            </a:p>
          </p:txBody>
        </p:sp>
        <p:sp>
          <p:nvSpPr>
            <p:cNvPr id="24" name="Rectangle 23"/>
            <p:cNvSpPr/>
            <p:nvPr userDrawn="1"/>
          </p:nvSpPr>
          <p:spPr bwMode="ltGray">
            <a:xfrm>
              <a:off x="6031610" y="142217"/>
              <a:ext cx="2777490" cy="985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sz="16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Rectangle 24"/>
          <p:cNvSpPr/>
          <p:nvPr userDrawn="1"/>
        </p:nvSpPr>
        <p:spPr bwMode="auto">
          <a:xfrm>
            <a:off x="3446487" y="183874"/>
            <a:ext cx="3008948" cy="914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sz="1600" dirty="0">
              <a:solidFill>
                <a:srgbClr val="FFFFFF"/>
              </a:solidFill>
            </a:endParaRPr>
          </a:p>
        </p:txBody>
      </p:sp>
      <p:sp>
        <p:nvSpPr>
          <p:cNvPr id="26" name="doc id"/>
          <p:cNvSpPr>
            <a:spLocks noChangeArrowheads="1"/>
          </p:cNvSpPr>
          <p:nvPr userDrawn="1"/>
        </p:nvSpPr>
        <p:spPr bwMode="auto">
          <a:xfrm>
            <a:off x="8820074" y="37255"/>
            <a:ext cx="726499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913429"/>
            <a:endParaRPr lang="en-GB" sz="8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048" y="556562"/>
            <a:ext cx="2345839" cy="2301578"/>
          </a:xfrm>
          <a:prstGeom prst="rect">
            <a:avLst/>
          </a:prstGeom>
        </p:spPr>
      </p:pic>
      <p:sp>
        <p:nvSpPr>
          <p:cNvPr id="13" name="Rectangle 30"/>
          <p:cNvSpPr>
            <a:spLocks noChangeArrowheads="1"/>
          </p:cNvSpPr>
          <p:nvPr userDrawn="1"/>
        </p:nvSpPr>
        <p:spPr bwMode="gray">
          <a:xfrm>
            <a:off x="645577" y="6173266"/>
            <a:ext cx="138093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 eaLnBrk="1" hangingPunct="1">
              <a:spcAft>
                <a:spcPts val="300"/>
              </a:spcAft>
              <a:buSzPct val="100000"/>
            </a:pPr>
            <a:r>
              <a:rPr lang="en-GB" sz="900" noProof="0" dirty="0">
                <a:solidFill>
                  <a:srgbClr val="FFFFFF"/>
                </a:solidFill>
                <a:cs typeface="Arial" charset="0"/>
              </a:rPr>
              <a:t>Private and Confidential</a:t>
            </a: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83051" y="1292913"/>
            <a:ext cx="9141513" cy="5095600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250099" indent="-250099" algn="l" defTabSz="903864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1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Wizard Chart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82439" y="53576"/>
            <a:ext cx="9404175" cy="8344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174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77278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5" y="1056905"/>
            <a:ext cx="9132856" cy="5034109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vertical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5" y="1051014"/>
            <a:ext cx="4489003" cy="50400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12"/>
          </p:nvPr>
        </p:nvSpPr>
        <p:spPr>
          <a:xfrm>
            <a:off x="5027008" y="1051014"/>
            <a:ext cx="4489003" cy="50400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1417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365852" y="1038454"/>
            <a:ext cx="4461995" cy="432000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2"/>
          </p:nvPr>
        </p:nvSpPr>
        <p:spPr>
          <a:xfrm>
            <a:off x="4971701" y="1051013"/>
            <a:ext cx="4525447" cy="419441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/>
          </p:nvPr>
        </p:nvSpPr>
        <p:spPr>
          <a:xfrm>
            <a:off x="365760" y="1582229"/>
            <a:ext cx="4451091" cy="452848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/>
          </p:nvPr>
        </p:nvSpPr>
        <p:spPr>
          <a:xfrm>
            <a:off x="4971701" y="1582229"/>
            <a:ext cx="4525447" cy="452848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1700">
                <a:solidFill>
                  <a:srgbClr val="000000"/>
                </a:solidFill>
              </a:defRPr>
            </a:lvl2pPr>
            <a:lvl3pPr>
              <a:defRPr sz="1400"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672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83152" y="1463572"/>
            <a:ext cx="9077552" cy="208547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383152" y="4077730"/>
            <a:ext cx="9077552" cy="208547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383154" y="1051014"/>
            <a:ext cx="9077550" cy="310444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2"/>
          </p:nvPr>
        </p:nvSpPr>
        <p:spPr>
          <a:xfrm>
            <a:off x="383154" y="3671885"/>
            <a:ext cx="9077550" cy="310444"/>
          </a:xfrm>
          <a:prstGeom prst="rect">
            <a:avLst/>
          </a:prstGeom>
          <a:solidFill>
            <a:schemeClr val="accent1"/>
          </a:solidFill>
        </p:spPr>
        <p:txBody>
          <a:bodyPr anchor="ctr" anchorCtr="0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horizontal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4717308" y="6406784"/>
            <a:ext cx="3097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EF4A1C4-200B-41BB-A782-06A6AE2A9130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277" y="222622"/>
            <a:ext cx="8543925" cy="5611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83155" y="3636699"/>
            <a:ext cx="9132856" cy="249695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383156" y="1056905"/>
            <a:ext cx="9132856" cy="2485742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0000"/>
                </a:solidFill>
              </a:defRPr>
            </a:lvl1pPr>
            <a:lvl2pPr>
              <a:defRPr sz="1400"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level`</a:t>
            </a:r>
          </a:p>
        </p:txBody>
      </p:sp>
    </p:spTree>
    <p:extLst>
      <p:ext uri="{BB962C8B-B14F-4D97-AF65-F5344CB8AC3E}">
        <p14:creationId xmlns:p14="http://schemas.microsoft.com/office/powerpoint/2010/main" val="75720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D8A5D17F-F6DD-43E2-8346-93512FC7051F}" type="datetimeFigureOut">
              <a:rPr lang="en-MY" smtClean="0"/>
              <a:t>5/11/2018</a:t>
            </a:fld>
            <a:endParaRPr lang="en-M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n-MY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/>
          <a:lstStyle/>
          <a:p>
            <a:fld id="{5FDCC59F-6171-460B-A9B0-D5BEFB097C08}" type="slidenum">
              <a:rPr lang="en-MY" smtClean="0"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0344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6793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26">
          <p15:clr>
            <a:srgbClr val="FBAE40"/>
          </p15:clr>
        </p15:guide>
        <p15:guide id="2" orient="horz" pos="1026">
          <p15:clr>
            <a:srgbClr val="FBAE40"/>
          </p15:clr>
        </p15:guide>
        <p15:guide id="3" pos="5534">
          <p15:clr>
            <a:srgbClr val="FBAE40"/>
          </p15:clr>
        </p15:guide>
        <p15:guide id="4" orient="horz" pos="397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77819" y="6332924"/>
            <a:ext cx="9364662" cy="45719"/>
          </a:xfrm>
          <a:prstGeom prst="rect">
            <a:avLst/>
          </a:prstGeom>
          <a:solidFill>
            <a:srgbClr val="617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7819" y="177422"/>
            <a:ext cx="9364662" cy="6689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105"/>
          <p:cNvSpPr txBox="1">
            <a:spLocks/>
          </p:cNvSpPr>
          <p:nvPr/>
        </p:nvSpPr>
        <p:spPr>
          <a:xfrm>
            <a:off x="277819" y="993086"/>
            <a:ext cx="9346514" cy="5220256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>
            <a:outerShdw blurRad="63500" dist="127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none" anchor="ctr">
            <a:noAutofit/>
          </a:bodyPr>
          <a:lstStyle>
            <a:defPPr>
              <a:defRPr lang="en-US"/>
            </a:defPPr>
            <a:lvl1pPr>
              <a:defRPr>
                <a:solidFill>
                  <a:srgbClr val="000000"/>
                </a:solidFill>
                <a:latin typeface="+mn-lt"/>
                <a:cs typeface="Arial" charset="0"/>
              </a:defRPr>
            </a:lvl1pPr>
          </a:lstStyle>
          <a:p>
            <a:pPr lvl="1"/>
            <a:endParaRPr lang="en-GB" sz="1200" noProof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8496" y="177420"/>
            <a:ext cx="683985" cy="6710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81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9" r:id="rId4"/>
    <p:sldLayoutId id="2147483942" r:id="rId5"/>
    <p:sldLayoutId id="2147483943" r:id="rId6"/>
    <p:sldLayoutId id="2147483940" r:id="rId7"/>
    <p:sldLayoutId id="2147483944" r:id="rId8"/>
    <p:sldLayoutId id="2147483945" r:id="rId9"/>
    <p:sldLayoutId id="2147483946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2367A"/>
          </a:solidFill>
          <a:latin typeface="Arial" charset="0"/>
        </a:defRPr>
      </a:lvl9pPr>
    </p:titleStyle>
    <p:bodyStyle>
      <a:lvl1pPr marL="179388" indent="-179388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Wingdings" pitchFamily="2" charset="2"/>
        <a:buChar char="n"/>
        <a:defRPr sz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36575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2pPr>
      <a:lvl3pPr marL="893763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Arial" charset="0"/>
        <a:buChar char="►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3pPr>
      <a:lvl4pPr marL="1250950" indent="-177800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80000"/>
        <a:buFont typeface="Wingdings" pitchFamily="2" charset="2"/>
        <a:buChar char="n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4pPr>
      <a:lvl5pPr marL="1619250" indent="-188913" algn="l" rtl="0" eaLnBrk="1" fontAlgn="base" hangingPunct="1">
        <a:spcBef>
          <a:spcPts val="500"/>
        </a:spcBef>
        <a:spcAft>
          <a:spcPts val="500"/>
        </a:spcAft>
        <a:buClr>
          <a:srgbClr val="969696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Calibri" panose="020F0502020204030204" pitchFamily="34" charset="0"/>
          <a:cs typeface="Calibri" panose="020F0502020204030204" pitchFamily="34" charset="0"/>
        </a:defRPr>
      </a:lvl5pPr>
      <a:lvl6pPr marL="20764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6pPr>
      <a:lvl7pPr marL="25336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7pPr>
      <a:lvl8pPr marL="29908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8pPr>
      <a:lvl9pPr marL="3448050" indent="-188913" algn="l" rtl="0" eaLnBrk="1" fontAlgn="base" hangingPunct="1">
        <a:spcBef>
          <a:spcPts val="300"/>
        </a:spcBef>
        <a:spcAft>
          <a:spcPts val="300"/>
        </a:spcAft>
        <a:buClr>
          <a:srgbClr val="999999"/>
        </a:buClr>
        <a:buSzPct val="120000"/>
        <a:buFont typeface="Arial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extLst/>
          </p:nvPr>
        </p:nvGraphicFramePr>
        <p:xfrm>
          <a:off x="1739" y="1592"/>
          <a:ext cx="1719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" y="1592"/>
                        <a:ext cx="1719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5573" y="1199520"/>
            <a:ext cx="6627082" cy="1015663"/>
          </a:xfrm>
        </p:spPr>
        <p:txBody>
          <a:bodyPr/>
          <a:lstStyle/>
          <a:p>
            <a:r>
              <a:rPr lang="en-GB" dirty="0">
                <a:latin typeface="Calibri" pitchFamily="34" charset="0"/>
              </a:rPr>
              <a:t>Nigerian Investment Promotion Commission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A2452D1-2B8A-4DC6-9A74-0E1CE6A1A1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Calibri" pitchFamily="34" charset="0"/>
              </a:rPr>
              <a:t>Update on </a:t>
            </a:r>
            <a:r>
              <a:rPr lang="en-GB" dirty="0">
                <a:latin typeface="Calibri" pitchFamily="34" charset="0"/>
              </a:rPr>
              <a:t>activities – </a:t>
            </a:r>
            <a:r>
              <a:rPr lang="en-GB" dirty="0" smtClean="0">
                <a:latin typeface="Calibri" pitchFamily="34" charset="0"/>
              </a:rPr>
              <a:t>3rd </a:t>
            </a:r>
            <a:r>
              <a:rPr lang="en-GB" dirty="0">
                <a:latin typeface="Calibri" pitchFamily="34" charset="0"/>
              </a:rPr>
              <a:t>Quarter 2018</a:t>
            </a:r>
          </a:p>
        </p:txBody>
      </p:sp>
      <p:sp>
        <p:nvSpPr>
          <p:cNvPr id="7" name="Text Placeholder 3"/>
          <p:cNvSpPr txBox="1">
            <a:spLocks/>
          </p:cNvSpPr>
          <p:nvPr/>
        </p:nvSpPr>
        <p:spPr bwMode="auto">
          <a:xfrm>
            <a:off x="645572" y="3335744"/>
            <a:ext cx="8707747" cy="255454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179388" indent="-179388" algn="l" rtl="0" eaLnBrk="1" fontAlgn="base" hangingPunct="1">
              <a:spcBef>
                <a:spcPts val="500"/>
              </a:spcBef>
              <a:spcAft>
                <a:spcPts val="500"/>
              </a:spcAft>
              <a:buClr>
                <a:srgbClr val="969696"/>
              </a:buClr>
              <a:buSzPct val="80000"/>
              <a:buFont typeface="Wingdings" pitchFamily="2" charset="2"/>
              <a:buChar char="n"/>
              <a:defRPr sz="1400" cap="all" baseline="0">
                <a:solidFill>
                  <a:schemeClr val="accent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  <a:lvl2pPr marL="536575" indent="-177800" algn="l" rtl="0" eaLnBrk="1" fontAlgn="base" hangingPunct="1">
              <a:spcBef>
                <a:spcPts val="500"/>
              </a:spcBef>
              <a:spcAft>
                <a:spcPts val="500"/>
              </a:spcAft>
              <a:buClr>
                <a:srgbClr val="969696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893763" indent="-177800" algn="l" rtl="0" eaLnBrk="1" fontAlgn="base" hangingPunct="1">
              <a:spcBef>
                <a:spcPts val="500"/>
              </a:spcBef>
              <a:spcAft>
                <a:spcPts val="500"/>
              </a:spcAft>
              <a:buClr>
                <a:srgbClr val="969696"/>
              </a:buClr>
              <a:buSzPct val="80000"/>
              <a:buFont typeface="Arial" charset="0"/>
              <a:buChar char="►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250950" indent="-177800" algn="l" rtl="0" eaLnBrk="1" fontAlgn="base" hangingPunct="1">
              <a:spcBef>
                <a:spcPts val="500"/>
              </a:spcBef>
              <a:spcAft>
                <a:spcPts val="500"/>
              </a:spcAft>
              <a:buClr>
                <a:srgbClr val="969696"/>
              </a:buClr>
              <a:buSzPct val="8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619250" indent="-188913" algn="l" rtl="0" eaLnBrk="1" fontAlgn="base" hangingPunct="1">
              <a:spcBef>
                <a:spcPts val="500"/>
              </a:spcBef>
              <a:spcAft>
                <a:spcPts val="500"/>
              </a:spcAft>
              <a:buClr>
                <a:srgbClr val="969696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 marL="2076450" indent="-188913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rgbClr val="999999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6pPr>
            <a:lvl7pPr marL="2533650" indent="-188913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rgbClr val="999999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7pPr>
            <a:lvl8pPr marL="2990850" indent="-188913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rgbClr val="999999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8pPr>
            <a:lvl9pPr marL="3448050" indent="-188913" algn="l" rtl="0" eaLnBrk="1" fontAlgn="base" hangingPunct="1">
              <a:spcBef>
                <a:spcPts val="300"/>
              </a:spcBef>
              <a:spcAft>
                <a:spcPts val="300"/>
              </a:spcAft>
              <a:buClr>
                <a:srgbClr val="999999"/>
              </a:buClr>
              <a:buSzPct val="120000"/>
              <a:buFont typeface="Arial" charset="0"/>
              <a:buChar char="–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SzTx/>
              <a:buFont typeface="Wingdings" pitchFamily="2" charset="2"/>
              <a:buNone/>
              <a:defRPr>
                <a:solidFill>
                  <a:srgbClr val="FFFFFF"/>
                </a:solidFill>
              </a:defRPr>
            </a:pPr>
            <a:r>
              <a:rPr lang="en-US" kern="0" dirty="0">
                <a:solidFill>
                  <a:srgbClr val="FFFFFF"/>
                </a:solidFill>
                <a:latin typeface="Calibri" pitchFamily="34" charset="0"/>
              </a:rPr>
              <a:t>Reuben </a:t>
            </a:r>
            <a:r>
              <a:rPr lang="en-US" kern="0" dirty="0" err="1">
                <a:solidFill>
                  <a:srgbClr val="FFFFFF"/>
                </a:solidFill>
                <a:latin typeface="Calibri" pitchFamily="34" charset="0"/>
              </a:rPr>
              <a:t>kifasi</a:t>
            </a:r>
            <a:endParaRPr lang="en-US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SzTx/>
              <a:buFont typeface="Wingdings" pitchFamily="2" charset="2"/>
              <a:buNone/>
              <a:defRPr>
                <a:solidFill>
                  <a:srgbClr val="FFFFFF"/>
                </a:solidFill>
              </a:defRPr>
            </a:pPr>
            <a:r>
              <a:rPr lang="en-US" kern="0" dirty="0">
                <a:solidFill>
                  <a:srgbClr val="FFFFFF"/>
                </a:solidFill>
                <a:latin typeface="Calibri" pitchFamily="34" charset="0"/>
              </a:rPr>
              <a:t>Director, </a:t>
            </a:r>
            <a:r>
              <a:rPr lang="en-US" kern="0" dirty="0" smtClean="0">
                <a:solidFill>
                  <a:srgbClr val="FFFFFF"/>
                </a:solidFill>
                <a:latin typeface="Calibri" pitchFamily="34" charset="0"/>
              </a:rPr>
              <a:t>policy advocacy DEPARTMENT</a:t>
            </a:r>
            <a:endParaRPr lang="en-US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SzTx/>
              <a:buFont typeface="Wingdings" pitchFamily="2" charset="2"/>
              <a:buNone/>
              <a:defRPr>
                <a:solidFill>
                  <a:srgbClr val="FFFFFF"/>
                </a:solidFill>
              </a:defRPr>
            </a:pPr>
            <a:r>
              <a:rPr lang="en-US" kern="0" dirty="0">
                <a:solidFill>
                  <a:srgbClr val="FFFFFF"/>
                </a:solidFill>
                <a:latin typeface="Calibri" pitchFamily="34" charset="0"/>
              </a:rPr>
              <a:t>Nigerian investment promotion commission </a:t>
            </a: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</a:endParaRP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</a:endParaRP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</a:endParaRP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</a:endParaRP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</a:endParaRPr>
          </a:p>
          <a:p>
            <a:pPr marL="0" indent="0">
              <a:buSzTx/>
              <a:buFont typeface="Wingdings" pitchFamily="2" charset="2"/>
              <a:buNone/>
              <a:defRPr sz="1000">
                <a:solidFill>
                  <a:srgbClr val="FFFFFF"/>
                </a:solidFill>
              </a:defRPr>
            </a:pPr>
            <a:endParaRPr lang="en-US" sz="1000" kern="0" dirty="0">
              <a:solidFill>
                <a:srgbClr val="FFFFFF"/>
              </a:solidFill>
              <a:latin typeface="Calibri" pitchFamily="34" charset="0"/>
            </a:endParaRPr>
          </a:p>
          <a:p>
            <a:pPr marL="0" indent="0">
              <a:spcBef>
                <a:spcPts val="0"/>
              </a:spcBef>
              <a:buSzTx/>
              <a:buFont typeface="Wingdings" pitchFamily="2" charset="2"/>
              <a:buNone/>
              <a:defRPr>
                <a:solidFill>
                  <a:srgbClr val="FFFFFF"/>
                </a:solidFill>
              </a:defRPr>
            </a:pPr>
            <a:r>
              <a:rPr lang="en-US" kern="0" dirty="0">
                <a:solidFill>
                  <a:srgbClr val="FFFFFF"/>
                </a:solidFill>
                <a:latin typeface="Calibri" pitchFamily="34" charset="0"/>
              </a:rPr>
              <a:t>Lagos | </a:t>
            </a:r>
            <a:r>
              <a:rPr lang="en-US" kern="0" dirty="0" err="1" smtClean="0">
                <a:solidFill>
                  <a:srgbClr val="FFFFFF"/>
                </a:solidFill>
                <a:latin typeface="Calibri" pitchFamily="34" charset="0"/>
              </a:rPr>
              <a:t>november</a:t>
            </a:r>
            <a:r>
              <a:rPr lang="en-US" kern="0" dirty="0" smtClean="0">
                <a:solidFill>
                  <a:srgbClr val="FFFFFF"/>
                </a:solidFill>
                <a:latin typeface="Calibri" pitchFamily="34" charset="0"/>
              </a:rPr>
              <a:t> 2018</a:t>
            </a:r>
            <a:endParaRPr lang="en-US" kern="0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7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C7558-ECED-448D-B5C5-9AD35720D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Update on activities – </a:t>
            </a:r>
            <a:r>
              <a:rPr lang="en-US" sz="1600" dirty="0" smtClean="0"/>
              <a:t>3rd </a:t>
            </a:r>
            <a:r>
              <a:rPr lang="en-US" sz="1600" dirty="0"/>
              <a:t>quarter 2018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6A5E88D-4EAD-413C-BC06-8186A3C9A2D7}"/>
              </a:ext>
            </a:extLst>
          </p:cNvPr>
          <p:cNvGrpSpPr/>
          <p:nvPr/>
        </p:nvGrpSpPr>
        <p:grpSpPr>
          <a:xfrm>
            <a:off x="419871" y="965200"/>
            <a:ext cx="9066257" cy="5118100"/>
            <a:chOff x="437644" y="999621"/>
            <a:chExt cx="9066257" cy="4234648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18F4C16-C3FC-44A4-A7A8-E7367A3168F5}"/>
                </a:ext>
              </a:extLst>
            </p:cNvPr>
            <p:cNvSpPr/>
            <p:nvPr/>
          </p:nvSpPr>
          <p:spPr>
            <a:xfrm>
              <a:off x="451541" y="999621"/>
              <a:ext cx="9052360" cy="77377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defTabSz="800100"/>
              <a:r>
                <a:rPr lang="en-US" sz="1200" dirty="0">
                  <a:solidFill>
                    <a:schemeClr val="tx1"/>
                  </a:solidFill>
                </a:rPr>
                <a:t>		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              </a:t>
              </a:r>
              <a:r>
                <a:rPr lang="en-US" sz="1200" dirty="0">
                  <a:solidFill>
                    <a:schemeClr val="tx1"/>
                  </a:solidFill>
                </a:rPr>
                <a:t>	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defTabSz="800100"/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</a:rPr>
                <a:t>	</a:t>
              </a:r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			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NIPC together with NOTN  Reviewed the </a:t>
              </a:r>
              <a:r>
                <a:rPr lang="en-US" sz="1400" dirty="0" err="1" smtClean="0">
                  <a:solidFill>
                    <a:schemeClr val="tx1"/>
                  </a:solidFill>
                  <a:latin typeface="Calibri" pitchFamily="34" charset="0"/>
                </a:rPr>
                <a:t>AfCFTA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 </a:t>
              </a:r>
              <a:endParaRPr lang="en-US" sz="1400" dirty="0" smtClean="0">
                <a:solidFill>
                  <a:schemeClr val="dk1"/>
                </a:solidFill>
                <a:latin typeface="Calibri" pitchFamily="34" charset="0"/>
              </a:endParaRPr>
            </a:p>
            <a:p>
              <a:pPr defTabSz="800100"/>
              <a:r>
                <a:rPr lang="en-US" sz="1400" dirty="0">
                  <a:solidFill>
                    <a:schemeClr val="dk1"/>
                  </a:solidFill>
                  <a:latin typeface="Calibri" pitchFamily="34" charset="0"/>
                </a:rPr>
                <a:t> </a:t>
              </a:r>
              <a:r>
                <a:rPr lang="en-US" sz="1400" dirty="0" smtClean="0">
                  <a:solidFill>
                    <a:schemeClr val="dk1"/>
                  </a:solidFill>
                  <a:latin typeface="Calibri" pitchFamily="34" charset="0"/>
                </a:rPr>
                <a:t>                                                                               Consultation meetings held in the six (6) geo-political zones to sensitize 					Nigerian on the benefits of </a:t>
              </a:r>
              <a:r>
                <a:rPr lang="en-US" sz="1400" dirty="0" err="1" smtClean="0">
                  <a:solidFill>
                    <a:schemeClr val="dk1"/>
                  </a:solidFill>
                  <a:latin typeface="Calibri" pitchFamily="34" charset="0"/>
                </a:rPr>
                <a:t>AfCFTA</a:t>
              </a:r>
              <a:r>
                <a:rPr lang="en-US" sz="1400" dirty="0" smtClean="0">
                  <a:solidFill>
                    <a:schemeClr val="dk1"/>
                  </a:solidFill>
                  <a:latin typeface="Calibri" pitchFamily="34" charset="0"/>
                </a:rPr>
                <a:t> and garner inputs for Nigeria decision. 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F3D849E-7813-4608-9629-01B73C748509}"/>
                </a:ext>
              </a:extLst>
            </p:cNvPr>
            <p:cNvSpPr/>
            <p:nvPr/>
          </p:nvSpPr>
          <p:spPr>
            <a:xfrm>
              <a:off x="451966" y="2715184"/>
              <a:ext cx="9051935" cy="77425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731520" rtlCol="0" anchor="t"/>
            <a:lstStyle/>
            <a:p>
              <a:pPr defTabSz="814388"/>
              <a:endParaRPr lang="en-US" sz="1200" dirty="0" smtClean="0"/>
            </a:p>
            <a:p>
              <a:pPr defTabSz="814388"/>
              <a:r>
                <a:rPr lang="en-US" sz="1200" dirty="0" smtClean="0">
                  <a:solidFill>
                    <a:schemeClr val="dk1"/>
                  </a:solidFill>
                </a:rPr>
                <a:t>                                                                          </a:t>
              </a:r>
              <a:r>
                <a:rPr lang="en-US" sz="1200" dirty="0">
                  <a:solidFill>
                    <a:schemeClr val="dk1"/>
                  </a:solidFill>
                </a:rPr>
                <a:t>T</a:t>
              </a:r>
              <a:r>
                <a:rPr lang="en-US" sz="1200" dirty="0" smtClean="0">
                  <a:solidFill>
                    <a:schemeClr val="dk1"/>
                  </a:solidFill>
                </a:rPr>
                <a:t>he workshop was to educate stakeholders on sustainable ways of producing 				palm oil to meet international standard</a:t>
              </a:r>
              <a:endParaRPr lang="en-US" sz="1400" dirty="0" smtClean="0">
                <a:solidFill>
                  <a:schemeClr val="dk1"/>
                </a:solidFill>
                <a:latin typeface="Calibri" pitchFamily="34" charset="0"/>
              </a:endParaRPr>
            </a:p>
            <a:p>
              <a:pPr defTabSz="800100"/>
              <a:r>
                <a:rPr lang="en-US" sz="1400" dirty="0">
                  <a:solidFill>
                    <a:schemeClr val="dk1"/>
                  </a:solidFill>
                  <a:latin typeface="Calibri" pitchFamily="34" charset="0"/>
                </a:rPr>
                <a:t>				</a:t>
              </a:r>
              <a:r>
                <a:rPr lang="en-US" sz="1400" dirty="0" smtClean="0">
                  <a:solidFill>
                    <a:schemeClr val="dk1"/>
                  </a:solidFill>
                  <a:latin typeface="Calibri" pitchFamily="34" charset="0"/>
                </a:rPr>
                <a:t>Critical recommendations on how to make the industry more competitive 					were made</a:t>
              </a:r>
            </a:p>
            <a:p>
              <a:pPr defTabSz="800100"/>
              <a:endParaRPr lang="en-US" sz="1400" dirty="0">
                <a:solidFill>
                  <a:schemeClr val="dk1"/>
                </a:solidFill>
                <a:latin typeface="Calibri" pitchFamily="34" charset="0"/>
              </a:endParaRPr>
            </a:p>
            <a:p>
              <a:pPr defTabSz="800100"/>
              <a:endParaRPr lang="en-US" sz="1400" dirty="0" smtClean="0">
                <a:solidFill>
                  <a:schemeClr val="dk1"/>
                </a:solidFill>
                <a:latin typeface="Calibri" pitchFamily="34" charset="0"/>
              </a:endParaRPr>
            </a:p>
            <a:p>
              <a:pPr defTabSz="800100"/>
              <a:endParaRPr lang="en-US" sz="1400" dirty="0">
                <a:solidFill>
                  <a:schemeClr val="dk1"/>
                </a:solidFill>
                <a:latin typeface="Calibri" pitchFamily="34" charset="0"/>
              </a:endParaRPr>
            </a:p>
            <a:p>
              <a:pPr defTabSz="800100"/>
              <a:endParaRPr lang="en-US" sz="1400" dirty="0">
                <a:solidFill>
                  <a:schemeClr val="dk1"/>
                </a:solidFill>
                <a:latin typeface="Calibri" pitchFamily="34" charset="0"/>
              </a:endParaRP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CFF3FC9C-DB78-4023-8381-900C93AD13B7}"/>
                </a:ext>
              </a:extLst>
            </p:cNvPr>
            <p:cNvSpPr/>
            <p:nvPr/>
          </p:nvSpPr>
          <p:spPr>
            <a:xfrm>
              <a:off x="585203" y="2867872"/>
              <a:ext cx="2651022" cy="4688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Sensitization workshop on the EU ban on palm oil import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801ECCE-FFCF-42ED-B391-ADA7D5FCD23F}"/>
                </a:ext>
              </a:extLst>
            </p:cNvPr>
            <p:cNvSpPr/>
            <p:nvPr/>
          </p:nvSpPr>
          <p:spPr>
            <a:xfrm>
              <a:off x="451541" y="3588761"/>
              <a:ext cx="9052360" cy="7737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just" defTabSz="800100"/>
              <a:r>
                <a:rPr lang="en-US" sz="1200" dirty="0">
                  <a:solidFill>
                    <a:schemeClr val="tx1"/>
                  </a:solidFill>
                </a:rPr>
                <a:t>				</a:t>
              </a:r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The 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delegation learnt the best practice in designing fiscal policy regime for its 				petroleum industry 							      </a:t>
              </a:r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	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		The </a:t>
              </a:r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Committee met with both private and public experts in Nigeria 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petroleum				The delegation was in Nigeria for one week under NIPC facilitation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E4C49631-041A-441C-BAD2-FDA04F15BB41}"/>
                </a:ext>
              </a:extLst>
            </p:cNvPr>
            <p:cNvSpPr/>
            <p:nvPr/>
          </p:nvSpPr>
          <p:spPr>
            <a:xfrm>
              <a:off x="585203" y="3721176"/>
              <a:ext cx="2651022" cy="54359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Study Tour by the Gambia Petroleum negotiating committee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688F2D4-571A-4B44-8B13-D4B82ABF5140}"/>
                </a:ext>
              </a:extLst>
            </p:cNvPr>
            <p:cNvSpPr/>
            <p:nvPr/>
          </p:nvSpPr>
          <p:spPr>
            <a:xfrm>
              <a:off x="3496607" y="1241782"/>
              <a:ext cx="90657" cy="7534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1D2C10E-3104-4CF7-B750-8D3CDFDDA69A}"/>
                </a:ext>
              </a:extLst>
            </p:cNvPr>
            <p:cNvSpPr/>
            <p:nvPr/>
          </p:nvSpPr>
          <p:spPr>
            <a:xfrm>
              <a:off x="3491305" y="1419884"/>
              <a:ext cx="90657" cy="7534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CC24C50-1A1D-4D77-9E7D-BE0C5DCA11E9}"/>
                </a:ext>
              </a:extLst>
            </p:cNvPr>
            <p:cNvSpPr/>
            <p:nvPr/>
          </p:nvSpPr>
          <p:spPr>
            <a:xfrm>
              <a:off x="437644" y="4460499"/>
              <a:ext cx="9052360" cy="7737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just" defTabSz="800100"/>
              <a:r>
                <a:rPr lang="en-US" sz="1200" dirty="0">
                  <a:solidFill>
                    <a:schemeClr val="tx1"/>
                  </a:solidFill>
                </a:rPr>
                <a:t>				</a:t>
              </a:r>
              <a:r>
                <a:rPr lang="en-US" sz="1200" dirty="0" smtClean="0">
                  <a:solidFill>
                    <a:schemeClr val="tx1"/>
                  </a:solidFill>
                </a:rPr>
                <a:t>The 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Commission evolved a coordinated strategy to guide investment 					promotion activities by determining a handful of countries with which to build 				strategic investment promotion relationship with 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  <a:p>
              <a:pPr lvl="0" algn="just" defTabSz="800100"/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				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Country-relations slides were also developed 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78C04D68-D75E-4219-8C74-A36799BFF71D}"/>
                </a:ext>
              </a:extLst>
            </p:cNvPr>
            <p:cNvSpPr/>
            <p:nvPr/>
          </p:nvSpPr>
          <p:spPr>
            <a:xfrm>
              <a:off x="585203" y="4611142"/>
              <a:ext cx="2651022" cy="4688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</a:rPr>
                <a:t>Country-focused Investment Promotion Strategy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BAA8E70-2ADD-4544-AF91-B367EAF87369}"/>
                </a:ext>
              </a:extLst>
            </p:cNvPr>
            <p:cNvSpPr/>
            <p:nvPr/>
          </p:nvSpPr>
          <p:spPr>
            <a:xfrm>
              <a:off x="3464334" y="4545205"/>
              <a:ext cx="90657" cy="7534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FB32931-82B1-4947-AFE2-A43AFD234A4C}"/>
                </a:ext>
              </a:extLst>
            </p:cNvPr>
            <p:cNvSpPr/>
            <p:nvPr/>
          </p:nvSpPr>
          <p:spPr>
            <a:xfrm>
              <a:off x="3464333" y="5070501"/>
              <a:ext cx="90657" cy="75347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79AB4900-AEA7-4D97-9972-C2EE824A9C89}"/>
                </a:ext>
              </a:extLst>
            </p:cNvPr>
            <p:cNvSpPr/>
            <p:nvPr/>
          </p:nvSpPr>
          <p:spPr>
            <a:xfrm>
              <a:off x="585203" y="1146665"/>
              <a:ext cx="2651022" cy="4688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>
                  <a:solidFill>
                    <a:schemeClr val="tx1"/>
                  </a:solidFill>
                  <a:latin typeface="Calibri" pitchFamily="34" charset="0"/>
                </a:rPr>
                <a:t>AfCFTA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 zonal consultative meetings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C2191CCC-2F77-4C9C-85EF-1B0E7C14CEC1}"/>
                </a:ext>
              </a:extLst>
            </p:cNvPr>
            <p:cNvSpPr/>
            <p:nvPr/>
          </p:nvSpPr>
          <p:spPr>
            <a:xfrm>
              <a:off x="451541" y="1855960"/>
              <a:ext cx="9052360" cy="7772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just" defTabSz="800100"/>
              <a:r>
                <a:rPr lang="en-US" sz="1200" dirty="0" smtClean="0">
                  <a:solidFill>
                    <a:schemeClr val="tx1"/>
                  </a:solidFill>
                </a:rPr>
                <a:t>				Over 500 companies took part in the survey</a:t>
              </a:r>
              <a:endParaRPr lang="en-US" sz="140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pPr algn="just" defTabSz="800100"/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 				Questionnaires were administered and retrieved for further analysis on the 					the position of foreign assets and liabilities in Nigeria</a:t>
              </a:r>
              <a:endParaRPr lang="en-US" sz="8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A12FFBC5-A28E-435E-8144-FAB3AD824973}"/>
                </a:ext>
              </a:extLst>
            </p:cNvPr>
            <p:cNvSpPr/>
            <p:nvPr/>
          </p:nvSpPr>
          <p:spPr>
            <a:xfrm>
              <a:off x="585203" y="2056307"/>
              <a:ext cx="2651022" cy="43542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Survey on Foreign Assets and Liabilities (SOFAL) 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</p:grpSp>
      <p:sp>
        <p:nvSpPr>
          <p:cNvPr id="58" name="Oval 57">
            <a:extLst>
              <a:ext uri="{FF2B5EF4-FFF2-40B4-BE49-F238E27FC236}">
                <a16:creationId xmlns:a16="http://schemas.microsoft.com/office/drawing/2014/main" id="{2C6868C4-5FA0-4C03-953A-A408DF5A1712}"/>
              </a:ext>
            </a:extLst>
          </p:cNvPr>
          <p:cNvSpPr/>
          <p:nvPr/>
        </p:nvSpPr>
        <p:spPr>
          <a:xfrm>
            <a:off x="3446561" y="2331205"/>
            <a:ext cx="90657" cy="7626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10CABFBD-F8AB-4C57-8C3A-E06EDDE125E1}"/>
              </a:ext>
            </a:extLst>
          </p:cNvPr>
          <p:cNvSpPr/>
          <p:nvPr/>
        </p:nvSpPr>
        <p:spPr>
          <a:xfrm>
            <a:off x="3433718" y="2546614"/>
            <a:ext cx="90657" cy="7626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FF4C3D3-EE24-4009-8FCA-EBD108575493}"/>
              </a:ext>
            </a:extLst>
          </p:cNvPr>
          <p:cNvSpPr/>
          <p:nvPr/>
        </p:nvSpPr>
        <p:spPr>
          <a:xfrm>
            <a:off x="3451677" y="3295964"/>
            <a:ext cx="90657" cy="7626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B376923-243C-410B-B8EB-A0F1924F22C1}"/>
              </a:ext>
            </a:extLst>
          </p:cNvPr>
          <p:cNvSpPr/>
          <p:nvPr/>
        </p:nvSpPr>
        <p:spPr>
          <a:xfrm>
            <a:off x="3449491" y="3713650"/>
            <a:ext cx="90657" cy="7626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95D1BBE0-598F-4279-A7C4-286C15029CC6}"/>
              </a:ext>
            </a:extLst>
          </p:cNvPr>
          <p:cNvSpPr/>
          <p:nvPr/>
        </p:nvSpPr>
        <p:spPr>
          <a:xfrm>
            <a:off x="3433718" y="4203644"/>
            <a:ext cx="90657" cy="7626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351938CC-FF36-44D4-8936-48A347CF9A45}"/>
              </a:ext>
            </a:extLst>
          </p:cNvPr>
          <p:cNvSpPr/>
          <p:nvPr/>
        </p:nvSpPr>
        <p:spPr>
          <a:xfrm>
            <a:off x="3433718" y="4631379"/>
            <a:ext cx="90657" cy="7626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EC71E9C-34C4-43CB-A901-8D69EAC1063A}"/>
              </a:ext>
            </a:extLst>
          </p:cNvPr>
          <p:cNvSpPr/>
          <p:nvPr/>
        </p:nvSpPr>
        <p:spPr>
          <a:xfrm>
            <a:off x="3435688" y="4835271"/>
            <a:ext cx="90657" cy="7626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5868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C7558-ECED-448D-B5C5-9AD35720D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Update on activities – </a:t>
            </a:r>
            <a:r>
              <a:rPr lang="en-US" sz="1600" dirty="0" smtClean="0"/>
              <a:t>3rd </a:t>
            </a:r>
            <a:r>
              <a:rPr lang="en-US" sz="1600" dirty="0"/>
              <a:t>quarter 2018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EB1696E-7800-45C4-A764-04C760C9635F}"/>
              </a:ext>
            </a:extLst>
          </p:cNvPr>
          <p:cNvGrpSpPr/>
          <p:nvPr/>
        </p:nvGrpSpPr>
        <p:grpSpPr>
          <a:xfrm>
            <a:off x="417662" y="1079501"/>
            <a:ext cx="9070675" cy="5054600"/>
            <a:chOff x="417662" y="1296481"/>
            <a:chExt cx="9070675" cy="441851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77FB21C-3A68-4C38-B44D-37771F443F45}"/>
                </a:ext>
              </a:extLst>
            </p:cNvPr>
            <p:cNvSpPr/>
            <p:nvPr/>
          </p:nvSpPr>
          <p:spPr>
            <a:xfrm>
              <a:off x="435977" y="2206187"/>
              <a:ext cx="9052360" cy="7831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lvl="4" defTabSz="1600200"/>
              <a:r>
                <a:rPr lang="en-US" sz="1200" dirty="0">
                  <a:solidFill>
                    <a:schemeClr val="tx1"/>
                  </a:solidFill>
                </a:rPr>
                <a:t>		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pPr marL="0" lvl="4" defTabSz="1600200"/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</a:rPr>
                <a:t>	</a:t>
              </a:r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	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NIPC participated at the </a:t>
              </a:r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high level dialogue 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and discussions at the forum</a:t>
              </a:r>
            </a:p>
            <a:p>
              <a:pPr marL="0" lvl="4" defTabSz="1600200"/>
              <a:endParaRPr lang="en-US" sz="140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pPr defTabSz="800100"/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				The 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Commission coordinated the signing of MOUs expected to rake in over 					$25 Billion investments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  <a:p>
              <a:pPr defTabSz="800100"/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			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6C1C2DFD-6EEE-4CA6-9DEA-67E86BCFAE90}"/>
                </a:ext>
              </a:extLst>
            </p:cNvPr>
            <p:cNvSpPr/>
            <p:nvPr/>
          </p:nvSpPr>
          <p:spPr>
            <a:xfrm>
              <a:off x="569639" y="2322354"/>
              <a:ext cx="2651022" cy="4745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Forum on China and Africa (FOCAC</a:t>
              </a:r>
              <a:r>
                <a:rPr lang="en-US" sz="1400" dirty="0" smtClean="0">
                  <a:solidFill>
                    <a:schemeClr val="tx1"/>
                  </a:solidFill>
                </a:rPr>
                <a:t>)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11C2F4A-5049-4685-B0B3-A10211E47CD9}"/>
                </a:ext>
              </a:extLst>
            </p:cNvPr>
            <p:cNvSpPr/>
            <p:nvPr/>
          </p:nvSpPr>
          <p:spPr>
            <a:xfrm>
              <a:off x="435977" y="3134125"/>
              <a:ext cx="9052360" cy="7831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800100"/>
              <a:r>
                <a:rPr lang="en-US" sz="1200" dirty="0">
                  <a:solidFill>
                    <a:schemeClr val="tx1"/>
                  </a:solidFill>
                </a:rPr>
                <a:t>				</a:t>
              </a:r>
              <a:r>
                <a:rPr lang="en-US" sz="1200" dirty="0" smtClean="0">
                  <a:solidFill>
                    <a:schemeClr val="tx1"/>
                  </a:solidFill>
                </a:rPr>
                <a:t>NIPC facilitated  participation of the Nigerian businesses  at the forum, organized by 				the Confederation of Indian Industry (CII)                    </a:t>
              </a:r>
              <a:endParaRPr lang="en-US" sz="1200" dirty="0">
                <a:solidFill>
                  <a:schemeClr val="tx1"/>
                </a:solidFill>
              </a:endParaRPr>
            </a:p>
            <a:p>
              <a:pPr defTabSz="800100"/>
              <a:r>
                <a:rPr lang="en-US" sz="1200" dirty="0">
                  <a:solidFill>
                    <a:schemeClr val="tx1"/>
                  </a:solidFill>
                </a:rPr>
                <a:t>				The </a:t>
              </a:r>
              <a:r>
                <a:rPr lang="en-US" sz="1200" dirty="0" smtClean="0">
                  <a:solidFill>
                    <a:schemeClr val="tx1"/>
                  </a:solidFill>
                </a:rPr>
                <a:t>forum created a platform for Indian companies to establish presence in Nigeria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2185BD1-ECB9-425E-AF02-D9F5B8DFD0C3}"/>
                </a:ext>
              </a:extLst>
            </p:cNvPr>
            <p:cNvSpPr/>
            <p:nvPr/>
          </p:nvSpPr>
          <p:spPr>
            <a:xfrm>
              <a:off x="3473881" y="3343441"/>
              <a:ext cx="90657" cy="762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7B04650A-888E-4B72-99FC-1EE30D9C3218}"/>
                </a:ext>
              </a:extLst>
            </p:cNvPr>
            <p:cNvSpPr/>
            <p:nvPr/>
          </p:nvSpPr>
          <p:spPr>
            <a:xfrm>
              <a:off x="526130" y="3273897"/>
              <a:ext cx="2651022" cy="4745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Regional Conclave on India and West Africa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FD2082C6-D061-4844-BF50-E28F521CBDFF}"/>
                </a:ext>
              </a:extLst>
            </p:cNvPr>
            <p:cNvSpPr/>
            <p:nvPr/>
          </p:nvSpPr>
          <p:spPr>
            <a:xfrm>
              <a:off x="435977" y="4032730"/>
              <a:ext cx="9052360" cy="78317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800100"/>
              <a:r>
                <a:rPr lang="en-US" sz="1200" dirty="0">
                  <a:solidFill>
                    <a:schemeClr val="tx1"/>
                  </a:solidFill>
                </a:rPr>
                <a:t>				</a:t>
              </a:r>
              <a:r>
                <a:rPr lang="en-US" sz="1200" dirty="0" smtClean="0">
                  <a:solidFill>
                    <a:schemeClr val="tx1"/>
                  </a:solidFill>
                </a:rPr>
                <a:t>NIPC organized a Nigeria specific event to strengthen relationship with 						Singaporean investors</a:t>
              </a:r>
              <a:endParaRPr lang="en-US" sz="1400" dirty="0">
                <a:solidFill>
                  <a:schemeClr val="dk1"/>
                </a:solidFill>
                <a:latin typeface="Calibri" pitchFamily="34" charset="0"/>
              </a:endParaRPr>
            </a:p>
            <a:p>
              <a:pPr defTabSz="800100"/>
              <a:r>
                <a:rPr lang="en-US" sz="1400" dirty="0">
                  <a:solidFill>
                    <a:schemeClr val="dk1"/>
                  </a:solidFill>
                  <a:latin typeface="Calibri" pitchFamily="34" charset="0"/>
                </a:rPr>
                <a:t>				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AC0A52FF-541A-4B11-A466-702235CB407E}"/>
                </a:ext>
              </a:extLst>
            </p:cNvPr>
            <p:cNvSpPr/>
            <p:nvPr/>
          </p:nvSpPr>
          <p:spPr>
            <a:xfrm>
              <a:off x="569639" y="4181561"/>
              <a:ext cx="2651022" cy="4745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Africa-Singapore Business Forum 2018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B8E0DC83-CC2D-42EB-8803-83760C770DF1}"/>
                </a:ext>
              </a:extLst>
            </p:cNvPr>
            <p:cNvSpPr/>
            <p:nvPr/>
          </p:nvSpPr>
          <p:spPr>
            <a:xfrm>
              <a:off x="417662" y="4931334"/>
              <a:ext cx="9051935" cy="78366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731520" rtlCol="0" anchor="t"/>
            <a:lstStyle/>
            <a:p>
              <a:pPr defTabSz="814388"/>
              <a:r>
                <a:rPr lang="en-US" sz="1200" dirty="0">
                  <a:solidFill>
                    <a:schemeClr val="tx1"/>
                  </a:solidFill>
                </a:rPr>
                <a:t>	</a:t>
              </a:r>
              <a:r>
                <a:rPr lang="en-US" sz="1200" dirty="0" smtClean="0">
                  <a:solidFill>
                    <a:schemeClr val="tx1"/>
                  </a:solidFill>
                </a:rPr>
                <a:t>			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NIPC attended the Road shows held in two major Australian cities</a:t>
              </a:r>
            </a:p>
            <a:p>
              <a:pPr defTabSz="814388"/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	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			The Roadshow showcased investment opportunities in the Nigerian Mining 				sector, which provided a platform for meetings</a:t>
              </a:r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 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and exchange of ideas 				between Nigeria and their Australian counterparts</a:t>
              </a:r>
            </a:p>
            <a:p>
              <a:pPr defTabSz="814388"/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</a:rPr>
                <a:t>	</a:t>
              </a:r>
              <a:r>
                <a:rPr lang="en-US" sz="1200" dirty="0" smtClean="0">
                  <a:solidFill>
                    <a:schemeClr val="tx1"/>
                  </a:solidFill>
                  <a:latin typeface="Calibri" pitchFamily="34" charset="0"/>
                </a:rPr>
                <a:t>			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 </a:t>
              </a:r>
              <a:endParaRPr lang="en-US" sz="1400" dirty="0">
                <a:solidFill>
                  <a:schemeClr val="dk1"/>
                </a:solidFill>
                <a:latin typeface="Calibri" pitchFamily="34" charset="0"/>
              </a:endParaRPr>
            </a:p>
            <a:p>
              <a:pPr defTabSz="800100"/>
              <a:r>
                <a:rPr lang="en-US" sz="1400" dirty="0">
                  <a:solidFill>
                    <a:schemeClr val="dk1"/>
                  </a:solidFill>
                  <a:latin typeface="Calibri" pitchFamily="34" charset="0"/>
                </a:rPr>
                <a:t>				</a:t>
              </a:r>
            </a:p>
            <a:p>
              <a:pPr defTabSz="800100"/>
              <a:endParaRPr lang="en-US" sz="1400" dirty="0" smtClean="0">
                <a:solidFill>
                  <a:schemeClr val="dk1"/>
                </a:solidFill>
                <a:latin typeface="Calibri" pitchFamily="34" charset="0"/>
              </a:endParaRPr>
            </a:p>
            <a:p>
              <a:pPr defTabSz="800100"/>
              <a:endParaRPr lang="en-US" sz="1400" dirty="0">
                <a:solidFill>
                  <a:schemeClr val="dk1"/>
                </a:solidFill>
                <a:latin typeface="Calibri" pitchFamily="34" charset="0"/>
              </a:endParaRPr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4E2FD3A1-5E14-42A7-A124-F96AB719DF0A}"/>
                </a:ext>
              </a:extLst>
            </p:cNvPr>
            <p:cNvSpPr/>
            <p:nvPr/>
          </p:nvSpPr>
          <p:spPr>
            <a:xfrm>
              <a:off x="587954" y="5059616"/>
              <a:ext cx="2651022" cy="4745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Nigeria Mining Week Road Show Australia  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DA5D24CD-A3E0-44D9-B0AF-057422B36A99}"/>
                </a:ext>
              </a:extLst>
            </p:cNvPr>
            <p:cNvSpPr/>
            <p:nvPr/>
          </p:nvSpPr>
          <p:spPr>
            <a:xfrm>
              <a:off x="435977" y="1296481"/>
              <a:ext cx="9052360" cy="7737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800100"/>
              <a:r>
                <a:rPr lang="en-US" sz="1200" dirty="0">
                  <a:solidFill>
                    <a:schemeClr val="tx1"/>
                  </a:solidFill>
                </a:rPr>
                <a:t>				</a:t>
              </a:r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A total of 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US$27.34 </a:t>
              </a:r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billion worth of investment announced has been tracked 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					during in the 3rd quarter </a:t>
              </a:r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of 2018</a:t>
              </a:r>
            </a:p>
            <a:p>
              <a:pPr defTabSz="800100"/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				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The </a:t>
              </a:r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investments were 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in  23 </a:t>
              </a:r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projects </a:t>
              </a:r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in 12 </a:t>
              </a:r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States</a:t>
              </a:r>
            </a:p>
          </p:txBody>
        </p:sp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7455C945-1890-492C-8B29-C854219ADA77}"/>
                </a:ext>
              </a:extLst>
            </p:cNvPr>
            <p:cNvSpPr/>
            <p:nvPr/>
          </p:nvSpPr>
          <p:spPr>
            <a:xfrm>
              <a:off x="587954" y="1456451"/>
              <a:ext cx="2651022" cy="46887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alibri" pitchFamily="34" charset="0"/>
                </a:rPr>
                <a:t>Investment Tracking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A3E06D7D-C988-4BAE-972E-EA459FB5E1F6}"/>
                </a:ext>
              </a:extLst>
            </p:cNvPr>
            <p:cNvSpPr/>
            <p:nvPr/>
          </p:nvSpPr>
          <p:spPr>
            <a:xfrm>
              <a:off x="3493374" y="1468490"/>
              <a:ext cx="90657" cy="762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D1C04D5-9111-4EB0-A04C-FE189C299BC1}"/>
                </a:ext>
              </a:extLst>
            </p:cNvPr>
            <p:cNvSpPr/>
            <p:nvPr/>
          </p:nvSpPr>
          <p:spPr>
            <a:xfrm>
              <a:off x="3485707" y="3658881"/>
              <a:ext cx="90657" cy="762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24C6080-355E-4CF4-AAEE-8F3240DB972C}"/>
                </a:ext>
              </a:extLst>
            </p:cNvPr>
            <p:cNvSpPr/>
            <p:nvPr/>
          </p:nvSpPr>
          <p:spPr>
            <a:xfrm>
              <a:off x="3497762" y="4232202"/>
              <a:ext cx="90657" cy="762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9175203B-BC8A-4CA2-BB6B-512C5028FFE3}"/>
                </a:ext>
              </a:extLst>
            </p:cNvPr>
            <p:cNvSpPr/>
            <p:nvPr/>
          </p:nvSpPr>
          <p:spPr>
            <a:xfrm>
              <a:off x="3473881" y="2624691"/>
              <a:ext cx="90657" cy="762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94D07E92-72D9-43D1-8079-3E9DD49F23C7}"/>
                </a:ext>
              </a:extLst>
            </p:cNvPr>
            <p:cNvSpPr/>
            <p:nvPr/>
          </p:nvSpPr>
          <p:spPr>
            <a:xfrm>
              <a:off x="3493374" y="1826278"/>
              <a:ext cx="90657" cy="762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E4FFE5B-1027-413A-9896-26CF3401F106}"/>
                </a:ext>
              </a:extLst>
            </p:cNvPr>
            <p:cNvSpPr/>
            <p:nvPr/>
          </p:nvSpPr>
          <p:spPr>
            <a:xfrm>
              <a:off x="3473880" y="4990207"/>
              <a:ext cx="90657" cy="762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E9575BC5-C914-4B1A-B4EC-4C9AAFEF1F37}"/>
                </a:ext>
              </a:extLst>
            </p:cNvPr>
            <p:cNvSpPr/>
            <p:nvPr/>
          </p:nvSpPr>
          <p:spPr>
            <a:xfrm>
              <a:off x="3485707" y="5178014"/>
              <a:ext cx="90657" cy="762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EB2F1E59-1161-4F45-AEF8-FDA1B25B45CA}"/>
              </a:ext>
            </a:extLst>
          </p:cNvPr>
          <p:cNvSpPr/>
          <p:nvPr/>
        </p:nvSpPr>
        <p:spPr>
          <a:xfrm>
            <a:off x="3485707" y="2195904"/>
            <a:ext cx="90657" cy="8724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1145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C7558-ECED-448D-B5C5-9AD35720D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Update on activities – </a:t>
            </a:r>
            <a:r>
              <a:rPr lang="en-US" sz="1600" dirty="0" smtClean="0"/>
              <a:t>3rd </a:t>
            </a:r>
            <a:r>
              <a:rPr lang="en-US" sz="1600" dirty="0"/>
              <a:t>quarter 2018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EB1696E-7800-45C4-A764-04C760C9635F}"/>
              </a:ext>
            </a:extLst>
          </p:cNvPr>
          <p:cNvGrpSpPr/>
          <p:nvPr/>
        </p:nvGrpSpPr>
        <p:grpSpPr>
          <a:xfrm>
            <a:off x="435977" y="1079501"/>
            <a:ext cx="9052360" cy="1117600"/>
            <a:chOff x="435977" y="1296481"/>
            <a:chExt cx="9052360" cy="976959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DA5D24CD-A3E0-44D9-B0AF-057422B36A99}"/>
                </a:ext>
              </a:extLst>
            </p:cNvPr>
            <p:cNvSpPr/>
            <p:nvPr/>
          </p:nvSpPr>
          <p:spPr>
            <a:xfrm>
              <a:off x="435977" y="1296481"/>
              <a:ext cx="9052360" cy="9769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800100"/>
              <a:r>
                <a:rPr lang="en-US" sz="1200" dirty="0">
                  <a:solidFill>
                    <a:schemeClr val="tx1"/>
                  </a:solidFill>
                </a:rPr>
                <a:t>				</a:t>
              </a:r>
              <a:r>
                <a:rPr lang="en-US" sz="1200" dirty="0" smtClean="0">
                  <a:solidFill>
                    <a:schemeClr val="tx1"/>
                  </a:solidFill>
                </a:rPr>
                <a:t>The Commission mandated by the Economic Management Team (EMT) to work out 				appropriate fiscal incentives for the maritime sector in Nigeria to enhance its 					competitiveness</a:t>
              </a:r>
              <a:endParaRPr lang="en-US" sz="1400" dirty="0" smtClean="0">
                <a:solidFill>
                  <a:schemeClr val="tx1"/>
                </a:solidFill>
                <a:latin typeface="Calibri" pitchFamily="34" charset="0"/>
              </a:endParaRPr>
            </a:p>
            <a:p>
              <a:pPr defTabSz="800100"/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				In line with the provision of its Act, the Commission is working other relevant 					agencies of Government to achieve that objective.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7455C945-1890-492C-8B29-C854219ADA77}"/>
                </a:ext>
              </a:extLst>
            </p:cNvPr>
            <p:cNvSpPr/>
            <p:nvPr/>
          </p:nvSpPr>
          <p:spPr>
            <a:xfrm>
              <a:off x="587954" y="1456451"/>
              <a:ext cx="2651022" cy="606054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  <a:latin typeface="Calibri" pitchFamily="34" charset="0"/>
                </a:rPr>
                <a:t>Fiscal Incentive for the Maritime Sector</a:t>
              </a:r>
              <a:endParaRPr lang="en-US" sz="1400" dirty="0">
                <a:solidFill>
                  <a:schemeClr val="tx1"/>
                </a:solidFill>
                <a:latin typeface="Calibri" pitchFamily="34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A3E06D7D-C988-4BAE-972E-EA459FB5E1F6}"/>
                </a:ext>
              </a:extLst>
            </p:cNvPr>
            <p:cNvSpPr/>
            <p:nvPr/>
          </p:nvSpPr>
          <p:spPr>
            <a:xfrm>
              <a:off x="3493374" y="1412982"/>
              <a:ext cx="90657" cy="762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94D07E92-72D9-43D1-8079-3E9DD49F23C7}"/>
                </a:ext>
              </a:extLst>
            </p:cNvPr>
            <p:cNvSpPr/>
            <p:nvPr/>
          </p:nvSpPr>
          <p:spPr>
            <a:xfrm>
              <a:off x="3493374" y="1903990"/>
              <a:ext cx="90657" cy="76263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161973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Rectangle 2"/>
          <p:cNvSpPr/>
          <p:nvPr/>
        </p:nvSpPr>
        <p:spPr>
          <a:xfrm>
            <a:off x="277278" y="1021278"/>
            <a:ext cx="9294233" cy="474591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lnSpc>
                <a:spcPct val="90000"/>
              </a:lnSpc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 lang="en-GB" sz="1600" dirty="0" smtClean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 lang="en-GB" sz="1600" dirty="0" smtClean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 lang="en-GB" sz="1600" dirty="0">
              <a:solidFill>
                <a:srgbClr val="000000"/>
              </a:solidFill>
            </a:endParaRP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lang="en-GB" dirty="0" smtClean="0">
                <a:latin typeface="Calibri" pitchFamily="34" charset="0"/>
              </a:rPr>
              <a:t>Reuben Kifasi</a:t>
            </a: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lang="en-GB" b="1" dirty="0" smtClean="0">
                <a:latin typeface="Calibri" pitchFamily="34" charset="0"/>
              </a:rPr>
              <a:t>Director, Policy Advocacy Department</a:t>
            </a:r>
            <a:endParaRPr lang="en-GB" b="1" dirty="0">
              <a:latin typeface="Calibri" pitchFamily="34" charset="0"/>
            </a:endParaRPr>
          </a:p>
          <a:p>
            <a:pPr algn="ctr">
              <a:lnSpc>
                <a:spcPct val="90000"/>
              </a:lnSpc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 lang="en-GB" sz="1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lnSpc>
                <a:spcPct val="90000"/>
              </a:lnSpc>
              <a:defRPr sz="1600" b="1">
                <a:latin typeface="Verdana"/>
                <a:ea typeface="Verdana"/>
                <a:cs typeface="Verdana"/>
                <a:sym typeface="Verdana"/>
              </a:defRPr>
            </a:pPr>
            <a:endParaRPr lang="en-GB" sz="1600" dirty="0">
              <a:solidFill>
                <a:srgbClr val="000000"/>
              </a:solidFill>
              <a:latin typeface="Calibri" pitchFamily="34" charset="0"/>
            </a:endParaRP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lang="en-GB" dirty="0">
                <a:latin typeface="Calibri" pitchFamily="34" charset="0"/>
              </a:rPr>
              <a:t>r</a:t>
            </a:r>
            <a:r>
              <a:rPr lang="en-GB" dirty="0" smtClean="0">
                <a:latin typeface="Calibri" pitchFamily="34" charset="0"/>
              </a:rPr>
              <a:t>euben.kifasi@nipc.gov.ng</a:t>
            </a: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dirty="0" smtClean="0">
                <a:latin typeface="Calibri" pitchFamily="34" charset="0"/>
              </a:rPr>
              <a:t>infodesk@nipc.gov.ng</a:t>
            </a:r>
            <a:endParaRPr dirty="0">
              <a:latin typeface="Calibri" pitchFamily="34" charset="0"/>
            </a:endParaRP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dirty="0">
                <a:latin typeface="Calibri" pitchFamily="34" charset="0"/>
              </a:rPr>
              <a:t>osicinfodesk@nipc.gov.ng</a:t>
            </a: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>
              <a:latin typeface="Calibri" pitchFamily="34" charset="0"/>
            </a:endParaRP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>
              <a:latin typeface="Calibri" pitchFamily="34" charset="0"/>
            </a:endParaRP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dirty="0">
                <a:latin typeface="Calibri" pitchFamily="34" charset="0"/>
              </a:rPr>
              <a:t/>
            </a:r>
            <a:br>
              <a:rPr dirty="0">
                <a:latin typeface="Calibri" pitchFamily="34" charset="0"/>
              </a:rPr>
            </a:br>
            <a:r>
              <a:rPr b="1" dirty="0">
                <a:latin typeface="Calibri" pitchFamily="34" charset="0"/>
              </a:rPr>
              <a:t>NIGERIAN INVESTMENT PROMOTION COMMISSION</a:t>
            </a:r>
            <a:br>
              <a:rPr b="1" dirty="0">
                <a:latin typeface="Calibri" pitchFamily="34" charset="0"/>
              </a:rPr>
            </a:br>
            <a:r>
              <a:rPr dirty="0">
                <a:latin typeface="Calibri" pitchFamily="34" charset="0"/>
              </a:rPr>
              <a:t>Plot 1181 </a:t>
            </a:r>
            <a:r>
              <a:rPr dirty="0" err="1">
                <a:latin typeface="Calibri" pitchFamily="34" charset="0"/>
              </a:rPr>
              <a:t>Aguiyi</a:t>
            </a:r>
            <a:r>
              <a:rPr dirty="0">
                <a:latin typeface="Calibri" pitchFamily="34" charset="0"/>
              </a:rPr>
              <a:t> </a:t>
            </a:r>
            <a:r>
              <a:rPr dirty="0" err="1">
                <a:latin typeface="Calibri" pitchFamily="34" charset="0"/>
              </a:rPr>
              <a:t>Ironsi</a:t>
            </a:r>
            <a:r>
              <a:rPr dirty="0">
                <a:latin typeface="Calibri" pitchFamily="34" charset="0"/>
              </a:rPr>
              <a:t> Street </a:t>
            </a:r>
            <a:br>
              <a:rPr dirty="0">
                <a:latin typeface="Calibri" pitchFamily="34" charset="0"/>
              </a:rPr>
            </a:br>
            <a:r>
              <a:rPr dirty="0" err="1">
                <a:latin typeface="Calibri" pitchFamily="34" charset="0"/>
              </a:rPr>
              <a:t>Maitama</a:t>
            </a:r>
            <a:r>
              <a:rPr dirty="0">
                <a:latin typeface="Calibri" pitchFamily="34" charset="0"/>
              </a:rPr>
              <a:t> District</a:t>
            </a: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dirty="0">
                <a:latin typeface="Calibri" pitchFamily="34" charset="0"/>
              </a:rPr>
              <a:t>Abuja, Nigeria</a:t>
            </a: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>
              <a:latin typeface="Calibri" pitchFamily="34" charset="0"/>
            </a:endParaRP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>
              <a:latin typeface="Calibri" pitchFamily="34" charset="0"/>
            </a:endParaRP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endParaRPr dirty="0">
              <a:latin typeface="Calibri" pitchFamily="34" charset="0"/>
            </a:endParaRPr>
          </a:p>
          <a:p>
            <a:pPr algn="ctr">
              <a:lnSpc>
                <a:spcPct val="90000"/>
              </a:lnSpc>
              <a:defRPr sz="1600">
                <a:latin typeface="Verdana"/>
                <a:ea typeface="Verdana"/>
                <a:cs typeface="Verdana"/>
                <a:sym typeface="Verdana"/>
              </a:defRPr>
            </a:pPr>
            <a:r>
              <a:rPr dirty="0">
                <a:latin typeface="Calibri" pitchFamily="34" charset="0"/>
              </a:rPr>
              <a:t>www.nipc.gov.ng</a:t>
            </a:r>
          </a:p>
        </p:txBody>
      </p:sp>
      <p:sp>
        <p:nvSpPr>
          <p:cNvPr id="1082" name="Title 1"/>
          <p:cNvSpPr txBox="1">
            <a:spLocks noGrp="1"/>
          </p:cNvSpPr>
          <p:nvPr>
            <p:ph type="title"/>
          </p:nvPr>
        </p:nvSpPr>
        <p:spPr>
          <a:xfrm>
            <a:off x="277277" y="222621"/>
            <a:ext cx="8543926" cy="561152"/>
          </a:xfrm>
          <a:prstGeom prst="rect">
            <a:avLst/>
          </a:prstGeom>
        </p:spPr>
        <p:txBody>
          <a:bodyPr/>
          <a:lstStyle/>
          <a:p>
            <a: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06405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NIPC - Country Presentation - PPT 2007 (1)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n screen title p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n screen title page 1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E7D8AC"/>
        </a:hlink>
        <a:folHlink>
          <a:srgbClr val="89D4E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2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5743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3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A592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4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DBC274"/>
        </a:accent1>
        <a:accent2>
          <a:srgbClr val="A59266"/>
        </a:accent2>
        <a:accent3>
          <a:srgbClr val="FFFFFF"/>
        </a:accent3>
        <a:accent4>
          <a:srgbClr val="012D67"/>
        </a:accent4>
        <a:accent5>
          <a:srgbClr val="EADDBC"/>
        </a:accent5>
        <a:accent6>
          <a:srgbClr val="95845C"/>
        </a:accent6>
        <a:hlink>
          <a:srgbClr val="B0C4CB"/>
        </a:hlink>
        <a:folHlink>
          <a:srgbClr val="9DB4B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5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E4D2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6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DDD5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7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A1"/>
        </a:accent1>
        <a:accent2>
          <a:srgbClr val="C5960C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B2870A"/>
        </a:accent6>
        <a:hlink>
          <a:srgbClr val="89D4E3"/>
        </a:hlink>
        <a:folHlink>
          <a:srgbClr val="EED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8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FA05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9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6D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0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EEDB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1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8D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2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9DD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3">
        <a:dk1>
          <a:srgbClr val="02367A"/>
        </a:dk1>
        <a:lt1>
          <a:srgbClr val="FFFFFF"/>
        </a:lt1>
        <a:dk2>
          <a:srgbClr val="02367A"/>
        </a:dk2>
        <a:lt2>
          <a:srgbClr val="FFFFFF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4">
        <a:dk1>
          <a:srgbClr val="02367A"/>
        </a:dk1>
        <a:lt1>
          <a:srgbClr val="FFFFFF"/>
        </a:lt1>
        <a:dk2>
          <a:srgbClr val="02367A"/>
        </a:dk2>
        <a:lt2>
          <a:srgbClr val="F9E09B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5">
        <a:dk1>
          <a:srgbClr val="02367A"/>
        </a:dk1>
        <a:lt1>
          <a:srgbClr val="FFFFFF"/>
        </a:lt1>
        <a:dk2>
          <a:srgbClr val="02367A"/>
        </a:dk2>
        <a:lt2>
          <a:srgbClr val="808080"/>
        </a:lt2>
        <a:accent1>
          <a:srgbClr val="5D87B5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D7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 screen title page 16">
        <a:dk1>
          <a:srgbClr val="02367A"/>
        </a:dk1>
        <a:lt1>
          <a:srgbClr val="FFFFFF"/>
        </a:lt1>
        <a:dk2>
          <a:srgbClr val="02367A"/>
        </a:dk2>
        <a:lt2>
          <a:srgbClr val="808080"/>
        </a:lt2>
        <a:accent1>
          <a:srgbClr val="5D87A1"/>
        </a:accent1>
        <a:accent2>
          <a:srgbClr val="84C225"/>
        </a:accent2>
        <a:accent3>
          <a:srgbClr val="FFFFFF"/>
        </a:accent3>
        <a:accent4>
          <a:srgbClr val="012D67"/>
        </a:accent4>
        <a:accent5>
          <a:srgbClr val="B6C3CD"/>
        </a:accent5>
        <a:accent6>
          <a:srgbClr val="77B020"/>
        </a:accent6>
        <a:hlink>
          <a:srgbClr val="B1C3E1"/>
        </a:hlink>
        <a:folHlink>
          <a:srgbClr val="F5CB5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9ABB8085-8A84-7541-B99E-F5F9AB7035DA}" vid="{06780446-EC43-094C-84A8-254C772609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1495898C-D088-9B4D-82B1-D1B4577CC774}">
  <we:reference id="wa104178141" version="3.0.9.11" store="en-US" storeType="OMEX"/>
  <we:alternateReferences>
    <we:reference id="WA104178141" version="3.0.9.11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960166F312214983394553EDA3F84F" ma:contentTypeVersion="2" ma:contentTypeDescription="Create a new document." ma:contentTypeScope="" ma:versionID="56355a04fc97e52965632d331fbe9dcc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6284820424daa6e8e94fd25537b3225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9C8CFF1-65B7-4011-A02B-1E4451616A3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2472D24-E00A-4C7A-AA47-F6252BC112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F3B2A4-E950-45FB-8966-EA660B383867}">
  <ds:schemaRefs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purl.org/dc/elements/1.1/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7741</TotalTime>
  <Words>146</Words>
  <Application>Microsoft Office PowerPoint</Application>
  <PresentationFormat>A4 Paper (210x297 mm)</PresentationFormat>
  <Paragraphs>82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1_NIPC - Country Presentation - PPT 2007 (1)</vt:lpstr>
      <vt:lpstr>think-cell Slide</vt:lpstr>
      <vt:lpstr>Nigerian Investment Promotion Commission</vt:lpstr>
      <vt:lpstr>Update on activities – 3rd quarter 2018 </vt:lpstr>
      <vt:lpstr>Update on activities – 3rd quarter 2018 </vt:lpstr>
      <vt:lpstr>Update on activities – 3rd quarter 2018 </vt:lpstr>
      <vt:lpstr>Thank you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NiGERIAN Investment Promotion commission</dc:title>
  <dc:creator>Ibrahim Idowu Muhammed</dc:creator>
  <cp:lastModifiedBy>CMC Secretariat</cp:lastModifiedBy>
  <cp:revision>224</cp:revision>
  <cp:lastPrinted>2017-10-25T11:58:24Z</cp:lastPrinted>
  <dcterms:created xsi:type="dcterms:W3CDTF">2017-09-18T09:55:06Z</dcterms:created>
  <dcterms:modified xsi:type="dcterms:W3CDTF">2018-11-05T08:30:08Z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0x010100B3960166F312214983394553EDA3F84F</vt:lpwstr>
  </property>
</Properties>
</file>