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 bookmarkIdSeed="2">
  <p:sldMasterIdLst>
    <p:sldMasterId id="2147483657" r:id="rId1"/>
  </p:sldMasterIdLst>
  <p:notesMasterIdLst>
    <p:notesMasterId r:id="rId9"/>
  </p:notesMasterIdLst>
  <p:sldIdLst>
    <p:sldId id="256" r:id="rId2"/>
    <p:sldId id="285" r:id="rId3"/>
    <p:sldId id="286" r:id="rId4"/>
    <p:sldId id="287" r:id="rId5"/>
    <p:sldId id="262" r:id="rId6"/>
    <p:sldId id="288" r:id="rId7"/>
    <p:sldId id="279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9E00"/>
    <a:srgbClr val="DAAC38"/>
  </p:clrMru>
</p:presentationPr>
</file>

<file path=ppt/tableStyles.xml><?xml version="1.0" encoding="utf-8"?>
<a:tblStyleLst xmlns:a="http://schemas.openxmlformats.org/drawingml/2006/main" def="{D1DC6962-2158-45F1-8E6C-3EAFF1DE6E90}">
  <a:tblStyle styleId="{D1DC6962-2158-45F1-8E6C-3EAFF1DE6E9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5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18AF5F-C9D0-4C4F-A704-6610582D03D6}" type="doc">
      <dgm:prSet loTypeId="urn:microsoft.com/office/officeart/2005/8/layout/gear1" loCatId="relationship" qsTypeId="urn:microsoft.com/office/officeart/2005/8/quickstyle/simple1" qsCatId="simple" csTypeId="urn:microsoft.com/office/officeart/2005/8/colors/colorful3" csCatId="colorful" phldr="1"/>
      <dgm:spPr/>
    </dgm:pt>
    <dgm:pt modelId="{172D98D9-CD2E-4586-B8C2-A1E78C702288}">
      <dgm:prSet phldrT="[Text]"/>
      <dgm:spPr>
        <a:ln>
          <a:noFill/>
        </a:ln>
      </dgm:spPr>
      <dgm:t>
        <a:bodyPr/>
        <a:lstStyle/>
        <a:p>
          <a:r>
            <a:rPr lang="en-US" b="1" dirty="0"/>
            <a:t>Industry Engagement</a:t>
          </a:r>
        </a:p>
      </dgm:t>
    </dgm:pt>
    <dgm:pt modelId="{7A06D484-9319-4C88-8ECC-DF7B8E9C51E9}" type="parTrans" cxnId="{CDA1AB33-90BC-4EE4-AB8E-C0F0B77F2C91}">
      <dgm:prSet/>
      <dgm:spPr/>
      <dgm:t>
        <a:bodyPr/>
        <a:lstStyle/>
        <a:p>
          <a:endParaRPr lang="en-US" b="1"/>
        </a:p>
      </dgm:t>
    </dgm:pt>
    <dgm:pt modelId="{C6CBD4C8-6174-488C-A085-395DE1835230}" type="sibTrans" cxnId="{CDA1AB33-90BC-4EE4-AB8E-C0F0B77F2C91}">
      <dgm:prSet/>
      <dgm:spPr>
        <a:ln>
          <a:noFill/>
        </a:ln>
      </dgm:spPr>
      <dgm:t>
        <a:bodyPr/>
        <a:lstStyle/>
        <a:p>
          <a:endParaRPr lang="en-US" b="1"/>
        </a:p>
      </dgm:t>
    </dgm:pt>
    <dgm:pt modelId="{305F71FF-2D65-4F3F-A361-03E26C444992}">
      <dgm:prSet phldrT="[Text]"/>
      <dgm:spPr>
        <a:solidFill>
          <a:schemeClr val="accent5">
            <a:lumMod val="75000"/>
          </a:schemeClr>
        </a:solidFill>
        <a:ln>
          <a:noFill/>
        </a:ln>
      </dgm:spPr>
      <dgm:t>
        <a:bodyPr/>
        <a:lstStyle/>
        <a:p>
          <a:r>
            <a:rPr lang="en-US" b="1" dirty="0"/>
            <a:t>Regulator Engagement </a:t>
          </a:r>
        </a:p>
      </dgm:t>
    </dgm:pt>
    <dgm:pt modelId="{86F4862B-3355-4D5F-92AA-26C5571DA128}" type="sibTrans" cxnId="{6D57D07D-CCFA-4961-A798-CCA9F1AB88E2}">
      <dgm:prSet/>
      <dgm:spPr>
        <a:solidFill>
          <a:schemeClr val="accent6">
            <a:lumMod val="50000"/>
          </a:schemeClr>
        </a:solidFill>
        <a:ln>
          <a:noFill/>
        </a:ln>
      </dgm:spPr>
      <dgm:t>
        <a:bodyPr/>
        <a:lstStyle/>
        <a:p>
          <a:endParaRPr lang="en-US" b="1"/>
        </a:p>
      </dgm:t>
    </dgm:pt>
    <dgm:pt modelId="{6D9CB833-75FE-4385-9DC7-6E2E81E42FD0}" type="parTrans" cxnId="{6D57D07D-CCFA-4961-A798-CCA9F1AB88E2}">
      <dgm:prSet/>
      <dgm:spPr/>
      <dgm:t>
        <a:bodyPr/>
        <a:lstStyle/>
        <a:p>
          <a:endParaRPr lang="en-US" b="1"/>
        </a:p>
      </dgm:t>
    </dgm:pt>
    <dgm:pt modelId="{0116473C-B509-4AE8-9678-03D714EB0E7C}">
      <dgm:prSet phldrT="[Text]"/>
      <dgm:spPr>
        <a:ln>
          <a:noFill/>
        </a:ln>
      </dgm:spPr>
      <dgm:t>
        <a:bodyPr/>
        <a:lstStyle/>
        <a:p>
          <a:r>
            <a:rPr lang="en-US" b="1" dirty="0"/>
            <a:t>MDA Engagement</a:t>
          </a:r>
        </a:p>
      </dgm:t>
    </dgm:pt>
    <dgm:pt modelId="{F8EA2299-C56C-4F94-A5AB-D299FC478DB7}" type="sibTrans" cxnId="{CC481230-55E6-484F-8AEC-0AFC7315F745}">
      <dgm:prSet/>
      <dgm:spPr>
        <a:ln>
          <a:noFill/>
        </a:ln>
      </dgm:spPr>
      <dgm:t>
        <a:bodyPr/>
        <a:lstStyle/>
        <a:p>
          <a:endParaRPr lang="en-US" b="1"/>
        </a:p>
      </dgm:t>
    </dgm:pt>
    <dgm:pt modelId="{0DF87C00-3495-484C-B620-D2C1ECEAC95E}" type="parTrans" cxnId="{CC481230-55E6-484F-8AEC-0AFC7315F745}">
      <dgm:prSet/>
      <dgm:spPr/>
      <dgm:t>
        <a:bodyPr/>
        <a:lstStyle/>
        <a:p>
          <a:endParaRPr lang="en-US" b="1"/>
        </a:p>
      </dgm:t>
    </dgm:pt>
    <dgm:pt modelId="{A78F73C4-2F6E-4BAD-AEC1-09AB63C4937E}" type="pres">
      <dgm:prSet presAssocID="{7818AF5F-C9D0-4C4F-A704-6610582D03D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721BF58-FFB5-495F-BD21-A5478E6DB4E2}" type="pres">
      <dgm:prSet presAssocID="{305F71FF-2D65-4F3F-A361-03E26C444992}" presName="gear1" presStyleLbl="node1" presStyleIdx="0" presStyleCnt="3" custScaleX="75931" custScaleY="7593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903B72-0FE1-4E1A-BDFC-67F5B66BE973}" type="pres">
      <dgm:prSet presAssocID="{305F71FF-2D65-4F3F-A361-03E26C444992}" presName="gear1srcNode" presStyleLbl="node1" presStyleIdx="0" presStyleCnt="3"/>
      <dgm:spPr/>
      <dgm:t>
        <a:bodyPr/>
        <a:lstStyle/>
        <a:p>
          <a:endParaRPr lang="en-US"/>
        </a:p>
      </dgm:t>
    </dgm:pt>
    <dgm:pt modelId="{1BDA1AB1-1F27-4AE4-BD82-D8B739D9CC39}" type="pres">
      <dgm:prSet presAssocID="{305F71FF-2D65-4F3F-A361-03E26C444992}" presName="gear1dstNode" presStyleLbl="node1" presStyleIdx="0" presStyleCnt="3"/>
      <dgm:spPr/>
      <dgm:t>
        <a:bodyPr/>
        <a:lstStyle/>
        <a:p>
          <a:endParaRPr lang="en-US"/>
        </a:p>
      </dgm:t>
    </dgm:pt>
    <dgm:pt modelId="{E208AD61-F259-4CDB-A2A9-53C092CF3051}" type="pres">
      <dgm:prSet presAssocID="{0116473C-B509-4AE8-9678-03D714EB0E7C}" presName="gear2" presStyleLbl="node1" presStyleIdx="1" presStyleCnt="3" custLinFactNeighborX="-13853" custLinFactNeighborY="1176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A39955-A849-4F6D-BCF8-9DE99CB9C6A2}" type="pres">
      <dgm:prSet presAssocID="{0116473C-B509-4AE8-9678-03D714EB0E7C}" presName="gear2srcNode" presStyleLbl="node1" presStyleIdx="1" presStyleCnt="3"/>
      <dgm:spPr/>
      <dgm:t>
        <a:bodyPr/>
        <a:lstStyle/>
        <a:p>
          <a:endParaRPr lang="en-US"/>
        </a:p>
      </dgm:t>
    </dgm:pt>
    <dgm:pt modelId="{875A07BA-EE60-4A1E-8599-8DF70B368369}" type="pres">
      <dgm:prSet presAssocID="{0116473C-B509-4AE8-9678-03D714EB0E7C}" presName="gear2dstNode" presStyleLbl="node1" presStyleIdx="1" presStyleCnt="3"/>
      <dgm:spPr/>
      <dgm:t>
        <a:bodyPr/>
        <a:lstStyle/>
        <a:p>
          <a:endParaRPr lang="en-US"/>
        </a:p>
      </dgm:t>
    </dgm:pt>
    <dgm:pt modelId="{D7634068-0AE6-4400-8A5D-12D902EBE4E6}" type="pres">
      <dgm:prSet presAssocID="{172D98D9-CD2E-4586-B8C2-A1E78C702288}" presName="gear3" presStyleLbl="node1" presStyleIdx="2" presStyleCnt="3" custScaleX="122631" custScaleY="122924" custLinFactNeighborX="205" custLinFactNeighborY="2163"/>
      <dgm:spPr/>
      <dgm:t>
        <a:bodyPr/>
        <a:lstStyle/>
        <a:p>
          <a:endParaRPr lang="en-US"/>
        </a:p>
      </dgm:t>
    </dgm:pt>
    <dgm:pt modelId="{A909D923-BDDD-412C-92BE-77B188C509DE}" type="pres">
      <dgm:prSet presAssocID="{172D98D9-CD2E-4586-B8C2-A1E78C70228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C6169-9D5B-44E7-B392-E5AA80FF2DD1}" type="pres">
      <dgm:prSet presAssocID="{172D98D9-CD2E-4586-B8C2-A1E78C702288}" presName="gear3srcNode" presStyleLbl="node1" presStyleIdx="2" presStyleCnt="3"/>
      <dgm:spPr/>
      <dgm:t>
        <a:bodyPr/>
        <a:lstStyle/>
        <a:p>
          <a:endParaRPr lang="en-US"/>
        </a:p>
      </dgm:t>
    </dgm:pt>
    <dgm:pt modelId="{DD8125D7-F603-4216-A03D-BE1F372B2F9E}" type="pres">
      <dgm:prSet presAssocID="{172D98D9-CD2E-4586-B8C2-A1E78C702288}" presName="gear3dstNode" presStyleLbl="node1" presStyleIdx="2" presStyleCnt="3"/>
      <dgm:spPr/>
      <dgm:t>
        <a:bodyPr/>
        <a:lstStyle/>
        <a:p>
          <a:endParaRPr lang="en-US"/>
        </a:p>
      </dgm:t>
    </dgm:pt>
    <dgm:pt modelId="{21A8932B-7A19-4EB1-A422-20120A764EC4}" type="pres">
      <dgm:prSet presAssocID="{86F4862B-3355-4D5F-92AA-26C5571DA128}" presName="connector1" presStyleLbl="sibTrans2D1" presStyleIdx="0" presStyleCnt="3" custScaleX="79094" custScaleY="79094"/>
      <dgm:spPr/>
      <dgm:t>
        <a:bodyPr/>
        <a:lstStyle/>
        <a:p>
          <a:endParaRPr lang="en-US"/>
        </a:p>
      </dgm:t>
    </dgm:pt>
    <dgm:pt modelId="{96F3F8A6-8EB2-4486-92B6-4594A79D8216}" type="pres">
      <dgm:prSet presAssocID="{F8EA2299-C56C-4F94-A5AB-D299FC478DB7}" presName="connector2" presStyleLbl="sibTrans2D1" presStyleIdx="1" presStyleCnt="3" custLinFactNeighborX="-14444" custLinFactNeighborY="9802"/>
      <dgm:spPr/>
      <dgm:t>
        <a:bodyPr/>
        <a:lstStyle/>
        <a:p>
          <a:endParaRPr lang="en-US"/>
        </a:p>
      </dgm:t>
    </dgm:pt>
    <dgm:pt modelId="{2C56EA6E-5C27-4D2C-A173-A56615C0D760}" type="pres">
      <dgm:prSet presAssocID="{C6CBD4C8-6174-488C-A085-395DE1835230}" presName="connector3" presStyleLbl="sibTrans2D1" presStyleIdx="2" presStyleCnt="3" custAng="977064" custScaleY="98517" custLinFactNeighborX="-5740" custLinFactNeighborY="1434"/>
      <dgm:spPr/>
      <dgm:t>
        <a:bodyPr/>
        <a:lstStyle/>
        <a:p>
          <a:endParaRPr lang="en-US"/>
        </a:p>
      </dgm:t>
    </dgm:pt>
  </dgm:ptLst>
  <dgm:cxnLst>
    <dgm:cxn modelId="{7E9EF5C1-8F46-4463-A624-EE588CBFC28E}" type="presOf" srcId="{0116473C-B509-4AE8-9678-03D714EB0E7C}" destId="{E208AD61-F259-4CDB-A2A9-53C092CF3051}" srcOrd="0" destOrd="0" presId="urn:microsoft.com/office/officeart/2005/8/layout/gear1"/>
    <dgm:cxn modelId="{895E7332-3665-4BAE-BAFA-60BBFE5BCCAF}" type="presOf" srcId="{172D98D9-CD2E-4586-B8C2-A1E78C702288}" destId="{0ECC6169-9D5B-44E7-B392-E5AA80FF2DD1}" srcOrd="2" destOrd="0" presId="urn:microsoft.com/office/officeart/2005/8/layout/gear1"/>
    <dgm:cxn modelId="{78B200A7-B7CD-405C-98AE-72F8BC3FAB28}" type="presOf" srcId="{305F71FF-2D65-4F3F-A361-03E26C444992}" destId="{1BDA1AB1-1F27-4AE4-BD82-D8B739D9CC39}" srcOrd="2" destOrd="0" presId="urn:microsoft.com/office/officeart/2005/8/layout/gear1"/>
    <dgm:cxn modelId="{099B6296-4707-413E-9FD6-1A4FE0946DCE}" type="presOf" srcId="{F8EA2299-C56C-4F94-A5AB-D299FC478DB7}" destId="{96F3F8A6-8EB2-4486-92B6-4594A79D8216}" srcOrd="0" destOrd="0" presId="urn:microsoft.com/office/officeart/2005/8/layout/gear1"/>
    <dgm:cxn modelId="{818368F3-A024-4603-A7EC-47E49D3EF849}" type="presOf" srcId="{7818AF5F-C9D0-4C4F-A704-6610582D03D6}" destId="{A78F73C4-2F6E-4BAD-AEC1-09AB63C4937E}" srcOrd="0" destOrd="0" presId="urn:microsoft.com/office/officeart/2005/8/layout/gear1"/>
    <dgm:cxn modelId="{5710CCB5-B253-473F-813E-890FBEF62BB9}" type="presOf" srcId="{0116473C-B509-4AE8-9678-03D714EB0E7C}" destId="{7DA39955-A849-4F6D-BCF8-9DE99CB9C6A2}" srcOrd="1" destOrd="0" presId="urn:microsoft.com/office/officeart/2005/8/layout/gear1"/>
    <dgm:cxn modelId="{A8305715-812A-40C1-81FD-92604B1A7578}" type="presOf" srcId="{C6CBD4C8-6174-488C-A085-395DE1835230}" destId="{2C56EA6E-5C27-4D2C-A173-A56615C0D760}" srcOrd="0" destOrd="0" presId="urn:microsoft.com/office/officeart/2005/8/layout/gear1"/>
    <dgm:cxn modelId="{B567416F-8FAE-43DF-A871-DA8DE3B53FB0}" type="presOf" srcId="{172D98D9-CD2E-4586-B8C2-A1E78C702288}" destId="{A909D923-BDDD-412C-92BE-77B188C509DE}" srcOrd="1" destOrd="0" presId="urn:microsoft.com/office/officeart/2005/8/layout/gear1"/>
    <dgm:cxn modelId="{B2A05A1F-0EC4-4E3E-B0EF-DFE9729B2355}" type="presOf" srcId="{172D98D9-CD2E-4586-B8C2-A1E78C702288}" destId="{DD8125D7-F603-4216-A03D-BE1F372B2F9E}" srcOrd="3" destOrd="0" presId="urn:microsoft.com/office/officeart/2005/8/layout/gear1"/>
    <dgm:cxn modelId="{6D57D07D-CCFA-4961-A798-CCA9F1AB88E2}" srcId="{7818AF5F-C9D0-4C4F-A704-6610582D03D6}" destId="{305F71FF-2D65-4F3F-A361-03E26C444992}" srcOrd="0" destOrd="0" parTransId="{6D9CB833-75FE-4385-9DC7-6E2E81E42FD0}" sibTransId="{86F4862B-3355-4D5F-92AA-26C5571DA128}"/>
    <dgm:cxn modelId="{CCBFDACC-2CBC-4892-86D6-D81E8E288510}" type="presOf" srcId="{86F4862B-3355-4D5F-92AA-26C5571DA128}" destId="{21A8932B-7A19-4EB1-A422-20120A764EC4}" srcOrd="0" destOrd="0" presId="urn:microsoft.com/office/officeart/2005/8/layout/gear1"/>
    <dgm:cxn modelId="{CDA1AB33-90BC-4EE4-AB8E-C0F0B77F2C91}" srcId="{7818AF5F-C9D0-4C4F-A704-6610582D03D6}" destId="{172D98D9-CD2E-4586-B8C2-A1E78C702288}" srcOrd="2" destOrd="0" parTransId="{7A06D484-9319-4C88-8ECC-DF7B8E9C51E9}" sibTransId="{C6CBD4C8-6174-488C-A085-395DE1835230}"/>
    <dgm:cxn modelId="{88AB7DA7-F0B2-4C5C-A92B-49A76A9487C6}" type="presOf" srcId="{172D98D9-CD2E-4586-B8C2-A1E78C702288}" destId="{D7634068-0AE6-4400-8A5D-12D902EBE4E6}" srcOrd="0" destOrd="0" presId="urn:microsoft.com/office/officeart/2005/8/layout/gear1"/>
    <dgm:cxn modelId="{CCDBA4CC-4F30-4316-BD02-D82ADEECC453}" type="presOf" srcId="{305F71FF-2D65-4F3F-A361-03E26C444992}" destId="{10903B72-0FE1-4E1A-BDFC-67F5B66BE973}" srcOrd="1" destOrd="0" presId="urn:microsoft.com/office/officeart/2005/8/layout/gear1"/>
    <dgm:cxn modelId="{CD312933-CE25-4C89-A63D-E4C88FFD8637}" type="presOf" srcId="{305F71FF-2D65-4F3F-A361-03E26C444992}" destId="{B721BF58-FFB5-495F-BD21-A5478E6DB4E2}" srcOrd="0" destOrd="0" presId="urn:microsoft.com/office/officeart/2005/8/layout/gear1"/>
    <dgm:cxn modelId="{CC481230-55E6-484F-8AEC-0AFC7315F745}" srcId="{7818AF5F-C9D0-4C4F-A704-6610582D03D6}" destId="{0116473C-B509-4AE8-9678-03D714EB0E7C}" srcOrd="1" destOrd="0" parTransId="{0DF87C00-3495-484C-B620-D2C1ECEAC95E}" sibTransId="{F8EA2299-C56C-4F94-A5AB-D299FC478DB7}"/>
    <dgm:cxn modelId="{B7A67276-790B-47F0-9EDA-18798D396019}" type="presOf" srcId="{0116473C-B509-4AE8-9678-03D714EB0E7C}" destId="{875A07BA-EE60-4A1E-8599-8DF70B368369}" srcOrd="2" destOrd="0" presId="urn:microsoft.com/office/officeart/2005/8/layout/gear1"/>
    <dgm:cxn modelId="{1E20B16C-4948-47E7-B73F-837D36BB2B2C}" type="presParOf" srcId="{A78F73C4-2F6E-4BAD-AEC1-09AB63C4937E}" destId="{B721BF58-FFB5-495F-BD21-A5478E6DB4E2}" srcOrd="0" destOrd="0" presId="urn:microsoft.com/office/officeart/2005/8/layout/gear1"/>
    <dgm:cxn modelId="{40DFFBA4-E631-477B-A9B2-AE40DEEED70A}" type="presParOf" srcId="{A78F73C4-2F6E-4BAD-AEC1-09AB63C4937E}" destId="{10903B72-0FE1-4E1A-BDFC-67F5B66BE973}" srcOrd="1" destOrd="0" presId="urn:microsoft.com/office/officeart/2005/8/layout/gear1"/>
    <dgm:cxn modelId="{2596B375-5F25-4B7E-BC27-A02E1694D65B}" type="presParOf" srcId="{A78F73C4-2F6E-4BAD-AEC1-09AB63C4937E}" destId="{1BDA1AB1-1F27-4AE4-BD82-D8B739D9CC39}" srcOrd="2" destOrd="0" presId="urn:microsoft.com/office/officeart/2005/8/layout/gear1"/>
    <dgm:cxn modelId="{E5F42F43-2F5B-49B9-BFA9-0DF37A1E5394}" type="presParOf" srcId="{A78F73C4-2F6E-4BAD-AEC1-09AB63C4937E}" destId="{E208AD61-F259-4CDB-A2A9-53C092CF3051}" srcOrd="3" destOrd="0" presId="urn:microsoft.com/office/officeart/2005/8/layout/gear1"/>
    <dgm:cxn modelId="{6700062F-7DB6-4B13-82A5-44CC833EBC63}" type="presParOf" srcId="{A78F73C4-2F6E-4BAD-AEC1-09AB63C4937E}" destId="{7DA39955-A849-4F6D-BCF8-9DE99CB9C6A2}" srcOrd="4" destOrd="0" presId="urn:microsoft.com/office/officeart/2005/8/layout/gear1"/>
    <dgm:cxn modelId="{A2661DDF-81A7-4C31-8848-16913708CB84}" type="presParOf" srcId="{A78F73C4-2F6E-4BAD-AEC1-09AB63C4937E}" destId="{875A07BA-EE60-4A1E-8599-8DF70B368369}" srcOrd="5" destOrd="0" presId="urn:microsoft.com/office/officeart/2005/8/layout/gear1"/>
    <dgm:cxn modelId="{59C8AE1B-274C-4D82-9C16-689ACCD68E37}" type="presParOf" srcId="{A78F73C4-2F6E-4BAD-AEC1-09AB63C4937E}" destId="{D7634068-0AE6-4400-8A5D-12D902EBE4E6}" srcOrd="6" destOrd="0" presId="urn:microsoft.com/office/officeart/2005/8/layout/gear1"/>
    <dgm:cxn modelId="{02640F86-5C1C-4AB9-972B-4E012968E631}" type="presParOf" srcId="{A78F73C4-2F6E-4BAD-AEC1-09AB63C4937E}" destId="{A909D923-BDDD-412C-92BE-77B188C509DE}" srcOrd="7" destOrd="0" presId="urn:microsoft.com/office/officeart/2005/8/layout/gear1"/>
    <dgm:cxn modelId="{C87D4D27-5D67-4AA9-AF9C-B08F96D9AE3F}" type="presParOf" srcId="{A78F73C4-2F6E-4BAD-AEC1-09AB63C4937E}" destId="{0ECC6169-9D5B-44E7-B392-E5AA80FF2DD1}" srcOrd="8" destOrd="0" presId="urn:microsoft.com/office/officeart/2005/8/layout/gear1"/>
    <dgm:cxn modelId="{9AB041BE-9992-4C0D-BEC6-15B7267FDAF2}" type="presParOf" srcId="{A78F73C4-2F6E-4BAD-AEC1-09AB63C4937E}" destId="{DD8125D7-F603-4216-A03D-BE1F372B2F9E}" srcOrd="9" destOrd="0" presId="urn:microsoft.com/office/officeart/2005/8/layout/gear1"/>
    <dgm:cxn modelId="{5D39122D-1568-4D60-A113-CA0C03FEDE73}" type="presParOf" srcId="{A78F73C4-2F6E-4BAD-AEC1-09AB63C4937E}" destId="{21A8932B-7A19-4EB1-A422-20120A764EC4}" srcOrd="10" destOrd="0" presId="urn:microsoft.com/office/officeart/2005/8/layout/gear1"/>
    <dgm:cxn modelId="{B8E84443-7082-41DD-8E1B-260AE8ACBFDC}" type="presParOf" srcId="{A78F73C4-2F6E-4BAD-AEC1-09AB63C4937E}" destId="{96F3F8A6-8EB2-4486-92B6-4594A79D8216}" srcOrd="11" destOrd="0" presId="urn:microsoft.com/office/officeart/2005/8/layout/gear1"/>
    <dgm:cxn modelId="{963260BE-5E0D-4C7E-9FFB-C947D2F40101}" type="presParOf" srcId="{A78F73C4-2F6E-4BAD-AEC1-09AB63C4937E}" destId="{2C56EA6E-5C27-4D2C-A173-A56615C0D76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21BF58-FFB5-495F-BD21-A5478E6DB4E2}">
      <dsp:nvSpPr>
        <dsp:cNvPr id="0" name=""/>
        <dsp:cNvSpPr/>
      </dsp:nvSpPr>
      <dsp:spPr>
        <a:xfrm>
          <a:off x="1696174" y="1238710"/>
          <a:ext cx="922857" cy="922857"/>
        </a:xfrm>
        <a:prstGeom prst="gear9">
          <a:avLst/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b="1" kern="1200" dirty="0"/>
            <a:t>Regulator Engagement </a:t>
          </a:r>
        </a:p>
      </dsp:txBody>
      <dsp:txXfrm>
        <a:off x="1696174" y="1238710"/>
        <a:ext cx="922857" cy="922857"/>
      </dsp:txXfrm>
    </dsp:sp>
    <dsp:sp modelId="{E208AD61-F259-4CDB-A2A9-53C092CF3051}">
      <dsp:nvSpPr>
        <dsp:cNvPr id="0" name=""/>
        <dsp:cNvSpPr/>
      </dsp:nvSpPr>
      <dsp:spPr>
        <a:xfrm>
          <a:off x="720322" y="909127"/>
          <a:ext cx="883920" cy="883920"/>
        </a:xfrm>
        <a:prstGeom prst="gear6">
          <a:avLst/>
        </a:prstGeom>
        <a:solidFill>
          <a:schemeClr val="accent3">
            <a:hueOff val="3319513"/>
            <a:satOff val="-2731"/>
            <a:lumOff val="3039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b="1" kern="1200" dirty="0"/>
            <a:t>MDA Engagement</a:t>
          </a:r>
        </a:p>
      </dsp:txBody>
      <dsp:txXfrm>
        <a:off x="720322" y="909127"/>
        <a:ext cx="883920" cy="883920"/>
      </dsp:txXfrm>
    </dsp:sp>
    <dsp:sp modelId="{D7634068-0AE6-4400-8A5D-12D902EBE4E6}">
      <dsp:nvSpPr>
        <dsp:cNvPr id="0" name=""/>
        <dsp:cNvSpPr/>
      </dsp:nvSpPr>
      <dsp:spPr>
        <a:xfrm rot="20700000">
          <a:off x="1242497" y="118566"/>
          <a:ext cx="1061130" cy="1065525"/>
        </a:xfrm>
        <a:prstGeom prst="gear6">
          <a:avLst/>
        </a:prstGeom>
        <a:solidFill>
          <a:schemeClr val="accent3">
            <a:hueOff val="6639026"/>
            <a:satOff val="-5461"/>
            <a:lumOff val="6078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b="1" kern="1200" dirty="0"/>
            <a:t>Industry Engagement</a:t>
          </a:r>
        </a:p>
      </dsp:txBody>
      <dsp:txXfrm>
        <a:off x="1474973" y="352527"/>
        <a:ext cx="596177" cy="597602"/>
      </dsp:txXfrm>
    </dsp:sp>
    <dsp:sp modelId="{21A8932B-7A19-4EB1-A422-20120A764EC4}">
      <dsp:nvSpPr>
        <dsp:cNvPr id="0" name=""/>
        <dsp:cNvSpPr/>
      </dsp:nvSpPr>
      <dsp:spPr>
        <a:xfrm>
          <a:off x="1598853" y="1082859"/>
          <a:ext cx="1230464" cy="1230464"/>
        </a:xfrm>
        <a:prstGeom prst="circularArrow">
          <a:avLst>
            <a:gd name="adj1" fmla="val 4687"/>
            <a:gd name="adj2" fmla="val 299029"/>
            <a:gd name="adj3" fmla="val 2436576"/>
            <a:gd name="adj4" fmla="val 16044840"/>
            <a:gd name="adj5" fmla="val 5469"/>
          </a:avLst>
        </a:prstGeom>
        <a:solidFill>
          <a:schemeClr val="accent6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3F8A6-8EB2-4486-92B6-4594A79D8216}">
      <dsp:nvSpPr>
        <dsp:cNvPr id="0" name=""/>
        <dsp:cNvSpPr/>
      </dsp:nvSpPr>
      <dsp:spPr>
        <a:xfrm>
          <a:off x="522969" y="728901"/>
          <a:ext cx="1130312" cy="113031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3319513"/>
            <a:satOff val="-2731"/>
            <a:lumOff val="30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6EA6E-5C27-4D2C-A173-A56615C0D760}">
      <dsp:nvSpPr>
        <dsp:cNvPr id="0" name=""/>
        <dsp:cNvSpPr/>
      </dsp:nvSpPr>
      <dsp:spPr>
        <a:xfrm rot="977064">
          <a:off x="1067574" y="40684"/>
          <a:ext cx="1218704" cy="120063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3">
            <a:hueOff val="6639026"/>
            <a:satOff val="-5461"/>
            <a:lumOff val="6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Shape 5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Shape 103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Shape 104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Shape 10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Shape 10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Shape 10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Shape 109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Shape 110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Shape 111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Shape 112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Shape 11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Shape 11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Shape 11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Shape 11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164" name="Shape 16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65" name="Shape 16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6" name="Shape 16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7" name="Shape 16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0" name="Shape 17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2" name="Shape 172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73" name="Shape 17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" name="Shape 17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5" name="Shape 17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" name="Shape 17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ctrTitle"/>
          </p:nvPr>
        </p:nvSpPr>
        <p:spPr>
          <a:xfrm>
            <a:off x="533400" y="2647950"/>
            <a:ext cx="5367900" cy="15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spcBef>
                <a:spcPts val="192"/>
              </a:spcBef>
            </a:pPr>
            <a:r>
              <a:rPr lang="en-US" sz="1800" dirty="0" smtClean="0">
                <a:latin typeface="Baskerville Old Face" pitchFamily="18" charset="0"/>
              </a:rPr>
              <a:t>Progress Report and Update </a:t>
            </a:r>
            <a:r>
              <a:rPr lang="en-US" sz="1800" dirty="0" smtClean="0">
                <a:latin typeface="Baskerville Old Face" pitchFamily="18" charset="0"/>
              </a:rPr>
              <a:t>on </a:t>
            </a:r>
            <a:r>
              <a:rPr lang="en-US" sz="1800" dirty="0" smtClean="0">
                <a:latin typeface="Baskerville Old Face" pitchFamily="18" charset="0"/>
              </a:rPr>
              <a:t>CAMMIC Working Group on Issuances/Listings Processes </a:t>
            </a:r>
            <a:r>
              <a:rPr lang="en-US" sz="1800" dirty="0" smtClean="0">
                <a:latin typeface="Baskerville Old Face" pitchFamily="18" charset="0"/>
              </a:rPr>
              <a:t/>
            </a:r>
            <a:br>
              <a:rPr lang="en-US" sz="1800" dirty="0" smtClean="0">
                <a:latin typeface="Baskerville Old Face" pitchFamily="18" charset="0"/>
              </a:rPr>
            </a:br>
            <a:r>
              <a:rPr lang="en-US" sz="1400" dirty="0" smtClean="0">
                <a:latin typeface="Baskerville Old Face" pitchFamily="18" charset="0"/>
              </a:rPr>
              <a:t>August 2018</a:t>
            </a:r>
            <a:r>
              <a:rPr lang="en-US" sz="1800" dirty="0" smtClean="0">
                <a:latin typeface="Baskerville Old Face" pitchFamily="18" charset="0"/>
              </a:rPr>
              <a:t/>
            </a:r>
            <a:br>
              <a:rPr lang="en-US" sz="1800" dirty="0" smtClean="0">
                <a:latin typeface="Baskerville Old Face" pitchFamily="18" charset="0"/>
              </a:rPr>
            </a:br>
            <a:endParaRPr lang="en-US" sz="1800" dirty="0" smtClean="0">
              <a:latin typeface="Baskerville Old Face" pitchFamily="18" charset="0"/>
            </a:endParaRPr>
          </a:p>
        </p:txBody>
      </p:sp>
      <p:sp>
        <p:nvSpPr>
          <p:cNvPr id="5" name="Shape 184"/>
          <p:cNvSpPr txBox="1">
            <a:spLocks/>
          </p:cNvSpPr>
          <p:nvPr/>
        </p:nvSpPr>
        <p:spPr>
          <a:xfrm>
            <a:off x="762000" y="1200150"/>
            <a:ext cx="53679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 Condensed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skerville Old Face" pitchFamily="18" charset="0"/>
                <a:ea typeface="Roboto Condensed"/>
                <a:cs typeface="Roboto Condensed"/>
                <a:sym typeface="Roboto Condensed"/>
              </a:rPr>
              <a:t>Technical Committee on Attraction of New Listings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skerville Old Face" pitchFamily="18" charset="0"/>
              <a:ea typeface="Roboto Condensed"/>
              <a:cs typeface="Roboto Condensed"/>
              <a:sym typeface="Roboto Condensed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2571750"/>
            <a:ext cx="44196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66800" y="3943350"/>
            <a:ext cx="44196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Shape 450"/>
          <p:cNvGrpSpPr/>
          <p:nvPr/>
        </p:nvGrpSpPr>
        <p:grpSpPr>
          <a:xfrm>
            <a:off x="7696200" y="2495550"/>
            <a:ext cx="1143000" cy="1143000"/>
            <a:chOff x="5961125" y="1623900"/>
            <a:chExt cx="427450" cy="448175"/>
          </a:xfrm>
        </p:grpSpPr>
        <p:sp>
          <p:nvSpPr>
            <p:cNvPr id="10" name="Shape 451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Shape 452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53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454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Shape 455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456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Shape 457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609600" y="361950"/>
            <a:ext cx="5891326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Working Group on Issuances/Listings Process</a:t>
            </a:r>
            <a:endParaRPr dirty="0"/>
          </a:p>
        </p:txBody>
      </p:sp>
      <p:sp>
        <p:nvSpPr>
          <p:cNvPr id="446" name="Shape 44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2</a:t>
            </a:r>
            <a:endParaRPr dirty="0"/>
          </a:p>
        </p:txBody>
      </p:sp>
      <p:grpSp>
        <p:nvGrpSpPr>
          <p:cNvPr id="2" name="Shape 450"/>
          <p:cNvGrpSpPr/>
          <p:nvPr/>
        </p:nvGrpSpPr>
        <p:grpSpPr>
          <a:xfrm>
            <a:off x="152400" y="590550"/>
            <a:ext cx="323793" cy="339493"/>
            <a:chOff x="5961125" y="1623900"/>
            <a:chExt cx="427450" cy="448175"/>
          </a:xfrm>
        </p:grpSpPr>
        <p:sp>
          <p:nvSpPr>
            <p:cNvPr id="451" name="Shape 451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Shape 420"/>
          <p:cNvGrpSpPr/>
          <p:nvPr/>
        </p:nvGrpSpPr>
        <p:grpSpPr>
          <a:xfrm rot="10800000">
            <a:off x="1143000" y="1428750"/>
            <a:ext cx="2590800" cy="609600"/>
            <a:chOff x="185742" y="1673092"/>
            <a:chExt cx="5165698" cy="1682068"/>
          </a:xfrm>
        </p:grpSpPr>
        <p:sp>
          <p:nvSpPr>
            <p:cNvPr id="36" name="Shape 421"/>
            <p:cNvSpPr/>
            <p:nvPr/>
          </p:nvSpPr>
          <p:spPr>
            <a:xfrm rot="10800000" flipH="1">
              <a:off x="968769" y="1673092"/>
              <a:ext cx="3652225" cy="1243801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 dirty="0" smtClean="0">
                  <a:solidFill>
                    <a:srgbClr val="263248"/>
                  </a:solidFill>
                  <a:latin typeface="Roboto Condensed"/>
                  <a:ea typeface="Roboto Condensed"/>
                  <a:cs typeface="Roboto Condensed"/>
                  <a:sym typeface="Roboto Condensed"/>
                </a:rPr>
                <a:t>Mandate</a:t>
              </a:r>
              <a:endParaRPr sz="1600" b="1" dirty="0">
                <a:solidFill>
                  <a:srgbClr val="263248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37" name="Shape 422"/>
            <p:cNvSpPr/>
            <p:nvPr/>
          </p:nvSpPr>
          <p:spPr>
            <a:xfrm rot="10800000" flipH="1">
              <a:off x="4107640" y="1697043"/>
              <a:ext cx="1243800" cy="12438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263248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38" name="Shape 423"/>
            <p:cNvSpPr/>
            <p:nvPr/>
          </p:nvSpPr>
          <p:spPr>
            <a:xfrm flipH="1">
              <a:off x="185742" y="1697043"/>
              <a:ext cx="1243800" cy="12438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263248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  <p:sp>
          <p:nvSpPr>
            <p:cNvPr id="39" name="Shape 424"/>
            <p:cNvSpPr/>
            <p:nvPr/>
          </p:nvSpPr>
          <p:spPr>
            <a:xfrm rot="10800000">
              <a:off x="185748" y="29408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rgbClr val="92A8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rgbClr val="263248"/>
                </a:solidFill>
                <a:latin typeface="Roboto Condensed"/>
                <a:ea typeface="Roboto Condensed"/>
                <a:cs typeface="Roboto Condensed"/>
                <a:sym typeface="Roboto Condensed"/>
              </a:endParaRPr>
            </a:p>
          </p:txBody>
        </p:sp>
      </p:grpSp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381000" y="2038350"/>
          <a:ext cx="7543800" cy="2849880"/>
        </p:xfrm>
        <a:graphic>
          <a:graphicData uri="http://schemas.openxmlformats.org/drawingml/2006/table">
            <a:tbl>
              <a:tblPr firstRow="1" bandRow="1">
                <a:tableStyleId>{D1DC6962-2158-45F1-8E6C-3EAFF1DE6E90}</a:tableStyleId>
              </a:tblPr>
              <a:tblGrid>
                <a:gridCol w="5943600"/>
                <a:gridCol w="1600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3F5378"/>
                        </a:solidFill>
                        <a:latin typeface="Arial" pitchFamily="34" charset="0"/>
                        <a:ea typeface="Roboto Condensed Light"/>
                        <a:cs typeface="Arial" pitchFamily="34" charset="0"/>
                        <a:sym typeface="Roboto Condensed Ligh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3F5378"/>
                          </a:solidFill>
                          <a:latin typeface="Arial" pitchFamily="34" charset="0"/>
                          <a:ea typeface="Roboto Condensed Light"/>
                          <a:cs typeface="Arial" pitchFamily="34" charset="0"/>
                          <a:sym typeface="Roboto Condensed Light"/>
                        </a:rPr>
                        <a:t>To urgently carry on with the stakeholder meeting as planned and lead all necessary engagements and actions;</a:t>
                      </a:r>
                    </a:p>
                    <a:p>
                      <a:endParaRPr lang="en-US" dirty="0"/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400" b="1" i="0" u="none" strike="noStrike" cap="none" baseline="0" dirty="0" smtClean="0">
                        <a:solidFill>
                          <a:srgbClr val="3F5378"/>
                        </a:solidFill>
                        <a:latin typeface="Arial" pitchFamily="34" charset="0"/>
                        <a:ea typeface="Roboto Condensed Light"/>
                        <a:cs typeface="Arial" pitchFamily="34" charset="0"/>
                        <a:sym typeface="Roboto Condensed Light"/>
                      </a:endParaRPr>
                    </a:p>
                    <a:p>
                      <a:pPr algn="ctr"/>
                      <a:r>
                        <a:rPr lang="en-US" sz="1400" b="1" i="0" u="none" strike="noStrike" cap="none" baseline="0" dirty="0" smtClean="0">
                          <a:solidFill>
                            <a:srgbClr val="3F5378"/>
                          </a:solidFill>
                          <a:latin typeface="Arial" pitchFamily="34" charset="0"/>
                          <a:ea typeface="Roboto Condensed Light"/>
                          <a:cs typeface="Arial" pitchFamily="34" charset="0"/>
                          <a:sym typeface="Roboto Condensed Light"/>
                        </a:rPr>
                        <a:t>Done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3F5378"/>
                          </a:solidFill>
                          <a:latin typeface="Arial" pitchFamily="34" charset="0"/>
                          <a:ea typeface="Roboto Condensed Light"/>
                          <a:cs typeface="Arial" pitchFamily="34" charset="0"/>
                          <a:sym typeface="Roboto Condensed Light"/>
                        </a:rPr>
                        <a:t>Critically examine challenges with existing issuance/listings process and quick time to market of </a:t>
                      </a:r>
                      <a:r>
                        <a:rPr lang="en-US" sz="1400" b="1" dirty="0" err="1" smtClean="0">
                          <a:solidFill>
                            <a:srgbClr val="3F5378"/>
                          </a:solidFill>
                          <a:latin typeface="Arial" pitchFamily="34" charset="0"/>
                          <a:ea typeface="Roboto Condensed Light"/>
                          <a:cs typeface="Arial" pitchFamily="34" charset="0"/>
                          <a:sym typeface="Roboto Condensed Light"/>
                        </a:rPr>
                        <a:t>registrable</a:t>
                      </a:r>
                      <a:r>
                        <a:rPr lang="en-US" sz="1400" b="1" dirty="0" smtClean="0">
                          <a:solidFill>
                            <a:srgbClr val="3F5378"/>
                          </a:solidFill>
                          <a:latin typeface="Arial" pitchFamily="34" charset="0"/>
                          <a:ea typeface="Roboto Condensed Light"/>
                          <a:cs typeface="Arial" pitchFamily="34" charset="0"/>
                          <a:sym typeface="Roboto Condensed Light"/>
                        </a:rPr>
                        <a:t> securities;</a:t>
                      </a:r>
                    </a:p>
                    <a:p>
                      <a:endParaRPr lang="en-US" dirty="0"/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i="0" u="none" strike="noStrike" cap="none" baseline="0" dirty="0" smtClean="0">
                        <a:solidFill>
                          <a:srgbClr val="3F5378"/>
                        </a:solidFill>
                        <a:latin typeface="Arial" pitchFamily="34" charset="0"/>
                        <a:ea typeface="Roboto Condensed Light"/>
                        <a:cs typeface="Arial" pitchFamily="34" charset="0"/>
                        <a:sym typeface="Roboto Condensed Light"/>
                      </a:endParaRPr>
                    </a:p>
                    <a:p>
                      <a:pPr algn="ctr"/>
                      <a:r>
                        <a:rPr lang="en-US" sz="1400" b="1" i="0" u="none" strike="noStrike" cap="none" baseline="0" dirty="0" smtClean="0">
                          <a:solidFill>
                            <a:srgbClr val="3F5378"/>
                          </a:solidFill>
                          <a:latin typeface="Arial" pitchFamily="34" charset="0"/>
                          <a:ea typeface="Roboto Condensed Light"/>
                          <a:cs typeface="Arial" pitchFamily="34" charset="0"/>
                          <a:sym typeface="Roboto Condensed Light"/>
                        </a:rPr>
                        <a:t>Done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3F5378"/>
                          </a:solidFill>
                          <a:latin typeface="Arial" pitchFamily="34" charset="0"/>
                          <a:ea typeface="Roboto Condensed Light"/>
                          <a:cs typeface="Arial" pitchFamily="34" charset="0"/>
                          <a:sym typeface="Roboto Condensed Light"/>
                        </a:rPr>
                        <a:t>Propose measures to streamline current framework;</a:t>
                      </a:r>
                      <a:endParaRPr lang="en-US" dirty="0"/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u="none" strike="noStrike" cap="none" baseline="0" dirty="0" smtClean="0">
                          <a:solidFill>
                            <a:srgbClr val="3F5378"/>
                          </a:solidFill>
                          <a:latin typeface="Arial" pitchFamily="34" charset="0"/>
                          <a:ea typeface="Roboto Condensed Light"/>
                          <a:cs typeface="Arial" pitchFamily="34" charset="0"/>
                          <a:sym typeface="Roboto Condensed Light"/>
                        </a:rPr>
                        <a:t>Done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3F5378"/>
                          </a:solidFill>
                          <a:latin typeface="Arial" pitchFamily="34" charset="0"/>
                          <a:ea typeface="Roboto Condensed Light"/>
                          <a:cs typeface="Arial" pitchFamily="34" charset="0"/>
                          <a:sym typeface="Roboto Condensed Light"/>
                        </a:rPr>
                        <a:t>Produce a report on the subject to be</a:t>
                      </a:r>
                      <a:r>
                        <a:rPr lang="en-US" sz="1400" b="1" baseline="0" dirty="0" smtClean="0">
                          <a:solidFill>
                            <a:srgbClr val="3F5378"/>
                          </a:solidFill>
                          <a:latin typeface="Arial" pitchFamily="34" charset="0"/>
                          <a:ea typeface="Roboto Condensed Light"/>
                          <a:cs typeface="Arial" pitchFamily="34" charset="0"/>
                          <a:sym typeface="Roboto Condensed Light"/>
                        </a:rPr>
                        <a:t> presented at the next CAMMIC Meeting in August 2018</a:t>
                      </a:r>
                      <a:endParaRPr lang="en-US" sz="1400" b="1" dirty="0" smtClean="0">
                        <a:solidFill>
                          <a:srgbClr val="3F5378"/>
                        </a:solidFill>
                        <a:latin typeface="Arial" pitchFamily="34" charset="0"/>
                        <a:ea typeface="Roboto Condensed Light"/>
                        <a:cs typeface="Arial" pitchFamily="34" charset="0"/>
                        <a:sym typeface="Roboto Condensed Light"/>
                      </a:endParaRPr>
                    </a:p>
                    <a:p>
                      <a:endParaRPr lang="en-US" dirty="0"/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i="0" u="none" strike="noStrike" cap="none" baseline="0" dirty="0" smtClean="0">
                        <a:solidFill>
                          <a:srgbClr val="3F5378"/>
                        </a:solidFill>
                        <a:latin typeface="Arial" pitchFamily="34" charset="0"/>
                        <a:ea typeface="Roboto Condensed Light"/>
                        <a:cs typeface="Arial" pitchFamily="34" charset="0"/>
                        <a:sym typeface="Roboto Condensed Light"/>
                      </a:endParaRPr>
                    </a:p>
                    <a:p>
                      <a:pPr algn="ctr"/>
                      <a:r>
                        <a:rPr lang="en-US" sz="1400" b="1" i="0" u="none" strike="noStrike" cap="none" baseline="0" dirty="0" smtClean="0">
                          <a:solidFill>
                            <a:srgbClr val="3F5378"/>
                          </a:solidFill>
                          <a:latin typeface="Arial" pitchFamily="34" charset="0"/>
                          <a:ea typeface="Roboto Condensed Light"/>
                          <a:cs typeface="Arial" pitchFamily="34" charset="0"/>
                          <a:sym typeface="Roboto Condensed Light"/>
                        </a:rPr>
                        <a:t>Done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2" name="Shape 768"/>
          <p:cNvSpPr/>
          <p:nvPr/>
        </p:nvSpPr>
        <p:spPr>
          <a:xfrm>
            <a:off x="6477000" y="2190750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768"/>
          <p:cNvSpPr/>
          <p:nvPr/>
        </p:nvSpPr>
        <p:spPr>
          <a:xfrm>
            <a:off x="6477000" y="3105150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768"/>
          <p:cNvSpPr/>
          <p:nvPr/>
        </p:nvSpPr>
        <p:spPr>
          <a:xfrm>
            <a:off x="6477000" y="3638550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Shape 768"/>
          <p:cNvSpPr/>
          <p:nvPr/>
        </p:nvSpPr>
        <p:spPr>
          <a:xfrm>
            <a:off x="6477000" y="4324350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6221" h="16222" fill="none" extrusionOk="0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6" name="Shape 401"/>
          <p:cNvGrpSpPr/>
          <p:nvPr/>
        </p:nvGrpSpPr>
        <p:grpSpPr>
          <a:xfrm>
            <a:off x="6096000" y="1352550"/>
            <a:ext cx="1981201" cy="762000"/>
            <a:chOff x="-1535283" y="1287960"/>
            <a:chExt cx="11486579" cy="2067200"/>
          </a:xfrm>
        </p:grpSpPr>
        <p:sp>
          <p:nvSpPr>
            <p:cNvPr id="47" name="Shape 402"/>
            <p:cNvSpPr/>
            <p:nvPr/>
          </p:nvSpPr>
          <p:spPr>
            <a:xfrm>
              <a:off x="8699476" y="12879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8" name="Shape 403"/>
            <p:cNvSpPr/>
            <p:nvPr/>
          </p:nvSpPr>
          <p:spPr>
            <a:xfrm rot="10800000" flipH="1">
              <a:off x="-308909" y="1697039"/>
              <a:ext cx="9030600" cy="1243800"/>
            </a:xfrm>
            <a:prstGeom prst="rect">
              <a:avLst/>
            </a:prstGeom>
            <a:solidFill>
              <a:srgbClr val="FF9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49" name="Shape 404"/>
            <p:cNvSpPr/>
            <p:nvPr/>
          </p:nvSpPr>
          <p:spPr>
            <a:xfrm rot="10800000" flipH="1">
              <a:off x="8707496" y="1697043"/>
              <a:ext cx="1243800" cy="1243800"/>
            </a:xfrm>
            <a:prstGeom prst="rtTriangle">
              <a:avLst/>
            </a:prstGeom>
            <a:solidFill>
              <a:srgbClr val="FF9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50" name="Shape 405"/>
            <p:cNvSpPr/>
            <p:nvPr/>
          </p:nvSpPr>
          <p:spPr>
            <a:xfrm flipH="1">
              <a:off x="-1535283" y="1697043"/>
              <a:ext cx="1243800" cy="1243800"/>
            </a:xfrm>
            <a:prstGeom prst="rtTriangle">
              <a:avLst/>
            </a:prstGeom>
            <a:solidFill>
              <a:srgbClr val="FF9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51" name="Shape 406"/>
            <p:cNvSpPr/>
            <p:nvPr/>
          </p:nvSpPr>
          <p:spPr>
            <a:xfrm rot="10800000">
              <a:off x="-1535278" y="2940860"/>
              <a:ext cx="1243800" cy="414300"/>
            </a:xfrm>
            <a:prstGeom prst="triangle">
              <a:avLst>
                <a:gd name="adj" fmla="val 0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6553200" y="1581150"/>
            <a:ext cx="8114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263248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Status</a:t>
            </a:r>
            <a:endParaRPr lang="en-US" sz="1600" b="1" dirty="0" smtClean="0">
              <a:solidFill>
                <a:srgbClr val="26324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609600" y="361950"/>
            <a:ext cx="60198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Challenges with Existing Issuance/Listings Process</a:t>
            </a:r>
            <a:endParaRPr sz="1800" dirty="0"/>
          </a:p>
        </p:txBody>
      </p:sp>
      <p:sp>
        <p:nvSpPr>
          <p:cNvPr id="446" name="Shape 44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3</a:t>
            </a:r>
            <a:endParaRPr dirty="0"/>
          </a:p>
        </p:txBody>
      </p:sp>
      <p:grpSp>
        <p:nvGrpSpPr>
          <p:cNvPr id="2" name="Shape 450"/>
          <p:cNvGrpSpPr/>
          <p:nvPr/>
        </p:nvGrpSpPr>
        <p:grpSpPr>
          <a:xfrm>
            <a:off x="152400" y="590550"/>
            <a:ext cx="323793" cy="339493"/>
            <a:chOff x="5961125" y="1623900"/>
            <a:chExt cx="427450" cy="448175"/>
          </a:xfrm>
        </p:grpSpPr>
        <p:sp>
          <p:nvSpPr>
            <p:cNvPr id="451" name="Shape 451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Shape 452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Shape 453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Shape 454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4" name="Picture 33"/>
          <p:cNvPicPr/>
          <p:nvPr/>
        </p:nvPicPr>
        <p:blipFill>
          <a:blip r:embed="rId3" cstate="print"/>
          <a:srcRect t="13556"/>
          <a:stretch>
            <a:fillRect/>
          </a:stretch>
        </p:blipFill>
        <p:spPr bwMode="auto">
          <a:xfrm>
            <a:off x="381000" y="1428750"/>
            <a:ext cx="4642134" cy="300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4536073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Image Source: Presentation on Streamlining of Bonds Issuances and Listings Processes in the Nigerian Debt Capital Markets </a:t>
            </a: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Emmanuel Etaderhi </a:t>
            </a: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Calibri" pitchFamily="34" charset="0"/>
                <a:cs typeface="Times New Roman" pitchFamily="18" charset="0"/>
              </a:rPr>
              <a:t> May 23, 2018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Shape 770"/>
          <p:cNvSpPr/>
          <p:nvPr/>
        </p:nvSpPr>
        <p:spPr>
          <a:xfrm>
            <a:off x="5867400" y="1657350"/>
            <a:ext cx="304800" cy="152400"/>
          </a:xfrm>
          <a:custGeom>
            <a:avLst/>
            <a:gdLst/>
            <a:ahLst/>
            <a:cxnLst/>
            <a:rect l="0" t="0" r="0" b="0"/>
            <a:pathLst>
              <a:path w="16367" h="16368" fill="none" extrusionOk="0">
                <a:moveTo>
                  <a:pt x="16074" y="4385"/>
                </a:moveTo>
                <a:lnTo>
                  <a:pt x="11983" y="293"/>
                </a:lnTo>
                <a:lnTo>
                  <a:pt x="11983" y="293"/>
                </a:lnTo>
                <a:lnTo>
                  <a:pt x="11812" y="171"/>
                </a:lnTo>
                <a:lnTo>
                  <a:pt x="11642" y="74"/>
                </a:lnTo>
                <a:lnTo>
                  <a:pt x="11447" y="25"/>
                </a:lnTo>
                <a:lnTo>
                  <a:pt x="11252" y="1"/>
                </a:lnTo>
                <a:lnTo>
                  <a:pt x="5115" y="1"/>
                </a:lnTo>
                <a:lnTo>
                  <a:pt x="5115" y="1"/>
                </a:lnTo>
                <a:lnTo>
                  <a:pt x="4920" y="25"/>
                </a:lnTo>
                <a:lnTo>
                  <a:pt x="4725" y="74"/>
                </a:lnTo>
                <a:lnTo>
                  <a:pt x="4554" y="171"/>
                </a:lnTo>
                <a:lnTo>
                  <a:pt x="4384" y="293"/>
                </a:lnTo>
                <a:lnTo>
                  <a:pt x="292" y="4385"/>
                </a:lnTo>
                <a:lnTo>
                  <a:pt x="292" y="4385"/>
                </a:lnTo>
                <a:lnTo>
                  <a:pt x="171" y="4555"/>
                </a:lnTo>
                <a:lnTo>
                  <a:pt x="73" y="4726"/>
                </a:lnTo>
                <a:lnTo>
                  <a:pt x="24" y="4921"/>
                </a:lnTo>
                <a:lnTo>
                  <a:pt x="0" y="5115"/>
                </a:lnTo>
                <a:lnTo>
                  <a:pt x="0" y="11253"/>
                </a:lnTo>
                <a:lnTo>
                  <a:pt x="0" y="11253"/>
                </a:lnTo>
                <a:lnTo>
                  <a:pt x="24" y="11448"/>
                </a:lnTo>
                <a:lnTo>
                  <a:pt x="73" y="11642"/>
                </a:lnTo>
                <a:lnTo>
                  <a:pt x="171" y="11813"/>
                </a:lnTo>
                <a:lnTo>
                  <a:pt x="292" y="11983"/>
                </a:lnTo>
                <a:lnTo>
                  <a:pt x="4384" y="16075"/>
                </a:lnTo>
                <a:lnTo>
                  <a:pt x="4384" y="16075"/>
                </a:lnTo>
                <a:lnTo>
                  <a:pt x="4554" y="16197"/>
                </a:lnTo>
                <a:lnTo>
                  <a:pt x="4725" y="16294"/>
                </a:lnTo>
                <a:lnTo>
                  <a:pt x="4920" y="16343"/>
                </a:lnTo>
                <a:lnTo>
                  <a:pt x="5115" y="16367"/>
                </a:lnTo>
                <a:lnTo>
                  <a:pt x="11252" y="16367"/>
                </a:lnTo>
                <a:lnTo>
                  <a:pt x="11252" y="16367"/>
                </a:lnTo>
                <a:lnTo>
                  <a:pt x="11447" y="16343"/>
                </a:lnTo>
                <a:lnTo>
                  <a:pt x="11642" y="16294"/>
                </a:lnTo>
                <a:lnTo>
                  <a:pt x="11812" y="16197"/>
                </a:lnTo>
                <a:lnTo>
                  <a:pt x="11983" y="16075"/>
                </a:lnTo>
                <a:lnTo>
                  <a:pt x="16074" y="11983"/>
                </a:lnTo>
                <a:lnTo>
                  <a:pt x="16074" y="11983"/>
                </a:lnTo>
                <a:lnTo>
                  <a:pt x="16196" y="11813"/>
                </a:lnTo>
                <a:lnTo>
                  <a:pt x="16294" y="11642"/>
                </a:lnTo>
                <a:lnTo>
                  <a:pt x="16342" y="11448"/>
                </a:lnTo>
                <a:lnTo>
                  <a:pt x="16367" y="11253"/>
                </a:lnTo>
                <a:lnTo>
                  <a:pt x="16367" y="5115"/>
                </a:lnTo>
                <a:lnTo>
                  <a:pt x="16367" y="5115"/>
                </a:lnTo>
                <a:lnTo>
                  <a:pt x="16342" y="4921"/>
                </a:lnTo>
                <a:lnTo>
                  <a:pt x="16294" y="4726"/>
                </a:lnTo>
                <a:lnTo>
                  <a:pt x="16196" y="4555"/>
                </a:lnTo>
                <a:lnTo>
                  <a:pt x="16074" y="4385"/>
                </a:lnTo>
                <a:lnTo>
                  <a:pt x="16074" y="4385"/>
                </a:lnTo>
                <a:close/>
                <a:moveTo>
                  <a:pt x="9864" y="8452"/>
                </a:moveTo>
                <a:lnTo>
                  <a:pt x="11203" y="9792"/>
                </a:lnTo>
                <a:lnTo>
                  <a:pt x="11203" y="9792"/>
                </a:lnTo>
                <a:lnTo>
                  <a:pt x="11252" y="9840"/>
                </a:lnTo>
                <a:lnTo>
                  <a:pt x="11276" y="9913"/>
                </a:lnTo>
                <a:lnTo>
                  <a:pt x="11301" y="10059"/>
                </a:lnTo>
                <a:lnTo>
                  <a:pt x="11276" y="10206"/>
                </a:lnTo>
                <a:lnTo>
                  <a:pt x="11252" y="10279"/>
                </a:lnTo>
                <a:lnTo>
                  <a:pt x="11203" y="10327"/>
                </a:lnTo>
                <a:lnTo>
                  <a:pt x="10327" y="11204"/>
                </a:lnTo>
                <a:lnTo>
                  <a:pt x="10327" y="11204"/>
                </a:lnTo>
                <a:lnTo>
                  <a:pt x="10278" y="11253"/>
                </a:lnTo>
                <a:lnTo>
                  <a:pt x="10205" y="11277"/>
                </a:lnTo>
                <a:lnTo>
                  <a:pt x="10059" y="11302"/>
                </a:lnTo>
                <a:lnTo>
                  <a:pt x="9913" y="11277"/>
                </a:lnTo>
                <a:lnTo>
                  <a:pt x="9840" y="11253"/>
                </a:lnTo>
                <a:lnTo>
                  <a:pt x="9791" y="11204"/>
                </a:lnTo>
                <a:lnTo>
                  <a:pt x="8451" y="9865"/>
                </a:lnTo>
                <a:lnTo>
                  <a:pt x="8451" y="9865"/>
                </a:lnTo>
                <a:lnTo>
                  <a:pt x="8403" y="9816"/>
                </a:lnTo>
                <a:lnTo>
                  <a:pt x="8330" y="9792"/>
                </a:lnTo>
                <a:lnTo>
                  <a:pt x="8183" y="9767"/>
                </a:lnTo>
                <a:lnTo>
                  <a:pt x="8037" y="9792"/>
                </a:lnTo>
                <a:lnTo>
                  <a:pt x="7964" y="9816"/>
                </a:lnTo>
                <a:lnTo>
                  <a:pt x="7915" y="9865"/>
                </a:lnTo>
                <a:lnTo>
                  <a:pt x="6576" y="11204"/>
                </a:lnTo>
                <a:lnTo>
                  <a:pt x="6576" y="11204"/>
                </a:lnTo>
                <a:lnTo>
                  <a:pt x="6527" y="11253"/>
                </a:lnTo>
                <a:lnTo>
                  <a:pt x="6454" y="11277"/>
                </a:lnTo>
                <a:lnTo>
                  <a:pt x="6308" y="11302"/>
                </a:lnTo>
                <a:lnTo>
                  <a:pt x="6162" y="11277"/>
                </a:lnTo>
                <a:lnTo>
                  <a:pt x="6089" y="11253"/>
                </a:lnTo>
                <a:lnTo>
                  <a:pt x="6040" y="11204"/>
                </a:lnTo>
                <a:lnTo>
                  <a:pt x="5163" y="10327"/>
                </a:lnTo>
                <a:lnTo>
                  <a:pt x="5163" y="10327"/>
                </a:lnTo>
                <a:lnTo>
                  <a:pt x="5115" y="10279"/>
                </a:lnTo>
                <a:lnTo>
                  <a:pt x="5090" y="10206"/>
                </a:lnTo>
                <a:lnTo>
                  <a:pt x="5066" y="10059"/>
                </a:lnTo>
                <a:lnTo>
                  <a:pt x="5090" y="9913"/>
                </a:lnTo>
                <a:lnTo>
                  <a:pt x="5115" y="9840"/>
                </a:lnTo>
                <a:lnTo>
                  <a:pt x="5163" y="9792"/>
                </a:lnTo>
                <a:lnTo>
                  <a:pt x="6503" y="8452"/>
                </a:lnTo>
                <a:lnTo>
                  <a:pt x="6503" y="8452"/>
                </a:lnTo>
                <a:lnTo>
                  <a:pt x="6552" y="8403"/>
                </a:lnTo>
                <a:lnTo>
                  <a:pt x="6576" y="8330"/>
                </a:lnTo>
                <a:lnTo>
                  <a:pt x="6600" y="8184"/>
                </a:lnTo>
                <a:lnTo>
                  <a:pt x="6576" y="8038"/>
                </a:lnTo>
                <a:lnTo>
                  <a:pt x="6552" y="7965"/>
                </a:lnTo>
                <a:lnTo>
                  <a:pt x="6503" y="7916"/>
                </a:lnTo>
                <a:lnTo>
                  <a:pt x="5163" y="6577"/>
                </a:lnTo>
                <a:lnTo>
                  <a:pt x="5163" y="6577"/>
                </a:lnTo>
                <a:lnTo>
                  <a:pt x="5115" y="6528"/>
                </a:lnTo>
                <a:lnTo>
                  <a:pt x="5090" y="6455"/>
                </a:lnTo>
                <a:lnTo>
                  <a:pt x="5066" y="6309"/>
                </a:lnTo>
                <a:lnTo>
                  <a:pt x="5090" y="6163"/>
                </a:lnTo>
                <a:lnTo>
                  <a:pt x="5115" y="6090"/>
                </a:lnTo>
                <a:lnTo>
                  <a:pt x="5163" y="6041"/>
                </a:lnTo>
                <a:lnTo>
                  <a:pt x="6040" y="5164"/>
                </a:lnTo>
                <a:lnTo>
                  <a:pt x="6040" y="5164"/>
                </a:lnTo>
                <a:lnTo>
                  <a:pt x="6089" y="5115"/>
                </a:lnTo>
                <a:lnTo>
                  <a:pt x="6162" y="5091"/>
                </a:lnTo>
                <a:lnTo>
                  <a:pt x="6308" y="5067"/>
                </a:lnTo>
                <a:lnTo>
                  <a:pt x="6454" y="5091"/>
                </a:lnTo>
                <a:lnTo>
                  <a:pt x="6527" y="5115"/>
                </a:lnTo>
                <a:lnTo>
                  <a:pt x="6576" y="5164"/>
                </a:lnTo>
                <a:lnTo>
                  <a:pt x="7915" y="6504"/>
                </a:lnTo>
                <a:lnTo>
                  <a:pt x="7915" y="6504"/>
                </a:lnTo>
                <a:lnTo>
                  <a:pt x="7964" y="6552"/>
                </a:lnTo>
                <a:lnTo>
                  <a:pt x="8037" y="6577"/>
                </a:lnTo>
                <a:lnTo>
                  <a:pt x="8183" y="6601"/>
                </a:lnTo>
                <a:lnTo>
                  <a:pt x="8330" y="6577"/>
                </a:lnTo>
                <a:lnTo>
                  <a:pt x="8403" y="6552"/>
                </a:lnTo>
                <a:lnTo>
                  <a:pt x="8451" y="6504"/>
                </a:lnTo>
                <a:lnTo>
                  <a:pt x="9791" y="5164"/>
                </a:lnTo>
                <a:lnTo>
                  <a:pt x="9791" y="5164"/>
                </a:lnTo>
                <a:lnTo>
                  <a:pt x="9840" y="5115"/>
                </a:lnTo>
                <a:lnTo>
                  <a:pt x="9913" y="5091"/>
                </a:lnTo>
                <a:lnTo>
                  <a:pt x="10059" y="5067"/>
                </a:lnTo>
                <a:lnTo>
                  <a:pt x="10205" y="5091"/>
                </a:lnTo>
                <a:lnTo>
                  <a:pt x="10278" y="5115"/>
                </a:lnTo>
                <a:lnTo>
                  <a:pt x="10327" y="5164"/>
                </a:lnTo>
                <a:lnTo>
                  <a:pt x="11203" y="6041"/>
                </a:lnTo>
                <a:lnTo>
                  <a:pt x="11203" y="6041"/>
                </a:lnTo>
                <a:lnTo>
                  <a:pt x="11252" y="6090"/>
                </a:lnTo>
                <a:lnTo>
                  <a:pt x="11276" y="6163"/>
                </a:lnTo>
                <a:lnTo>
                  <a:pt x="11301" y="6309"/>
                </a:lnTo>
                <a:lnTo>
                  <a:pt x="11276" y="6455"/>
                </a:lnTo>
                <a:lnTo>
                  <a:pt x="11252" y="6528"/>
                </a:lnTo>
                <a:lnTo>
                  <a:pt x="11203" y="6577"/>
                </a:lnTo>
                <a:lnTo>
                  <a:pt x="9864" y="7916"/>
                </a:lnTo>
                <a:lnTo>
                  <a:pt x="9864" y="7916"/>
                </a:lnTo>
                <a:lnTo>
                  <a:pt x="9815" y="7965"/>
                </a:lnTo>
                <a:lnTo>
                  <a:pt x="9791" y="8038"/>
                </a:lnTo>
                <a:lnTo>
                  <a:pt x="9766" y="8184"/>
                </a:lnTo>
                <a:lnTo>
                  <a:pt x="9791" y="8330"/>
                </a:lnTo>
                <a:lnTo>
                  <a:pt x="9815" y="8403"/>
                </a:lnTo>
                <a:lnTo>
                  <a:pt x="9864" y="8452"/>
                </a:lnTo>
                <a:lnTo>
                  <a:pt x="9864" y="8452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TextBox 36"/>
          <p:cNvSpPr txBox="1"/>
          <p:nvPr/>
        </p:nvSpPr>
        <p:spPr>
          <a:xfrm>
            <a:off x="6172200" y="1504950"/>
            <a:ext cx="27432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3F5378"/>
                </a:solidFill>
                <a:latin typeface="Arial Narrow" pitchFamily="34" charset="0"/>
                <a:ea typeface="Roboto Condensed Light"/>
                <a:cs typeface="Roboto Condensed Light"/>
                <a:sym typeface="Roboto Condensed Light"/>
              </a:rPr>
              <a:t>Quality of Filing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3F5378"/>
                </a:solidFill>
                <a:latin typeface="Arial Narrow" pitchFamily="34" charset="0"/>
                <a:ea typeface="Roboto Condensed Light"/>
                <a:cs typeface="Roboto Condensed Light"/>
                <a:sym typeface="Roboto Condensed Light"/>
              </a:rPr>
              <a:t>Certification of Documents at CAC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3F5378"/>
                </a:solidFill>
                <a:latin typeface="Arial Narrow" pitchFamily="34" charset="0"/>
                <a:ea typeface="Roboto Condensed Light"/>
                <a:cs typeface="Roboto Condensed Light"/>
                <a:sym typeface="Roboto Condensed Light"/>
              </a:rPr>
              <a:t>Vague Regulatory Requirements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3F5378"/>
                </a:solidFill>
                <a:latin typeface="Arial Narrow" pitchFamily="34" charset="0"/>
                <a:ea typeface="Roboto Condensed Light"/>
                <a:cs typeface="Roboto Condensed Light"/>
                <a:sym typeface="Roboto Condensed Light"/>
              </a:rPr>
              <a:t>Outdated Status of Capital Market Operators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3F5378"/>
                </a:solidFill>
                <a:latin typeface="Arial Narrow" pitchFamily="34" charset="0"/>
                <a:ea typeface="Roboto Condensed Light"/>
                <a:cs typeface="Roboto Condensed Light"/>
                <a:sym typeface="Roboto Condensed Light"/>
              </a:rPr>
              <a:t>Manual Process of Filing with the Regulator;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3F5378"/>
                </a:solidFill>
                <a:latin typeface="Arial Narrow" pitchFamily="34" charset="0"/>
                <a:ea typeface="Roboto Condensed Light"/>
                <a:cs typeface="Roboto Condensed Light"/>
                <a:sym typeface="Roboto Condensed Light"/>
              </a:rPr>
              <a:t>Consent Letters;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3F5378"/>
                </a:solidFill>
                <a:latin typeface="Arial Narrow" pitchFamily="34" charset="0"/>
                <a:ea typeface="Roboto Condensed Light"/>
                <a:cs typeface="Roboto Condensed Light"/>
                <a:sym typeface="Roboto Condensed Light"/>
              </a:rPr>
              <a:t>Duplication of Requirements</a:t>
            </a:r>
          </a:p>
        </p:txBody>
      </p:sp>
      <p:sp>
        <p:nvSpPr>
          <p:cNvPr id="38" name="Shape 770"/>
          <p:cNvSpPr/>
          <p:nvPr/>
        </p:nvSpPr>
        <p:spPr>
          <a:xfrm>
            <a:off x="5867400" y="1962150"/>
            <a:ext cx="304800" cy="152400"/>
          </a:xfrm>
          <a:custGeom>
            <a:avLst/>
            <a:gdLst/>
            <a:ahLst/>
            <a:cxnLst/>
            <a:rect l="0" t="0" r="0" b="0"/>
            <a:pathLst>
              <a:path w="16367" h="16368" fill="none" extrusionOk="0">
                <a:moveTo>
                  <a:pt x="16074" y="4385"/>
                </a:moveTo>
                <a:lnTo>
                  <a:pt x="11983" y="293"/>
                </a:lnTo>
                <a:lnTo>
                  <a:pt x="11983" y="293"/>
                </a:lnTo>
                <a:lnTo>
                  <a:pt x="11812" y="171"/>
                </a:lnTo>
                <a:lnTo>
                  <a:pt x="11642" y="74"/>
                </a:lnTo>
                <a:lnTo>
                  <a:pt x="11447" y="25"/>
                </a:lnTo>
                <a:lnTo>
                  <a:pt x="11252" y="1"/>
                </a:lnTo>
                <a:lnTo>
                  <a:pt x="5115" y="1"/>
                </a:lnTo>
                <a:lnTo>
                  <a:pt x="5115" y="1"/>
                </a:lnTo>
                <a:lnTo>
                  <a:pt x="4920" y="25"/>
                </a:lnTo>
                <a:lnTo>
                  <a:pt x="4725" y="74"/>
                </a:lnTo>
                <a:lnTo>
                  <a:pt x="4554" y="171"/>
                </a:lnTo>
                <a:lnTo>
                  <a:pt x="4384" y="293"/>
                </a:lnTo>
                <a:lnTo>
                  <a:pt x="292" y="4385"/>
                </a:lnTo>
                <a:lnTo>
                  <a:pt x="292" y="4385"/>
                </a:lnTo>
                <a:lnTo>
                  <a:pt x="171" y="4555"/>
                </a:lnTo>
                <a:lnTo>
                  <a:pt x="73" y="4726"/>
                </a:lnTo>
                <a:lnTo>
                  <a:pt x="24" y="4921"/>
                </a:lnTo>
                <a:lnTo>
                  <a:pt x="0" y="5115"/>
                </a:lnTo>
                <a:lnTo>
                  <a:pt x="0" y="11253"/>
                </a:lnTo>
                <a:lnTo>
                  <a:pt x="0" y="11253"/>
                </a:lnTo>
                <a:lnTo>
                  <a:pt x="24" y="11448"/>
                </a:lnTo>
                <a:lnTo>
                  <a:pt x="73" y="11642"/>
                </a:lnTo>
                <a:lnTo>
                  <a:pt x="171" y="11813"/>
                </a:lnTo>
                <a:lnTo>
                  <a:pt x="292" y="11983"/>
                </a:lnTo>
                <a:lnTo>
                  <a:pt x="4384" y="16075"/>
                </a:lnTo>
                <a:lnTo>
                  <a:pt x="4384" y="16075"/>
                </a:lnTo>
                <a:lnTo>
                  <a:pt x="4554" y="16197"/>
                </a:lnTo>
                <a:lnTo>
                  <a:pt x="4725" y="16294"/>
                </a:lnTo>
                <a:lnTo>
                  <a:pt x="4920" y="16343"/>
                </a:lnTo>
                <a:lnTo>
                  <a:pt x="5115" y="16367"/>
                </a:lnTo>
                <a:lnTo>
                  <a:pt x="11252" y="16367"/>
                </a:lnTo>
                <a:lnTo>
                  <a:pt x="11252" y="16367"/>
                </a:lnTo>
                <a:lnTo>
                  <a:pt x="11447" y="16343"/>
                </a:lnTo>
                <a:lnTo>
                  <a:pt x="11642" y="16294"/>
                </a:lnTo>
                <a:lnTo>
                  <a:pt x="11812" y="16197"/>
                </a:lnTo>
                <a:lnTo>
                  <a:pt x="11983" y="16075"/>
                </a:lnTo>
                <a:lnTo>
                  <a:pt x="16074" y="11983"/>
                </a:lnTo>
                <a:lnTo>
                  <a:pt x="16074" y="11983"/>
                </a:lnTo>
                <a:lnTo>
                  <a:pt x="16196" y="11813"/>
                </a:lnTo>
                <a:lnTo>
                  <a:pt x="16294" y="11642"/>
                </a:lnTo>
                <a:lnTo>
                  <a:pt x="16342" y="11448"/>
                </a:lnTo>
                <a:lnTo>
                  <a:pt x="16367" y="11253"/>
                </a:lnTo>
                <a:lnTo>
                  <a:pt x="16367" y="5115"/>
                </a:lnTo>
                <a:lnTo>
                  <a:pt x="16367" y="5115"/>
                </a:lnTo>
                <a:lnTo>
                  <a:pt x="16342" y="4921"/>
                </a:lnTo>
                <a:lnTo>
                  <a:pt x="16294" y="4726"/>
                </a:lnTo>
                <a:lnTo>
                  <a:pt x="16196" y="4555"/>
                </a:lnTo>
                <a:lnTo>
                  <a:pt x="16074" y="4385"/>
                </a:lnTo>
                <a:lnTo>
                  <a:pt x="16074" y="4385"/>
                </a:lnTo>
                <a:close/>
                <a:moveTo>
                  <a:pt x="9864" y="8452"/>
                </a:moveTo>
                <a:lnTo>
                  <a:pt x="11203" y="9792"/>
                </a:lnTo>
                <a:lnTo>
                  <a:pt x="11203" y="9792"/>
                </a:lnTo>
                <a:lnTo>
                  <a:pt x="11252" y="9840"/>
                </a:lnTo>
                <a:lnTo>
                  <a:pt x="11276" y="9913"/>
                </a:lnTo>
                <a:lnTo>
                  <a:pt x="11301" y="10059"/>
                </a:lnTo>
                <a:lnTo>
                  <a:pt x="11276" y="10206"/>
                </a:lnTo>
                <a:lnTo>
                  <a:pt x="11252" y="10279"/>
                </a:lnTo>
                <a:lnTo>
                  <a:pt x="11203" y="10327"/>
                </a:lnTo>
                <a:lnTo>
                  <a:pt x="10327" y="11204"/>
                </a:lnTo>
                <a:lnTo>
                  <a:pt x="10327" y="11204"/>
                </a:lnTo>
                <a:lnTo>
                  <a:pt x="10278" y="11253"/>
                </a:lnTo>
                <a:lnTo>
                  <a:pt x="10205" y="11277"/>
                </a:lnTo>
                <a:lnTo>
                  <a:pt x="10059" y="11302"/>
                </a:lnTo>
                <a:lnTo>
                  <a:pt x="9913" y="11277"/>
                </a:lnTo>
                <a:lnTo>
                  <a:pt x="9840" y="11253"/>
                </a:lnTo>
                <a:lnTo>
                  <a:pt x="9791" y="11204"/>
                </a:lnTo>
                <a:lnTo>
                  <a:pt x="8451" y="9865"/>
                </a:lnTo>
                <a:lnTo>
                  <a:pt x="8451" y="9865"/>
                </a:lnTo>
                <a:lnTo>
                  <a:pt x="8403" y="9816"/>
                </a:lnTo>
                <a:lnTo>
                  <a:pt x="8330" y="9792"/>
                </a:lnTo>
                <a:lnTo>
                  <a:pt x="8183" y="9767"/>
                </a:lnTo>
                <a:lnTo>
                  <a:pt x="8037" y="9792"/>
                </a:lnTo>
                <a:lnTo>
                  <a:pt x="7964" y="9816"/>
                </a:lnTo>
                <a:lnTo>
                  <a:pt x="7915" y="9865"/>
                </a:lnTo>
                <a:lnTo>
                  <a:pt x="6576" y="11204"/>
                </a:lnTo>
                <a:lnTo>
                  <a:pt x="6576" y="11204"/>
                </a:lnTo>
                <a:lnTo>
                  <a:pt x="6527" y="11253"/>
                </a:lnTo>
                <a:lnTo>
                  <a:pt x="6454" y="11277"/>
                </a:lnTo>
                <a:lnTo>
                  <a:pt x="6308" y="11302"/>
                </a:lnTo>
                <a:lnTo>
                  <a:pt x="6162" y="11277"/>
                </a:lnTo>
                <a:lnTo>
                  <a:pt x="6089" y="11253"/>
                </a:lnTo>
                <a:lnTo>
                  <a:pt x="6040" y="11204"/>
                </a:lnTo>
                <a:lnTo>
                  <a:pt x="5163" y="10327"/>
                </a:lnTo>
                <a:lnTo>
                  <a:pt x="5163" y="10327"/>
                </a:lnTo>
                <a:lnTo>
                  <a:pt x="5115" y="10279"/>
                </a:lnTo>
                <a:lnTo>
                  <a:pt x="5090" y="10206"/>
                </a:lnTo>
                <a:lnTo>
                  <a:pt x="5066" y="10059"/>
                </a:lnTo>
                <a:lnTo>
                  <a:pt x="5090" y="9913"/>
                </a:lnTo>
                <a:lnTo>
                  <a:pt x="5115" y="9840"/>
                </a:lnTo>
                <a:lnTo>
                  <a:pt x="5163" y="9792"/>
                </a:lnTo>
                <a:lnTo>
                  <a:pt x="6503" y="8452"/>
                </a:lnTo>
                <a:lnTo>
                  <a:pt x="6503" y="8452"/>
                </a:lnTo>
                <a:lnTo>
                  <a:pt x="6552" y="8403"/>
                </a:lnTo>
                <a:lnTo>
                  <a:pt x="6576" y="8330"/>
                </a:lnTo>
                <a:lnTo>
                  <a:pt x="6600" y="8184"/>
                </a:lnTo>
                <a:lnTo>
                  <a:pt x="6576" y="8038"/>
                </a:lnTo>
                <a:lnTo>
                  <a:pt x="6552" y="7965"/>
                </a:lnTo>
                <a:lnTo>
                  <a:pt x="6503" y="7916"/>
                </a:lnTo>
                <a:lnTo>
                  <a:pt x="5163" y="6577"/>
                </a:lnTo>
                <a:lnTo>
                  <a:pt x="5163" y="6577"/>
                </a:lnTo>
                <a:lnTo>
                  <a:pt x="5115" y="6528"/>
                </a:lnTo>
                <a:lnTo>
                  <a:pt x="5090" y="6455"/>
                </a:lnTo>
                <a:lnTo>
                  <a:pt x="5066" y="6309"/>
                </a:lnTo>
                <a:lnTo>
                  <a:pt x="5090" y="6163"/>
                </a:lnTo>
                <a:lnTo>
                  <a:pt x="5115" y="6090"/>
                </a:lnTo>
                <a:lnTo>
                  <a:pt x="5163" y="6041"/>
                </a:lnTo>
                <a:lnTo>
                  <a:pt x="6040" y="5164"/>
                </a:lnTo>
                <a:lnTo>
                  <a:pt x="6040" y="5164"/>
                </a:lnTo>
                <a:lnTo>
                  <a:pt x="6089" y="5115"/>
                </a:lnTo>
                <a:lnTo>
                  <a:pt x="6162" y="5091"/>
                </a:lnTo>
                <a:lnTo>
                  <a:pt x="6308" y="5067"/>
                </a:lnTo>
                <a:lnTo>
                  <a:pt x="6454" y="5091"/>
                </a:lnTo>
                <a:lnTo>
                  <a:pt x="6527" y="5115"/>
                </a:lnTo>
                <a:lnTo>
                  <a:pt x="6576" y="5164"/>
                </a:lnTo>
                <a:lnTo>
                  <a:pt x="7915" y="6504"/>
                </a:lnTo>
                <a:lnTo>
                  <a:pt x="7915" y="6504"/>
                </a:lnTo>
                <a:lnTo>
                  <a:pt x="7964" y="6552"/>
                </a:lnTo>
                <a:lnTo>
                  <a:pt x="8037" y="6577"/>
                </a:lnTo>
                <a:lnTo>
                  <a:pt x="8183" y="6601"/>
                </a:lnTo>
                <a:lnTo>
                  <a:pt x="8330" y="6577"/>
                </a:lnTo>
                <a:lnTo>
                  <a:pt x="8403" y="6552"/>
                </a:lnTo>
                <a:lnTo>
                  <a:pt x="8451" y="6504"/>
                </a:lnTo>
                <a:lnTo>
                  <a:pt x="9791" y="5164"/>
                </a:lnTo>
                <a:lnTo>
                  <a:pt x="9791" y="5164"/>
                </a:lnTo>
                <a:lnTo>
                  <a:pt x="9840" y="5115"/>
                </a:lnTo>
                <a:lnTo>
                  <a:pt x="9913" y="5091"/>
                </a:lnTo>
                <a:lnTo>
                  <a:pt x="10059" y="5067"/>
                </a:lnTo>
                <a:lnTo>
                  <a:pt x="10205" y="5091"/>
                </a:lnTo>
                <a:lnTo>
                  <a:pt x="10278" y="5115"/>
                </a:lnTo>
                <a:lnTo>
                  <a:pt x="10327" y="5164"/>
                </a:lnTo>
                <a:lnTo>
                  <a:pt x="11203" y="6041"/>
                </a:lnTo>
                <a:lnTo>
                  <a:pt x="11203" y="6041"/>
                </a:lnTo>
                <a:lnTo>
                  <a:pt x="11252" y="6090"/>
                </a:lnTo>
                <a:lnTo>
                  <a:pt x="11276" y="6163"/>
                </a:lnTo>
                <a:lnTo>
                  <a:pt x="11301" y="6309"/>
                </a:lnTo>
                <a:lnTo>
                  <a:pt x="11276" y="6455"/>
                </a:lnTo>
                <a:lnTo>
                  <a:pt x="11252" y="6528"/>
                </a:lnTo>
                <a:lnTo>
                  <a:pt x="11203" y="6577"/>
                </a:lnTo>
                <a:lnTo>
                  <a:pt x="9864" y="7916"/>
                </a:lnTo>
                <a:lnTo>
                  <a:pt x="9864" y="7916"/>
                </a:lnTo>
                <a:lnTo>
                  <a:pt x="9815" y="7965"/>
                </a:lnTo>
                <a:lnTo>
                  <a:pt x="9791" y="8038"/>
                </a:lnTo>
                <a:lnTo>
                  <a:pt x="9766" y="8184"/>
                </a:lnTo>
                <a:lnTo>
                  <a:pt x="9791" y="8330"/>
                </a:lnTo>
                <a:lnTo>
                  <a:pt x="9815" y="8403"/>
                </a:lnTo>
                <a:lnTo>
                  <a:pt x="9864" y="8452"/>
                </a:lnTo>
                <a:lnTo>
                  <a:pt x="9864" y="8452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Shape 770"/>
          <p:cNvSpPr/>
          <p:nvPr/>
        </p:nvSpPr>
        <p:spPr>
          <a:xfrm>
            <a:off x="5867400" y="2266950"/>
            <a:ext cx="304800" cy="152400"/>
          </a:xfrm>
          <a:custGeom>
            <a:avLst/>
            <a:gdLst/>
            <a:ahLst/>
            <a:cxnLst/>
            <a:rect l="0" t="0" r="0" b="0"/>
            <a:pathLst>
              <a:path w="16367" h="16368" fill="none" extrusionOk="0">
                <a:moveTo>
                  <a:pt x="16074" y="4385"/>
                </a:moveTo>
                <a:lnTo>
                  <a:pt x="11983" y="293"/>
                </a:lnTo>
                <a:lnTo>
                  <a:pt x="11983" y="293"/>
                </a:lnTo>
                <a:lnTo>
                  <a:pt x="11812" y="171"/>
                </a:lnTo>
                <a:lnTo>
                  <a:pt x="11642" y="74"/>
                </a:lnTo>
                <a:lnTo>
                  <a:pt x="11447" y="25"/>
                </a:lnTo>
                <a:lnTo>
                  <a:pt x="11252" y="1"/>
                </a:lnTo>
                <a:lnTo>
                  <a:pt x="5115" y="1"/>
                </a:lnTo>
                <a:lnTo>
                  <a:pt x="5115" y="1"/>
                </a:lnTo>
                <a:lnTo>
                  <a:pt x="4920" y="25"/>
                </a:lnTo>
                <a:lnTo>
                  <a:pt x="4725" y="74"/>
                </a:lnTo>
                <a:lnTo>
                  <a:pt x="4554" y="171"/>
                </a:lnTo>
                <a:lnTo>
                  <a:pt x="4384" y="293"/>
                </a:lnTo>
                <a:lnTo>
                  <a:pt x="292" y="4385"/>
                </a:lnTo>
                <a:lnTo>
                  <a:pt x="292" y="4385"/>
                </a:lnTo>
                <a:lnTo>
                  <a:pt x="171" y="4555"/>
                </a:lnTo>
                <a:lnTo>
                  <a:pt x="73" y="4726"/>
                </a:lnTo>
                <a:lnTo>
                  <a:pt x="24" y="4921"/>
                </a:lnTo>
                <a:lnTo>
                  <a:pt x="0" y="5115"/>
                </a:lnTo>
                <a:lnTo>
                  <a:pt x="0" y="11253"/>
                </a:lnTo>
                <a:lnTo>
                  <a:pt x="0" y="11253"/>
                </a:lnTo>
                <a:lnTo>
                  <a:pt x="24" y="11448"/>
                </a:lnTo>
                <a:lnTo>
                  <a:pt x="73" y="11642"/>
                </a:lnTo>
                <a:lnTo>
                  <a:pt x="171" y="11813"/>
                </a:lnTo>
                <a:lnTo>
                  <a:pt x="292" y="11983"/>
                </a:lnTo>
                <a:lnTo>
                  <a:pt x="4384" y="16075"/>
                </a:lnTo>
                <a:lnTo>
                  <a:pt x="4384" y="16075"/>
                </a:lnTo>
                <a:lnTo>
                  <a:pt x="4554" y="16197"/>
                </a:lnTo>
                <a:lnTo>
                  <a:pt x="4725" y="16294"/>
                </a:lnTo>
                <a:lnTo>
                  <a:pt x="4920" y="16343"/>
                </a:lnTo>
                <a:lnTo>
                  <a:pt x="5115" y="16367"/>
                </a:lnTo>
                <a:lnTo>
                  <a:pt x="11252" y="16367"/>
                </a:lnTo>
                <a:lnTo>
                  <a:pt x="11252" y="16367"/>
                </a:lnTo>
                <a:lnTo>
                  <a:pt x="11447" y="16343"/>
                </a:lnTo>
                <a:lnTo>
                  <a:pt x="11642" y="16294"/>
                </a:lnTo>
                <a:lnTo>
                  <a:pt x="11812" y="16197"/>
                </a:lnTo>
                <a:lnTo>
                  <a:pt x="11983" y="16075"/>
                </a:lnTo>
                <a:lnTo>
                  <a:pt x="16074" y="11983"/>
                </a:lnTo>
                <a:lnTo>
                  <a:pt x="16074" y="11983"/>
                </a:lnTo>
                <a:lnTo>
                  <a:pt x="16196" y="11813"/>
                </a:lnTo>
                <a:lnTo>
                  <a:pt x="16294" y="11642"/>
                </a:lnTo>
                <a:lnTo>
                  <a:pt x="16342" y="11448"/>
                </a:lnTo>
                <a:lnTo>
                  <a:pt x="16367" y="11253"/>
                </a:lnTo>
                <a:lnTo>
                  <a:pt x="16367" y="5115"/>
                </a:lnTo>
                <a:lnTo>
                  <a:pt x="16367" y="5115"/>
                </a:lnTo>
                <a:lnTo>
                  <a:pt x="16342" y="4921"/>
                </a:lnTo>
                <a:lnTo>
                  <a:pt x="16294" y="4726"/>
                </a:lnTo>
                <a:lnTo>
                  <a:pt x="16196" y="4555"/>
                </a:lnTo>
                <a:lnTo>
                  <a:pt x="16074" y="4385"/>
                </a:lnTo>
                <a:lnTo>
                  <a:pt x="16074" y="4385"/>
                </a:lnTo>
                <a:close/>
                <a:moveTo>
                  <a:pt x="9864" y="8452"/>
                </a:moveTo>
                <a:lnTo>
                  <a:pt x="11203" y="9792"/>
                </a:lnTo>
                <a:lnTo>
                  <a:pt x="11203" y="9792"/>
                </a:lnTo>
                <a:lnTo>
                  <a:pt x="11252" y="9840"/>
                </a:lnTo>
                <a:lnTo>
                  <a:pt x="11276" y="9913"/>
                </a:lnTo>
                <a:lnTo>
                  <a:pt x="11301" y="10059"/>
                </a:lnTo>
                <a:lnTo>
                  <a:pt x="11276" y="10206"/>
                </a:lnTo>
                <a:lnTo>
                  <a:pt x="11252" y="10279"/>
                </a:lnTo>
                <a:lnTo>
                  <a:pt x="11203" y="10327"/>
                </a:lnTo>
                <a:lnTo>
                  <a:pt x="10327" y="11204"/>
                </a:lnTo>
                <a:lnTo>
                  <a:pt x="10327" y="11204"/>
                </a:lnTo>
                <a:lnTo>
                  <a:pt x="10278" y="11253"/>
                </a:lnTo>
                <a:lnTo>
                  <a:pt x="10205" y="11277"/>
                </a:lnTo>
                <a:lnTo>
                  <a:pt x="10059" y="11302"/>
                </a:lnTo>
                <a:lnTo>
                  <a:pt x="9913" y="11277"/>
                </a:lnTo>
                <a:lnTo>
                  <a:pt x="9840" y="11253"/>
                </a:lnTo>
                <a:lnTo>
                  <a:pt x="9791" y="11204"/>
                </a:lnTo>
                <a:lnTo>
                  <a:pt x="8451" y="9865"/>
                </a:lnTo>
                <a:lnTo>
                  <a:pt x="8451" y="9865"/>
                </a:lnTo>
                <a:lnTo>
                  <a:pt x="8403" y="9816"/>
                </a:lnTo>
                <a:lnTo>
                  <a:pt x="8330" y="9792"/>
                </a:lnTo>
                <a:lnTo>
                  <a:pt x="8183" y="9767"/>
                </a:lnTo>
                <a:lnTo>
                  <a:pt x="8037" y="9792"/>
                </a:lnTo>
                <a:lnTo>
                  <a:pt x="7964" y="9816"/>
                </a:lnTo>
                <a:lnTo>
                  <a:pt x="7915" y="9865"/>
                </a:lnTo>
                <a:lnTo>
                  <a:pt x="6576" y="11204"/>
                </a:lnTo>
                <a:lnTo>
                  <a:pt x="6576" y="11204"/>
                </a:lnTo>
                <a:lnTo>
                  <a:pt x="6527" y="11253"/>
                </a:lnTo>
                <a:lnTo>
                  <a:pt x="6454" y="11277"/>
                </a:lnTo>
                <a:lnTo>
                  <a:pt x="6308" y="11302"/>
                </a:lnTo>
                <a:lnTo>
                  <a:pt x="6162" y="11277"/>
                </a:lnTo>
                <a:lnTo>
                  <a:pt x="6089" y="11253"/>
                </a:lnTo>
                <a:lnTo>
                  <a:pt x="6040" y="11204"/>
                </a:lnTo>
                <a:lnTo>
                  <a:pt x="5163" y="10327"/>
                </a:lnTo>
                <a:lnTo>
                  <a:pt x="5163" y="10327"/>
                </a:lnTo>
                <a:lnTo>
                  <a:pt x="5115" y="10279"/>
                </a:lnTo>
                <a:lnTo>
                  <a:pt x="5090" y="10206"/>
                </a:lnTo>
                <a:lnTo>
                  <a:pt x="5066" y="10059"/>
                </a:lnTo>
                <a:lnTo>
                  <a:pt x="5090" y="9913"/>
                </a:lnTo>
                <a:lnTo>
                  <a:pt x="5115" y="9840"/>
                </a:lnTo>
                <a:lnTo>
                  <a:pt x="5163" y="9792"/>
                </a:lnTo>
                <a:lnTo>
                  <a:pt x="6503" y="8452"/>
                </a:lnTo>
                <a:lnTo>
                  <a:pt x="6503" y="8452"/>
                </a:lnTo>
                <a:lnTo>
                  <a:pt x="6552" y="8403"/>
                </a:lnTo>
                <a:lnTo>
                  <a:pt x="6576" y="8330"/>
                </a:lnTo>
                <a:lnTo>
                  <a:pt x="6600" y="8184"/>
                </a:lnTo>
                <a:lnTo>
                  <a:pt x="6576" y="8038"/>
                </a:lnTo>
                <a:lnTo>
                  <a:pt x="6552" y="7965"/>
                </a:lnTo>
                <a:lnTo>
                  <a:pt x="6503" y="7916"/>
                </a:lnTo>
                <a:lnTo>
                  <a:pt x="5163" y="6577"/>
                </a:lnTo>
                <a:lnTo>
                  <a:pt x="5163" y="6577"/>
                </a:lnTo>
                <a:lnTo>
                  <a:pt x="5115" y="6528"/>
                </a:lnTo>
                <a:lnTo>
                  <a:pt x="5090" y="6455"/>
                </a:lnTo>
                <a:lnTo>
                  <a:pt x="5066" y="6309"/>
                </a:lnTo>
                <a:lnTo>
                  <a:pt x="5090" y="6163"/>
                </a:lnTo>
                <a:lnTo>
                  <a:pt x="5115" y="6090"/>
                </a:lnTo>
                <a:lnTo>
                  <a:pt x="5163" y="6041"/>
                </a:lnTo>
                <a:lnTo>
                  <a:pt x="6040" y="5164"/>
                </a:lnTo>
                <a:lnTo>
                  <a:pt x="6040" y="5164"/>
                </a:lnTo>
                <a:lnTo>
                  <a:pt x="6089" y="5115"/>
                </a:lnTo>
                <a:lnTo>
                  <a:pt x="6162" y="5091"/>
                </a:lnTo>
                <a:lnTo>
                  <a:pt x="6308" y="5067"/>
                </a:lnTo>
                <a:lnTo>
                  <a:pt x="6454" y="5091"/>
                </a:lnTo>
                <a:lnTo>
                  <a:pt x="6527" y="5115"/>
                </a:lnTo>
                <a:lnTo>
                  <a:pt x="6576" y="5164"/>
                </a:lnTo>
                <a:lnTo>
                  <a:pt x="7915" y="6504"/>
                </a:lnTo>
                <a:lnTo>
                  <a:pt x="7915" y="6504"/>
                </a:lnTo>
                <a:lnTo>
                  <a:pt x="7964" y="6552"/>
                </a:lnTo>
                <a:lnTo>
                  <a:pt x="8037" y="6577"/>
                </a:lnTo>
                <a:lnTo>
                  <a:pt x="8183" y="6601"/>
                </a:lnTo>
                <a:lnTo>
                  <a:pt x="8330" y="6577"/>
                </a:lnTo>
                <a:lnTo>
                  <a:pt x="8403" y="6552"/>
                </a:lnTo>
                <a:lnTo>
                  <a:pt x="8451" y="6504"/>
                </a:lnTo>
                <a:lnTo>
                  <a:pt x="9791" y="5164"/>
                </a:lnTo>
                <a:lnTo>
                  <a:pt x="9791" y="5164"/>
                </a:lnTo>
                <a:lnTo>
                  <a:pt x="9840" y="5115"/>
                </a:lnTo>
                <a:lnTo>
                  <a:pt x="9913" y="5091"/>
                </a:lnTo>
                <a:lnTo>
                  <a:pt x="10059" y="5067"/>
                </a:lnTo>
                <a:lnTo>
                  <a:pt x="10205" y="5091"/>
                </a:lnTo>
                <a:lnTo>
                  <a:pt x="10278" y="5115"/>
                </a:lnTo>
                <a:lnTo>
                  <a:pt x="10327" y="5164"/>
                </a:lnTo>
                <a:lnTo>
                  <a:pt x="11203" y="6041"/>
                </a:lnTo>
                <a:lnTo>
                  <a:pt x="11203" y="6041"/>
                </a:lnTo>
                <a:lnTo>
                  <a:pt x="11252" y="6090"/>
                </a:lnTo>
                <a:lnTo>
                  <a:pt x="11276" y="6163"/>
                </a:lnTo>
                <a:lnTo>
                  <a:pt x="11301" y="6309"/>
                </a:lnTo>
                <a:lnTo>
                  <a:pt x="11276" y="6455"/>
                </a:lnTo>
                <a:lnTo>
                  <a:pt x="11252" y="6528"/>
                </a:lnTo>
                <a:lnTo>
                  <a:pt x="11203" y="6577"/>
                </a:lnTo>
                <a:lnTo>
                  <a:pt x="9864" y="7916"/>
                </a:lnTo>
                <a:lnTo>
                  <a:pt x="9864" y="7916"/>
                </a:lnTo>
                <a:lnTo>
                  <a:pt x="9815" y="7965"/>
                </a:lnTo>
                <a:lnTo>
                  <a:pt x="9791" y="8038"/>
                </a:lnTo>
                <a:lnTo>
                  <a:pt x="9766" y="8184"/>
                </a:lnTo>
                <a:lnTo>
                  <a:pt x="9791" y="8330"/>
                </a:lnTo>
                <a:lnTo>
                  <a:pt x="9815" y="8403"/>
                </a:lnTo>
                <a:lnTo>
                  <a:pt x="9864" y="8452"/>
                </a:lnTo>
                <a:lnTo>
                  <a:pt x="9864" y="8452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Shape 770"/>
          <p:cNvSpPr/>
          <p:nvPr/>
        </p:nvSpPr>
        <p:spPr>
          <a:xfrm>
            <a:off x="5867400" y="2571750"/>
            <a:ext cx="304800" cy="152400"/>
          </a:xfrm>
          <a:custGeom>
            <a:avLst/>
            <a:gdLst/>
            <a:ahLst/>
            <a:cxnLst/>
            <a:rect l="0" t="0" r="0" b="0"/>
            <a:pathLst>
              <a:path w="16367" h="16368" fill="none" extrusionOk="0">
                <a:moveTo>
                  <a:pt x="16074" y="4385"/>
                </a:moveTo>
                <a:lnTo>
                  <a:pt x="11983" y="293"/>
                </a:lnTo>
                <a:lnTo>
                  <a:pt x="11983" y="293"/>
                </a:lnTo>
                <a:lnTo>
                  <a:pt x="11812" y="171"/>
                </a:lnTo>
                <a:lnTo>
                  <a:pt x="11642" y="74"/>
                </a:lnTo>
                <a:lnTo>
                  <a:pt x="11447" y="25"/>
                </a:lnTo>
                <a:lnTo>
                  <a:pt x="11252" y="1"/>
                </a:lnTo>
                <a:lnTo>
                  <a:pt x="5115" y="1"/>
                </a:lnTo>
                <a:lnTo>
                  <a:pt x="5115" y="1"/>
                </a:lnTo>
                <a:lnTo>
                  <a:pt x="4920" y="25"/>
                </a:lnTo>
                <a:lnTo>
                  <a:pt x="4725" y="74"/>
                </a:lnTo>
                <a:lnTo>
                  <a:pt x="4554" y="171"/>
                </a:lnTo>
                <a:lnTo>
                  <a:pt x="4384" y="293"/>
                </a:lnTo>
                <a:lnTo>
                  <a:pt x="292" y="4385"/>
                </a:lnTo>
                <a:lnTo>
                  <a:pt x="292" y="4385"/>
                </a:lnTo>
                <a:lnTo>
                  <a:pt x="171" y="4555"/>
                </a:lnTo>
                <a:lnTo>
                  <a:pt x="73" y="4726"/>
                </a:lnTo>
                <a:lnTo>
                  <a:pt x="24" y="4921"/>
                </a:lnTo>
                <a:lnTo>
                  <a:pt x="0" y="5115"/>
                </a:lnTo>
                <a:lnTo>
                  <a:pt x="0" y="11253"/>
                </a:lnTo>
                <a:lnTo>
                  <a:pt x="0" y="11253"/>
                </a:lnTo>
                <a:lnTo>
                  <a:pt x="24" y="11448"/>
                </a:lnTo>
                <a:lnTo>
                  <a:pt x="73" y="11642"/>
                </a:lnTo>
                <a:lnTo>
                  <a:pt x="171" y="11813"/>
                </a:lnTo>
                <a:lnTo>
                  <a:pt x="292" y="11983"/>
                </a:lnTo>
                <a:lnTo>
                  <a:pt x="4384" y="16075"/>
                </a:lnTo>
                <a:lnTo>
                  <a:pt x="4384" y="16075"/>
                </a:lnTo>
                <a:lnTo>
                  <a:pt x="4554" y="16197"/>
                </a:lnTo>
                <a:lnTo>
                  <a:pt x="4725" y="16294"/>
                </a:lnTo>
                <a:lnTo>
                  <a:pt x="4920" y="16343"/>
                </a:lnTo>
                <a:lnTo>
                  <a:pt x="5115" y="16367"/>
                </a:lnTo>
                <a:lnTo>
                  <a:pt x="11252" y="16367"/>
                </a:lnTo>
                <a:lnTo>
                  <a:pt x="11252" y="16367"/>
                </a:lnTo>
                <a:lnTo>
                  <a:pt x="11447" y="16343"/>
                </a:lnTo>
                <a:lnTo>
                  <a:pt x="11642" y="16294"/>
                </a:lnTo>
                <a:lnTo>
                  <a:pt x="11812" y="16197"/>
                </a:lnTo>
                <a:lnTo>
                  <a:pt x="11983" y="16075"/>
                </a:lnTo>
                <a:lnTo>
                  <a:pt x="16074" y="11983"/>
                </a:lnTo>
                <a:lnTo>
                  <a:pt x="16074" y="11983"/>
                </a:lnTo>
                <a:lnTo>
                  <a:pt x="16196" y="11813"/>
                </a:lnTo>
                <a:lnTo>
                  <a:pt x="16294" y="11642"/>
                </a:lnTo>
                <a:lnTo>
                  <a:pt x="16342" y="11448"/>
                </a:lnTo>
                <a:lnTo>
                  <a:pt x="16367" y="11253"/>
                </a:lnTo>
                <a:lnTo>
                  <a:pt x="16367" y="5115"/>
                </a:lnTo>
                <a:lnTo>
                  <a:pt x="16367" y="5115"/>
                </a:lnTo>
                <a:lnTo>
                  <a:pt x="16342" y="4921"/>
                </a:lnTo>
                <a:lnTo>
                  <a:pt x="16294" y="4726"/>
                </a:lnTo>
                <a:lnTo>
                  <a:pt x="16196" y="4555"/>
                </a:lnTo>
                <a:lnTo>
                  <a:pt x="16074" y="4385"/>
                </a:lnTo>
                <a:lnTo>
                  <a:pt x="16074" y="4385"/>
                </a:lnTo>
                <a:close/>
                <a:moveTo>
                  <a:pt x="9864" y="8452"/>
                </a:moveTo>
                <a:lnTo>
                  <a:pt x="11203" y="9792"/>
                </a:lnTo>
                <a:lnTo>
                  <a:pt x="11203" y="9792"/>
                </a:lnTo>
                <a:lnTo>
                  <a:pt x="11252" y="9840"/>
                </a:lnTo>
                <a:lnTo>
                  <a:pt x="11276" y="9913"/>
                </a:lnTo>
                <a:lnTo>
                  <a:pt x="11301" y="10059"/>
                </a:lnTo>
                <a:lnTo>
                  <a:pt x="11276" y="10206"/>
                </a:lnTo>
                <a:lnTo>
                  <a:pt x="11252" y="10279"/>
                </a:lnTo>
                <a:lnTo>
                  <a:pt x="11203" y="10327"/>
                </a:lnTo>
                <a:lnTo>
                  <a:pt x="10327" y="11204"/>
                </a:lnTo>
                <a:lnTo>
                  <a:pt x="10327" y="11204"/>
                </a:lnTo>
                <a:lnTo>
                  <a:pt x="10278" y="11253"/>
                </a:lnTo>
                <a:lnTo>
                  <a:pt x="10205" y="11277"/>
                </a:lnTo>
                <a:lnTo>
                  <a:pt x="10059" y="11302"/>
                </a:lnTo>
                <a:lnTo>
                  <a:pt x="9913" y="11277"/>
                </a:lnTo>
                <a:lnTo>
                  <a:pt x="9840" y="11253"/>
                </a:lnTo>
                <a:lnTo>
                  <a:pt x="9791" y="11204"/>
                </a:lnTo>
                <a:lnTo>
                  <a:pt x="8451" y="9865"/>
                </a:lnTo>
                <a:lnTo>
                  <a:pt x="8451" y="9865"/>
                </a:lnTo>
                <a:lnTo>
                  <a:pt x="8403" y="9816"/>
                </a:lnTo>
                <a:lnTo>
                  <a:pt x="8330" y="9792"/>
                </a:lnTo>
                <a:lnTo>
                  <a:pt x="8183" y="9767"/>
                </a:lnTo>
                <a:lnTo>
                  <a:pt x="8037" y="9792"/>
                </a:lnTo>
                <a:lnTo>
                  <a:pt x="7964" y="9816"/>
                </a:lnTo>
                <a:lnTo>
                  <a:pt x="7915" y="9865"/>
                </a:lnTo>
                <a:lnTo>
                  <a:pt x="6576" y="11204"/>
                </a:lnTo>
                <a:lnTo>
                  <a:pt x="6576" y="11204"/>
                </a:lnTo>
                <a:lnTo>
                  <a:pt x="6527" y="11253"/>
                </a:lnTo>
                <a:lnTo>
                  <a:pt x="6454" y="11277"/>
                </a:lnTo>
                <a:lnTo>
                  <a:pt x="6308" y="11302"/>
                </a:lnTo>
                <a:lnTo>
                  <a:pt x="6162" y="11277"/>
                </a:lnTo>
                <a:lnTo>
                  <a:pt x="6089" y="11253"/>
                </a:lnTo>
                <a:lnTo>
                  <a:pt x="6040" y="11204"/>
                </a:lnTo>
                <a:lnTo>
                  <a:pt x="5163" y="10327"/>
                </a:lnTo>
                <a:lnTo>
                  <a:pt x="5163" y="10327"/>
                </a:lnTo>
                <a:lnTo>
                  <a:pt x="5115" y="10279"/>
                </a:lnTo>
                <a:lnTo>
                  <a:pt x="5090" y="10206"/>
                </a:lnTo>
                <a:lnTo>
                  <a:pt x="5066" y="10059"/>
                </a:lnTo>
                <a:lnTo>
                  <a:pt x="5090" y="9913"/>
                </a:lnTo>
                <a:lnTo>
                  <a:pt x="5115" y="9840"/>
                </a:lnTo>
                <a:lnTo>
                  <a:pt x="5163" y="9792"/>
                </a:lnTo>
                <a:lnTo>
                  <a:pt x="6503" y="8452"/>
                </a:lnTo>
                <a:lnTo>
                  <a:pt x="6503" y="8452"/>
                </a:lnTo>
                <a:lnTo>
                  <a:pt x="6552" y="8403"/>
                </a:lnTo>
                <a:lnTo>
                  <a:pt x="6576" y="8330"/>
                </a:lnTo>
                <a:lnTo>
                  <a:pt x="6600" y="8184"/>
                </a:lnTo>
                <a:lnTo>
                  <a:pt x="6576" y="8038"/>
                </a:lnTo>
                <a:lnTo>
                  <a:pt x="6552" y="7965"/>
                </a:lnTo>
                <a:lnTo>
                  <a:pt x="6503" y="7916"/>
                </a:lnTo>
                <a:lnTo>
                  <a:pt x="5163" y="6577"/>
                </a:lnTo>
                <a:lnTo>
                  <a:pt x="5163" y="6577"/>
                </a:lnTo>
                <a:lnTo>
                  <a:pt x="5115" y="6528"/>
                </a:lnTo>
                <a:lnTo>
                  <a:pt x="5090" y="6455"/>
                </a:lnTo>
                <a:lnTo>
                  <a:pt x="5066" y="6309"/>
                </a:lnTo>
                <a:lnTo>
                  <a:pt x="5090" y="6163"/>
                </a:lnTo>
                <a:lnTo>
                  <a:pt x="5115" y="6090"/>
                </a:lnTo>
                <a:lnTo>
                  <a:pt x="5163" y="6041"/>
                </a:lnTo>
                <a:lnTo>
                  <a:pt x="6040" y="5164"/>
                </a:lnTo>
                <a:lnTo>
                  <a:pt x="6040" y="5164"/>
                </a:lnTo>
                <a:lnTo>
                  <a:pt x="6089" y="5115"/>
                </a:lnTo>
                <a:lnTo>
                  <a:pt x="6162" y="5091"/>
                </a:lnTo>
                <a:lnTo>
                  <a:pt x="6308" y="5067"/>
                </a:lnTo>
                <a:lnTo>
                  <a:pt x="6454" y="5091"/>
                </a:lnTo>
                <a:lnTo>
                  <a:pt x="6527" y="5115"/>
                </a:lnTo>
                <a:lnTo>
                  <a:pt x="6576" y="5164"/>
                </a:lnTo>
                <a:lnTo>
                  <a:pt x="7915" y="6504"/>
                </a:lnTo>
                <a:lnTo>
                  <a:pt x="7915" y="6504"/>
                </a:lnTo>
                <a:lnTo>
                  <a:pt x="7964" y="6552"/>
                </a:lnTo>
                <a:lnTo>
                  <a:pt x="8037" y="6577"/>
                </a:lnTo>
                <a:lnTo>
                  <a:pt x="8183" y="6601"/>
                </a:lnTo>
                <a:lnTo>
                  <a:pt x="8330" y="6577"/>
                </a:lnTo>
                <a:lnTo>
                  <a:pt x="8403" y="6552"/>
                </a:lnTo>
                <a:lnTo>
                  <a:pt x="8451" y="6504"/>
                </a:lnTo>
                <a:lnTo>
                  <a:pt x="9791" y="5164"/>
                </a:lnTo>
                <a:lnTo>
                  <a:pt x="9791" y="5164"/>
                </a:lnTo>
                <a:lnTo>
                  <a:pt x="9840" y="5115"/>
                </a:lnTo>
                <a:lnTo>
                  <a:pt x="9913" y="5091"/>
                </a:lnTo>
                <a:lnTo>
                  <a:pt x="10059" y="5067"/>
                </a:lnTo>
                <a:lnTo>
                  <a:pt x="10205" y="5091"/>
                </a:lnTo>
                <a:lnTo>
                  <a:pt x="10278" y="5115"/>
                </a:lnTo>
                <a:lnTo>
                  <a:pt x="10327" y="5164"/>
                </a:lnTo>
                <a:lnTo>
                  <a:pt x="11203" y="6041"/>
                </a:lnTo>
                <a:lnTo>
                  <a:pt x="11203" y="6041"/>
                </a:lnTo>
                <a:lnTo>
                  <a:pt x="11252" y="6090"/>
                </a:lnTo>
                <a:lnTo>
                  <a:pt x="11276" y="6163"/>
                </a:lnTo>
                <a:lnTo>
                  <a:pt x="11301" y="6309"/>
                </a:lnTo>
                <a:lnTo>
                  <a:pt x="11276" y="6455"/>
                </a:lnTo>
                <a:lnTo>
                  <a:pt x="11252" y="6528"/>
                </a:lnTo>
                <a:lnTo>
                  <a:pt x="11203" y="6577"/>
                </a:lnTo>
                <a:lnTo>
                  <a:pt x="9864" y="7916"/>
                </a:lnTo>
                <a:lnTo>
                  <a:pt x="9864" y="7916"/>
                </a:lnTo>
                <a:lnTo>
                  <a:pt x="9815" y="7965"/>
                </a:lnTo>
                <a:lnTo>
                  <a:pt x="9791" y="8038"/>
                </a:lnTo>
                <a:lnTo>
                  <a:pt x="9766" y="8184"/>
                </a:lnTo>
                <a:lnTo>
                  <a:pt x="9791" y="8330"/>
                </a:lnTo>
                <a:lnTo>
                  <a:pt x="9815" y="8403"/>
                </a:lnTo>
                <a:lnTo>
                  <a:pt x="9864" y="8452"/>
                </a:lnTo>
                <a:lnTo>
                  <a:pt x="9864" y="8452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770"/>
          <p:cNvSpPr/>
          <p:nvPr/>
        </p:nvSpPr>
        <p:spPr>
          <a:xfrm>
            <a:off x="5867400" y="3257550"/>
            <a:ext cx="304800" cy="152400"/>
          </a:xfrm>
          <a:custGeom>
            <a:avLst/>
            <a:gdLst/>
            <a:ahLst/>
            <a:cxnLst/>
            <a:rect l="0" t="0" r="0" b="0"/>
            <a:pathLst>
              <a:path w="16367" h="16368" fill="none" extrusionOk="0">
                <a:moveTo>
                  <a:pt x="16074" y="4385"/>
                </a:moveTo>
                <a:lnTo>
                  <a:pt x="11983" y="293"/>
                </a:lnTo>
                <a:lnTo>
                  <a:pt x="11983" y="293"/>
                </a:lnTo>
                <a:lnTo>
                  <a:pt x="11812" y="171"/>
                </a:lnTo>
                <a:lnTo>
                  <a:pt x="11642" y="74"/>
                </a:lnTo>
                <a:lnTo>
                  <a:pt x="11447" y="25"/>
                </a:lnTo>
                <a:lnTo>
                  <a:pt x="11252" y="1"/>
                </a:lnTo>
                <a:lnTo>
                  <a:pt x="5115" y="1"/>
                </a:lnTo>
                <a:lnTo>
                  <a:pt x="5115" y="1"/>
                </a:lnTo>
                <a:lnTo>
                  <a:pt x="4920" y="25"/>
                </a:lnTo>
                <a:lnTo>
                  <a:pt x="4725" y="74"/>
                </a:lnTo>
                <a:lnTo>
                  <a:pt x="4554" y="171"/>
                </a:lnTo>
                <a:lnTo>
                  <a:pt x="4384" y="293"/>
                </a:lnTo>
                <a:lnTo>
                  <a:pt x="292" y="4385"/>
                </a:lnTo>
                <a:lnTo>
                  <a:pt x="292" y="4385"/>
                </a:lnTo>
                <a:lnTo>
                  <a:pt x="171" y="4555"/>
                </a:lnTo>
                <a:lnTo>
                  <a:pt x="73" y="4726"/>
                </a:lnTo>
                <a:lnTo>
                  <a:pt x="24" y="4921"/>
                </a:lnTo>
                <a:lnTo>
                  <a:pt x="0" y="5115"/>
                </a:lnTo>
                <a:lnTo>
                  <a:pt x="0" y="11253"/>
                </a:lnTo>
                <a:lnTo>
                  <a:pt x="0" y="11253"/>
                </a:lnTo>
                <a:lnTo>
                  <a:pt x="24" y="11448"/>
                </a:lnTo>
                <a:lnTo>
                  <a:pt x="73" y="11642"/>
                </a:lnTo>
                <a:lnTo>
                  <a:pt x="171" y="11813"/>
                </a:lnTo>
                <a:lnTo>
                  <a:pt x="292" y="11983"/>
                </a:lnTo>
                <a:lnTo>
                  <a:pt x="4384" y="16075"/>
                </a:lnTo>
                <a:lnTo>
                  <a:pt x="4384" y="16075"/>
                </a:lnTo>
                <a:lnTo>
                  <a:pt x="4554" y="16197"/>
                </a:lnTo>
                <a:lnTo>
                  <a:pt x="4725" y="16294"/>
                </a:lnTo>
                <a:lnTo>
                  <a:pt x="4920" y="16343"/>
                </a:lnTo>
                <a:lnTo>
                  <a:pt x="5115" y="16367"/>
                </a:lnTo>
                <a:lnTo>
                  <a:pt x="11252" y="16367"/>
                </a:lnTo>
                <a:lnTo>
                  <a:pt x="11252" y="16367"/>
                </a:lnTo>
                <a:lnTo>
                  <a:pt x="11447" y="16343"/>
                </a:lnTo>
                <a:lnTo>
                  <a:pt x="11642" y="16294"/>
                </a:lnTo>
                <a:lnTo>
                  <a:pt x="11812" y="16197"/>
                </a:lnTo>
                <a:lnTo>
                  <a:pt x="11983" y="16075"/>
                </a:lnTo>
                <a:lnTo>
                  <a:pt x="16074" y="11983"/>
                </a:lnTo>
                <a:lnTo>
                  <a:pt x="16074" y="11983"/>
                </a:lnTo>
                <a:lnTo>
                  <a:pt x="16196" y="11813"/>
                </a:lnTo>
                <a:lnTo>
                  <a:pt x="16294" y="11642"/>
                </a:lnTo>
                <a:lnTo>
                  <a:pt x="16342" y="11448"/>
                </a:lnTo>
                <a:lnTo>
                  <a:pt x="16367" y="11253"/>
                </a:lnTo>
                <a:lnTo>
                  <a:pt x="16367" y="5115"/>
                </a:lnTo>
                <a:lnTo>
                  <a:pt x="16367" y="5115"/>
                </a:lnTo>
                <a:lnTo>
                  <a:pt x="16342" y="4921"/>
                </a:lnTo>
                <a:lnTo>
                  <a:pt x="16294" y="4726"/>
                </a:lnTo>
                <a:lnTo>
                  <a:pt x="16196" y="4555"/>
                </a:lnTo>
                <a:lnTo>
                  <a:pt x="16074" y="4385"/>
                </a:lnTo>
                <a:lnTo>
                  <a:pt x="16074" y="4385"/>
                </a:lnTo>
                <a:close/>
                <a:moveTo>
                  <a:pt x="9864" y="8452"/>
                </a:moveTo>
                <a:lnTo>
                  <a:pt x="11203" y="9792"/>
                </a:lnTo>
                <a:lnTo>
                  <a:pt x="11203" y="9792"/>
                </a:lnTo>
                <a:lnTo>
                  <a:pt x="11252" y="9840"/>
                </a:lnTo>
                <a:lnTo>
                  <a:pt x="11276" y="9913"/>
                </a:lnTo>
                <a:lnTo>
                  <a:pt x="11301" y="10059"/>
                </a:lnTo>
                <a:lnTo>
                  <a:pt x="11276" y="10206"/>
                </a:lnTo>
                <a:lnTo>
                  <a:pt x="11252" y="10279"/>
                </a:lnTo>
                <a:lnTo>
                  <a:pt x="11203" y="10327"/>
                </a:lnTo>
                <a:lnTo>
                  <a:pt x="10327" y="11204"/>
                </a:lnTo>
                <a:lnTo>
                  <a:pt x="10327" y="11204"/>
                </a:lnTo>
                <a:lnTo>
                  <a:pt x="10278" y="11253"/>
                </a:lnTo>
                <a:lnTo>
                  <a:pt x="10205" y="11277"/>
                </a:lnTo>
                <a:lnTo>
                  <a:pt x="10059" y="11302"/>
                </a:lnTo>
                <a:lnTo>
                  <a:pt x="9913" y="11277"/>
                </a:lnTo>
                <a:lnTo>
                  <a:pt x="9840" y="11253"/>
                </a:lnTo>
                <a:lnTo>
                  <a:pt x="9791" y="11204"/>
                </a:lnTo>
                <a:lnTo>
                  <a:pt x="8451" y="9865"/>
                </a:lnTo>
                <a:lnTo>
                  <a:pt x="8451" y="9865"/>
                </a:lnTo>
                <a:lnTo>
                  <a:pt x="8403" y="9816"/>
                </a:lnTo>
                <a:lnTo>
                  <a:pt x="8330" y="9792"/>
                </a:lnTo>
                <a:lnTo>
                  <a:pt x="8183" y="9767"/>
                </a:lnTo>
                <a:lnTo>
                  <a:pt x="8037" y="9792"/>
                </a:lnTo>
                <a:lnTo>
                  <a:pt x="7964" y="9816"/>
                </a:lnTo>
                <a:lnTo>
                  <a:pt x="7915" y="9865"/>
                </a:lnTo>
                <a:lnTo>
                  <a:pt x="6576" y="11204"/>
                </a:lnTo>
                <a:lnTo>
                  <a:pt x="6576" y="11204"/>
                </a:lnTo>
                <a:lnTo>
                  <a:pt x="6527" y="11253"/>
                </a:lnTo>
                <a:lnTo>
                  <a:pt x="6454" y="11277"/>
                </a:lnTo>
                <a:lnTo>
                  <a:pt x="6308" y="11302"/>
                </a:lnTo>
                <a:lnTo>
                  <a:pt x="6162" y="11277"/>
                </a:lnTo>
                <a:lnTo>
                  <a:pt x="6089" y="11253"/>
                </a:lnTo>
                <a:lnTo>
                  <a:pt x="6040" y="11204"/>
                </a:lnTo>
                <a:lnTo>
                  <a:pt x="5163" y="10327"/>
                </a:lnTo>
                <a:lnTo>
                  <a:pt x="5163" y="10327"/>
                </a:lnTo>
                <a:lnTo>
                  <a:pt x="5115" y="10279"/>
                </a:lnTo>
                <a:lnTo>
                  <a:pt x="5090" y="10206"/>
                </a:lnTo>
                <a:lnTo>
                  <a:pt x="5066" y="10059"/>
                </a:lnTo>
                <a:lnTo>
                  <a:pt x="5090" y="9913"/>
                </a:lnTo>
                <a:lnTo>
                  <a:pt x="5115" y="9840"/>
                </a:lnTo>
                <a:lnTo>
                  <a:pt x="5163" y="9792"/>
                </a:lnTo>
                <a:lnTo>
                  <a:pt x="6503" y="8452"/>
                </a:lnTo>
                <a:lnTo>
                  <a:pt x="6503" y="8452"/>
                </a:lnTo>
                <a:lnTo>
                  <a:pt x="6552" y="8403"/>
                </a:lnTo>
                <a:lnTo>
                  <a:pt x="6576" y="8330"/>
                </a:lnTo>
                <a:lnTo>
                  <a:pt x="6600" y="8184"/>
                </a:lnTo>
                <a:lnTo>
                  <a:pt x="6576" y="8038"/>
                </a:lnTo>
                <a:lnTo>
                  <a:pt x="6552" y="7965"/>
                </a:lnTo>
                <a:lnTo>
                  <a:pt x="6503" y="7916"/>
                </a:lnTo>
                <a:lnTo>
                  <a:pt x="5163" y="6577"/>
                </a:lnTo>
                <a:lnTo>
                  <a:pt x="5163" y="6577"/>
                </a:lnTo>
                <a:lnTo>
                  <a:pt x="5115" y="6528"/>
                </a:lnTo>
                <a:lnTo>
                  <a:pt x="5090" y="6455"/>
                </a:lnTo>
                <a:lnTo>
                  <a:pt x="5066" y="6309"/>
                </a:lnTo>
                <a:lnTo>
                  <a:pt x="5090" y="6163"/>
                </a:lnTo>
                <a:lnTo>
                  <a:pt x="5115" y="6090"/>
                </a:lnTo>
                <a:lnTo>
                  <a:pt x="5163" y="6041"/>
                </a:lnTo>
                <a:lnTo>
                  <a:pt x="6040" y="5164"/>
                </a:lnTo>
                <a:lnTo>
                  <a:pt x="6040" y="5164"/>
                </a:lnTo>
                <a:lnTo>
                  <a:pt x="6089" y="5115"/>
                </a:lnTo>
                <a:lnTo>
                  <a:pt x="6162" y="5091"/>
                </a:lnTo>
                <a:lnTo>
                  <a:pt x="6308" y="5067"/>
                </a:lnTo>
                <a:lnTo>
                  <a:pt x="6454" y="5091"/>
                </a:lnTo>
                <a:lnTo>
                  <a:pt x="6527" y="5115"/>
                </a:lnTo>
                <a:lnTo>
                  <a:pt x="6576" y="5164"/>
                </a:lnTo>
                <a:lnTo>
                  <a:pt x="7915" y="6504"/>
                </a:lnTo>
                <a:lnTo>
                  <a:pt x="7915" y="6504"/>
                </a:lnTo>
                <a:lnTo>
                  <a:pt x="7964" y="6552"/>
                </a:lnTo>
                <a:lnTo>
                  <a:pt x="8037" y="6577"/>
                </a:lnTo>
                <a:lnTo>
                  <a:pt x="8183" y="6601"/>
                </a:lnTo>
                <a:lnTo>
                  <a:pt x="8330" y="6577"/>
                </a:lnTo>
                <a:lnTo>
                  <a:pt x="8403" y="6552"/>
                </a:lnTo>
                <a:lnTo>
                  <a:pt x="8451" y="6504"/>
                </a:lnTo>
                <a:lnTo>
                  <a:pt x="9791" y="5164"/>
                </a:lnTo>
                <a:lnTo>
                  <a:pt x="9791" y="5164"/>
                </a:lnTo>
                <a:lnTo>
                  <a:pt x="9840" y="5115"/>
                </a:lnTo>
                <a:lnTo>
                  <a:pt x="9913" y="5091"/>
                </a:lnTo>
                <a:lnTo>
                  <a:pt x="10059" y="5067"/>
                </a:lnTo>
                <a:lnTo>
                  <a:pt x="10205" y="5091"/>
                </a:lnTo>
                <a:lnTo>
                  <a:pt x="10278" y="5115"/>
                </a:lnTo>
                <a:lnTo>
                  <a:pt x="10327" y="5164"/>
                </a:lnTo>
                <a:lnTo>
                  <a:pt x="11203" y="6041"/>
                </a:lnTo>
                <a:lnTo>
                  <a:pt x="11203" y="6041"/>
                </a:lnTo>
                <a:lnTo>
                  <a:pt x="11252" y="6090"/>
                </a:lnTo>
                <a:lnTo>
                  <a:pt x="11276" y="6163"/>
                </a:lnTo>
                <a:lnTo>
                  <a:pt x="11301" y="6309"/>
                </a:lnTo>
                <a:lnTo>
                  <a:pt x="11276" y="6455"/>
                </a:lnTo>
                <a:lnTo>
                  <a:pt x="11252" y="6528"/>
                </a:lnTo>
                <a:lnTo>
                  <a:pt x="11203" y="6577"/>
                </a:lnTo>
                <a:lnTo>
                  <a:pt x="9864" y="7916"/>
                </a:lnTo>
                <a:lnTo>
                  <a:pt x="9864" y="7916"/>
                </a:lnTo>
                <a:lnTo>
                  <a:pt x="9815" y="7965"/>
                </a:lnTo>
                <a:lnTo>
                  <a:pt x="9791" y="8038"/>
                </a:lnTo>
                <a:lnTo>
                  <a:pt x="9766" y="8184"/>
                </a:lnTo>
                <a:lnTo>
                  <a:pt x="9791" y="8330"/>
                </a:lnTo>
                <a:lnTo>
                  <a:pt x="9815" y="8403"/>
                </a:lnTo>
                <a:lnTo>
                  <a:pt x="9864" y="8452"/>
                </a:lnTo>
                <a:lnTo>
                  <a:pt x="9864" y="8452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Shape 770"/>
          <p:cNvSpPr/>
          <p:nvPr/>
        </p:nvSpPr>
        <p:spPr>
          <a:xfrm>
            <a:off x="5867400" y="3867150"/>
            <a:ext cx="304800" cy="152400"/>
          </a:xfrm>
          <a:custGeom>
            <a:avLst/>
            <a:gdLst/>
            <a:ahLst/>
            <a:cxnLst/>
            <a:rect l="0" t="0" r="0" b="0"/>
            <a:pathLst>
              <a:path w="16367" h="16368" fill="none" extrusionOk="0">
                <a:moveTo>
                  <a:pt x="16074" y="4385"/>
                </a:moveTo>
                <a:lnTo>
                  <a:pt x="11983" y="293"/>
                </a:lnTo>
                <a:lnTo>
                  <a:pt x="11983" y="293"/>
                </a:lnTo>
                <a:lnTo>
                  <a:pt x="11812" y="171"/>
                </a:lnTo>
                <a:lnTo>
                  <a:pt x="11642" y="74"/>
                </a:lnTo>
                <a:lnTo>
                  <a:pt x="11447" y="25"/>
                </a:lnTo>
                <a:lnTo>
                  <a:pt x="11252" y="1"/>
                </a:lnTo>
                <a:lnTo>
                  <a:pt x="5115" y="1"/>
                </a:lnTo>
                <a:lnTo>
                  <a:pt x="5115" y="1"/>
                </a:lnTo>
                <a:lnTo>
                  <a:pt x="4920" y="25"/>
                </a:lnTo>
                <a:lnTo>
                  <a:pt x="4725" y="74"/>
                </a:lnTo>
                <a:lnTo>
                  <a:pt x="4554" y="171"/>
                </a:lnTo>
                <a:lnTo>
                  <a:pt x="4384" y="293"/>
                </a:lnTo>
                <a:lnTo>
                  <a:pt x="292" y="4385"/>
                </a:lnTo>
                <a:lnTo>
                  <a:pt x="292" y="4385"/>
                </a:lnTo>
                <a:lnTo>
                  <a:pt x="171" y="4555"/>
                </a:lnTo>
                <a:lnTo>
                  <a:pt x="73" y="4726"/>
                </a:lnTo>
                <a:lnTo>
                  <a:pt x="24" y="4921"/>
                </a:lnTo>
                <a:lnTo>
                  <a:pt x="0" y="5115"/>
                </a:lnTo>
                <a:lnTo>
                  <a:pt x="0" y="11253"/>
                </a:lnTo>
                <a:lnTo>
                  <a:pt x="0" y="11253"/>
                </a:lnTo>
                <a:lnTo>
                  <a:pt x="24" y="11448"/>
                </a:lnTo>
                <a:lnTo>
                  <a:pt x="73" y="11642"/>
                </a:lnTo>
                <a:lnTo>
                  <a:pt x="171" y="11813"/>
                </a:lnTo>
                <a:lnTo>
                  <a:pt x="292" y="11983"/>
                </a:lnTo>
                <a:lnTo>
                  <a:pt x="4384" y="16075"/>
                </a:lnTo>
                <a:lnTo>
                  <a:pt x="4384" y="16075"/>
                </a:lnTo>
                <a:lnTo>
                  <a:pt x="4554" y="16197"/>
                </a:lnTo>
                <a:lnTo>
                  <a:pt x="4725" y="16294"/>
                </a:lnTo>
                <a:lnTo>
                  <a:pt x="4920" y="16343"/>
                </a:lnTo>
                <a:lnTo>
                  <a:pt x="5115" y="16367"/>
                </a:lnTo>
                <a:lnTo>
                  <a:pt x="11252" y="16367"/>
                </a:lnTo>
                <a:lnTo>
                  <a:pt x="11252" y="16367"/>
                </a:lnTo>
                <a:lnTo>
                  <a:pt x="11447" y="16343"/>
                </a:lnTo>
                <a:lnTo>
                  <a:pt x="11642" y="16294"/>
                </a:lnTo>
                <a:lnTo>
                  <a:pt x="11812" y="16197"/>
                </a:lnTo>
                <a:lnTo>
                  <a:pt x="11983" y="16075"/>
                </a:lnTo>
                <a:lnTo>
                  <a:pt x="16074" y="11983"/>
                </a:lnTo>
                <a:lnTo>
                  <a:pt x="16074" y="11983"/>
                </a:lnTo>
                <a:lnTo>
                  <a:pt x="16196" y="11813"/>
                </a:lnTo>
                <a:lnTo>
                  <a:pt x="16294" y="11642"/>
                </a:lnTo>
                <a:lnTo>
                  <a:pt x="16342" y="11448"/>
                </a:lnTo>
                <a:lnTo>
                  <a:pt x="16367" y="11253"/>
                </a:lnTo>
                <a:lnTo>
                  <a:pt x="16367" y="5115"/>
                </a:lnTo>
                <a:lnTo>
                  <a:pt x="16367" y="5115"/>
                </a:lnTo>
                <a:lnTo>
                  <a:pt x="16342" y="4921"/>
                </a:lnTo>
                <a:lnTo>
                  <a:pt x="16294" y="4726"/>
                </a:lnTo>
                <a:lnTo>
                  <a:pt x="16196" y="4555"/>
                </a:lnTo>
                <a:lnTo>
                  <a:pt x="16074" y="4385"/>
                </a:lnTo>
                <a:lnTo>
                  <a:pt x="16074" y="4385"/>
                </a:lnTo>
                <a:close/>
                <a:moveTo>
                  <a:pt x="9864" y="8452"/>
                </a:moveTo>
                <a:lnTo>
                  <a:pt x="11203" y="9792"/>
                </a:lnTo>
                <a:lnTo>
                  <a:pt x="11203" y="9792"/>
                </a:lnTo>
                <a:lnTo>
                  <a:pt x="11252" y="9840"/>
                </a:lnTo>
                <a:lnTo>
                  <a:pt x="11276" y="9913"/>
                </a:lnTo>
                <a:lnTo>
                  <a:pt x="11301" y="10059"/>
                </a:lnTo>
                <a:lnTo>
                  <a:pt x="11276" y="10206"/>
                </a:lnTo>
                <a:lnTo>
                  <a:pt x="11252" y="10279"/>
                </a:lnTo>
                <a:lnTo>
                  <a:pt x="11203" y="10327"/>
                </a:lnTo>
                <a:lnTo>
                  <a:pt x="10327" y="11204"/>
                </a:lnTo>
                <a:lnTo>
                  <a:pt x="10327" y="11204"/>
                </a:lnTo>
                <a:lnTo>
                  <a:pt x="10278" y="11253"/>
                </a:lnTo>
                <a:lnTo>
                  <a:pt x="10205" y="11277"/>
                </a:lnTo>
                <a:lnTo>
                  <a:pt x="10059" y="11302"/>
                </a:lnTo>
                <a:lnTo>
                  <a:pt x="9913" y="11277"/>
                </a:lnTo>
                <a:lnTo>
                  <a:pt x="9840" y="11253"/>
                </a:lnTo>
                <a:lnTo>
                  <a:pt x="9791" y="11204"/>
                </a:lnTo>
                <a:lnTo>
                  <a:pt x="8451" y="9865"/>
                </a:lnTo>
                <a:lnTo>
                  <a:pt x="8451" y="9865"/>
                </a:lnTo>
                <a:lnTo>
                  <a:pt x="8403" y="9816"/>
                </a:lnTo>
                <a:lnTo>
                  <a:pt x="8330" y="9792"/>
                </a:lnTo>
                <a:lnTo>
                  <a:pt x="8183" y="9767"/>
                </a:lnTo>
                <a:lnTo>
                  <a:pt x="8037" y="9792"/>
                </a:lnTo>
                <a:lnTo>
                  <a:pt x="7964" y="9816"/>
                </a:lnTo>
                <a:lnTo>
                  <a:pt x="7915" y="9865"/>
                </a:lnTo>
                <a:lnTo>
                  <a:pt x="6576" y="11204"/>
                </a:lnTo>
                <a:lnTo>
                  <a:pt x="6576" y="11204"/>
                </a:lnTo>
                <a:lnTo>
                  <a:pt x="6527" y="11253"/>
                </a:lnTo>
                <a:lnTo>
                  <a:pt x="6454" y="11277"/>
                </a:lnTo>
                <a:lnTo>
                  <a:pt x="6308" y="11302"/>
                </a:lnTo>
                <a:lnTo>
                  <a:pt x="6162" y="11277"/>
                </a:lnTo>
                <a:lnTo>
                  <a:pt x="6089" y="11253"/>
                </a:lnTo>
                <a:lnTo>
                  <a:pt x="6040" y="11204"/>
                </a:lnTo>
                <a:lnTo>
                  <a:pt x="5163" y="10327"/>
                </a:lnTo>
                <a:lnTo>
                  <a:pt x="5163" y="10327"/>
                </a:lnTo>
                <a:lnTo>
                  <a:pt x="5115" y="10279"/>
                </a:lnTo>
                <a:lnTo>
                  <a:pt x="5090" y="10206"/>
                </a:lnTo>
                <a:lnTo>
                  <a:pt x="5066" y="10059"/>
                </a:lnTo>
                <a:lnTo>
                  <a:pt x="5090" y="9913"/>
                </a:lnTo>
                <a:lnTo>
                  <a:pt x="5115" y="9840"/>
                </a:lnTo>
                <a:lnTo>
                  <a:pt x="5163" y="9792"/>
                </a:lnTo>
                <a:lnTo>
                  <a:pt x="6503" y="8452"/>
                </a:lnTo>
                <a:lnTo>
                  <a:pt x="6503" y="8452"/>
                </a:lnTo>
                <a:lnTo>
                  <a:pt x="6552" y="8403"/>
                </a:lnTo>
                <a:lnTo>
                  <a:pt x="6576" y="8330"/>
                </a:lnTo>
                <a:lnTo>
                  <a:pt x="6600" y="8184"/>
                </a:lnTo>
                <a:lnTo>
                  <a:pt x="6576" y="8038"/>
                </a:lnTo>
                <a:lnTo>
                  <a:pt x="6552" y="7965"/>
                </a:lnTo>
                <a:lnTo>
                  <a:pt x="6503" y="7916"/>
                </a:lnTo>
                <a:lnTo>
                  <a:pt x="5163" y="6577"/>
                </a:lnTo>
                <a:lnTo>
                  <a:pt x="5163" y="6577"/>
                </a:lnTo>
                <a:lnTo>
                  <a:pt x="5115" y="6528"/>
                </a:lnTo>
                <a:lnTo>
                  <a:pt x="5090" y="6455"/>
                </a:lnTo>
                <a:lnTo>
                  <a:pt x="5066" y="6309"/>
                </a:lnTo>
                <a:lnTo>
                  <a:pt x="5090" y="6163"/>
                </a:lnTo>
                <a:lnTo>
                  <a:pt x="5115" y="6090"/>
                </a:lnTo>
                <a:lnTo>
                  <a:pt x="5163" y="6041"/>
                </a:lnTo>
                <a:lnTo>
                  <a:pt x="6040" y="5164"/>
                </a:lnTo>
                <a:lnTo>
                  <a:pt x="6040" y="5164"/>
                </a:lnTo>
                <a:lnTo>
                  <a:pt x="6089" y="5115"/>
                </a:lnTo>
                <a:lnTo>
                  <a:pt x="6162" y="5091"/>
                </a:lnTo>
                <a:lnTo>
                  <a:pt x="6308" y="5067"/>
                </a:lnTo>
                <a:lnTo>
                  <a:pt x="6454" y="5091"/>
                </a:lnTo>
                <a:lnTo>
                  <a:pt x="6527" y="5115"/>
                </a:lnTo>
                <a:lnTo>
                  <a:pt x="6576" y="5164"/>
                </a:lnTo>
                <a:lnTo>
                  <a:pt x="7915" y="6504"/>
                </a:lnTo>
                <a:lnTo>
                  <a:pt x="7915" y="6504"/>
                </a:lnTo>
                <a:lnTo>
                  <a:pt x="7964" y="6552"/>
                </a:lnTo>
                <a:lnTo>
                  <a:pt x="8037" y="6577"/>
                </a:lnTo>
                <a:lnTo>
                  <a:pt x="8183" y="6601"/>
                </a:lnTo>
                <a:lnTo>
                  <a:pt x="8330" y="6577"/>
                </a:lnTo>
                <a:lnTo>
                  <a:pt x="8403" y="6552"/>
                </a:lnTo>
                <a:lnTo>
                  <a:pt x="8451" y="6504"/>
                </a:lnTo>
                <a:lnTo>
                  <a:pt x="9791" y="5164"/>
                </a:lnTo>
                <a:lnTo>
                  <a:pt x="9791" y="5164"/>
                </a:lnTo>
                <a:lnTo>
                  <a:pt x="9840" y="5115"/>
                </a:lnTo>
                <a:lnTo>
                  <a:pt x="9913" y="5091"/>
                </a:lnTo>
                <a:lnTo>
                  <a:pt x="10059" y="5067"/>
                </a:lnTo>
                <a:lnTo>
                  <a:pt x="10205" y="5091"/>
                </a:lnTo>
                <a:lnTo>
                  <a:pt x="10278" y="5115"/>
                </a:lnTo>
                <a:lnTo>
                  <a:pt x="10327" y="5164"/>
                </a:lnTo>
                <a:lnTo>
                  <a:pt x="11203" y="6041"/>
                </a:lnTo>
                <a:lnTo>
                  <a:pt x="11203" y="6041"/>
                </a:lnTo>
                <a:lnTo>
                  <a:pt x="11252" y="6090"/>
                </a:lnTo>
                <a:lnTo>
                  <a:pt x="11276" y="6163"/>
                </a:lnTo>
                <a:lnTo>
                  <a:pt x="11301" y="6309"/>
                </a:lnTo>
                <a:lnTo>
                  <a:pt x="11276" y="6455"/>
                </a:lnTo>
                <a:lnTo>
                  <a:pt x="11252" y="6528"/>
                </a:lnTo>
                <a:lnTo>
                  <a:pt x="11203" y="6577"/>
                </a:lnTo>
                <a:lnTo>
                  <a:pt x="9864" y="7916"/>
                </a:lnTo>
                <a:lnTo>
                  <a:pt x="9864" y="7916"/>
                </a:lnTo>
                <a:lnTo>
                  <a:pt x="9815" y="7965"/>
                </a:lnTo>
                <a:lnTo>
                  <a:pt x="9791" y="8038"/>
                </a:lnTo>
                <a:lnTo>
                  <a:pt x="9766" y="8184"/>
                </a:lnTo>
                <a:lnTo>
                  <a:pt x="9791" y="8330"/>
                </a:lnTo>
                <a:lnTo>
                  <a:pt x="9815" y="8403"/>
                </a:lnTo>
                <a:lnTo>
                  <a:pt x="9864" y="8452"/>
                </a:lnTo>
                <a:lnTo>
                  <a:pt x="9864" y="8452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Shape 770"/>
          <p:cNvSpPr/>
          <p:nvPr/>
        </p:nvSpPr>
        <p:spPr>
          <a:xfrm>
            <a:off x="5867400" y="4248150"/>
            <a:ext cx="304800" cy="152400"/>
          </a:xfrm>
          <a:custGeom>
            <a:avLst/>
            <a:gdLst/>
            <a:ahLst/>
            <a:cxnLst/>
            <a:rect l="0" t="0" r="0" b="0"/>
            <a:pathLst>
              <a:path w="16367" h="16368" fill="none" extrusionOk="0">
                <a:moveTo>
                  <a:pt x="16074" y="4385"/>
                </a:moveTo>
                <a:lnTo>
                  <a:pt x="11983" y="293"/>
                </a:lnTo>
                <a:lnTo>
                  <a:pt x="11983" y="293"/>
                </a:lnTo>
                <a:lnTo>
                  <a:pt x="11812" y="171"/>
                </a:lnTo>
                <a:lnTo>
                  <a:pt x="11642" y="74"/>
                </a:lnTo>
                <a:lnTo>
                  <a:pt x="11447" y="25"/>
                </a:lnTo>
                <a:lnTo>
                  <a:pt x="11252" y="1"/>
                </a:lnTo>
                <a:lnTo>
                  <a:pt x="5115" y="1"/>
                </a:lnTo>
                <a:lnTo>
                  <a:pt x="5115" y="1"/>
                </a:lnTo>
                <a:lnTo>
                  <a:pt x="4920" y="25"/>
                </a:lnTo>
                <a:lnTo>
                  <a:pt x="4725" y="74"/>
                </a:lnTo>
                <a:lnTo>
                  <a:pt x="4554" y="171"/>
                </a:lnTo>
                <a:lnTo>
                  <a:pt x="4384" y="293"/>
                </a:lnTo>
                <a:lnTo>
                  <a:pt x="292" y="4385"/>
                </a:lnTo>
                <a:lnTo>
                  <a:pt x="292" y="4385"/>
                </a:lnTo>
                <a:lnTo>
                  <a:pt x="171" y="4555"/>
                </a:lnTo>
                <a:lnTo>
                  <a:pt x="73" y="4726"/>
                </a:lnTo>
                <a:lnTo>
                  <a:pt x="24" y="4921"/>
                </a:lnTo>
                <a:lnTo>
                  <a:pt x="0" y="5115"/>
                </a:lnTo>
                <a:lnTo>
                  <a:pt x="0" y="11253"/>
                </a:lnTo>
                <a:lnTo>
                  <a:pt x="0" y="11253"/>
                </a:lnTo>
                <a:lnTo>
                  <a:pt x="24" y="11448"/>
                </a:lnTo>
                <a:lnTo>
                  <a:pt x="73" y="11642"/>
                </a:lnTo>
                <a:lnTo>
                  <a:pt x="171" y="11813"/>
                </a:lnTo>
                <a:lnTo>
                  <a:pt x="292" y="11983"/>
                </a:lnTo>
                <a:lnTo>
                  <a:pt x="4384" y="16075"/>
                </a:lnTo>
                <a:lnTo>
                  <a:pt x="4384" y="16075"/>
                </a:lnTo>
                <a:lnTo>
                  <a:pt x="4554" y="16197"/>
                </a:lnTo>
                <a:lnTo>
                  <a:pt x="4725" y="16294"/>
                </a:lnTo>
                <a:lnTo>
                  <a:pt x="4920" y="16343"/>
                </a:lnTo>
                <a:lnTo>
                  <a:pt x="5115" y="16367"/>
                </a:lnTo>
                <a:lnTo>
                  <a:pt x="11252" y="16367"/>
                </a:lnTo>
                <a:lnTo>
                  <a:pt x="11252" y="16367"/>
                </a:lnTo>
                <a:lnTo>
                  <a:pt x="11447" y="16343"/>
                </a:lnTo>
                <a:lnTo>
                  <a:pt x="11642" y="16294"/>
                </a:lnTo>
                <a:lnTo>
                  <a:pt x="11812" y="16197"/>
                </a:lnTo>
                <a:lnTo>
                  <a:pt x="11983" y="16075"/>
                </a:lnTo>
                <a:lnTo>
                  <a:pt x="16074" y="11983"/>
                </a:lnTo>
                <a:lnTo>
                  <a:pt x="16074" y="11983"/>
                </a:lnTo>
                <a:lnTo>
                  <a:pt x="16196" y="11813"/>
                </a:lnTo>
                <a:lnTo>
                  <a:pt x="16294" y="11642"/>
                </a:lnTo>
                <a:lnTo>
                  <a:pt x="16342" y="11448"/>
                </a:lnTo>
                <a:lnTo>
                  <a:pt x="16367" y="11253"/>
                </a:lnTo>
                <a:lnTo>
                  <a:pt x="16367" y="5115"/>
                </a:lnTo>
                <a:lnTo>
                  <a:pt x="16367" y="5115"/>
                </a:lnTo>
                <a:lnTo>
                  <a:pt x="16342" y="4921"/>
                </a:lnTo>
                <a:lnTo>
                  <a:pt x="16294" y="4726"/>
                </a:lnTo>
                <a:lnTo>
                  <a:pt x="16196" y="4555"/>
                </a:lnTo>
                <a:lnTo>
                  <a:pt x="16074" y="4385"/>
                </a:lnTo>
                <a:lnTo>
                  <a:pt x="16074" y="4385"/>
                </a:lnTo>
                <a:close/>
                <a:moveTo>
                  <a:pt x="9864" y="8452"/>
                </a:moveTo>
                <a:lnTo>
                  <a:pt x="11203" y="9792"/>
                </a:lnTo>
                <a:lnTo>
                  <a:pt x="11203" y="9792"/>
                </a:lnTo>
                <a:lnTo>
                  <a:pt x="11252" y="9840"/>
                </a:lnTo>
                <a:lnTo>
                  <a:pt x="11276" y="9913"/>
                </a:lnTo>
                <a:lnTo>
                  <a:pt x="11301" y="10059"/>
                </a:lnTo>
                <a:lnTo>
                  <a:pt x="11276" y="10206"/>
                </a:lnTo>
                <a:lnTo>
                  <a:pt x="11252" y="10279"/>
                </a:lnTo>
                <a:lnTo>
                  <a:pt x="11203" y="10327"/>
                </a:lnTo>
                <a:lnTo>
                  <a:pt x="10327" y="11204"/>
                </a:lnTo>
                <a:lnTo>
                  <a:pt x="10327" y="11204"/>
                </a:lnTo>
                <a:lnTo>
                  <a:pt x="10278" y="11253"/>
                </a:lnTo>
                <a:lnTo>
                  <a:pt x="10205" y="11277"/>
                </a:lnTo>
                <a:lnTo>
                  <a:pt x="10059" y="11302"/>
                </a:lnTo>
                <a:lnTo>
                  <a:pt x="9913" y="11277"/>
                </a:lnTo>
                <a:lnTo>
                  <a:pt x="9840" y="11253"/>
                </a:lnTo>
                <a:lnTo>
                  <a:pt x="9791" y="11204"/>
                </a:lnTo>
                <a:lnTo>
                  <a:pt x="8451" y="9865"/>
                </a:lnTo>
                <a:lnTo>
                  <a:pt x="8451" y="9865"/>
                </a:lnTo>
                <a:lnTo>
                  <a:pt x="8403" y="9816"/>
                </a:lnTo>
                <a:lnTo>
                  <a:pt x="8330" y="9792"/>
                </a:lnTo>
                <a:lnTo>
                  <a:pt x="8183" y="9767"/>
                </a:lnTo>
                <a:lnTo>
                  <a:pt x="8037" y="9792"/>
                </a:lnTo>
                <a:lnTo>
                  <a:pt x="7964" y="9816"/>
                </a:lnTo>
                <a:lnTo>
                  <a:pt x="7915" y="9865"/>
                </a:lnTo>
                <a:lnTo>
                  <a:pt x="6576" y="11204"/>
                </a:lnTo>
                <a:lnTo>
                  <a:pt x="6576" y="11204"/>
                </a:lnTo>
                <a:lnTo>
                  <a:pt x="6527" y="11253"/>
                </a:lnTo>
                <a:lnTo>
                  <a:pt x="6454" y="11277"/>
                </a:lnTo>
                <a:lnTo>
                  <a:pt x="6308" y="11302"/>
                </a:lnTo>
                <a:lnTo>
                  <a:pt x="6162" y="11277"/>
                </a:lnTo>
                <a:lnTo>
                  <a:pt x="6089" y="11253"/>
                </a:lnTo>
                <a:lnTo>
                  <a:pt x="6040" y="11204"/>
                </a:lnTo>
                <a:lnTo>
                  <a:pt x="5163" y="10327"/>
                </a:lnTo>
                <a:lnTo>
                  <a:pt x="5163" y="10327"/>
                </a:lnTo>
                <a:lnTo>
                  <a:pt x="5115" y="10279"/>
                </a:lnTo>
                <a:lnTo>
                  <a:pt x="5090" y="10206"/>
                </a:lnTo>
                <a:lnTo>
                  <a:pt x="5066" y="10059"/>
                </a:lnTo>
                <a:lnTo>
                  <a:pt x="5090" y="9913"/>
                </a:lnTo>
                <a:lnTo>
                  <a:pt x="5115" y="9840"/>
                </a:lnTo>
                <a:lnTo>
                  <a:pt x="5163" y="9792"/>
                </a:lnTo>
                <a:lnTo>
                  <a:pt x="6503" y="8452"/>
                </a:lnTo>
                <a:lnTo>
                  <a:pt x="6503" y="8452"/>
                </a:lnTo>
                <a:lnTo>
                  <a:pt x="6552" y="8403"/>
                </a:lnTo>
                <a:lnTo>
                  <a:pt x="6576" y="8330"/>
                </a:lnTo>
                <a:lnTo>
                  <a:pt x="6600" y="8184"/>
                </a:lnTo>
                <a:lnTo>
                  <a:pt x="6576" y="8038"/>
                </a:lnTo>
                <a:lnTo>
                  <a:pt x="6552" y="7965"/>
                </a:lnTo>
                <a:lnTo>
                  <a:pt x="6503" y="7916"/>
                </a:lnTo>
                <a:lnTo>
                  <a:pt x="5163" y="6577"/>
                </a:lnTo>
                <a:lnTo>
                  <a:pt x="5163" y="6577"/>
                </a:lnTo>
                <a:lnTo>
                  <a:pt x="5115" y="6528"/>
                </a:lnTo>
                <a:lnTo>
                  <a:pt x="5090" y="6455"/>
                </a:lnTo>
                <a:lnTo>
                  <a:pt x="5066" y="6309"/>
                </a:lnTo>
                <a:lnTo>
                  <a:pt x="5090" y="6163"/>
                </a:lnTo>
                <a:lnTo>
                  <a:pt x="5115" y="6090"/>
                </a:lnTo>
                <a:lnTo>
                  <a:pt x="5163" y="6041"/>
                </a:lnTo>
                <a:lnTo>
                  <a:pt x="6040" y="5164"/>
                </a:lnTo>
                <a:lnTo>
                  <a:pt x="6040" y="5164"/>
                </a:lnTo>
                <a:lnTo>
                  <a:pt x="6089" y="5115"/>
                </a:lnTo>
                <a:lnTo>
                  <a:pt x="6162" y="5091"/>
                </a:lnTo>
                <a:lnTo>
                  <a:pt x="6308" y="5067"/>
                </a:lnTo>
                <a:lnTo>
                  <a:pt x="6454" y="5091"/>
                </a:lnTo>
                <a:lnTo>
                  <a:pt x="6527" y="5115"/>
                </a:lnTo>
                <a:lnTo>
                  <a:pt x="6576" y="5164"/>
                </a:lnTo>
                <a:lnTo>
                  <a:pt x="7915" y="6504"/>
                </a:lnTo>
                <a:lnTo>
                  <a:pt x="7915" y="6504"/>
                </a:lnTo>
                <a:lnTo>
                  <a:pt x="7964" y="6552"/>
                </a:lnTo>
                <a:lnTo>
                  <a:pt x="8037" y="6577"/>
                </a:lnTo>
                <a:lnTo>
                  <a:pt x="8183" y="6601"/>
                </a:lnTo>
                <a:lnTo>
                  <a:pt x="8330" y="6577"/>
                </a:lnTo>
                <a:lnTo>
                  <a:pt x="8403" y="6552"/>
                </a:lnTo>
                <a:lnTo>
                  <a:pt x="8451" y="6504"/>
                </a:lnTo>
                <a:lnTo>
                  <a:pt x="9791" y="5164"/>
                </a:lnTo>
                <a:lnTo>
                  <a:pt x="9791" y="5164"/>
                </a:lnTo>
                <a:lnTo>
                  <a:pt x="9840" y="5115"/>
                </a:lnTo>
                <a:lnTo>
                  <a:pt x="9913" y="5091"/>
                </a:lnTo>
                <a:lnTo>
                  <a:pt x="10059" y="5067"/>
                </a:lnTo>
                <a:lnTo>
                  <a:pt x="10205" y="5091"/>
                </a:lnTo>
                <a:lnTo>
                  <a:pt x="10278" y="5115"/>
                </a:lnTo>
                <a:lnTo>
                  <a:pt x="10327" y="5164"/>
                </a:lnTo>
                <a:lnTo>
                  <a:pt x="11203" y="6041"/>
                </a:lnTo>
                <a:lnTo>
                  <a:pt x="11203" y="6041"/>
                </a:lnTo>
                <a:lnTo>
                  <a:pt x="11252" y="6090"/>
                </a:lnTo>
                <a:lnTo>
                  <a:pt x="11276" y="6163"/>
                </a:lnTo>
                <a:lnTo>
                  <a:pt x="11301" y="6309"/>
                </a:lnTo>
                <a:lnTo>
                  <a:pt x="11276" y="6455"/>
                </a:lnTo>
                <a:lnTo>
                  <a:pt x="11252" y="6528"/>
                </a:lnTo>
                <a:lnTo>
                  <a:pt x="11203" y="6577"/>
                </a:lnTo>
                <a:lnTo>
                  <a:pt x="9864" y="7916"/>
                </a:lnTo>
                <a:lnTo>
                  <a:pt x="9864" y="7916"/>
                </a:lnTo>
                <a:lnTo>
                  <a:pt x="9815" y="7965"/>
                </a:lnTo>
                <a:lnTo>
                  <a:pt x="9791" y="8038"/>
                </a:lnTo>
                <a:lnTo>
                  <a:pt x="9766" y="8184"/>
                </a:lnTo>
                <a:lnTo>
                  <a:pt x="9791" y="8330"/>
                </a:lnTo>
                <a:lnTo>
                  <a:pt x="9815" y="8403"/>
                </a:lnTo>
                <a:lnTo>
                  <a:pt x="9864" y="8452"/>
                </a:lnTo>
                <a:lnTo>
                  <a:pt x="9864" y="8452"/>
                </a:lnTo>
                <a:close/>
              </a:path>
            </a:pathLst>
          </a:custGeom>
          <a:noFill/>
          <a:ln w="12175" cap="rnd" cmpd="sng">
            <a:solidFill>
              <a:srgbClr val="FF98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838200" y="361950"/>
            <a:ext cx="5891326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Proposed Measures to Streamline the Current Framework</a:t>
            </a:r>
            <a:endParaRPr sz="1800" dirty="0"/>
          </a:p>
        </p:txBody>
      </p:sp>
      <p:sp>
        <p:nvSpPr>
          <p:cNvPr id="446" name="Shape 44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pic>
        <p:nvPicPr>
          <p:cNvPr id="24580" name="Picture 4" descr="Image result for docu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57350"/>
            <a:ext cx="914400" cy="9144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24000" y="180975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3F5378"/>
                </a:solidFill>
                <a:latin typeface="Arial Narrow" pitchFamily="34" charset="0"/>
                <a:ea typeface="Roboto Condensed Light"/>
                <a:cs typeface="Roboto Condensed Light"/>
                <a:sym typeface="Roboto Condensed Light"/>
              </a:rPr>
              <a:t>Streamlining of Documentation Requirements</a:t>
            </a:r>
          </a:p>
        </p:txBody>
      </p:sp>
      <p:pic>
        <p:nvPicPr>
          <p:cNvPr id="24582" name="Picture 6" descr="Image result for emerging trend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8000" t="15429" r="38000" b="32000"/>
          <a:stretch>
            <a:fillRect/>
          </a:stretch>
        </p:blipFill>
        <p:spPr bwMode="auto">
          <a:xfrm>
            <a:off x="457200" y="2876550"/>
            <a:ext cx="762000" cy="73025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1524000" y="287655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3F5378"/>
                </a:solidFill>
                <a:latin typeface="Arial Narrow" pitchFamily="34" charset="0"/>
                <a:ea typeface="Roboto Condensed Light"/>
                <a:cs typeface="Roboto Condensed Light"/>
                <a:sym typeface="Roboto Condensed Light"/>
              </a:rPr>
              <a:t>Framework to accommodate emerging market trends </a:t>
            </a:r>
          </a:p>
        </p:txBody>
      </p:sp>
      <p:pic>
        <p:nvPicPr>
          <p:cNvPr id="24584" name="Picture 8" descr="Image result for electronic fili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2800350"/>
            <a:ext cx="838200" cy="83577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4267200" y="287655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3F5378"/>
                </a:solidFill>
                <a:latin typeface="Arial Narrow" pitchFamily="34" charset="0"/>
                <a:ea typeface="Roboto Condensed Light"/>
                <a:cs typeface="Roboto Condensed Light"/>
                <a:sym typeface="Roboto Condensed Light"/>
              </a:rPr>
              <a:t>Introduction of Framework on  Electronic Filing</a:t>
            </a:r>
            <a:endParaRPr lang="en-US" sz="1200" b="1" dirty="0" smtClean="0">
              <a:solidFill>
                <a:srgbClr val="3F5378"/>
              </a:solidFill>
              <a:latin typeface="Arial Narrow" pitchFamily="34" charset="0"/>
              <a:ea typeface="Roboto Condensed Light"/>
              <a:cs typeface="Roboto Condensed Light"/>
              <a:sym typeface="Roboto Condensed Light"/>
            </a:endParaRPr>
          </a:p>
        </p:txBody>
      </p:sp>
      <p:pic>
        <p:nvPicPr>
          <p:cNvPr id="24586" name="Picture 10" descr="Related imag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4095750"/>
            <a:ext cx="685800" cy="685800"/>
          </a:xfrm>
          <a:prstGeom prst="rect">
            <a:avLst/>
          </a:prstGeom>
          <a:noFill/>
        </p:spPr>
      </p:pic>
      <p:sp>
        <p:nvSpPr>
          <p:cNvPr id="35" name="TextBox 34"/>
          <p:cNvSpPr txBox="1"/>
          <p:nvPr/>
        </p:nvSpPr>
        <p:spPr>
          <a:xfrm>
            <a:off x="1447800" y="409575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3F5378"/>
                </a:solidFill>
                <a:latin typeface="Arial Narrow" pitchFamily="34" charset="0"/>
                <a:ea typeface="Roboto Condensed Light"/>
                <a:cs typeface="Roboto Condensed Light"/>
                <a:sym typeface="Roboto Condensed Light"/>
              </a:rPr>
              <a:t>Introduction of Checklists, Templates and  Interpretative Guides</a:t>
            </a:r>
            <a:endParaRPr lang="en-US" sz="1200" b="1" dirty="0" smtClean="0">
              <a:solidFill>
                <a:srgbClr val="3F5378"/>
              </a:solidFill>
              <a:latin typeface="Arial Narrow" pitchFamily="34" charset="0"/>
              <a:ea typeface="Roboto Condensed Light"/>
              <a:cs typeface="Roboto Condensed Light"/>
              <a:sym typeface="Roboto Condensed Light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3276600" y="1733550"/>
            <a:ext cx="762000" cy="762000"/>
            <a:chOff x="4572000" y="1581150"/>
            <a:chExt cx="762000" cy="762000"/>
          </a:xfrm>
        </p:grpSpPr>
        <p:pic>
          <p:nvPicPr>
            <p:cNvPr id="39" name="Picture 2" descr="http://acgmoscow.com/media/38058/500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724400" y="1657350"/>
              <a:ext cx="487680" cy="609600"/>
            </a:xfrm>
            <a:prstGeom prst="rect">
              <a:avLst/>
            </a:prstGeom>
            <a:noFill/>
          </p:spPr>
        </p:pic>
        <p:sp>
          <p:nvSpPr>
            <p:cNvPr id="40" name="Oval 39"/>
            <p:cNvSpPr/>
            <p:nvPr/>
          </p:nvSpPr>
          <p:spPr>
            <a:xfrm>
              <a:off x="4572000" y="1581150"/>
              <a:ext cx="762000" cy="762000"/>
            </a:xfrm>
            <a:prstGeom prst="ellipse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4267200" y="401955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3F5378"/>
                </a:solidFill>
                <a:latin typeface="Arial Narrow" pitchFamily="34" charset="0"/>
                <a:ea typeface="Roboto Condensed Light"/>
                <a:cs typeface="Roboto Condensed Light"/>
                <a:sym typeface="Roboto Condensed Light"/>
              </a:rPr>
              <a:t>Regular updates on the status of Capital Market Operators</a:t>
            </a:r>
            <a:endParaRPr lang="en-US" sz="1200" b="1" dirty="0" smtClean="0">
              <a:solidFill>
                <a:srgbClr val="3F5378"/>
              </a:solidFill>
              <a:latin typeface="Arial Narrow" pitchFamily="34" charset="0"/>
              <a:ea typeface="Roboto Condensed Light"/>
              <a:cs typeface="Roboto Condensed Light"/>
              <a:sym typeface="Roboto Condensed Light"/>
            </a:endParaRPr>
          </a:p>
        </p:txBody>
      </p:sp>
      <p:sp>
        <p:nvSpPr>
          <p:cNvPr id="24588" name="AutoShape 12" descr="Image result for updat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0" name="AutoShape 14" descr="Image result for updat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2" name="AutoShape 16" descr="Image result for updat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4" name="AutoShape 18" descr="Image result for updat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0" name="Picture 49" descr="89598010-update-refresh-icon-isolated-on-green-round-button-abstract-illustration.jpg"/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00400" y="3867150"/>
            <a:ext cx="807251" cy="838200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4267200" y="173355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3F5378"/>
                </a:solidFill>
                <a:latin typeface="Arial Narrow" pitchFamily="34" charset="0"/>
                <a:ea typeface="Roboto Condensed Light"/>
                <a:cs typeface="Roboto Condensed Light"/>
                <a:sym typeface="Roboto Condensed Light"/>
              </a:rPr>
              <a:t>Adoption of Limited Role in Bond Transactions by the Regulator</a:t>
            </a:r>
            <a:endParaRPr lang="en-US" sz="1200" b="1" dirty="0" smtClean="0">
              <a:solidFill>
                <a:srgbClr val="3F5378"/>
              </a:solidFill>
              <a:latin typeface="Arial Narrow" pitchFamily="34" charset="0"/>
              <a:ea typeface="Roboto Condensed Light"/>
              <a:cs typeface="Roboto Condensed Light"/>
              <a:sym typeface="Roboto Condensed Light"/>
            </a:endParaRPr>
          </a:p>
        </p:txBody>
      </p:sp>
      <p:pic>
        <p:nvPicPr>
          <p:cNvPr id="24596" name="Picture 20" descr="Image result for consent icon"/>
          <p:cNvPicPr>
            <a:picLocks noChangeAspect="1" noChangeArrowheads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943600" y="1733550"/>
            <a:ext cx="762000" cy="762000"/>
          </a:xfrm>
          <a:prstGeom prst="rect">
            <a:avLst/>
          </a:prstGeom>
          <a:noFill/>
        </p:spPr>
      </p:pic>
      <p:sp>
        <p:nvSpPr>
          <p:cNvPr id="59" name="TextBox 58"/>
          <p:cNvSpPr txBox="1"/>
          <p:nvPr/>
        </p:nvSpPr>
        <p:spPr>
          <a:xfrm>
            <a:off x="6858000" y="180975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3F5378"/>
                </a:solidFill>
                <a:latin typeface="Arial Narrow" pitchFamily="34" charset="0"/>
                <a:ea typeface="Roboto Condensed Light"/>
                <a:cs typeface="Roboto Condensed Light"/>
                <a:sym typeface="Roboto Condensed Light"/>
              </a:rPr>
              <a:t>Filing of Consent Letters with executed offer documents</a:t>
            </a:r>
            <a:endParaRPr lang="en-US" sz="1200" b="1" dirty="0" smtClean="0">
              <a:solidFill>
                <a:srgbClr val="3F5378"/>
              </a:solidFill>
              <a:latin typeface="Arial Narrow" pitchFamily="34" charset="0"/>
              <a:ea typeface="Roboto Condensed Light"/>
              <a:cs typeface="Roboto Condensed Light"/>
              <a:sym typeface="Roboto Condensed Light"/>
            </a:endParaRPr>
          </a:p>
        </p:txBody>
      </p:sp>
      <p:pic>
        <p:nvPicPr>
          <p:cNvPr id="24598" name="Picture 22" descr="Image result for certified true copy"/>
          <p:cNvPicPr>
            <a:picLocks noChangeAspect="1" noChangeArrowheads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867400" y="2724150"/>
            <a:ext cx="838200" cy="844486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6858000" y="280035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3F5378"/>
                </a:solidFill>
                <a:latin typeface="Arial Narrow" pitchFamily="34" charset="0"/>
                <a:ea typeface="Roboto Condensed Light"/>
                <a:cs typeface="Roboto Condensed Light"/>
                <a:sym typeface="Roboto Condensed Light"/>
              </a:rPr>
              <a:t>Regulator to engage CAC on online verification of corporate documents</a:t>
            </a:r>
            <a:endParaRPr lang="en-US" sz="1200" b="1" dirty="0" smtClean="0">
              <a:solidFill>
                <a:srgbClr val="3F5378"/>
              </a:solidFill>
              <a:latin typeface="Arial Narrow" pitchFamily="34" charset="0"/>
              <a:ea typeface="Roboto Condensed Light"/>
              <a:cs typeface="Roboto Condensed Light"/>
              <a:sym typeface="Roboto Condensed Light"/>
            </a:endParaRPr>
          </a:p>
        </p:txBody>
      </p:sp>
      <p:pic>
        <p:nvPicPr>
          <p:cNvPr id="24600" name="Picture 24" descr="Related image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943600" y="3790950"/>
            <a:ext cx="762000" cy="762000"/>
          </a:xfrm>
          <a:prstGeom prst="rect">
            <a:avLst/>
          </a:prstGeom>
          <a:noFill/>
        </p:spPr>
      </p:pic>
      <p:sp>
        <p:nvSpPr>
          <p:cNvPr id="61" name="TextBox 60"/>
          <p:cNvSpPr txBox="1"/>
          <p:nvPr/>
        </p:nvSpPr>
        <p:spPr>
          <a:xfrm>
            <a:off x="6858000" y="379095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3F5378"/>
                </a:solidFill>
                <a:latin typeface="Arial Narrow" pitchFamily="34" charset="0"/>
                <a:ea typeface="Roboto Condensed Light"/>
                <a:cs typeface="Roboto Condensed Light"/>
                <a:sym typeface="Roboto Condensed Light"/>
              </a:rPr>
              <a:t>Institutionalized Training of operators by Regulator &amp; Exchanges</a:t>
            </a:r>
            <a:endParaRPr lang="en-US" sz="1200" b="1" dirty="0" smtClean="0">
              <a:solidFill>
                <a:srgbClr val="3F5378"/>
              </a:solidFill>
              <a:latin typeface="Arial Narrow" pitchFamily="34" charset="0"/>
              <a:ea typeface="Roboto Condensed Light"/>
              <a:cs typeface="Roboto Condensed Light"/>
              <a:sym typeface="Roboto Condensed Light"/>
            </a:endParaRPr>
          </a:p>
        </p:txBody>
      </p:sp>
      <p:pic>
        <p:nvPicPr>
          <p:cNvPr id="24602" name="Picture 26" descr="Image result for 48hrs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848600" y="0"/>
            <a:ext cx="858878" cy="819150"/>
          </a:xfrm>
          <a:prstGeom prst="rect">
            <a:avLst/>
          </a:prstGeom>
          <a:noFill/>
        </p:spPr>
      </p:pic>
      <p:sp>
        <p:nvSpPr>
          <p:cNvPr id="63" name="TextBox 62"/>
          <p:cNvSpPr txBox="1"/>
          <p:nvPr/>
        </p:nvSpPr>
        <p:spPr>
          <a:xfrm>
            <a:off x="7162800" y="74295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rgbClr val="3F5378"/>
                </a:solidFill>
                <a:latin typeface="Arial Narrow" pitchFamily="34" charset="0"/>
                <a:ea typeface="Roboto Condensed Light"/>
                <a:cs typeface="Roboto Condensed Light"/>
                <a:sym typeface="Roboto Condensed Light"/>
              </a:rPr>
              <a:t>Regulator to revert on completeness or otherwise of a filing within 48hrs</a:t>
            </a:r>
            <a:endParaRPr lang="en-US" sz="1200" b="1" dirty="0" smtClean="0">
              <a:solidFill>
                <a:srgbClr val="3F5378"/>
              </a:solidFill>
              <a:latin typeface="Arial Narrow" pitchFamily="34" charset="0"/>
              <a:ea typeface="Roboto Condensed Light"/>
              <a:cs typeface="Roboto Condensed Light"/>
              <a:sym typeface="Roboto Condensed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Shape 250"/>
          <p:cNvGrpSpPr/>
          <p:nvPr/>
        </p:nvGrpSpPr>
        <p:grpSpPr>
          <a:xfrm>
            <a:off x="3581400" y="2190750"/>
            <a:ext cx="1588639" cy="1588655"/>
            <a:chOff x="6643075" y="3664250"/>
            <a:chExt cx="407950" cy="407975"/>
          </a:xfrm>
        </p:grpSpPr>
        <p:sp>
          <p:nvSpPr>
            <p:cNvPr id="251" name="Shape 251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0" t="0" r="0" b="0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19050" cap="rnd" cmpd="sng">
              <a:solidFill>
                <a:srgbClr val="C7D3E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Shape 252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0" t="0" r="0" b="0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19050" cap="rnd" cmpd="sng">
              <a:solidFill>
                <a:srgbClr val="C7D3E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2" name="Shape 26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grpSp>
        <p:nvGrpSpPr>
          <p:cNvPr id="40" name="Shape 524"/>
          <p:cNvGrpSpPr/>
          <p:nvPr/>
        </p:nvGrpSpPr>
        <p:grpSpPr>
          <a:xfrm>
            <a:off x="8382000" y="590550"/>
            <a:ext cx="330270" cy="330251"/>
            <a:chOff x="1923675" y="1633650"/>
            <a:chExt cx="436000" cy="435975"/>
          </a:xfrm>
        </p:grpSpPr>
        <p:sp>
          <p:nvSpPr>
            <p:cNvPr id="41" name="Shape 525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Shape 526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Shape 527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528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Shape 529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Shape 530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381000" y="834390"/>
          <a:ext cx="7848600" cy="3870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7912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i="0" u="none" strike="noStrike" cap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To provide Templates for Common Documents, </a:t>
                      </a:r>
                      <a:r>
                        <a:rPr lang="en-US" sz="1100" b="0" i="0" u="none" strike="noStrike" cap="none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e.g</a:t>
                      </a:r>
                      <a:r>
                        <a:rPr lang="en-US" sz="1100" b="0" i="0" u="none" strike="noStrike" cap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Consent Letters, declarations, etc.</a:t>
                      </a:r>
                    </a:p>
                    <a:p>
                      <a:endParaRPr lang="en-US" sz="1100" b="0" i="0" u="none" strike="noStrike" cap="none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i="0" u="none" strike="noStrike" cap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SEC  (AIHN to provide a list of required templates)</a:t>
                      </a:r>
                    </a:p>
                    <a:p>
                      <a:endParaRPr lang="en-US" sz="1100" b="0" i="0" u="none" strike="noStrike" cap="none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/>
                        <a:t>To provide a checklist of requirements (which includes a check box) for Issuers and Issuing Houses to attach to submissions.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SEC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/>
                        <a:t>To provide regular updates on the SEC website regarding status of Capital Market Operators.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SEC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u="none" strike="noStrike" cap="none" dirty="0" smtClean="0">
                          <a:sym typeface="Arial"/>
                        </a:rPr>
                        <a:t>To institutionalize comprehensive training for Capital Market Operators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i="0" u="none" strike="noStrike" cap="none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SEC and Exchanges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u="none" strike="noStrike" cap="none" dirty="0" smtClean="0">
                          <a:sym typeface="Arial"/>
                        </a:rPr>
                        <a:t>To provide Interpretative Guidance</a:t>
                      </a:r>
                      <a:endParaRPr lang="en-US" sz="1100" b="1" i="0" u="none" strike="noStrike" cap="none" dirty="0" smtClean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  <a:cs typeface="Courier New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u="none" strike="noStrike" cap="none" dirty="0" smtClean="0">
                          <a:sym typeface="Arial"/>
                        </a:rPr>
                        <a:t>SEC</a:t>
                      </a:r>
                    </a:p>
                    <a:p>
                      <a:endParaRPr lang="en-US" sz="1100" b="1" i="0" u="none" strike="noStrike" cap="none" dirty="0" smtClean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  <a:cs typeface="Courier New"/>
                        <a:sym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u="none" strike="noStrike" cap="none" dirty="0" smtClean="0">
                          <a:sym typeface="Arial"/>
                        </a:rPr>
                        <a:t>To Consider feasibility of having consent letters filed at the point of filing executed offer documents with the Commission</a:t>
                      </a:r>
                    </a:p>
                    <a:p>
                      <a:endParaRPr lang="en-US" sz="1100" b="1" i="0" u="none" strike="noStrike" cap="none" dirty="0" smtClean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  <a:cs typeface="Courier New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u="none" strike="noStrike" cap="none" dirty="0" smtClean="0">
                          <a:sym typeface="Arial"/>
                        </a:rPr>
                        <a:t>SEC</a:t>
                      </a:r>
                    </a:p>
                    <a:p>
                      <a:endParaRPr lang="en-US" sz="1100" b="1" i="0" u="none" strike="noStrike" cap="none" dirty="0" smtClean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  <a:cs typeface="Courier New"/>
                        <a:sym typeface="Arial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u="none" strike="noStrike" cap="none" dirty="0" smtClean="0">
                          <a:sym typeface="Arial"/>
                        </a:rPr>
                        <a:t>To liaise with CAC on the reliability of the online portal for verification of corporate documents and information on potential issuers</a:t>
                      </a:r>
                    </a:p>
                    <a:p>
                      <a:endParaRPr lang="en-US" sz="1100" b="1" i="0" u="none" strike="noStrike" cap="none" dirty="0" smtClean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  <a:cs typeface="Courier New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SEC</a:t>
                      </a:r>
                    </a:p>
                    <a:p>
                      <a:endParaRPr lang="en-US" sz="1100" b="1" i="0" u="none" strike="noStrike" cap="none" dirty="0" smtClean="0">
                        <a:solidFill>
                          <a:srgbClr val="000000"/>
                        </a:solidFill>
                        <a:latin typeface="Palatino Linotype" pitchFamily="18" charset="0"/>
                        <a:ea typeface="Times New Roman"/>
                        <a:cs typeface="Courier New"/>
                        <a:sym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0" y="209550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Action Points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sp>
        <p:nvSpPr>
          <p:cNvPr id="24588" name="AutoShape 12" descr="Image result for updat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0" name="AutoShape 14" descr="Image result for updat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2" name="AutoShape 16" descr="Image result for updat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4" name="AutoShape 18" descr="Image result for updat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0" y="133350"/>
            <a:ext cx="64770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Progress Report – Technical Committee on Attraction of Listings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628" name="AutoShape 4" descr="Image result for 99% comple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Image result for 99% comple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2" name="Picture 8" descr="Image result for 99% complete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429000" y="1809750"/>
            <a:ext cx="1771345" cy="1524000"/>
          </a:xfrm>
          <a:prstGeom prst="rect">
            <a:avLst/>
          </a:prstGeom>
          <a:noFill/>
        </p:spPr>
      </p:pic>
      <p:graphicFrame>
        <p:nvGraphicFramePr>
          <p:cNvPr id="37" name="Diagram 36"/>
          <p:cNvGraphicFramePr/>
          <p:nvPr/>
        </p:nvGraphicFramePr>
        <p:xfrm>
          <a:off x="76200" y="1428750"/>
          <a:ext cx="3276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8" name="Equal 37"/>
          <p:cNvSpPr/>
          <p:nvPr/>
        </p:nvSpPr>
        <p:spPr>
          <a:xfrm>
            <a:off x="2971800" y="2266950"/>
            <a:ext cx="6858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38200" y="4476750"/>
            <a:ext cx="495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Next Step- Submission of Final Report  at the Next CMC</a:t>
            </a:r>
            <a:endParaRPr lang="en-US" b="1" u="sng" dirty="0">
              <a:solidFill>
                <a:srgbClr val="FF0000"/>
              </a:solidFill>
            </a:endParaRPr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9"/>
          <a:srcRect l="18072" t="5256" r="21495" b="6443"/>
          <a:stretch>
            <a:fillRect/>
          </a:stretch>
        </p:blipFill>
        <p:spPr bwMode="auto">
          <a:xfrm>
            <a:off x="6096000" y="1"/>
            <a:ext cx="30480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sp>
        <p:nvSpPr>
          <p:cNvPr id="503" name="Shape 503"/>
          <p:cNvSpPr txBox="1">
            <a:spLocks noGrp="1"/>
          </p:cNvSpPr>
          <p:nvPr>
            <p:ph type="ctrTitle" idx="4294967295"/>
          </p:nvPr>
        </p:nvSpPr>
        <p:spPr>
          <a:xfrm>
            <a:off x="1275150" y="236440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 smtClean="0">
                <a:solidFill>
                  <a:srgbClr val="FF9800"/>
                </a:solidFill>
              </a:rPr>
              <a:t>THANK YOU!</a:t>
            </a:r>
            <a:endParaRPr sz="6000" dirty="0">
              <a:solidFill>
                <a:srgbClr val="FF9800"/>
              </a:solidFill>
            </a:endParaRPr>
          </a:p>
        </p:txBody>
      </p:sp>
      <p:sp>
        <p:nvSpPr>
          <p:cNvPr id="504" name="Shape 504"/>
          <p:cNvSpPr txBox="1">
            <a:spLocks noGrp="1"/>
          </p:cNvSpPr>
          <p:nvPr>
            <p:ph type="subTitle" idx="4294967295"/>
          </p:nvPr>
        </p:nvSpPr>
        <p:spPr>
          <a:xfrm>
            <a:off x="1275150" y="3230000"/>
            <a:ext cx="6593700" cy="134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/>
              <a:t>Any questions</a:t>
            </a:r>
            <a:r>
              <a:rPr lang="en" sz="2000" b="1" dirty="0" smtClean="0"/>
              <a:t>?</a:t>
            </a:r>
            <a:endParaRPr sz="2000" b="1" dirty="0"/>
          </a:p>
        </p:txBody>
      </p:sp>
      <p:grpSp>
        <p:nvGrpSpPr>
          <p:cNvPr id="505" name="Shape 505"/>
          <p:cNvGrpSpPr/>
          <p:nvPr/>
        </p:nvGrpSpPr>
        <p:grpSpPr>
          <a:xfrm>
            <a:off x="3996210" y="966817"/>
            <a:ext cx="1197664" cy="1126777"/>
            <a:chOff x="5972700" y="2330200"/>
            <a:chExt cx="411625" cy="387275"/>
          </a:xfrm>
        </p:grpSpPr>
        <p:sp>
          <p:nvSpPr>
            <p:cNvPr id="506" name="Shape 506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Shape 507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9050" cap="rnd" cmpd="sng">
              <a:solidFill>
                <a:srgbClr val="3F537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401</Words>
  <Application>Microsoft Office PowerPoint</Application>
  <PresentationFormat>On-screen Show (16:9)</PresentationFormat>
  <Paragraphs>65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Salerio template</vt:lpstr>
      <vt:lpstr>Progress Report and Update on CAMMIC Working Group on Issuances/Listings Processes  August 2018 </vt:lpstr>
      <vt:lpstr>Working Group on Issuances/Listings Process</vt:lpstr>
      <vt:lpstr>Challenges with Existing Issuance/Listings Process</vt:lpstr>
      <vt:lpstr>Proposed Measures to Streamline the Current Framework</vt:lpstr>
      <vt:lpstr>Slide 5</vt:lpstr>
      <vt:lpstr>Progress Report – Technical Committee on Attraction of Listings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New Listings Initiatives for  Capital Market Master Plan Implementation Council (CAMMIC)</dc:title>
  <dc:creator>Adegbemisola T. Adekola</dc:creator>
  <cp:lastModifiedBy>AA</cp:lastModifiedBy>
  <cp:revision>54</cp:revision>
  <dcterms:modified xsi:type="dcterms:W3CDTF">2018-08-03T10:29:23Z</dcterms:modified>
</cp:coreProperties>
</file>