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62" r:id="rId5"/>
    <p:sldId id="259" r:id="rId6"/>
    <p:sldId id="260" r:id="rId7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20882-217D-4799-BA6F-F9EBDD84CDEC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DA9B266-D27A-47FE-B73D-FD934F97DF9E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3C25D8B4-345D-40FD-B83C-EEE57C3C4190}" type="parTrans" cxnId="{72EC6FD0-CEE3-4385-8014-F18D367E2A13}">
      <dgm:prSet/>
      <dgm:spPr/>
      <dgm:t>
        <a:bodyPr/>
        <a:lstStyle/>
        <a:p>
          <a:endParaRPr lang="en-US"/>
        </a:p>
      </dgm:t>
    </dgm:pt>
    <dgm:pt modelId="{567A5331-BF39-478E-ACB1-E88CB3195A6C}" type="sibTrans" cxnId="{72EC6FD0-CEE3-4385-8014-F18D367E2A13}">
      <dgm:prSet/>
      <dgm:spPr/>
      <dgm:t>
        <a:bodyPr/>
        <a:lstStyle/>
        <a:p>
          <a:endParaRPr lang="en-US"/>
        </a:p>
      </dgm:t>
    </dgm:pt>
    <dgm:pt modelId="{59230082-AA88-4260-99A8-37887B3EFEAF}">
      <dgm:prSet phldrT="[Text]"/>
      <dgm:spPr/>
      <dgm:t>
        <a:bodyPr/>
        <a:lstStyle/>
        <a:p>
          <a:pPr algn="just"/>
          <a:r>
            <a:rPr lang="en-US" dirty="0"/>
            <a:t>Identify ways of using Non-Interest capital market products e.g. (Sukuk) as a tool for financing infrastructural development  </a:t>
          </a:r>
        </a:p>
      </dgm:t>
    </dgm:pt>
    <dgm:pt modelId="{AFDD6136-FAF4-4330-BBB4-4AD19FA022DB}" type="parTrans" cxnId="{A6333338-E95C-4728-BD8B-C1EA9B1A64E5}">
      <dgm:prSet/>
      <dgm:spPr/>
      <dgm:t>
        <a:bodyPr/>
        <a:lstStyle/>
        <a:p>
          <a:endParaRPr lang="en-US"/>
        </a:p>
      </dgm:t>
    </dgm:pt>
    <dgm:pt modelId="{89E49EE6-3C49-466A-98A9-5A39F1689932}" type="sibTrans" cxnId="{A6333338-E95C-4728-BD8B-C1EA9B1A64E5}">
      <dgm:prSet/>
      <dgm:spPr/>
      <dgm:t>
        <a:bodyPr/>
        <a:lstStyle/>
        <a:p>
          <a:endParaRPr lang="en-US"/>
        </a:p>
      </dgm:t>
    </dgm:pt>
    <dgm:pt modelId="{FC295F59-A00E-4C69-ABBB-20B9CDE50897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4D2660B3-4278-49BE-991D-D46BAB320B27}" type="parTrans" cxnId="{CE6F9B0A-B166-45E0-972B-F94E36F2D569}">
      <dgm:prSet/>
      <dgm:spPr/>
      <dgm:t>
        <a:bodyPr/>
        <a:lstStyle/>
        <a:p>
          <a:endParaRPr lang="en-US"/>
        </a:p>
      </dgm:t>
    </dgm:pt>
    <dgm:pt modelId="{FD44C4E0-B4AF-43CC-9C93-C29E9B26F0D4}" type="sibTrans" cxnId="{CE6F9B0A-B166-45E0-972B-F94E36F2D569}">
      <dgm:prSet/>
      <dgm:spPr/>
      <dgm:t>
        <a:bodyPr/>
        <a:lstStyle/>
        <a:p>
          <a:endParaRPr lang="en-US"/>
        </a:p>
      </dgm:t>
    </dgm:pt>
    <dgm:pt modelId="{D8C9FA9C-F4AA-4414-8BF9-9DBFB1969DE1}">
      <dgm:prSet phldrT="[Text]"/>
      <dgm:spPr/>
      <dgm:t>
        <a:bodyPr/>
        <a:lstStyle/>
        <a:p>
          <a:pPr algn="just"/>
          <a:r>
            <a:rPr lang="en-US" dirty="0"/>
            <a:t>Identify the regulatory issues that may impede the development of the non-interest capital market including tax, liquidity and pension investment </a:t>
          </a:r>
        </a:p>
      </dgm:t>
    </dgm:pt>
    <dgm:pt modelId="{B2878125-C6F6-4054-B367-AACDA9F5874E}" type="parTrans" cxnId="{D52A8548-520E-46D3-AB4A-6AD7ACBA18CD}">
      <dgm:prSet/>
      <dgm:spPr/>
      <dgm:t>
        <a:bodyPr/>
        <a:lstStyle/>
        <a:p>
          <a:endParaRPr lang="en-US"/>
        </a:p>
      </dgm:t>
    </dgm:pt>
    <dgm:pt modelId="{9F433BC9-575E-444C-AA8B-1943E0DE0C5C}" type="sibTrans" cxnId="{D52A8548-520E-46D3-AB4A-6AD7ACBA18CD}">
      <dgm:prSet/>
      <dgm:spPr/>
      <dgm:t>
        <a:bodyPr/>
        <a:lstStyle/>
        <a:p>
          <a:endParaRPr lang="en-US"/>
        </a:p>
      </dgm:t>
    </dgm:pt>
    <dgm:pt modelId="{A3E4E92F-0E58-44AD-9E45-3C8A9B620F09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FF15C4C0-0AB7-4A6D-B368-FE92222E61CE}" type="parTrans" cxnId="{8FD84728-6709-4F43-B244-C0F1B6EB3137}">
      <dgm:prSet/>
      <dgm:spPr/>
      <dgm:t>
        <a:bodyPr/>
        <a:lstStyle/>
        <a:p>
          <a:endParaRPr lang="en-US"/>
        </a:p>
      </dgm:t>
    </dgm:pt>
    <dgm:pt modelId="{2EECEECE-15B9-42F8-9758-40E7864F90BB}" type="sibTrans" cxnId="{8FD84728-6709-4F43-B244-C0F1B6EB3137}">
      <dgm:prSet/>
      <dgm:spPr/>
      <dgm:t>
        <a:bodyPr/>
        <a:lstStyle/>
        <a:p>
          <a:endParaRPr lang="en-US"/>
        </a:p>
      </dgm:t>
    </dgm:pt>
    <dgm:pt modelId="{46579FB5-611E-4C5A-BC71-9D0323D4692D}">
      <dgm:prSet phldrT="[Text]"/>
      <dgm:spPr/>
      <dgm:t>
        <a:bodyPr/>
        <a:lstStyle/>
        <a:p>
          <a:r>
            <a:rPr lang="en-US" dirty="0"/>
            <a:t>Identify ways for using NICM as an instrument of financial inclusion and deepening the market </a:t>
          </a:r>
        </a:p>
      </dgm:t>
    </dgm:pt>
    <dgm:pt modelId="{263936C8-BF84-4968-8EB0-B408FD59EB83}" type="parTrans" cxnId="{D141AD27-2D17-41A5-922D-43F5C25CC566}">
      <dgm:prSet/>
      <dgm:spPr/>
      <dgm:t>
        <a:bodyPr/>
        <a:lstStyle/>
        <a:p>
          <a:endParaRPr lang="en-US"/>
        </a:p>
      </dgm:t>
    </dgm:pt>
    <dgm:pt modelId="{F8BE47CE-C2C1-4125-B79D-B447C544D041}" type="sibTrans" cxnId="{D141AD27-2D17-41A5-922D-43F5C25CC566}">
      <dgm:prSet/>
      <dgm:spPr/>
      <dgm:t>
        <a:bodyPr/>
        <a:lstStyle/>
        <a:p>
          <a:endParaRPr lang="en-US"/>
        </a:p>
      </dgm:t>
    </dgm:pt>
    <dgm:pt modelId="{96580BE0-30B4-41D0-B3A5-58B55B04BF95}" type="pres">
      <dgm:prSet presAssocID="{5E720882-217D-4799-BA6F-F9EBDD84CD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9A9BE0-366A-45B8-B848-BE012FB673FB}" type="pres">
      <dgm:prSet presAssocID="{CDA9B266-D27A-47FE-B73D-FD934F97DF9E}" presName="composite" presStyleCnt="0"/>
      <dgm:spPr/>
    </dgm:pt>
    <dgm:pt modelId="{CDFA9673-B762-477A-B7E6-381756C1CAD2}" type="pres">
      <dgm:prSet presAssocID="{CDA9B266-D27A-47FE-B73D-FD934F97DF9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F46F9-AB05-40D8-9A3B-0F23B3610EE0}" type="pres">
      <dgm:prSet presAssocID="{CDA9B266-D27A-47FE-B73D-FD934F97DF9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1EFC5-32AB-4EDD-B361-30CD709D85D8}" type="pres">
      <dgm:prSet presAssocID="{567A5331-BF39-478E-ACB1-E88CB3195A6C}" presName="sp" presStyleCnt="0"/>
      <dgm:spPr/>
    </dgm:pt>
    <dgm:pt modelId="{8C76DC9D-4384-46EB-B46E-E0BDB7C8ED82}" type="pres">
      <dgm:prSet presAssocID="{FC295F59-A00E-4C69-ABBB-20B9CDE50897}" presName="composite" presStyleCnt="0"/>
      <dgm:spPr/>
    </dgm:pt>
    <dgm:pt modelId="{B4270640-7D6C-4E4E-B4D7-C5BCB92D5EB5}" type="pres">
      <dgm:prSet presAssocID="{FC295F59-A00E-4C69-ABBB-20B9CDE5089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F803B-F74B-4EB0-98C5-09BF92A780DA}" type="pres">
      <dgm:prSet presAssocID="{FC295F59-A00E-4C69-ABBB-20B9CDE50897}" presName="descendantText" presStyleLbl="alignAcc1" presStyleIdx="1" presStyleCnt="3" custScaleY="161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BBBAF-5E21-4D5C-8D55-01C5B29042A1}" type="pres">
      <dgm:prSet presAssocID="{FD44C4E0-B4AF-43CC-9C93-C29E9B26F0D4}" presName="sp" presStyleCnt="0"/>
      <dgm:spPr/>
    </dgm:pt>
    <dgm:pt modelId="{94D852B5-D9FF-49E7-871B-81449E23F90F}" type="pres">
      <dgm:prSet presAssocID="{A3E4E92F-0E58-44AD-9E45-3C8A9B620F09}" presName="composite" presStyleCnt="0"/>
      <dgm:spPr/>
    </dgm:pt>
    <dgm:pt modelId="{33954CF5-C399-4E6C-836F-4C31CC70FA02}" type="pres">
      <dgm:prSet presAssocID="{A3E4E92F-0E58-44AD-9E45-3C8A9B620F0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50D14-21A9-4916-8605-92B640ADE464}" type="pres">
      <dgm:prSet presAssocID="{A3E4E92F-0E58-44AD-9E45-3C8A9B620F09}" presName="descendantText" presStyleLbl="alignAcc1" presStyleIdx="2" presStyleCnt="3" custScaleY="84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EBEAAE-9FB5-4F76-9949-E9BC5246B730}" type="presOf" srcId="{CDA9B266-D27A-47FE-B73D-FD934F97DF9E}" destId="{CDFA9673-B762-477A-B7E6-381756C1CAD2}" srcOrd="0" destOrd="0" presId="urn:microsoft.com/office/officeart/2005/8/layout/chevron2"/>
    <dgm:cxn modelId="{D141AD27-2D17-41A5-922D-43F5C25CC566}" srcId="{A3E4E92F-0E58-44AD-9E45-3C8A9B620F09}" destId="{46579FB5-611E-4C5A-BC71-9D0323D4692D}" srcOrd="0" destOrd="0" parTransId="{263936C8-BF84-4968-8EB0-B408FD59EB83}" sibTransId="{F8BE47CE-C2C1-4125-B79D-B447C544D041}"/>
    <dgm:cxn modelId="{6BD88B63-7C0E-4193-A296-966331BA30A0}" type="presOf" srcId="{46579FB5-611E-4C5A-BC71-9D0323D4692D}" destId="{9E450D14-21A9-4916-8605-92B640ADE464}" srcOrd="0" destOrd="0" presId="urn:microsoft.com/office/officeart/2005/8/layout/chevron2"/>
    <dgm:cxn modelId="{CE6F9B0A-B166-45E0-972B-F94E36F2D569}" srcId="{5E720882-217D-4799-BA6F-F9EBDD84CDEC}" destId="{FC295F59-A00E-4C69-ABBB-20B9CDE50897}" srcOrd="1" destOrd="0" parTransId="{4D2660B3-4278-49BE-991D-D46BAB320B27}" sibTransId="{FD44C4E0-B4AF-43CC-9C93-C29E9B26F0D4}"/>
    <dgm:cxn modelId="{A5FD5029-4AF2-4358-84A5-1185FA171AC4}" type="presOf" srcId="{FC295F59-A00E-4C69-ABBB-20B9CDE50897}" destId="{B4270640-7D6C-4E4E-B4D7-C5BCB92D5EB5}" srcOrd="0" destOrd="0" presId="urn:microsoft.com/office/officeart/2005/8/layout/chevron2"/>
    <dgm:cxn modelId="{8FD84728-6709-4F43-B244-C0F1B6EB3137}" srcId="{5E720882-217D-4799-BA6F-F9EBDD84CDEC}" destId="{A3E4E92F-0E58-44AD-9E45-3C8A9B620F09}" srcOrd="2" destOrd="0" parTransId="{FF15C4C0-0AB7-4A6D-B368-FE92222E61CE}" sibTransId="{2EECEECE-15B9-42F8-9758-40E7864F90BB}"/>
    <dgm:cxn modelId="{9B879A1C-3EFA-43A4-829E-59144CB638C2}" type="presOf" srcId="{59230082-AA88-4260-99A8-37887B3EFEAF}" destId="{309F46F9-AB05-40D8-9A3B-0F23B3610EE0}" srcOrd="0" destOrd="0" presId="urn:microsoft.com/office/officeart/2005/8/layout/chevron2"/>
    <dgm:cxn modelId="{272E1BEE-7AAC-4C56-AA24-6D27D3E90D3A}" type="presOf" srcId="{A3E4E92F-0E58-44AD-9E45-3C8A9B620F09}" destId="{33954CF5-C399-4E6C-836F-4C31CC70FA02}" srcOrd="0" destOrd="0" presId="urn:microsoft.com/office/officeart/2005/8/layout/chevron2"/>
    <dgm:cxn modelId="{72EC6FD0-CEE3-4385-8014-F18D367E2A13}" srcId="{5E720882-217D-4799-BA6F-F9EBDD84CDEC}" destId="{CDA9B266-D27A-47FE-B73D-FD934F97DF9E}" srcOrd="0" destOrd="0" parTransId="{3C25D8B4-345D-40FD-B83C-EEE57C3C4190}" sibTransId="{567A5331-BF39-478E-ACB1-E88CB3195A6C}"/>
    <dgm:cxn modelId="{DC634C51-7F8C-42AC-8D3E-1353B414B3E3}" type="presOf" srcId="{5E720882-217D-4799-BA6F-F9EBDD84CDEC}" destId="{96580BE0-30B4-41D0-B3A5-58B55B04BF95}" srcOrd="0" destOrd="0" presId="urn:microsoft.com/office/officeart/2005/8/layout/chevron2"/>
    <dgm:cxn modelId="{A3691865-BD7D-477A-8871-8C0EFB79EF3B}" type="presOf" srcId="{D8C9FA9C-F4AA-4414-8BF9-9DBFB1969DE1}" destId="{5E8F803B-F74B-4EB0-98C5-09BF92A780DA}" srcOrd="0" destOrd="0" presId="urn:microsoft.com/office/officeart/2005/8/layout/chevron2"/>
    <dgm:cxn modelId="{D52A8548-520E-46D3-AB4A-6AD7ACBA18CD}" srcId="{FC295F59-A00E-4C69-ABBB-20B9CDE50897}" destId="{D8C9FA9C-F4AA-4414-8BF9-9DBFB1969DE1}" srcOrd="0" destOrd="0" parTransId="{B2878125-C6F6-4054-B367-AACDA9F5874E}" sibTransId="{9F433BC9-575E-444C-AA8B-1943E0DE0C5C}"/>
    <dgm:cxn modelId="{A6333338-E95C-4728-BD8B-C1EA9B1A64E5}" srcId="{CDA9B266-D27A-47FE-B73D-FD934F97DF9E}" destId="{59230082-AA88-4260-99A8-37887B3EFEAF}" srcOrd="0" destOrd="0" parTransId="{AFDD6136-FAF4-4330-BBB4-4AD19FA022DB}" sibTransId="{89E49EE6-3C49-466A-98A9-5A39F1689932}"/>
    <dgm:cxn modelId="{5F45C611-AB45-4AC2-93B9-1AC3F8FA7FD2}" type="presParOf" srcId="{96580BE0-30B4-41D0-B3A5-58B55B04BF95}" destId="{039A9BE0-366A-45B8-B848-BE012FB673FB}" srcOrd="0" destOrd="0" presId="urn:microsoft.com/office/officeart/2005/8/layout/chevron2"/>
    <dgm:cxn modelId="{464F576B-3DF8-4F82-A576-4A3ED339FE8C}" type="presParOf" srcId="{039A9BE0-366A-45B8-B848-BE012FB673FB}" destId="{CDFA9673-B762-477A-B7E6-381756C1CAD2}" srcOrd="0" destOrd="0" presId="urn:microsoft.com/office/officeart/2005/8/layout/chevron2"/>
    <dgm:cxn modelId="{565ADD7C-57BA-4124-BD2D-1492BE68781A}" type="presParOf" srcId="{039A9BE0-366A-45B8-B848-BE012FB673FB}" destId="{309F46F9-AB05-40D8-9A3B-0F23B3610EE0}" srcOrd="1" destOrd="0" presId="urn:microsoft.com/office/officeart/2005/8/layout/chevron2"/>
    <dgm:cxn modelId="{D7C4FD58-F97F-4F81-92C8-06D9AB560F20}" type="presParOf" srcId="{96580BE0-30B4-41D0-B3A5-58B55B04BF95}" destId="{6471EFC5-32AB-4EDD-B361-30CD709D85D8}" srcOrd="1" destOrd="0" presId="urn:microsoft.com/office/officeart/2005/8/layout/chevron2"/>
    <dgm:cxn modelId="{5B9D7447-05BC-41CF-80E5-8CF6A50DBD55}" type="presParOf" srcId="{96580BE0-30B4-41D0-B3A5-58B55B04BF95}" destId="{8C76DC9D-4384-46EB-B46E-E0BDB7C8ED82}" srcOrd="2" destOrd="0" presId="urn:microsoft.com/office/officeart/2005/8/layout/chevron2"/>
    <dgm:cxn modelId="{BD0B03CD-4DF0-4928-9BD0-12A3318060D4}" type="presParOf" srcId="{8C76DC9D-4384-46EB-B46E-E0BDB7C8ED82}" destId="{B4270640-7D6C-4E4E-B4D7-C5BCB92D5EB5}" srcOrd="0" destOrd="0" presId="urn:microsoft.com/office/officeart/2005/8/layout/chevron2"/>
    <dgm:cxn modelId="{826F21AC-DC59-4770-BA59-67A614DC8EF3}" type="presParOf" srcId="{8C76DC9D-4384-46EB-B46E-E0BDB7C8ED82}" destId="{5E8F803B-F74B-4EB0-98C5-09BF92A780DA}" srcOrd="1" destOrd="0" presId="urn:microsoft.com/office/officeart/2005/8/layout/chevron2"/>
    <dgm:cxn modelId="{0B60F430-B669-497B-9BB8-0DC78EA087D5}" type="presParOf" srcId="{96580BE0-30B4-41D0-B3A5-58B55B04BF95}" destId="{13BBBBAF-5E21-4D5C-8D55-01C5B29042A1}" srcOrd="3" destOrd="0" presId="urn:microsoft.com/office/officeart/2005/8/layout/chevron2"/>
    <dgm:cxn modelId="{0BDA8D41-19D9-4138-8067-043DE0775A7D}" type="presParOf" srcId="{96580BE0-30B4-41D0-B3A5-58B55B04BF95}" destId="{94D852B5-D9FF-49E7-871B-81449E23F90F}" srcOrd="4" destOrd="0" presId="urn:microsoft.com/office/officeart/2005/8/layout/chevron2"/>
    <dgm:cxn modelId="{E5AC2D79-5697-442E-A25C-3B865C1F0827}" type="presParOf" srcId="{94D852B5-D9FF-49E7-871B-81449E23F90F}" destId="{33954CF5-C399-4E6C-836F-4C31CC70FA02}" srcOrd="0" destOrd="0" presId="urn:microsoft.com/office/officeart/2005/8/layout/chevron2"/>
    <dgm:cxn modelId="{A8175324-07BA-44C2-BBC9-104423C5516D}" type="presParOf" srcId="{94D852B5-D9FF-49E7-871B-81449E23F90F}" destId="{9E450D14-21A9-4916-8605-92B640ADE46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BBE86-21AC-4DFF-8209-893D81FD2518}" type="doc">
      <dgm:prSet loTypeId="urn:microsoft.com/office/officeart/2005/8/layout/architecture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A56FCA-FDA7-442C-B007-04F42D070537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en-GB" sz="1400" b="1" dirty="0"/>
            <a:t>FGN sukuk commenced trading on the NSE and FMDQ</a:t>
          </a:r>
          <a:endParaRPr lang="en-US" sz="1400" dirty="0"/>
        </a:p>
      </dgm:t>
    </dgm:pt>
    <dgm:pt modelId="{938306EE-2FB1-4AC4-AC94-AF7D0A725574}" type="parTrans" cxnId="{03D92176-ABE4-45A6-9150-E294D4B9A080}">
      <dgm:prSet/>
      <dgm:spPr/>
      <dgm:t>
        <a:bodyPr/>
        <a:lstStyle/>
        <a:p>
          <a:endParaRPr lang="en-US" sz="1400"/>
        </a:p>
      </dgm:t>
    </dgm:pt>
    <dgm:pt modelId="{646AD459-72B6-499F-8A78-6EDD9AA125E9}" type="sibTrans" cxnId="{03D92176-ABE4-45A6-9150-E294D4B9A080}">
      <dgm:prSet/>
      <dgm:spPr/>
      <dgm:t>
        <a:bodyPr/>
        <a:lstStyle/>
        <a:p>
          <a:endParaRPr lang="en-US" sz="1400"/>
        </a:p>
      </dgm:t>
    </dgm:pt>
    <dgm:pt modelId="{239DCAF0-F3B9-49CB-8AD9-F35DE35CAA5B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en-GB" sz="1400" b="1" dirty="0"/>
            <a:t>CBN includes non-interest financial institutions under the 200bn Commercial Agriculture Credit Scheme </a:t>
          </a:r>
          <a:endParaRPr lang="en-US" sz="1400" dirty="0"/>
        </a:p>
      </dgm:t>
    </dgm:pt>
    <dgm:pt modelId="{9A6D4538-6428-4E3A-B648-63BF0E4CA2B8}" type="sibTrans" cxnId="{DF64101D-28FD-4EA8-B958-17A6CB49071F}">
      <dgm:prSet/>
      <dgm:spPr/>
      <dgm:t>
        <a:bodyPr/>
        <a:lstStyle/>
        <a:p>
          <a:endParaRPr lang="en-US" sz="1400"/>
        </a:p>
      </dgm:t>
    </dgm:pt>
    <dgm:pt modelId="{FCFF0397-9456-4B28-85F8-D9A3FFD4703A}" type="parTrans" cxnId="{DF64101D-28FD-4EA8-B958-17A6CB49071F}">
      <dgm:prSet/>
      <dgm:spPr/>
      <dgm:t>
        <a:bodyPr/>
        <a:lstStyle/>
        <a:p>
          <a:endParaRPr lang="en-US" sz="1400"/>
        </a:p>
      </dgm:t>
    </dgm:pt>
    <dgm:pt modelId="{9535A3D6-4186-4024-B463-25BB8B3E923F}">
      <dgm:prSet custT="1"/>
      <dgm:spPr>
        <a:solidFill>
          <a:srgbClr val="0070C0"/>
        </a:solidFill>
      </dgm:spPr>
      <dgm:t>
        <a:bodyPr/>
        <a:lstStyle/>
        <a:p>
          <a:pPr algn="just" rtl="0"/>
          <a:r>
            <a:rPr lang="en-GB" sz="1400" b="1" dirty="0"/>
            <a:t>CBN issued Exposure Draft on the National Financial Inclusion Strategy Refresh. Part of the CBN key deliverables is to create </a:t>
          </a:r>
          <a:r>
            <a:rPr lang="en-US" sz="1400" b="1" dirty="0"/>
            <a:t>a level playing field for non-interest players and expand reach to un/underserved communities with preference for non-interest products </a:t>
          </a:r>
        </a:p>
      </dgm:t>
    </dgm:pt>
    <dgm:pt modelId="{36B0151A-5B43-45F9-B313-E3F994A2A6FA}" type="sibTrans" cxnId="{C0DE8135-ED74-4463-B895-D5DCAF3E982A}">
      <dgm:prSet/>
      <dgm:spPr/>
      <dgm:t>
        <a:bodyPr/>
        <a:lstStyle/>
        <a:p>
          <a:endParaRPr lang="en-US" sz="1400"/>
        </a:p>
      </dgm:t>
    </dgm:pt>
    <dgm:pt modelId="{53A685E1-F6E4-40DC-B9CC-A98C19714F33}" type="parTrans" cxnId="{C0DE8135-ED74-4463-B895-D5DCAF3E982A}">
      <dgm:prSet/>
      <dgm:spPr/>
      <dgm:t>
        <a:bodyPr/>
        <a:lstStyle/>
        <a:p>
          <a:endParaRPr lang="en-US" sz="1400"/>
        </a:p>
      </dgm:t>
    </dgm:pt>
    <dgm:pt modelId="{BF43BBA8-B335-4878-A46D-CC540595C05F}" type="pres">
      <dgm:prSet presAssocID="{8DCBBE86-21AC-4DFF-8209-893D81FD251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8F82973-4114-4C50-8513-63EE493CF3C9}" type="pres">
      <dgm:prSet presAssocID="{239DCAF0-F3B9-49CB-8AD9-F35DE35CAA5B}" presName="vertOne" presStyleCnt="0"/>
      <dgm:spPr/>
    </dgm:pt>
    <dgm:pt modelId="{9256F091-2562-4142-A0F7-116C19209A81}" type="pres">
      <dgm:prSet presAssocID="{239DCAF0-F3B9-49CB-8AD9-F35DE35CAA5B}" presName="txOne" presStyleLbl="node0" presStyleIdx="0" presStyleCnt="3" custScaleX="1089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CF77D9-67AF-40EB-BCFC-065CF424F8F4}" type="pres">
      <dgm:prSet presAssocID="{239DCAF0-F3B9-49CB-8AD9-F35DE35CAA5B}" presName="horzOne" presStyleCnt="0"/>
      <dgm:spPr/>
    </dgm:pt>
    <dgm:pt modelId="{14DF7BB9-4D26-4EDA-ADB4-02DDACA11C55}" type="pres">
      <dgm:prSet presAssocID="{9A6D4538-6428-4E3A-B648-63BF0E4CA2B8}" presName="sibSpaceOne" presStyleCnt="0"/>
      <dgm:spPr/>
    </dgm:pt>
    <dgm:pt modelId="{4766E234-96BA-49E1-8229-EBB44889B4D8}" type="pres">
      <dgm:prSet presAssocID="{2BA56FCA-FDA7-442C-B007-04F42D070537}" presName="vertOne" presStyleCnt="0"/>
      <dgm:spPr/>
    </dgm:pt>
    <dgm:pt modelId="{54C1C191-DB46-4407-B932-A43C5ED4FBCB}" type="pres">
      <dgm:prSet presAssocID="{2BA56FCA-FDA7-442C-B007-04F42D070537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DE1F02-D65A-44ED-A497-6377C3EEF934}" type="pres">
      <dgm:prSet presAssocID="{2BA56FCA-FDA7-442C-B007-04F42D070537}" presName="horzOne" presStyleCnt="0"/>
      <dgm:spPr/>
    </dgm:pt>
    <dgm:pt modelId="{D76FD4B9-52FE-4067-BFB7-FFD977A8A681}" type="pres">
      <dgm:prSet presAssocID="{646AD459-72B6-499F-8A78-6EDD9AA125E9}" presName="sibSpaceOne" presStyleCnt="0"/>
      <dgm:spPr/>
    </dgm:pt>
    <dgm:pt modelId="{CD1BAC3D-6E19-4109-B87B-66960D310E00}" type="pres">
      <dgm:prSet presAssocID="{9535A3D6-4186-4024-B463-25BB8B3E923F}" presName="vertOne" presStyleCnt="0"/>
      <dgm:spPr/>
    </dgm:pt>
    <dgm:pt modelId="{D5886DC3-EA7F-4F3D-86C5-98F84397D900}" type="pres">
      <dgm:prSet presAssocID="{9535A3D6-4186-4024-B463-25BB8B3E923F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07E564-097D-4D22-996E-94582DD53C43}" type="pres">
      <dgm:prSet presAssocID="{9535A3D6-4186-4024-B463-25BB8B3E923F}" presName="horzOne" presStyleCnt="0"/>
      <dgm:spPr/>
    </dgm:pt>
  </dgm:ptLst>
  <dgm:cxnLst>
    <dgm:cxn modelId="{D0026F7A-C0F6-4D1B-A8BE-114212E5BF77}" type="presOf" srcId="{8DCBBE86-21AC-4DFF-8209-893D81FD2518}" destId="{BF43BBA8-B335-4878-A46D-CC540595C05F}" srcOrd="0" destOrd="0" presId="urn:microsoft.com/office/officeart/2005/8/layout/architecture"/>
    <dgm:cxn modelId="{C0DE8135-ED74-4463-B895-D5DCAF3E982A}" srcId="{8DCBBE86-21AC-4DFF-8209-893D81FD2518}" destId="{9535A3D6-4186-4024-B463-25BB8B3E923F}" srcOrd="2" destOrd="0" parTransId="{53A685E1-F6E4-40DC-B9CC-A98C19714F33}" sibTransId="{36B0151A-5B43-45F9-B313-E3F994A2A6FA}"/>
    <dgm:cxn modelId="{E973483B-18CA-4A1E-A8CF-E6AA396A8077}" type="presOf" srcId="{9535A3D6-4186-4024-B463-25BB8B3E923F}" destId="{D5886DC3-EA7F-4F3D-86C5-98F84397D900}" srcOrd="0" destOrd="0" presId="urn:microsoft.com/office/officeart/2005/8/layout/architecture"/>
    <dgm:cxn modelId="{DB1553DA-F438-495A-AA25-901C0C7CA3F5}" type="presOf" srcId="{2BA56FCA-FDA7-442C-B007-04F42D070537}" destId="{54C1C191-DB46-4407-B932-A43C5ED4FBCB}" srcOrd="0" destOrd="0" presId="urn:microsoft.com/office/officeart/2005/8/layout/architecture"/>
    <dgm:cxn modelId="{B621F1F6-9335-4B66-A2DC-E60B80CA2F12}" type="presOf" srcId="{239DCAF0-F3B9-49CB-8AD9-F35DE35CAA5B}" destId="{9256F091-2562-4142-A0F7-116C19209A81}" srcOrd="0" destOrd="0" presId="urn:microsoft.com/office/officeart/2005/8/layout/architecture"/>
    <dgm:cxn modelId="{DF64101D-28FD-4EA8-B958-17A6CB49071F}" srcId="{8DCBBE86-21AC-4DFF-8209-893D81FD2518}" destId="{239DCAF0-F3B9-49CB-8AD9-F35DE35CAA5B}" srcOrd="0" destOrd="0" parTransId="{FCFF0397-9456-4B28-85F8-D9A3FFD4703A}" sibTransId="{9A6D4538-6428-4E3A-B648-63BF0E4CA2B8}"/>
    <dgm:cxn modelId="{03D92176-ABE4-45A6-9150-E294D4B9A080}" srcId="{8DCBBE86-21AC-4DFF-8209-893D81FD2518}" destId="{2BA56FCA-FDA7-442C-B007-04F42D070537}" srcOrd="1" destOrd="0" parTransId="{938306EE-2FB1-4AC4-AC94-AF7D0A725574}" sibTransId="{646AD459-72B6-499F-8A78-6EDD9AA125E9}"/>
    <dgm:cxn modelId="{F0065F0A-67F9-41AD-952F-0FEC261CBDEF}" type="presParOf" srcId="{BF43BBA8-B335-4878-A46D-CC540595C05F}" destId="{F8F82973-4114-4C50-8513-63EE493CF3C9}" srcOrd="0" destOrd="0" presId="urn:microsoft.com/office/officeart/2005/8/layout/architecture"/>
    <dgm:cxn modelId="{65384C40-19DD-4C0A-B310-AF82AC60EE7A}" type="presParOf" srcId="{F8F82973-4114-4C50-8513-63EE493CF3C9}" destId="{9256F091-2562-4142-A0F7-116C19209A81}" srcOrd="0" destOrd="0" presId="urn:microsoft.com/office/officeart/2005/8/layout/architecture"/>
    <dgm:cxn modelId="{0CF9106D-3CE2-44AA-84F0-1CC37CBD0E23}" type="presParOf" srcId="{F8F82973-4114-4C50-8513-63EE493CF3C9}" destId="{A2CF77D9-67AF-40EB-BCFC-065CF424F8F4}" srcOrd="1" destOrd="0" presId="urn:microsoft.com/office/officeart/2005/8/layout/architecture"/>
    <dgm:cxn modelId="{5321C627-C15D-4067-8A89-7F9372D68C5F}" type="presParOf" srcId="{BF43BBA8-B335-4878-A46D-CC540595C05F}" destId="{14DF7BB9-4D26-4EDA-ADB4-02DDACA11C55}" srcOrd="1" destOrd="0" presId="urn:microsoft.com/office/officeart/2005/8/layout/architecture"/>
    <dgm:cxn modelId="{F50C47FC-C11D-40F4-8960-244D128C5EAD}" type="presParOf" srcId="{BF43BBA8-B335-4878-A46D-CC540595C05F}" destId="{4766E234-96BA-49E1-8229-EBB44889B4D8}" srcOrd="2" destOrd="0" presId="urn:microsoft.com/office/officeart/2005/8/layout/architecture"/>
    <dgm:cxn modelId="{11DDC6B2-7D27-44BB-85FA-9CC01AC93C03}" type="presParOf" srcId="{4766E234-96BA-49E1-8229-EBB44889B4D8}" destId="{54C1C191-DB46-4407-B932-A43C5ED4FBCB}" srcOrd="0" destOrd="0" presId="urn:microsoft.com/office/officeart/2005/8/layout/architecture"/>
    <dgm:cxn modelId="{1B23E5E5-F833-4764-B5E9-9DEA22EDB40F}" type="presParOf" srcId="{4766E234-96BA-49E1-8229-EBB44889B4D8}" destId="{33DE1F02-D65A-44ED-A497-6377C3EEF934}" srcOrd="1" destOrd="0" presId="urn:microsoft.com/office/officeart/2005/8/layout/architecture"/>
    <dgm:cxn modelId="{ECDC0B24-40F0-47E0-8521-1338E07B8BAF}" type="presParOf" srcId="{BF43BBA8-B335-4878-A46D-CC540595C05F}" destId="{D76FD4B9-52FE-4067-BFB7-FFD977A8A681}" srcOrd="3" destOrd="0" presId="urn:microsoft.com/office/officeart/2005/8/layout/architecture"/>
    <dgm:cxn modelId="{1C156D51-FDB7-4D59-BD92-737AB00C978B}" type="presParOf" srcId="{BF43BBA8-B335-4878-A46D-CC540595C05F}" destId="{CD1BAC3D-6E19-4109-B87B-66960D310E00}" srcOrd="4" destOrd="0" presId="urn:microsoft.com/office/officeart/2005/8/layout/architecture"/>
    <dgm:cxn modelId="{A68278C3-85D1-4931-A0F6-F4A57ADA67DD}" type="presParOf" srcId="{CD1BAC3D-6E19-4109-B87B-66960D310E00}" destId="{D5886DC3-EA7F-4F3D-86C5-98F84397D900}" srcOrd="0" destOrd="0" presId="urn:microsoft.com/office/officeart/2005/8/layout/architecture"/>
    <dgm:cxn modelId="{46E7EEC3-9645-4217-B15B-19ABF5459534}" type="presParOf" srcId="{CD1BAC3D-6E19-4109-B87B-66960D310E00}" destId="{F707E564-097D-4D22-996E-94582DD53C43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54CD57-53C0-4ADD-90DA-F9B461AAB72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88C7CD-756F-4755-B332-E599EF21A8D0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GB" dirty="0"/>
            <a:t>Leadership of SEC &amp; CMC </a:t>
          </a:r>
          <a:endParaRPr lang="en-US" dirty="0"/>
        </a:p>
      </dgm:t>
    </dgm:pt>
    <dgm:pt modelId="{E5E3280E-CE7E-43F1-A734-0683C05AFAD2}" type="parTrans" cxnId="{DD256285-BC84-4D1A-9840-87AE5B4A9C91}">
      <dgm:prSet/>
      <dgm:spPr/>
      <dgm:t>
        <a:bodyPr/>
        <a:lstStyle/>
        <a:p>
          <a:endParaRPr lang="en-US"/>
        </a:p>
      </dgm:t>
    </dgm:pt>
    <dgm:pt modelId="{0BABD865-E113-4E37-95AB-744CC3C334A2}" type="sibTrans" cxnId="{DD256285-BC84-4D1A-9840-87AE5B4A9C91}">
      <dgm:prSet/>
      <dgm:spPr/>
      <dgm:t>
        <a:bodyPr/>
        <a:lstStyle/>
        <a:p>
          <a:endParaRPr lang="en-US"/>
        </a:p>
      </dgm:t>
    </dgm:pt>
    <dgm:pt modelId="{8412DB3F-3AF5-48C0-82CB-0DEAD9B36E45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GB" dirty="0"/>
            <a:t>Continuous engagement of key stakeholders including DMO, CBN </a:t>
          </a:r>
          <a:r>
            <a:rPr lang="en-GB" dirty="0" err="1"/>
            <a:t>etc</a:t>
          </a:r>
          <a:r>
            <a:rPr lang="en-GB" dirty="0"/>
            <a:t>)</a:t>
          </a:r>
          <a:endParaRPr lang="en-US" dirty="0"/>
        </a:p>
      </dgm:t>
    </dgm:pt>
    <dgm:pt modelId="{2BA47E92-B0C2-49FB-BC51-AB668A0B34F0}" type="parTrans" cxnId="{1D7F61BE-DEEB-491B-A739-1172780E48EE}">
      <dgm:prSet/>
      <dgm:spPr/>
      <dgm:t>
        <a:bodyPr/>
        <a:lstStyle/>
        <a:p>
          <a:endParaRPr lang="en-US"/>
        </a:p>
      </dgm:t>
    </dgm:pt>
    <dgm:pt modelId="{F63A6805-BEA8-4DDB-8094-BC6B0AFC6C07}" type="sibTrans" cxnId="{1D7F61BE-DEEB-491B-A739-1172780E48EE}">
      <dgm:prSet/>
      <dgm:spPr/>
      <dgm:t>
        <a:bodyPr/>
        <a:lstStyle/>
        <a:p>
          <a:endParaRPr lang="en-US"/>
        </a:p>
      </dgm:t>
    </dgm:pt>
    <dgm:pt modelId="{0702E7F2-A3A1-4433-9ADB-A641AB5B5AEC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GB" dirty="0"/>
            <a:t>Monitoring through the accountability framework of CMC </a:t>
          </a:r>
          <a:endParaRPr lang="en-US" dirty="0"/>
        </a:p>
      </dgm:t>
    </dgm:pt>
    <dgm:pt modelId="{EECBE8AF-BD89-4B5B-ABAF-1AF506C6E532}" type="parTrans" cxnId="{B6E71ED1-B89B-48F3-949F-36CAB77D9773}">
      <dgm:prSet/>
      <dgm:spPr/>
      <dgm:t>
        <a:bodyPr/>
        <a:lstStyle/>
        <a:p>
          <a:endParaRPr lang="en-US"/>
        </a:p>
      </dgm:t>
    </dgm:pt>
    <dgm:pt modelId="{3BDC91E2-EE0D-4DAA-9C49-E57FE34C28E2}" type="sibTrans" cxnId="{B6E71ED1-B89B-48F3-949F-36CAB77D9773}">
      <dgm:prSet/>
      <dgm:spPr/>
      <dgm:t>
        <a:bodyPr/>
        <a:lstStyle/>
        <a:p>
          <a:endParaRPr lang="en-US"/>
        </a:p>
      </dgm:t>
    </dgm:pt>
    <dgm:pt modelId="{6ED31855-545A-4D12-A2AA-F39B6CFA4357}" type="pres">
      <dgm:prSet presAssocID="{9554CD57-53C0-4ADD-90DA-F9B461AAB7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92EB09-1085-4142-AD95-7093BF87F1D0}" type="pres">
      <dgm:prSet presAssocID="{9388C7CD-756F-4755-B332-E599EF21A8D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226E7-9BEC-4DFA-AD6A-497FEBB9CCDE}" type="pres">
      <dgm:prSet presAssocID="{0BABD865-E113-4E37-95AB-744CC3C334A2}" presName="spacer" presStyleCnt="0"/>
      <dgm:spPr/>
    </dgm:pt>
    <dgm:pt modelId="{7EE85A46-AD33-4A35-99CA-96A22EBC74D6}" type="pres">
      <dgm:prSet presAssocID="{8412DB3F-3AF5-48C0-82CB-0DEAD9B36E4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84B22-901E-4879-8B38-0BF1783854C4}" type="pres">
      <dgm:prSet presAssocID="{F63A6805-BEA8-4DDB-8094-BC6B0AFC6C07}" presName="spacer" presStyleCnt="0"/>
      <dgm:spPr/>
    </dgm:pt>
    <dgm:pt modelId="{42A749CA-4B76-4328-BBE1-6DEB530946E9}" type="pres">
      <dgm:prSet presAssocID="{0702E7F2-A3A1-4433-9ADB-A641AB5B5A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256285-BC84-4D1A-9840-87AE5B4A9C91}" srcId="{9554CD57-53C0-4ADD-90DA-F9B461AAB727}" destId="{9388C7CD-756F-4755-B332-E599EF21A8D0}" srcOrd="0" destOrd="0" parTransId="{E5E3280E-CE7E-43F1-A734-0683C05AFAD2}" sibTransId="{0BABD865-E113-4E37-95AB-744CC3C334A2}"/>
    <dgm:cxn modelId="{52B35AFE-3BB4-47E9-A3CB-F7E66F6F25B8}" type="presOf" srcId="{9388C7CD-756F-4755-B332-E599EF21A8D0}" destId="{9092EB09-1085-4142-AD95-7093BF87F1D0}" srcOrd="0" destOrd="0" presId="urn:microsoft.com/office/officeart/2005/8/layout/vList2"/>
    <dgm:cxn modelId="{1D7F61BE-DEEB-491B-A739-1172780E48EE}" srcId="{9554CD57-53C0-4ADD-90DA-F9B461AAB727}" destId="{8412DB3F-3AF5-48C0-82CB-0DEAD9B36E45}" srcOrd="1" destOrd="0" parTransId="{2BA47E92-B0C2-49FB-BC51-AB668A0B34F0}" sibTransId="{F63A6805-BEA8-4DDB-8094-BC6B0AFC6C07}"/>
    <dgm:cxn modelId="{EFB8F12B-D3F1-440F-B4A7-B9054B08ED57}" type="presOf" srcId="{0702E7F2-A3A1-4433-9ADB-A641AB5B5AEC}" destId="{42A749CA-4B76-4328-BBE1-6DEB530946E9}" srcOrd="0" destOrd="0" presId="urn:microsoft.com/office/officeart/2005/8/layout/vList2"/>
    <dgm:cxn modelId="{87622AD3-4651-4115-AB20-E346EEC0DFD1}" type="presOf" srcId="{9554CD57-53C0-4ADD-90DA-F9B461AAB727}" destId="{6ED31855-545A-4D12-A2AA-F39B6CFA4357}" srcOrd="0" destOrd="0" presId="urn:microsoft.com/office/officeart/2005/8/layout/vList2"/>
    <dgm:cxn modelId="{B6E71ED1-B89B-48F3-949F-36CAB77D9773}" srcId="{9554CD57-53C0-4ADD-90DA-F9B461AAB727}" destId="{0702E7F2-A3A1-4433-9ADB-A641AB5B5AEC}" srcOrd="2" destOrd="0" parTransId="{EECBE8AF-BD89-4B5B-ABAF-1AF506C6E532}" sibTransId="{3BDC91E2-EE0D-4DAA-9C49-E57FE34C28E2}"/>
    <dgm:cxn modelId="{1E5EC881-D911-445C-AF82-E8B870AB984D}" type="presOf" srcId="{8412DB3F-3AF5-48C0-82CB-0DEAD9B36E45}" destId="{7EE85A46-AD33-4A35-99CA-96A22EBC74D6}" srcOrd="0" destOrd="0" presId="urn:microsoft.com/office/officeart/2005/8/layout/vList2"/>
    <dgm:cxn modelId="{B113394B-F3B2-4432-85F7-D0EB096F9B49}" type="presParOf" srcId="{6ED31855-545A-4D12-A2AA-F39B6CFA4357}" destId="{9092EB09-1085-4142-AD95-7093BF87F1D0}" srcOrd="0" destOrd="0" presId="urn:microsoft.com/office/officeart/2005/8/layout/vList2"/>
    <dgm:cxn modelId="{CF1C8E1B-F932-48D8-B8FF-5D3272E01B5D}" type="presParOf" srcId="{6ED31855-545A-4D12-A2AA-F39B6CFA4357}" destId="{9B9226E7-9BEC-4DFA-AD6A-497FEBB9CCDE}" srcOrd="1" destOrd="0" presId="urn:microsoft.com/office/officeart/2005/8/layout/vList2"/>
    <dgm:cxn modelId="{22EE8F35-0E69-4507-B3AB-3111FC919880}" type="presParOf" srcId="{6ED31855-545A-4D12-A2AA-F39B6CFA4357}" destId="{7EE85A46-AD33-4A35-99CA-96A22EBC74D6}" srcOrd="2" destOrd="0" presId="urn:microsoft.com/office/officeart/2005/8/layout/vList2"/>
    <dgm:cxn modelId="{3DB63B08-013E-4F7F-810C-496440597DBB}" type="presParOf" srcId="{6ED31855-545A-4D12-A2AA-F39B6CFA4357}" destId="{D5184B22-901E-4879-8B38-0BF1783854C4}" srcOrd="3" destOrd="0" presId="urn:microsoft.com/office/officeart/2005/8/layout/vList2"/>
    <dgm:cxn modelId="{6A34AA90-606B-431C-A836-ED5D10FDB62B}" type="presParOf" srcId="{6ED31855-545A-4D12-A2AA-F39B6CFA4357}" destId="{42A749CA-4B76-4328-BBE1-6DEB530946E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5B1F16-6203-46B2-A001-E83660AAF0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E09B2C-BCC6-4DE4-A0A9-5BDC0AB56DFF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Release of  general tax guidelines clarifying tax neutrality of non-interest transactions by FIRS </a:t>
          </a:r>
          <a:endParaRPr lang="en-US" dirty="0"/>
        </a:p>
      </dgm:t>
    </dgm:pt>
    <dgm:pt modelId="{8FF2A845-B8B8-4C56-A730-20B4531E6DE6}" type="parTrans" cxnId="{E2DBA62E-A0E7-4477-8F43-52DFDA1AE84F}">
      <dgm:prSet/>
      <dgm:spPr/>
      <dgm:t>
        <a:bodyPr/>
        <a:lstStyle/>
        <a:p>
          <a:endParaRPr lang="en-US"/>
        </a:p>
      </dgm:t>
    </dgm:pt>
    <dgm:pt modelId="{C0ADDF49-A907-4E84-936C-76EA4276EF21}" type="sibTrans" cxnId="{E2DBA62E-A0E7-4477-8F43-52DFDA1AE84F}">
      <dgm:prSet/>
      <dgm:spPr/>
      <dgm:t>
        <a:bodyPr/>
        <a:lstStyle/>
        <a:p>
          <a:endParaRPr lang="en-US"/>
        </a:p>
      </dgm:t>
    </dgm:pt>
    <dgm:pt modelId="{5E778970-D95C-4C79-98F7-EEC95DC9525B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Work with supra national entities such as AFC, IFC,ADB to include sukuk options in their capital plans</a:t>
          </a:r>
          <a:endParaRPr lang="en-US" dirty="0"/>
        </a:p>
      </dgm:t>
    </dgm:pt>
    <dgm:pt modelId="{1845E5DA-2681-4011-B969-8EB19E226571}" type="parTrans" cxnId="{D9A41D91-2F72-4AE5-B63D-AC35DBF9E77E}">
      <dgm:prSet/>
      <dgm:spPr/>
      <dgm:t>
        <a:bodyPr/>
        <a:lstStyle/>
        <a:p>
          <a:endParaRPr lang="en-US"/>
        </a:p>
      </dgm:t>
    </dgm:pt>
    <dgm:pt modelId="{C71C7717-BCAA-47FD-A86B-D84A1877F342}" type="sibTrans" cxnId="{D9A41D91-2F72-4AE5-B63D-AC35DBF9E77E}">
      <dgm:prSet/>
      <dgm:spPr/>
      <dgm:t>
        <a:bodyPr/>
        <a:lstStyle/>
        <a:p>
          <a:endParaRPr lang="en-US"/>
        </a:p>
      </dgm:t>
    </dgm:pt>
    <dgm:pt modelId="{0B490DFC-C586-47ED-87DA-560A7D316EC2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Work with the SEC and other stakeholders to create awareness </a:t>
          </a:r>
          <a:endParaRPr lang="en-US" dirty="0"/>
        </a:p>
      </dgm:t>
    </dgm:pt>
    <dgm:pt modelId="{5F692B95-9A37-4B46-9921-8D7F8DB9FD67}" type="parTrans" cxnId="{3B7AC523-8129-441F-9F16-4E5E19E91C4B}">
      <dgm:prSet/>
      <dgm:spPr/>
      <dgm:t>
        <a:bodyPr/>
        <a:lstStyle/>
        <a:p>
          <a:endParaRPr lang="en-US"/>
        </a:p>
      </dgm:t>
    </dgm:pt>
    <dgm:pt modelId="{884434B9-FBD8-450F-8978-ADA7796FC34F}" type="sibTrans" cxnId="{3B7AC523-8129-441F-9F16-4E5E19E91C4B}">
      <dgm:prSet/>
      <dgm:spPr/>
      <dgm:t>
        <a:bodyPr/>
        <a:lstStyle/>
        <a:p>
          <a:endParaRPr lang="en-US"/>
        </a:p>
      </dgm:t>
    </dgm:pt>
    <dgm:pt modelId="{0499CD78-A3C3-4D31-95F4-BD9144E71941}">
      <dgm:prSet/>
      <dgm:spPr>
        <a:solidFill>
          <a:srgbClr val="0070C0"/>
        </a:solidFill>
      </dgm:spPr>
      <dgm:t>
        <a:bodyPr/>
        <a:lstStyle/>
        <a:p>
          <a:r>
            <a:rPr lang="en-GB" dirty="0"/>
            <a:t>Issuance of sukuk-backed treasury bills by CBN to create liquidity instruments for non-interest banks </a:t>
          </a:r>
          <a:endParaRPr lang="en-US" dirty="0"/>
        </a:p>
      </dgm:t>
    </dgm:pt>
    <dgm:pt modelId="{2D5220E0-8276-43F3-B514-6F0761AD3270}" type="parTrans" cxnId="{B11A43A6-12E1-4560-A16F-C79EDCE4FAA6}">
      <dgm:prSet/>
      <dgm:spPr/>
      <dgm:t>
        <a:bodyPr/>
        <a:lstStyle/>
        <a:p>
          <a:endParaRPr lang="en-US"/>
        </a:p>
      </dgm:t>
    </dgm:pt>
    <dgm:pt modelId="{A849A737-41D3-4B23-8FC7-C88DB18F4082}" type="sibTrans" cxnId="{B11A43A6-12E1-4560-A16F-C79EDCE4FAA6}">
      <dgm:prSet/>
      <dgm:spPr/>
      <dgm:t>
        <a:bodyPr/>
        <a:lstStyle/>
        <a:p>
          <a:endParaRPr lang="en-US"/>
        </a:p>
      </dgm:t>
    </dgm:pt>
    <dgm:pt modelId="{5233082E-9111-4A22-830A-B2A176655462}">
      <dgm:prSet/>
      <dgm:spPr>
        <a:solidFill>
          <a:srgbClr val="0070C0"/>
        </a:solidFill>
      </dgm:spPr>
      <dgm:t>
        <a:bodyPr/>
        <a:lstStyle/>
        <a:p>
          <a:r>
            <a:rPr lang="en-US" dirty="0" smtClean="0"/>
            <a:t>Issuance of local and foreign currency sukuk for infrastructural development by the Federal Government </a:t>
          </a:r>
          <a:endParaRPr lang="en-US" dirty="0"/>
        </a:p>
      </dgm:t>
    </dgm:pt>
    <dgm:pt modelId="{78C98768-F6F7-45EF-A455-36264A1F8520}" type="parTrans" cxnId="{894F8710-9C91-4340-83BB-74D75A9B40D0}">
      <dgm:prSet/>
      <dgm:spPr/>
      <dgm:t>
        <a:bodyPr/>
        <a:lstStyle/>
        <a:p>
          <a:endParaRPr lang="en-US"/>
        </a:p>
      </dgm:t>
    </dgm:pt>
    <dgm:pt modelId="{4F1AF437-7531-4620-8C89-2A4F516FA942}" type="sibTrans" cxnId="{894F8710-9C91-4340-83BB-74D75A9B40D0}">
      <dgm:prSet/>
      <dgm:spPr/>
      <dgm:t>
        <a:bodyPr/>
        <a:lstStyle/>
        <a:p>
          <a:endParaRPr lang="en-US"/>
        </a:p>
      </dgm:t>
    </dgm:pt>
    <dgm:pt modelId="{48CD9E6E-3B4E-4C69-BF38-7A805E925E23}" type="pres">
      <dgm:prSet presAssocID="{735B1F16-6203-46B2-A001-E83660AAF0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213CAF-1094-4C4C-B7A6-06AFF56F0D8E}" type="pres">
      <dgm:prSet presAssocID="{BAE09B2C-BCC6-4DE4-A0A9-5BDC0AB56DF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48E7D-C718-4283-8F30-0C6E008B00AB}" type="pres">
      <dgm:prSet presAssocID="{C0ADDF49-A907-4E84-936C-76EA4276EF21}" presName="spacer" presStyleCnt="0"/>
      <dgm:spPr/>
    </dgm:pt>
    <dgm:pt modelId="{3E6924D9-C7DE-470B-8FF8-E326CF69A526}" type="pres">
      <dgm:prSet presAssocID="{5E778970-D95C-4C79-98F7-EEC95DC9525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F8A66C-5E10-46B0-A896-973CAD8E96E5}" type="pres">
      <dgm:prSet presAssocID="{C71C7717-BCAA-47FD-A86B-D84A1877F342}" presName="spacer" presStyleCnt="0"/>
      <dgm:spPr/>
    </dgm:pt>
    <dgm:pt modelId="{68574AAF-AF87-452A-AEEE-10245C307271}" type="pres">
      <dgm:prSet presAssocID="{0499CD78-A3C3-4D31-95F4-BD9144E7194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DEB21-8711-42EF-AC37-BE66E28F8A2A}" type="pres">
      <dgm:prSet presAssocID="{A849A737-41D3-4B23-8FC7-C88DB18F4082}" presName="spacer" presStyleCnt="0"/>
      <dgm:spPr/>
    </dgm:pt>
    <dgm:pt modelId="{1F23DCBD-EB03-47DA-A152-630DC03B4B55}" type="pres">
      <dgm:prSet presAssocID="{0B490DFC-C586-47ED-87DA-560A7D316EC2}" presName="parentText" presStyleLbl="node1" presStyleIdx="3" presStyleCnt="5" custLinFactNeighborX="-3464" custLinFactNeighborY="447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AD225-B7B9-4EA6-9708-340F0DE6C352}" type="pres">
      <dgm:prSet presAssocID="{884434B9-FBD8-450F-8978-ADA7796FC34F}" presName="spacer" presStyleCnt="0"/>
      <dgm:spPr/>
    </dgm:pt>
    <dgm:pt modelId="{F6EC848F-2346-417D-B4BD-25C8DA7D6821}" type="pres">
      <dgm:prSet presAssocID="{5233082E-9111-4A22-830A-B2A17665546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7AC523-8129-441F-9F16-4E5E19E91C4B}" srcId="{735B1F16-6203-46B2-A001-E83660AAF0C1}" destId="{0B490DFC-C586-47ED-87DA-560A7D316EC2}" srcOrd="3" destOrd="0" parTransId="{5F692B95-9A37-4B46-9921-8D7F8DB9FD67}" sibTransId="{884434B9-FBD8-450F-8978-ADA7796FC34F}"/>
    <dgm:cxn modelId="{84343A96-49AA-4C49-86E0-9753B7981053}" type="presOf" srcId="{5233082E-9111-4A22-830A-B2A176655462}" destId="{F6EC848F-2346-417D-B4BD-25C8DA7D6821}" srcOrd="0" destOrd="0" presId="urn:microsoft.com/office/officeart/2005/8/layout/vList2"/>
    <dgm:cxn modelId="{448B8887-1D1B-436A-BC06-F13DA62C9E65}" type="presOf" srcId="{5E778970-D95C-4C79-98F7-EEC95DC9525B}" destId="{3E6924D9-C7DE-470B-8FF8-E326CF69A526}" srcOrd="0" destOrd="0" presId="urn:microsoft.com/office/officeart/2005/8/layout/vList2"/>
    <dgm:cxn modelId="{12334C8C-FCD4-46F3-B8D9-C84083916E46}" type="presOf" srcId="{0B490DFC-C586-47ED-87DA-560A7D316EC2}" destId="{1F23DCBD-EB03-47DA-A152-630DC03B4B55}" srcOrd="0" destOrd="0" presId="urn:microsoft.com/office/officeart/2005/8/layout/vList2"/>
    <dgm:cxn modelId="{B11A43A6-12E1-4560-A16F-C79EDCE4FAA6}" srcId="{735B1F16-6203-46B2-A001-E83660AAF0C1}" destId="{0499CD78-A3C3-4D31-95F4-BD9144E71941}" srcOrd="2" destOrd="0" parTransId="{2D5220E0-8276-43F3-B514-6F0761AD3270}" sibTransId="{A849A737-41D3-4B23-8FC7-C88DB18F4082}"/>
    <dgm:cxn modelId="{DFC7C517-18AF-4448-A441-885E9676644D}" type="presOf" srcId="{735B1F16-6203-46B2-A001-E83660AAF0C1}" destId="{48CD9E6E-3B4E-4C69-BF38-7A805E925E23}" srcOrd="0" destOrd="0" presId="urn:microsoft.com/office/officeart/2005/8/layout/vList2"/>
    <dgm:cxn modelId="{A31B3EB5-CAA9-45ED-A5EF-920AF76BDFBE}" type="presOf" srcId="{0499CD78-A3C3-4D31-95F4-BD9144E71941}" destId="{68574AAF-AF87-452A-AEEE-10245C307271}" srcOrd="0" destOrd="0" presId="urn:microsoft.com/office/officeart/2005/8/layout/vList2"/>
    <dgm:cxn modelId="{281EE3CB-5603-49A4-8CFC-945B21C4DEF0}" type="presOf" srcId="{BAE09B2C-BCC6-4DE4-A0A9-5BDC0AB56DFF}" destId="{AF213CAF-1094-4C4C-B7A6-06AFF56F0D8E}" srcOrd="0" destOrd="0" presId="urn:microsoft.com/office/officeart/2005/8/layout/vList2"/>
    <dgm:cxn modelId="{E2DBA62E-A0E7-4477-8F43-52DFDA1AE84F}" srcId="{735B1F16-6203-46B2-A001-E83660AAF0C1}" destId="{BAE09B2C-BCC6-4DE4-A0A9-5BDC0AB56DFF}" srcOrd="0" destOrd="0" parTransId="{8FF2A845-B8B8-4C56-A730-20B4531E6DE6}" sibTransId="{C0ADDF49-A907-4E84-936C-76EA4276EF21}"/>
    <dgm:cxn modelId="{D9A41D91-2F72-4AE5-B63D-AC35DBF9E77E}" srcId="{735B1F16-6203-46B2-A001-E83660AAF0C1}" destId="{5E778970-D95C-4C79-98F7-EEC95DC9525B}" srcOrd="1" destOrd="0" parTransId="{1845E5DA-2681-4011-B969-8EB19E226571}" sibTransId="{C71C7717-BCAA-47FD-A86B-D84A1877F342}"/>
    <dgm:cxn modelId="{894F8710-9C91-4340-83BB-74D75A9B40D0}" srcId="{735B1F16-6203-46B2-A001-E83660AAF0C1}" destId="{5233082E-9111-4A22-830A-B2A176655462}" srcOrd="4" destOrd="0" parTransId="{78C98768-F6F7-45EF-A455-36264A1F8520}" sibTransId="{4F1AF437-7531-4620-8C89-2A4F516FA942}"/>
    <dgm:cxn modelId="{5A2337A5-FCC8-46DC-B523-55F75678F19E}" type="presParOf" srcId="{48CD9E6E-3B4E-4C69-BF38-7A805E925E23}" destId="{AF213CAF-1094-4C4C-B7A6-06AFF56F0D8E}" srcOrd="0" destOrd="0" presId="urn:microsoft.com/office/officeart/2005/8/layout/vList2"/>
    <dgm:cxn modelId="{4D698A0D-4E26-414F-A35C-ABFE7571B056}" type="presParOf" srcId="{48CD9E6E-3B4E-4C69-BF38-7A805E925E23}" destId="{B5B48E7D-C718-4283-8F30-0C6E008B00AB}" srcOrd="1" destOrd="0" presId="urn:microsoft.com/office/officeart/2005/8/layout/vList2"/>
    <dgm:cxn modelId="{6E51062C-8755-406A-A4A9-D760C63795F8}" type="presParOf" srcId="{48CD9E6E-3B4E-4C69-BF38-7A805E925E23}" destId="{3E6924D9-C7DE-470B-8FF8-E326CF69A526}" srcOrd="2" destOrd="0" presId="urn:microsoft.com/office/officeart/2005/8/layout/vList2"/>
    <dgm:cxn modelId="{32F99B54-8DC2-4CFA-8C05-66B58B8734DE}" type="presParOf" srcId="{48CD9E6E-3B4E-4C69-BF38-7A805E925E23}" destId="{E0F8A66C-5E10-46B0-A896-973CAD8E96E5}" srcOrd="3" destOrd="0" presId="urn:microsoft.com/office/officeart/2005/8/layout/vList2"/>
    <dgm:cxn modelId="{6C01206D-CF57-4D41-BBC4-63688C161700}" type="presParOf" srcId="{48CD9E6E-3B4E-4C69-BF38-7A805E925E23}" destId="{68574AAF-AF87-452A-AEEE-10245C307271}" srcOrd="4" destOrd="0" presId="urn:microsoft.com/office/officeart/2005/8/layout/vList2"/>
    <dgm:cxn modelId="{B8E205FE-67B6-4E7B-AEAD-42DD6B60672A}" type="presParOf" srcId="{48CD9E6E-3B4E-4C69-BF38-7A805E925E23}" destId="{0FDDEB21-8711-42EF-AC37-BE66E28F8A2A}" srcOrd="5" destOrd="0" presId="urn:microsoft.com/office/officeart/2005/8/layout/vList2"/>
    <dgm:cxn modelId="{A07F7FF5-DD83-4F2C-A69F-007DE6796854}" type="presParOf" srcId="{48CD9E6E-3B4E-4C69-BF38-7A805E925E23}" destId="{1F23DCBD-EB03-47DA-A152-630DC03B4B55}" srcOrd="6" destOrd="0" presId="urn:microsoft.com/office/officeart/2005/8/layout/vList2"/>
    <dgm:cxn modelId="{64C9DD35-28CE-4BEC-8DB8-857FEB06B398}" type="presParOf" srcId="{48CD9E6E-3B4E-4C69-BF38-7A805E925E23}" destId="{197AD225-B7B9-4EA6-9708-340F0DE6C352}" srcOrd="7" destOrd="0" presId="urn:microsoft.com/office/officeart/2005/8/layout/vList2"/>
    <dgm:cxn modelId="{860AF292-2E3C-414E-890B-260D43564726}" type="presParOf" srcId="{48CD9E6E-3B4E-4C69-BF38-7A805E925E23}" destId="{F6EC848F-2346-417D-B4BD-25C8DA7D682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93525A-6548-42C5-9743-2BC840CD47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828E25-4E67-4ACA-9D45-92F93DEA9AA4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GB" dirty="0"/>
            <a:t>Release of guidelines on tax neutrality for non-interest transactions by FIRS</a:t>
          </a:r>
          <a:endParaRPr lang="en-US" dirty="0"/>
        </a:p>
      </dgm:t>
    </dgm:pt>
    <dgm:pt modelId="{EC1D59CE-2DCD-4743-A265-FCBD9DB72D3B}" type="parTrans" cxnId="{0FE7BBE3-64CA-4749-96B1-567F1DB0EF41}">
      <dgm:prSet/>
      <dgm:spPr/>
      <dgm:t>
        <a:bodyPr/>
        <a:lstStyle/>
        <a:p>
          <a:endParaRPr lang="en-US"/>
        </a:p>
      </dgm:t>
    </dgm:pt>
    <dgm:pt modelId="{22E804E6-2AF4-4002-9A37-233863F6D99F}" type="sibTrans" cxnId="{0FE7BBE3-64CA-4749-96B1-567F1DB0EF41}">
      <dgm:prSet/>
      <dgm:spPr/>
      <dgm:t>
        <a:bodyPr/>
        <a:lstStyle/>
        <a:p>
          <a:endParaRPr lang="en-US"/>
        </a:p>
      </dgm:t>
    </dgm:pt>
    <dgm:pt modelId="{2EB589A5-908D-4C46-9558-658BE0B43FD3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GB" dirty="0"/>
            <a:t>Securitization of FGN sukuk for Non-Interest Institutions and issuance of non-interest T-bills by CBN (similar to IILM sukuk arrangement)</a:t>
          </a:r>
          <a:endParaRPr lang="en-US" dirty="0"/>
        </a:p>
      </dgm:t>
    </dgm:pt>
    <dgm:pt modelId="{8FAA2F27-27AF-4A66-A9A8-0DEAAA139384}" type="parTrans" cxnId="{08DBB282-0C52-44D4-ABBC-80D52DFECEE6}">
      <dgm:prSet/>
      <dgm:spPr/>
      <dgm:t>
        <a:bodyPr/>
        <a:lstStyle/>
        <a:p>
          <a:endParaRPr lang="en-US"/>
        </a:p>
      </dgm:t>
    </dgm:pt>
    <dgm:pt modelId="{EB8CA02F-40B4-4EF0-92AA-C07D586772A8}" type="sibTrans" cxnId="{08DBB282-0C52-44D4-ABBC-80D52DFECEE6}">
      <dgm:prSet/>
      <dgm:spPr/>
      <dgm:t>
        <a:bodyPr/>
        <a:lstStyle/>
        <a:p>
          <a:endParaRPr lang="en-US"/>
        </a:p>
      </dgm:t>
    </dgm:pt>
    <dgm:pt modelId="{08873A31-19D4-43F9-A65D-CBF024D29B8F}" type="pres">
      <dgm:prSet presAssocID="{8593525A-6548-42C5-9743-2BC840CD47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6AB4DD-529A-4788-91CF-8BF6643F05C6}" type="pres">
      <dgm:prSet presAssocID="{3D828E25-4E67-4ACA-9D45-92F93DEA9AA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7CB5C3-6EEF-4643-B0AE-FB612E5E154C}" type="pres">
      <dgm:prSet presAssocID="{22E804E6-2AF4-4002-9A37-233863F6D99F}" presName="spacer" presStyleCnt="0"/>
      <dgm:spPr/>
    </dgm:pt>
    <dgm:pt modelId="{AC45C941-F10E-481D-B2EC-691089A483D6}" type="pres">
      <dgm:prSet presAssocID="{2EB589A5-908D-4C46-9558-658BE0B43FD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DBB282-0C52-44D4-ABBC-80D52DFECEE6}" srcId="{8593525A-6548-42C5-9743-2BC840CD47A3}" destId="{2EB589A5-908D-4C46-9558-658BE0B43FD3}" srcOrd="1" destOrd="0" parTransId="{8FAA2F27-27AF-4A66-A9A8-0DEAAA139384}" sibTransId="{EB8CA02F-40B4-4EF0-92AA-C07D586772A8}"/>
    <dgm:cxn modelId="{B9434715-847A-42ED-998B-4C9DFFC1D9C2}" type="presOf" srcId="{8593525A-6548-42C5-9743-2BC840CD47A3}" destId="{08873A31-19D4-43F9-A65D-CBF024D29B8F}" srcOrd="0" destOrd="0" presId="urn:microsoft.com/office/officeart/2005/8/layout/vList2"/>
    <dgm:cxn modelId="{1C007437-2931-403F-8C2C-D120B33542D7}" type="presOf" srcId="{2EB589A5-908D-4C46-9558-658BE0B43FD3}" destId="{AC45C941-F10E-481D-B2EC-691089A483D6}" srcOrd="0" destOrd="0" presId="urn:microsoft.com/office/officeart/2005/8/layout/vList2"/>
    <dgm:cxn modelId="{093C3281-9FF1-4C82-8DEC-00E2E79F90DF}" type="presOf" srcId="{3D828E25-4E67-4ACA-9D45-92F93DEA9AA4}" destId="{8B6AB4DD-529A-4788-91CF-8BF6643F05C6}" srcOrd="0" destOrd="0" presId="urn:microsoft.com/office/officeart/2005/8/layout/vList2"/>
    <dgm:cxn modelId="{0FE7BBE3-64CA-4749-96B1-567F1DB0EF41}" srcId="{8593525A-6548-42C5-9743-2BC840CD47A3}" destId="{3D828E25-4E67-4ACA-9D45-92F93DEA9AA4}" srcOrd="0" destOrd="0" parTransId="{EC1D59CE-2DCD-4743-A265-FCBD9DB72D3B}" sibTransId="{22E804E6-2AF4-4002-9A37-233863F6D99F}"/>
    <dgm:cxn modelId="{750FCBB9-31C5-4DF6-8013-EBF467D8C119}" type="presParOf" srcId="{08873A31-19D4-43F9-A65D-CBF024D29B8F}" destId="{8B6AB4DD-529A-4788-91CF-8BF6643F05C6}" srcOrd="0" destOrd="0" presId="urn:microsoft.com/office/officeart/2005/8/layout/vList2"/>
    <dgm:cxn modelId="{A93B81C1-B26A-4A59-A10F-C797C52BD694}" type="presParOf" srcId="{08873A31-19D4-43F9-A65D-CBF024D29B8F}" destId="{2C7CB5C3-6EEF-4643-B0AE-FB612E5E154C}" srcOrd="1" destOrd="0" presId="urn:microsoft.com/office/officeart/2005/8/layout/vList2"/>
    <dgm:cxn modelId="{FAC8DE22-3D12-46C5-9CB6-BD8A34CA28DE}" type="presParOf" srcId="{08873A31-19D4-43F9-A65D-CBF024D29B8F}" destId="{AC45C941-F10E-481D-B2EC-691089A483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FA9673-B762-477A-B7E6-381756C1CAD2}">
      <dsp:nvSpPr>
        <dsp:cNvPr id="0" name=""/>
        <dsp:cNvSpPr/>
      </dsp:nvSpPr>
      <dsp:spPr>
        <a:xfrm rot="5400000">
          <a:off x="-228729" y="231763"/>
          <a:ext cx="1524860" cy="1067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1</a:t>
          </a:r>
        </a:p>
      </dsp:txBody>
      <dsp:txXfrm rot="-5400000">
        <a:off x="0" y="536735"/>
        <a:ext cx="1067402" cy="457458"/>
      </dsp:txXfrm>
    </dsp:sp>
    <dsp:sp modelId="{309F46F9-AB05-40D8-9A3B-0F23B3610EE0}">
      <dsp:nvSpPr>
        <dsp:cNvPr id="0" name=""/>
        <dsp:cNvSpPr/>
      </dsp:nvSpPr>
      <dsp:spPr>
        <a:xfrm rot="5400000">
          <a:off x="4152921" y="-3082484"/>
          <a:ext cx="991159" cy="716219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Identify ways of using Non-Interest capital market products e.g. (Sukuk) as a tool for financing infrastructural development  </a:t>
          </a:r>
        </a:p>
      </dsp:txBody>
      <dsp:txXfrm rot="-5400000">
        <a:off x="1067402" y="51419"/>
        <a:ext cx="7113813" cy="894391"/>
      </dsp:txXfrm>
    </dsp:sp>
    <dsp:sp modelId="{B4270640-7D6C-4E4E-B4D7-C5BCB92D5EB5}">
      <dsp:nvSpPr>
        <dsp:cNvPr id="0" name=""/>
        <dsp:cNvSpPr/>
      </dsp:nvSpPr>
      <dsp:spPr>
        <a:xfrm rot="5400000">
          <a:off x="-228729" y="1882414"/>
          <a:ext cx="1524860" cy="1067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2</a:t>
          </a:r>
        </a:p>
      </dsp:txBody>
      <dsp:txXfrm rot="-5400000">
        <a:off x="0" y="2187386"/>
        <a:ext cx="1067402" cy="457458"/>
      </dsp:txXfrm>
    </dsp:sp>
    <dsp:sp modelId="{5E8F803B-F74B-4EB0-98C5-09BF92A780DA}">
      <dsp:nvSpPr>
        <dsp:cNvPr id="0" name=""/>
        <dsp:cNvSpPr/>
      </dsp:nvSpPr>
      <dsp:spPr>
        <a:xfrm rot="5400000">
          <a:off x="3846653" y="-1431833"/>
          <a:ext cx="1603695" cy="716219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Identify the regulatory issues that may impede the development of the non-interest capital market including tax, liquidity and pension investment </a:t>
          </a:r>
        </a:p>
      </dsp:txBody>
      <dsp:txXfrm rot="-5400000">
        <a:off x="1067402" y="1425704"/>
        <a:ext cx="7083911" cy="1447123"/>
      </dsp:txXfrm>
    </dsp:sp>
    <dsp:sp modelId="{33954CF5-C399-4E6C-836F-4C31CC70FA02}">
      <dsp:nvSpPr>
        <dsp:cNvPr id="0" name=""/>
        <dsp:cNvSpPr/>
      </dsp:nvSpPr>
      <dsp:spPr>
        <a:xfrm rot="5400000">
          <a:off x="-228729" y="3226796"/>
          <a:ext cx="1524860" cy="1067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3</a:t>
          </a:r>
        </a:p>
      </dsp:txBody>
      <dsp:txXfrm rot="-5400000">
        <a:off x="0" y="3531768"/>
        <a:ext cx="1067402" cy="457458"/>
      </dsp:txXfrm>
    </dsp:sp>
    <dsp:sp modelId="{9E450D14-21A9-4916-8605-92B640ADE464}">
      <dsp:nvSpPr>
        <dsp:cNvPr id="0" name=""/>
        <dsp:cNvSpPr/>
      </dsp:nvSpPr>
      <dsp:spPr>
        <a:xfrm rot="5400000">
          <a:off x="4230425" y="-87451"/>
          <a:ext cx="836151" cy="716219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Identify ways for using NICM as an instrument of financial inclusion and deepening the market </a:t>
          </a:r>
        </a:p>
      </dsp:txBody>
      <dsp:txXfrm rot="-5400000">
        <a:off x="1067402" y="3116390"/>
        <a:ext cx="7121379" cy="7545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6F091-2562-4142-A0F7-116C19209A81}">
      <dsp:nvSpPr>
        <dsp:cNvPr id="0" name=""/>
        <dsp:cNvSpPr/>
      </dsp:nvSpPr>
      <dsp:spPr>
        <a:xfrm>
          <a:off x="6426" y="0"/>
          <a:ext cx="2643592" cy="4220090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CBN includes non-interest financial institutions under the 200bn Commercial Agriculture Credit Scheme </a:t>
          </a:r>
          <a:endParaRPr lang="en-US" sz="1400" kern="1200" dirty="0"/>
        </a:p>
      </dsp:txBody>
      <dsp:txXfrm>
        <a:off x="83854" y="77428"/>
        <a:ext cx="2488736" cy="4065234"/>
      </dsp:txXfrm>
    </dsp:sp>
    <dsp:sp modelId="{54C1C191-DB46-4407-B932-A43C5ED4FBCB}">
      <dsp:nvSpPr>
        <dsp:cNvPr id="0" name=""/>
        <dsp:cNvSpPr/>
      </dsp:nvSpPr>
      <dsp:spPr>
        <a:xfrm>
          <a:off x="3057774" y="0"/>
          <a:ext cx="2427117" cy="4220090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FGN sukuk commenced trading on the NSE and FMDQ</a:t>
          </a:r>
          <a:endParaRPr lang="en-US" sz="1400" kern="1200" dirty="0"/>
        </a:p>
      </dsp:txBody>
      <dsp:txXfrm>
        <a:off x="3128862" y="71088"/>
        <a:ext cx="2284941" cy="4077914"/>
      </dsp:txXfrm>
    </dsp:sp>
    <dsp:sp modelId="{D5886DC3-EA7F-4F3D-86C5-98F84397D900}">
      <dsp:nvSpPr>
        <dsp:cNvPr id="0" name=""/>
        <dsp:cNvSpPr/>
      </dsp:nvSpPr>
      <dsp:spPr>
        <a:xfrm>
          <a:off x="5892647" y="0"/>
          <a:ext cx="2427117" cy="4220090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CBN issued Exposure Draft on the National Financial Inclusion Strategy Refresh. Part of the CBN key deliverables is to create </a:t>
          </a:r>
          <a:r>
            <a:rPr lang="en-US" sz="1400" b="1" kern="1200" dirty="0"/>
            <a:t>a level playing field for non-interest players and expand reach to un/underserved communities with preference for non-interest products </a:t>
          </a:r>
        </a:p>
      </dsp:txBody>
      <dsp:txXfrm>
        <a:off x="5963735" y="71088"/>
        <a:ext cx="2284941" cy="40779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2EB09-1085-4142-AD95-7093BF87F1D0}">
      <dsp:nvSpPr>
        <dsp:cNvPr id="0" name=""/>
        <dsp:cNvSpPr/>
      </dsp:nvSpPr>
      <dsp:spPr>
        <a:xfrm>
          <a:off x="0" y="35730"/>
          <a:ext cx="8229600" cy="131093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/>
            <a:t>Leadership of SEC &amp; CMC </a:t>
          </a:r>
          <a:endParaRPr lang="en-US" sz="3300" kern="1200" dirty="0"/>
        </a:p>
      </dsp:txBody>
      <dsp:txXfrm>
        <a:off x="63994" y="99724"/>
        <a:ext cx="8101612" cy="1182942"/>
      </dsp:txXfrm>
    </dsp:sp>
    <dsp:sp modelId="{7EE85A46-AD33-4A35-99CA-96A22EBC74D6}">
      <dsp:nvSpPr>
        <dsp:cNvPr id="0" name=""/>
        <dsp:cNvSpPr/>
      </dsp:nvSpPr>
      <dsp:spPr>
        <a:xfrm>
          <a:off x="0" y="1441700"/>
          <a:ext cx="8229600" cy="131093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/>
            <a:t>Continuous engagement of key stakeholders including DMO, CBN </a:t>
          </a:r>
          <a:r>
            <a:rPr lang="en-GB" sz="3300" kern="1200" dirty="0" err="1"/>
            <a:t>etc</a:t>
          </a:r>
          <a:r>
            <a:rPr lang="en-GB" sz="3300" kern="1200" dirty="0"/>
            <a:t>)</a:t>
          </a:r>
          <a:endParaRPr lang="en-US" sz="3300" kern="1200" dirty="0"/>
        </a:p>
      </dsp:txBody>
      <dsp:txXfrm>
        <a:off x="63994" y="1505694"/>
        <a:ext cx="8101612" cy="1182942"/>
      </dsp:txXfrm>
    </dsp:sp>
    <dsp:sp modelId="{42A749CA-4B76-4328-BBE1-6DEB530946E9}">
      <dsp:nvSpPr>
        <dsp:cNvPr id="0" name=""/>
        <dsp:cNvSpPr/>
      </dsp:nvSpPr>
      <dsp:spPr>
        <a:xfrm>
          <a:off x="0" y="2847671"/>
          <a:ext cx="8229600" cy="131093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/>
            <a:t>Monitoring through the accountability framework of CMC </a:t>
          </a:r>
          <a:endParaRPr lang="en-US" sz="3300" kern="1200" dirty="0"/>
        </a:p>
      </dsp:txBody>
      <dsp:txXfrm>
        <a:off x="63994" y="2911665"/>
        <a:ext cx="8101612" cy="11829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13CAF-1094-4C4C-B7A6-06AFF56F0D8E}">
      <dsp:nvSpPr>
        <dsp:cNvPr id="0" name=""/>
        <dsp:cNvSpPr/>
      </dsp:nvSpPr>
      <dsp:spPr>
        <a:xfrm>
          <a:off x="0" y="88607"/>
          <a:ext cx="6692721" cy="7956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Release of  general tax guidelines clarifying tax neutrality of non-interest transactions by FIRS </a:t>
          </a:r>
          <a:endParaRPr lang="en-US" sz="2000" kern="1200" dirty="0"/>
        </a:p>
      </dsp:txBody>
      <dsp:txXfrm>
        <a:off x="38838" y="127445"/>
        <a:ext cx="6615045" cy="717924"/>
      </dsp:txXfrm>
    </dsp:sp>
    <dsp:sp modelId="{3E6924D9-C7DE-470B-8FF8-E326CF69A526}">
      <dsp:nvSpPr>
        <dsp:cNvPr id="0" name=""/>
        <dsp:cNvSpPr/>
      </dsp:nvSpPr>
      <dsp:spPr>
        <a:xfrm>
          <a:off x="0" y="941807"/>
          <a:ext cx="6692721" cy="7956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Work with supra national entities such as AFC, IFC,ADB to include sukuk options in their capital plans</a:t>
          </a:r>
          <a:endParaRPr lang="en-US" sz="2000" kern="1200" dirty="0"/>
        </a:p>
      </dsp:txBody>
      <dsp:txXfrm>
        <a:off x="38838" y="980645"/>
        <a:ext cx="6615045" cy="717924"/>
      </dsp:txXfrm>
    </dsp:sp>
    <dsp:sp modelId="{68574AAF-AF87-452A-AEEE-10245C307271}">
      <dsp:nvSpPr>
        <dsp:cNvPr id="0" name=""/>
        <dsp:cNvSpPr/>
      </dsp:nvSpPr>
      <dsp:spPr>
        <a:xfrm>
          <a:off x="0" y="1795007"/>
          <a:ext cx="6692721" cy="7956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Issuance of sukuk-backed treasury bills by CBN to create liquidity instruments for non-interest banks </a:t>
          </a:r>
          <a:endParaRPr lang="en-US" sz="2000" kern="1200" dirty="0"/>
        </a:p>
      </dsp:txBody>
      <dsp:txXfrm>
        <a:off x="38838" y="1833845"/>
        <a:ext cx="6615045" cy="717924"/>
      </dsp:txXfrm>
    </dsp:sp>
    <dsp:sp modelId="{1F23DCBD-EB03-47DA-A152-630DC03B4B55}">
      <dsp:nvSpPr>
        <dsp:cNvPr id="0" name=""/>
        <dsp:cNvSpPr/>
      </dsp:nvSpPr>
      <dsp:spPr>
        <a:xfrm>
          <a:off x="0" y="2673965"/>
          <a:ext cx="6692721" cy="7956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Work with the SEC and other stakeholders to create awareness </a:t>
          </a:r>
          <a:endParaRPr lang="en-US" sz="2000" kern="1200" dirty="0"/>
        </a:p>
      </dsp:txBody>
      <dsp:txXfrm>
        <a:off x="38838" y="2712803"/>
        <a:ext cx="6615045" cy="717924"/>
      </dsp:txXfrm>
    </dsp:sp>
    <dsp:sp modelId="{F6EC848F-2346-417D-B4BD-25C8DA7D6821}">
      <dsp:nvSpPr>
        <dsp:cNvPr id="0" name=""/>
        <dsp:cNvSpPr/>
      </dsp:nvSpPr>
      <dsp:spPr>
        <a:xfrm>
          <a:off x="0" y="3501407"/>
          <a:ext cx="6692721" cy="7956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Issuance of local and foreign currency sukuk for infrastructural development by the Federal Government </a:t>
          </a:r>
          <a:endParaRPr lang="en-US" sz="2000" kern="1200" dirty="0"/>
        </a:p>
      </dsp:txBody>
      <dsp:txXfrm>
        <a:off x="38838" y="3540245"/>
        <a:ext cx="6615045" cy="7179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AB4DD-529A-4788-91CF-8BF6643F05C6}">
      <dsp:nvSpPr>
        <dsp:cNvPr id="0" name=""/>
        <dsp:cNvSpPr/>
      </dsp:nvSpPr>
      <dsp:spPr>
        <a:xfrm>
          <a:off x="0" y="367092"/>
          <a:ext cx="8229600" cy="17901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/>
            <a:t>Release of guidelines on tax neutrality for non-interest transactions by FIRS</a:t>
          </a:r>
          <a:endParaRPr lang="en-US" sz="3200" kern="1200" dirty="0"/>
        </a:p>
      </dsp:txBody>
      <dsp:txXfrm>
        <a:off x="87385" y="454477"/>
        <a:ext cx="8054830" cy="1615330"/>
      </dsp:txXfrm>
    </dsp:sp>
    <dsp:sp modelId="{AC45C941-F10E-481D-B2EC-691089A483D6}">
      <dsp:nvSpPr>
        <dsp:cNvPr id="0" name=""/>
        <dsp:cNvSpPr/>
      </dsp:nvSpPr>
      <dsp:spPr>
        <a:xfrm>
          <a:off x="0" y="2249352"/>
          <a:ext cx="8229600" cy="17901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/>
            <a:t>Securitization of FGN sukuk for Non-Interest Institutions and issuance of non-interest T-bills by CBN (similar to IILM sukuk arrangement)</a:t>
          </a:r>
          <a:endParaRPr lang="en-US" sz="3200" kern="1200" dirty="0"/>
        </a:p>
      </dsp:txBody>
      <dsp:txXfrm>
        <a:off x="87385" y="2336737"/>
        <a:ext cx="8054830" cy="1615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0205339-D9B0-4DBB-9AE3-25B4CBC648BB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72F60F0-D26E-4269-ADA4-66EBF5E75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6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1373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2018 CAPITAL MARKET COMMITTEE MEETING</a:t>
            </a:r>
            <a:endParaRPr lang="en-US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Algerian" panose="04020705040A02060702" pitchFamily="82" charset="0"/>
              </a:rPr>
              <a:t>NON-INTEREST CAPITAL MARKET SUB-COMMITTEE Update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Objectives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2825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52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456"/>
            <a:ext cx="8229600" cy="89095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RECENT DEVELOPMENTS FROM LAST CMC MEETING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397893"/>
              </p:ext>
            </p:extLst>
          </p:nvPr>
        </p:nvGraphicFramePr>
        <p:xfrm>
          <a:off x="457200" y="1906073"/>
          <a:ext cx="8326192" cy="4220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50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512"/>
            <a:ext cx="8229600" cy="91901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FACTORS RESPONSIBLE FOR DEVELOPMENTS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586973"/>
              </p:ext>
            </p:extLst>
          </p:nvPr>
        </p:nvGraphicFramePr>
        <p:xfrm>
          <a:off x="457200" y="1931831"/>
          <a:ext cx="8229600" cy="4194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383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7104"/>
            <a:ext cx="8229600" cy="65509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CHALLENGES / 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5970"/>
            <a:ext cx="8229600" cy="44201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16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56729172"/>
              </p:ext>
            </p:extLst>
          </p:nvPr>
        </p:nvGraphicFramePr>
        <p:xfrm>
          <a:off x="1523999" y="1397000"/>
          <a:ext cx="6692721" cy="4385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444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0752"/>
            <a:ext cx="8229600" cy="62779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ISSUES FOR CMC DELIBERATION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164825"/>
              </p:ext>
            </p:extLst>
          </p:nvPr>
        </p:nvGraphicFramePr>
        <p:xfrm>
          <a:off x="457200" y="1719618"/>
          <a:ext cx="8229600" cy="4406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07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1845</TotalTime>
  <Words>273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Arial Black</vt:lpstr>
      <vt:lpstr>Calibri</vt:lpstr>
      <vt:lpstr>Century Gothic</vt:lpstr>
      <vt:lpstr>Wingdings</vt:lpstr>
      <vt:lpstr>Office Theme</vt:lpstr>
      <vt:lpstr>2018 CAPITAL MARKET COMMITTEE MEETING</vt:lpstr>
      <vt:lpstr>Objectives</vt:lpstr>
      <vt:lpstr>RECENT DEVELOPMENTS FROM LAST CMC MEETING</vt:lpstr>
      <vt:lpstr>FACTORS RESPONSIBLE FOR DEVELOPMENTS</vt:lpstr>
      <vt:lpstr>CHALLENGES / NEXT STEP</vt:lpstr>
      <vt:lpstr>ISSUES FOR CMC DELIBERATION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CMC Secretariat</cp:lastModifiedBy>
  <cp:revision>34</cp:revision>
  <dcterms:created xsi:type="dcterms:W3CDTF">2018-02-07T11:05:24Z</dcterms:created>
  <dcterms:modified xsi:type="dcterms:W3CDTF">2018-07-19T13:25:04Z</dcterms:modified>
</cp:coreProperties>
</file>