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7"/>
  </p:notesMasterIdLst>
  <p:handoutMasterIdLst>
    <p:handoutMasterId r:id="rId8"/>
  </p:handoutMasterIdLst>
  <p:sldIdLst>
    <p:sldId id="256" r:id="rId2"/>
    <p:sldId id="279" r:id="rId3"/>
    <p:sldId id="287" r:id="rId4"/>
    <p:sldId id="285" r:id="rId5"/>
    <p:sldId id="284" r:id="rId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48B1ED1-93C3-4131-8D7E-70937BDC4D9A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18E7DE-118F-4875-88E9-0E9A8AA9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7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5AC1FC-986A-46BE-8D03-4EFFE84368DF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1D31CC-BD66-4479-9D40-75681232B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7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256" y="1447802"/>
            <a:ext cx="8827957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5256" y="4777380"/>
            <a:ext cx="882795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77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4800587"/>
            <a:ext cx="882795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5256" y="685800"/>
            <a:ext cx="8827957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7" y="5367325"/>
            <a:ext cx="882795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2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6" y="1447800"/>
            <a:ext cx="8827957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3657600"/>
            <a:ext cx="8827957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66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5213" y="1447800"/>
            <a:ext cx="800139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904" y="3771174"/>
            <a:ext cx="7281545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6" y="4350657"/>
            <a:ext cx="8827957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8530" y="971253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2921" y="2613787"/>
            <a:ext cx="8021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defTabSz="914400"/>
            <a:r>
              <a:rPr lang="en-US" sz="12200" dirty="0">
                <a:solidFill>
                  <a:srgbClr val="DDDDDD">
                    <a:lumMod val="40000"/>
                    <a:lumOff val="60000"/>
                  </a:srgbClr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1370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3124201"/>
            <a:ext cx="88279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92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113" y="1981200"/>
            <a:ext cx="29476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633" y="2667000"/>
            <a:ext cx="2928112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4672" y="1981200"/>
            <a:ext cx="29370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4116" y="2667000"/>
            <a:ext cx="294756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1981200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6556" y="2667000"/>
            <a:ext cx="293287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512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633" y="4250949"/>
            <a:ext cx="294081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633" y="2209800"/>
            <a:ext cx="294081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633" y="4827213"/>
            <a:ext cx="294081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90389" y="4250949"/>
            <a:ext cx="29312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90388" y="2209800"/>
            <a:ext cx="293128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9035" y="4827212"/>
            <a:ext cx="29351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6556" y="4250949"/>
            <a:ext cx="29328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6555" y="2209800"/>
            <a:ext cx="2932877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6433" y="4827210"/>
            <a:ext cx="293676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711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404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5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95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6377" y="430215"/>
            <a:ext cx="1753057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633" y="773205"/>
            <a:ext cx="7425083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2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11495447" y="111070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/>
            <a:fld id="{6E2B0113-EB89-4EFD-A4AE-D69E8FA116DA}" type="slidenum">
              <a:rPr lang="en-US" sz="1800" smtClean="0">
                <a:solidFill>
                  <a:srgbClr val="000000"/>
                </a:solidFill>
              </a:rPr>
              <a:pPr defTabSz="914400"/>
              <a:t>‹#›</a:t>
            </a:fld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02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8" y="2861735"/>
            <a:ext cx="8827956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256" y="4777381"/>
            <a:ext cx="8827957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64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601" y="2060577"/>
            <a:ext cx="439748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5967" y="2056093"/>
            <a:ext cx="4397487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7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1905000"/>
            <a:ext cx="439748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601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5969" y="1905000"/>
            <a:ext cx="43974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5969" y="2514600"/>
            <a:ext cx="439748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2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8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255" y="1447800"/>
            <a:ext cx="340194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5863" y="1447800"/>
            <a:ext cx="5197351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129282"/>
            <a:ext cx="340194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208" y="1854192"/>
            <a:ext cx="5094232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51357" y="1143000"/>
            <a:ext cx="320123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5255" y="3657600"/>
            <a:ext cx="508630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5242" y="295737"/>
            <a:ext cx="838417" cy="767687"/>
          </a:xfrm>
          <a:prstGeom prst="rect">
            <a:avLst/>
          </a:prstGeom>
        </p:spPr>
        <p:txBody>
          <a:bodyPr/>
          <a:lstStyle/>
          <a:p>
            <a:pPr defTabSz="914400"/>
            <a:fld id="{6E2B0113-EB89-4EFD-A4AE-D69E8FA116DA}" type="slidenum">
              <a:rPr lang="en-US" smtClean="0">
                <a:solidFill>
                  <a:srgbClr val="000000"/>
                </a:solidFill>
              </a:rPr>
              <a:pPr defTabSz="914400"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38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8399243" y="1676400"/>
            <a:ext cx="37592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7586443" y="-457200"/>
            <a:ext cx="21336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8399243" y="6096000"/>
            <a:ext cx="13208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205317" y="2667000"/>
            <a:ext cx="5588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119717" y="2895600"/>
            <a:ext cx="31496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280" y="452718"/>
            <a:ext cx="94071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600" y="2052925"/>
            <a:ext cx="8948872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8419" y="1790661"/>
            <a:ext cx="990599" cy="30487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fld id="{81E95757-838E-4307-AAD9-2A4247D86490}" type="datetimeFigureOut">
              <a:rPr lang="en-US" smtClean="0">
                <a:solidFill>
                  <a:srgbClr val="000000">
                    <a:tint val="75000"/>
                    <a:alpha val="60000"/>
                  </a:srgbClr>
                </a:solidFill>
              </a:rPr>
              <a:pPr defTabSz="914400"/>
              <a:t>7/16/2018</a:t>
            </a:fld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4413" y="3225261"/>
            <a:ext cx="3859795" cy="3048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srgbClr val="000000">
                  <a:tint val="75000"/>
                  <a:alpha val="60000"/>
                </a:srgbClr>
              </a:solidFill>
            </a:endParaRPr>
          </a:p>
        </p:txBody>
      </p:sp>
      <p:pic>
        <p:nvPicPr>
          <p:cNvPr id="13" name="Picture 12" descr="E:\PENCOM LOGO final 24062015.png"/>
          <p:cNvPicPr/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425" y="5536197"/>
            <a:ext cx="1729680" cy="1245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01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682" y="847165"/>
            <a:ext cx="11064017" cy="4979528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1"/>
                </a:solidFill>
              </a:rPr>
              <a:t>An update of activities of the National Pension Commission </a:t>
            </a:r>
            <a:br>
              <a:rPr lang="en-GB" sz="4000" b="1" dirty="0" smtClean="0">
                <a:solidFill>
                  <a:schemeClr val="tx1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/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2200" b="1" dirty="0" smtClean="0">
                <a:solidFill>
                  <a:schemeClr val="tx1"/>
                </a:solidFill>
              </a:rPr>
              <a:t>A Presentation to the:</a:t>
            </a:r>
            <a:br>
              <a:rPr lang="en-GB" sz="2200" b="1" dirty="0" smtClean="0">
                <a:solidFill>
                  <a:schemeClr val="tx1"/>
                </a:solidFill>
              </a:rPr>
            </a:br>
            <a:r>
              <a:rPr lang="en-GB" sz="2200" b="1" dirty="0" smtClean="0">
                <a:solidFill>
                  <a:schemeClr val="tx1"/>
                </a:solidFill>
              </a:rPr>
              <a:t/>
            </a:r>
            <a:br>
              <a:rPr lang="en-GB" sz="2200" b="1" dirty="0" smtClean="0">
                <a:solidFill>
                  <a:schemeClr val="tx1"/>
                </a:solidFill>
              </a:rPr>
            </a:br>
            <a:r>
              <a:rPr lang="en-US" sz="3600" b="1" dirty="0" smtClean="0">
                <a:solidFill>
                  <a:schemeClr val="tx1"/>
                </a:solidFill>
              </a:rPr>
              <a:t>Capital Market Committee Meeting</a:t>
            </a:r>
            <a:br>
              <a:rPr lang="en-US" sz="3600" b="1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682" y="5611540"/>
            <a:ext cx="73152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National Pension Commission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Abuja, Nigeria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July, 2018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Outline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0989" y="1303021"/>
            <a:ext cx="10959352" cy="49453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Recent developments from last CMC Meeting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b="1" dirty="0" smtClean="0"/>
              <a:t>Pension Statistics as at 31 May 2018</a:t>
            </a:r>
          </a:p>
        </p:txBody>
      </p:sp>
    </p:spTree>
    <p:extLst>
      <p:ext uri="{BB962C8B-B14F-4D97-AF65-F5344CB8AC3E}">
        <p14:creationId xmlns:p14="http://schemas.microsoft.com/office/powerpoint/2010/main" val="32926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187" y="271165"/>
            <a:ext cx="11658599" cy="73876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</a:rPr>
              <a:t>Recent developments from last CMC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1009934"/>
            <a:ext cx="11197386" cy="5644867"/>
          </a:xfrm>
        </p:spPr>
        <p:txBody>
          <a:bodyPr>
            <a:normAutofit/>
          </a:bodyPr>
          <a:lstStyle/>
          <a:p>
            <a:pPr marL="0" lvl="1" indent="0" algn="just">
              <a:buNone/>
            </a:pPr>
            <a:r>
              <a:rPr lang="en-US" sz="3500" b="1" dirty="0" smtClean="0"/>
              <a:t>Implementation of RSA Multi-Fund Structure: </a:t>
            </a:r>
            <a:endParaRPr lang="en-US" sz="3500" b="1" dirty="0"/>
          </a:p>
          <a:p>
            <a:pPr marL="342906" lvl="1" indent="-342906" algn="just"/>
            <a:r>
              <a:rPr lang="en-US" sz="2800" dirty="0"/>
              <a:t>The </a:t>
            </a:r>
            <a:r>
              <a:rPr lang="en-US" sz="2800" dirty="0" smtClean="0"/>
              <a:t>implementation of the RSA Multi-Fund Structure commenced on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July, 2018.</a:t>
            </a:r>
          </a:p>
          <a:p>
            <a:pPr marL="342906" lvl="1" indent="-342906" algn="just"/>
            <a:r>
              <a:rPr lang="en-US" sz="2800" dirty="0" smtClean="0"/>
              <a:t>On going Public enlightenment/sensitization by the pension industry on the RSA Multi-Fund Structure. 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4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600" y="399393"/>
            <a:ext cx="10667986" cy="5849013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Content Placeholder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784" y="446050"/>
            <a:ext cx="9829609" cy="602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44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319314"/>
            <a:ext cx="11197386" cy="6335487"/>
          </a:xfrm>
        </p:spPr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en-US" sz="3200" b="1" dirty="0"/>
              <a:t>Recent developments from last CMC Meeting</a:t>
            </a:r>
            <a:endParaRPr lang="en-US" sz="3000" b="1" dirty="0" smtClean="0">
              <a:solidFill>
                <a:srgbClr val="FF0000"/>
              </a:solidFill>
            </a:endParaRPr>
          </a:p>
          <a:p>
            <a:pPr marL="342906" lvl="1" indent="-342906" algn="just"/>
            <a:r>
              <a:rPr lang="en-US" sz="2800" dirty="0" smtClean="0"/>
              <a:t>The Net </a:t>
            </a:r>
            <a:r>
              <a:rPr lang="en-US" sz="2800" dirty="0"/>
              <a:t>Assets Value (NAV) of total industry pension fund assets was </a:t>
            </a:r>
            <a:r>
              <a:rPr lang="en-US" sz="2800" strike="dblStrike" dirty="0" smtClean="0"/>
              <a:t>N</a:t>
            </a:r>
            <a:r>
              <a:rPr lang="en-US" sz="2800" dirty="0" smtClean="0"/>
              <a:t>8.14Trillion </a:t>
            </a:r>
            <a:r>
              <a:rPr lang="en-US" sz="2800" dirty="0"/>
              <a:t>as </a:t>
            </a:r>
            <a:r>
              <a:rPr lang="en-US" sz="2800" dirty="0" smtClean="0"/>
              <a:t>at 31 May, 2018. </a:t>
            </a:r>
            <a:r>
              <a:rPr lang="en-US" sz="2800" dirty="0"/>
              <a:t>This represented a net growth of </a:t>
            </a:r>
            <a:r>
              <a:rPr lang="en-US" sz="2800" strike="dblStrike" dirty="0" smtClean="0"/>
              <a:t>N</a:t>
            </a:r>
            <a:r>
              <a:rPr lang="en-US" sz="2800" dirty="0" smtClean="0"/>
              <a:t>22.98 Billion (</a:t>
            </a:r>
            <a:r>
              <a:rPr lang="en-US" sz="2800" dirty="0"/>
              <a:t>3</a:t>
            </a:r>
            <a:r>
              <a:rPr lang="en-US" sz="2800" dirty="0" smtClean="0"/>
              <a:t>%), </a:t>
            </a:r>
            <a:r>
              <a:rPr lang="en-US" sz="2800" dirty="0"/>
              <a:t>when compared with the value of </a:t>
            </a:r>
            <a:r>
              <a:rPr lang="en-US" sz="2800" strike="dblStrike" dirty="0" smtClean="0"/>
              <a:t>N</a:t>
            </a:r>
            <a:r>
              <a:rPr lang="en-US" sz="2800" dirty="0" smtClean="0"/>
              <a:t>7.94Trillion </a:t>
            </a:r>
            <a:r>
              <a:rPr lang="en-US" sz="2800" dirty="0"/>
              <a:t>as at </a:t>
            </a:r>
            <a:r>
              <a:rPr lang="en-US" sz="2800" dirty="0" smtClean="0"/>
              <a:t>31 March, 2018. The </a:t>
            </a:r>
            <a:r>
              <a:rPr lang="en-US" sz="2800" dirty="0"/>
              <a:t>net increase in the value of assets was mainly due to new pension </a:t>
            </a:r>
            <a:r>
              <a:rPr lang="en-US" sz="2800" dirty="0" smtClean="0"/>
              <a:t>contributions and </a:t>
            </a:r>
            <a:r>
              <a:rPr lang="en-US" sz="2800" dirty="0"/>
              <a:t>interest/coupons on fixed income investments. </a:t>
            </a:r>
            <a:endParaRPr lang="en-US" sz="2800" dirty="0" smtClean="0"/>
          </a:p>
          <a:p>
            <a:pPr algn="just"/>
            <a:r>
              <a:rPr lang="en-GB" sz="2800" dirty="0"/>
              <a:t>The Weighted Average Rate of Return (WARR) on the RSA ‘Active’ Fund for the </a:t>
            </a:r>
            <a:r>
              <a:rPr lang="en-GB" sz="2800" dirty="0" smtClean="0"/>
              <a:t> 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quarter of 2018  was </a:t>
            </a:r>
            <a:r>
              <a:rPr lang="en-GB" sz="2800" b="1" i="1" dirty="0"/>
              <a:t>8.38</a:t>
            </a:r>
            <a:r>
              <a:rPr lang="en-GB" sz="2800" b="1" i="1" dirty="0" smtClean="0"/>
              <a:t>%</a:t>
            </a:r>
            <a:r>
              <a:rPr lang="en-GB" sz="2800" dirty="0" smtClean="0"/>
              <a:t>, </a:t>
            </a:r>
            <a:r>
              <a:rPr lang="en-GB" sz="2400" b="1" dirty="0" smtClean="0"/>
              <a:t>(annualized) </a:t>
            </a:r>
            <a:r>
              <a:rPr lang="en-GB" sz="2800" dirty="0"/>
              <a:t>while the return on the RSA ‘Retiree’ Fund was </a:t>
            </a:r>
            <a:r>
              <a:rPr lang="en-GB" sz="2800" b="1" i="1" dirty="0" smtClean="0"/>
              <a:t>13.59%</a:t>
            </a:r>
            <a:r>
              <a:rPr lang="en-GB" sz="2800" dirty="0" smtClean="0"/>
              <a:t>.</a:t>
            </a:r>
            <a:r>
              <a:rPr lang="en-GB" sz="2800" b="1" dirty="0"/>
              <a:t> </a:t>
            </a:r>
            <a:r>
              <a:rPr lang="en-GB" sz="2400" b="1" dirty="0"/>
              <a:t>(annualized) </a:t>
            </a:r>
            <a:endParaRPr lang="en-GB" sz="2400" dirty="0"/>
          </a:p>
          <a:p>
            <a:pPr algn="just"/>
            <a:r>
              <a:rPr lang="en-GB" sz="2800" dirty="0" smtClean="0"/>
              <a:t>The noted lower </a:t>
            </a:r>
            <a:r>
              <a:rPr lang="en-GB" sz="2800" dirty="0"/>
              <a:t>performance of </a:t>
            </a:r>
            <a:r>
              <a:rPr lang="en-GB" sz="2800" dirty="0" smtClean="0"/>
              <a:t>RSA Active  Fund was due to </a:t>
            </a:r>
            <a:r>
              <a:rPr lang="en-GB" sz="2800" dirty="0"/>
              <a:t>negative</a:t>
            </a:r>
            <a:r>
              <a:rPr lang="en-GB" sz="2800" dirty="0" smtClean="0"/>
              <a:t> performance </a:t>
            </a:r>
            <a:r>
              <a:rPr lang="en-GB" sz="2800" dirty="0"/>
              <a:t>of the </a:t>
            </a:r>
            <a:r>
              <a:rPr lang="en-GB" sz="2800" dirty="0" smtClean="0"/>
              <a:t>NSE-ASI which returned (</a:t>
            </a:r>
            <a:r>
              <a:rPr lang="en-GB" sz="2800" b="1" i="1" dirty="0"/>
              <a:t>7.8</a:t>
            </a:r>
            <a:r>
              <a:rPr lang="en-GB" sz="2800" dirty="0" smtClean="0"/>
              <a:t>%) during the </a:t>
            </a:r>
            <a:r>
              <a:rPr lang="en-GB" sz="2800" dirty="0"/>
              <a:t>second</a:t>
            </a:r>
            <a:r>
              <a:rPr lang="en-GB" dirty="0" smtClean="0"/>
              <a:t> </a:t>
            </a:r>
            <a:r>
              <a:rPr lang="en-GB" sz="2800" dirty="0" smtClean="0"/>
              <a:t>quarter of 2018. </a:t>
            </a:r>
            <a:endParaRPr lang="en-US" sz="2800" dirty="0"/>
          </a:p>
          <a:p>
            <a:pPr marL="342906" lvl="1" indent="-342906"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000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</TotalTime>
  <Words>219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</vt:lpstr>
      <vt:lpstr>An update of activities of the National Pension Commission   A Presentation to the:  Capital Market Committee Meeting </vt:lpstr>
      <vt:lpstr>Outline</vt:lpstr>
      <vt:lpstr>Recent developments from last CMC Meeting</vt:lpstr>
      <vt:lpstr>PowerPoint Presentation</vt:lpstr>
      <vt:lpstr>PowerPoint Presentation</vt:lpstr>
    </vt:vector>
  </TitlesOfParts>
  <Company>National Pesnion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Ibrahim S. Kangiwa</dc:creator>
  <cp:lastModifiedBy>CMC Secretariat</cp:lastModifiedBy>
  <cp:revision>107</cp:revision>
  <cp:lastPrinted>2018-07-11T14:54:12Z</cp:lastPrinted>
  <dcterms:created xsi:type="dcterms:W3CDTF">2015-10-26T09:51:50Z</dcterms:created>
  <dcterms:modified xsi:type="dcterms:W3CDTF">2018-07-16T08:03:09Z</dcterms:modified>
</cp:coreProperties>
</file>