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87" r:id="rId4"/>
    <p:sldId id="285" r:id="rId5"/>
    <p:sldId id="284" r:id="rId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7/16/2018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11064017" cy="497952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An update of activities of the National Pension Commission 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2200" b="1" dirty="0" smtClean="0">
                <a:solidFill>
                  <a:schemeClr val="tx1"/>
                </a:solidFill>
              </a:rPr>
              <a:t>A Presentation to the:</a:t>
            </a:r>
            <a:br>
              <a:rPr lang="en-GB" sz="2200" b="1" dirty="0" smtClean="0">
                <a:solidFill>
                  <a:schemeClr val="tx1"/>
                </a:solidFill>
              </a:rPr>
            </a:br>
            <a:r>
              <a:rPr lang="en-GB" sz="2200" b="1" dirty="0" smtClean="0">
                <a:solidFill>
                  <a:schemeClr val="tx1"/>
                </a:solidFill>
              </a:rPr>
              <a:t/>
            </a:r>
            <a:br>
              <a:rPr lang="en-GB" sz="22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Capital Market Committee Meeting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July, 2018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Outline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989" y="1303021"/>
            <a:ext cx="10959352" cy="49453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Recent developments from last CMC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Pension Statistics as at 31 May 2018</a:t>
            </a:r>
          </a:p>
        </p:txBody>
      </p:sp>
    </p:spTree>
    <p:extLst>
      <p:ext uri="{BB962C8B-B14F-4D97-AF65-F5344CB8AC3E}">
        <p14:creationId xmlns:p14="http://schemas.microsoft.com/office/powerpoint/2010/main" val="32926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7" y="271165"/>
            <a:ext cx="11658599" cy="73876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Recent developments from last CMC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09934"/>
            <a:ext cx="11197386" cy="5644867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3500" b="1" dirty="0" smtClean="0"/>
              <a:t>Implementation of RSA Multi-Fund Structure: </a:t>
            </a:r>
            <a:endParaRPr lang="en-US" sz="3500" b="1" dirty="0"/>
          </a:p>
          <a:p>
            <a:pPr marL="342906" lvl="1" indent="-342906" algn="just"/>
            <a:r>
              <a:rPr lang="en-US" sz="2800" dirty="0"/>
              <a:t>The </a:t>
            </a:r>
            <a:r>
              <a:rPr lang="en-US" sz="2800" dirty="0" smtClean="0"/>
              <a:t>implementation of the RSA Multi-Fund Structure commenced on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July, 2018.</a:t>
            </a:r>
          </a:p>
          <a:p>
            <a:pPr marL="342906" lvl="1" indent="-342906" algn="just"/>
            <a:r>
              <a:rPr lang="en-US" sz="2800" dirty="0" smtClean="0"/>
              <a:t>On going Public enlightenment/sensitization by the pension industry on the RSA Multi-Fund Structure. 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600" y="399393"/>
            <a:ext cx="10667986" cy="584901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84" y="446050"/>
            <a:ext cx="9829609" cy="60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4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319314"/>
            <a:ext cx="11197386" cy="6335487"/>
          </a:xfrm>
        </p:spPr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en-US" sz="3200" b="1" dirty="0"/>
              <a:t>Recent developments from last CMC Meeting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marL="342906" lvl="1" indent="-342906" algn="just"/>
            <a:r>
              <a:rPr lang="en-US" sz="2800" dirty="0" smtClean="0"/>
              <a:t>The Net </a:t>
            </a:r>
            <a:r>
              <a:rPr lang="en-US" sz="2800" dirty="0"/>
              <a:t>Assets Value (NAV) of total industry pension fund assets was </a:t>
            </a:r>
            <a:r>
              <a:rPr lang="en-US" sz="2800" strike="dblStrike" dirty="0" smtClean="0"/>
              <a:t>N</a:t>
            </a:r>
            <a:r>
              <a:rPr lang="en-US" sz="2800" dirty="0" smtClean="0"/>
              <a:t>8.14Trillion </a:t>
            </a:r>
            <a:r>
              <a:rPr lang="en-US" sz="2800" dirty="0"/>
              <a:t>as </a:t>
            </a:r>
            <a:r>
              <a:rPr lang="en-US" sz="2800" dirty="0" smtClean="0"/>
              <a:t>at 31 May, 2018. </a:t>
            </a:r>
            <a:r>
              <a:rPr lang="en-US" sz="2800" dirty="0"/>
              <a:t>This represented a net growth of </a:t>
            </a:r>
            <a:r>
              <a:rPr lang="en-US" sz="2800" strike="dblStrike" dirty="0" smtClean="0"/>
              <a:t>N</a:t>
            </a:r>
            <a:r>
              <a:rPr lang="en-US" sz="2800" dirty="0" smtClean="0"/>
              <a:t>22.98 Billion (</a:t>
            </a:r>
            <a:r>
              <a:rPr lang="en-US" sz="2800" dirty="0"/>
              <a:t>3</a:t>
            </a:r>
            <a:r>
              <a:rPr lang="en-US" sz="2800" dirty="0" smtClean="0"/>
              <a:t>%), </a:t>
            </a:r>
            <a:r>
              <a:rPr lang="en-US" sz="2800" dirty="0"/>
              <a:t>when compared with the value of </a:t>
            </a:r>
            <a:r>
              <a:rPr lang="en-US" sz="2800" strike="dblStrike" dirty="0" smtClean="0"/>
              <a:t>N</a:t>
            </a:r>
            <a:r>
              <a:rPr lang="en-US" sz="2800" dirty="0" smtClean="0"/>
              <a:t>7.94Trillion </a:t>
            </a:r>
            <a:r>
              <a:rPr lang="en-US" sz="2800" dirty="0"/>
              <a:t>as at </a:t>
            </a:r>
            <a:r>
              <a:rPr lang="en-US" sz="2800" dirty="0" smtClean="0"/>
              <a:t>31 March, 2018. The </a:t>
            </a:r>
            <a:r>
              <a:rPr lang="en-US" sz="2800" dirty="0"/>
              <a:t>net increase in the value of assets was mainly due to new pension </a:t>
            </a:r>
            <a:r>
              <a:rPr lang="en-US" sz="2800" dirty="0" smtClean="0"/>
              <a:t>contributions and </a:t>
            </a:r>
            <a:r>
              <a:rPr lang="en-US" sz="2800" dirty="0"/>
              <a:t>interest/coupons on fixed income investments. </a:t>
            </a:r>
            <a:endParaRPr lang="en-US" sz="2800" dirty="0" smtClean="0"/>
          </a:p>
          <a:p>
            <a:pPr algn="just"/>
            <a:r>
              <a:rPr lang="en-GB" sz="2800" dirty="0"/>
              <a:t>The Weighted Average Rate of Return (WARR) on the RSA ‘Active’ Fund for the </a:t>
            </a:r>
            <a:r>
              <a:rPr lang="en-GB" sz="2800" dirty="0" smtClean="0"/>
              <a:t>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quarter of 2018  was </a:t>
            </a:r>
            <a:r>
              <a:rPr lang="en-GB" sz="2800" b="1" i="1" dirty="0"/>
              <a:t>8.38</a:t>
            </a:r>
            <a:r>
              <a:rPr lang="en-GB" sz="2800" b="1" i="1" dirty="0" smtClean="0"/>
              <a:t>%</a:t>
            </a:r>
            <a:r>
              <a:rPr lang="en-GB" sz="2800" dirty="0" smtClean="0"/>
              <a:t>, </a:t>
            </a:r>
            <a:r>
              <a:rPr lang="en-GB" sz="2400" b="1" dirty="0" smtClean="0"/>
              <a:t>(annualized) </a:t>
            </a:r>
            <a:r>
              <a:rPr lang="en-GB" sz="2800" dirty="0"/>
              <a:t>while the return on the RSA ‘Retiree’ Fund was </a:t>
            </a:r>
            <a:r>
              <a:rPr lang="en-GB" sz="2800" b="1" i="1" dirty="0" smtClean="0"/>
              <a:t>13.59%</a:t>
            </a:r>
            <a:r>
              <a:rPr lang="en-GB" sz="2800" dirty="0" smtClean="0"/>
              <a:t>.</a:t>
            </a:r>
            <a:r>
              <a:rPr lang="en-GB" sz="2800" b="1" dirty="0"/>
              <a:t> </a:t>
            </a:r>
            <a:r>
              <a:rPr lang="en-GB" sz="2400" b="1" dirty="0"/>
              <a:t>(annualized) </a:t>
            </a:r>
            <a:endParaRPr lang="en-GB" sz="2400" dirty="0"/>
          </a:p>
          <a:p>
            <a:pPr algn="just"/>
            <a:r>
              <a:rPr lang="en-GB" sz="2800" dirty="0" smtClean="0"/>
              <a:t>The noted lower </a:t>
            </a:r>
            <a:r>
              <a:rPr lang="en-GB" sz="2800" dirty="0"/>
              <a:t>performance of </a:t>
            </a:r>
            <a:r>
              <a:rPr lang="en-GB" sz="2800" dirty="0" smtClean="0"/>
              <a:t>RSA Active  Fund was due to </a:t>
            </a:r>
            <a:r>
              <a:rPr lang="en-GB" sz="2800" dirty="0"/>
              <a:t>negative</a:t>
            </a:r>
            <a:r>
              <a:rPr lang="en-GB" sz="2800" dirty="0" smtClean="0"/>
              <a:t> performance </a:t>
            </a:r>
            <a:r>
              <a:rPr lang="en-GB" sz="2800" dirty="0"/>
              <a:t>of the </a:t>
            </a:r>
            <a:r>
              <a:rPr lang="en-GB" sz="2800" dirty="0" smtClean="0"/>
              <a:t>NSE-ASI which returned (</a:t>
            </a:r>
            <a:r>
              <a:rPr lang="en-GB" sz="2800" b="1" i="1" dirty="0"/>
              <a:t>7.8</a:t>
            </a:r>
            <a:r>
              <a:rPr lang="en-GB" sz="2800" dirty="0" smtClean="0"/>
              <a:t>%) during the </a:t>
            </a:r>
            <a:r>
              <a:rPr lang="en-GB" sz="2800" dirty="0"/>
              <a:t>second</a:t>
            </a:r>
            <a:r>
              <a:rPr lang="en-GB" dirty="0" smtClean="0"/>
              <a:t> </a:t>
            </a:r>
            <a:r>
              <a:rPr lang="en-GB" sz="2800" dirty="0" smtClean="0"/>
              <a:t>quarter of 2018. </a:t>
            </a:r>
            <a:endParaRPr lang="en-US" sz="2800" dirty="0"/>
          </a:p>
          <a:p>
            <a:pPr marL="342906" lvl="1" indent="-342906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00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219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An update of activities of the National Pension Commission   A Presentation to the:  Capital Market Committee Meeting </vt:lpstr>
      <vt:lpstr>Outline</vt:lpstr>
      <vt:lpstr>Recent developments from last CMC Meeting</vt:lpstr>
      <vt:lpstr>PowerPoint Presentation</vt:lpstr>
      <vt:lpstr>PowerPoint Presentation</vt:lpstr>
    </vt:vector>
  </TitlesOfParts>
  <Company>National Pesnion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CMC Secretariat</cp:lastModifiedBy>
  <cp:revision>107</cp:revision>
  <cp:lastPrinted>2018-07-11T14:54:12Z</cp:lastPrinted>
  <dcterms:created xsi:type="dcterms:W3CDTF">2015-10-26T09:51:50Z</dcterms:created>
  <dcterms:modified xsi:type="dcterms:W3CDTF">2018-07-16T08:03:09Z</dcterms:modified>
</cp:coreProperties>
</file>