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8"/>
  </p:notesMasterIdLst>
  <p:handoutMasterIdLst>
    <p:handoutMasterId r:id="rId9"/>
  </p:handoutMasterIdLst>
  <p:sldIdLst>
    <p:sldId id="256" r:id="rId2"/>
    <p:sldId id="279" r:id="rId3"/>
    <p:sldId id="278" r:id="rId4"/>
    <p:sldId id="281" r:id="rId5"/>
    <p:sldId id="282" r:id="rId6"/>
    <p:sldId id="280" r:id="rId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1" d="100"/>
          <a:sy n="91" d="100"/>
        </p:scale>
        <p:origin x="720" y="96"/>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48B1ED1-93C3-4131-8D7E-70937BDC4D9A}" type="datetimeFigureOut">
              <a:rPr lang="en-US" smtClean="0"/>
              <a:t>4/12/2018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E18E7DE-118F-4875-88E9-0E9A8AA9C2F6}" type="slidenum">
              <a:rPr lang="en-US" smtClean="0"/>
              <a:t>‹#›</a:t>
            </a:fld>
            <a:endParaRPr lang="en-US"/>
          </a:p>
        </p:txBody>
      </p:sp>
    </p:spTree>
    <p:extLst>
      <p:ext uri="{BB962C8B-B14F-4D97-AF65-F5344CB8AC3E}">
        <p14:creationId xmlns:p14="http://schemas.microsoft.com/office/powerpoint/2010/main" val="3202217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D5AC1FC-986A-46BE-8D03-4EFFE84368DF}" type="datetimeFigureOut">
              <a:rPr lang="en-US" smtClean="0"/>
              <a:t>4/12/2018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31D31CC-BD66-4479-9D40-75681232B98C}" type="slidenum">
              <a:rPr lang="en-US" smtClean="0"/>
              <a:t>‹#›</a:t>
            </a:fld>
            <a:endParaRPr lang="en-US"/>
          </a:p>
        </p:txBody>
      </p:sp>
    </p:spTree>
    <p:extLst>
      <p:ext uri="{BB962C8B-B14F-4D97-AF65-F5344CB8AC3E}">
        <p14:creationId xmlns:p14="http://schemas.microsoft.com/office/powerpoint/2010/main" val="355834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5256" y="1447802"/>
            <a:ext cx="8827957"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5256" y="4777380"/>
            <a:ext cx="8827957"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dirty="0">
              <a:solidFill>
                <a:srgbClr val="000000"/>
              </a:solidFill>
            </a:endParaRPr>
          </a:p>
        </p:txBody>
      </p:sp>
    </p:spTree>
    <p:extLst>
      <p:ext uri="{BB962C8B-B14F-4D97-AF65-F5344CB8AC3E}">
        <p14:creationId xmlns:p14="http://schemas.microsoft.com/office/powerpoint/2010/main" val="140077878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5258" y="4800587"/>
            <a:ext cx="8827956"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5256" y="685800"/>
            <a:ext cx="8827957"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5257" y="5367325"/>
            <a:ext cx="882795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alpha val="60000"/>
                </a:srgbClr>
              </a:solidFill>
            </a:endParaRPr>
          </a:p>
        </p:txBody>
      </p:sp>
      <p:sp>
        <p:nvSpPr>
          <p:cNvPr id="7" name="Slide Number Placeholder 6"/>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4169230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5256" y="1447800"/>
            <a:ext cx="8827957"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5256" y="3657600"/>
            <a:ext cx="8827957"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2612366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5213" y="1447800"/>
            <a:ext cx="800139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904" y="3771174"/>
            <a:ext cx="7281545"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5256" y="4350657"/>
            <a:ext cx="8827957"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
        <p:nvSpPr>
          <p:cNvPr id="12" name="TextBox 11"/>
          <p:cNvSpPr txBox="1"/>
          <p:nvPr/>
        </p:nvSpPr>
        <p:spPr>
          <a:xfrm>
            <a:off x="898530" y="971253"/>
            <a:ext cx="80212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defTabSz="914400"/>
            <a:r>
              <a:rPr lang="en-US" sz="12200" dirty="0">
                <a:solidFill>
                  <a:srgbClr val="DDDDDD">
                    <a:lumMod val="40000"/>
                    <a:lumOff val="60000"/>
                  </a:srgbClr>
                </a:solidFill>
              </a:rPr>
              <a:t>“</a:t>
            </a:r>
          </a:p>
        </p:txBody>
      </p:sp>
      <p:sp>
        <p:nvSpPr>
          <p:cNvPr id="15" name="TextBox 14"/>
          <p:cNvSpPr txBox="1"/>
          <p:nvPr/>
        </p:nvSpPr>
        <p:spPr>
          <a:xfrm>
            <a:off x="9332921" y="2613787"/>
            <a:ext cx="80212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defTabSz="914400"/>
            <a:r>
              <a:rPr lang="en-US" sz="12200" dirty="0">
                <a:solidFill>
                  <a:srgbClr val="DDDDDD">
                    <a:lumMod val="40000"/>
                    <a:lumOff val="60000"/>
                  </a:srgbClr>
                </a:solidFill>
              </a:rPr>
              <a:t>”</a:t>
            </a:r>
          </a:p>
        </p:txBody>
      </p:sp>
    </p:spTree>
    <p:extLst>
      <p:ext uri="{BB962C8B-B14F-4D97-AF65-F5344CB8AC3E}">
        <p14:creationId xmlns:p14="http://schemas.microsoft.com/office/powerpoint/2010/main" val="2891370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5255" y="3124201"/>
            <a:ext cx="88279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5256" y="4777381"/>
            <a:ext cx="8827957"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1422592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3113" y="1981200"/>
            <a:ext cx="294763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633" y="2667000"/>
            <a:ext cx="2928112"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4672" y="1981200"/>
            <a:ext cx="293700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4116" y="2667000"/>
            <a:ext cx="294756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6556" y="1981200"/>
            <a:ext cx="2932877"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6556" y="2667000"/>
            <a:ext cx="2932877"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711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404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4"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3581512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633" y="4250949"/>
            <a:ext cx="294081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633" y="2209800"/>
            <a:ext cx="294081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633" y="4827213"/>
            <a:ext cx="294081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90389" y="4250949"/>
            <a:ext cx="293128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90388" y="2209800"/>
            <a:ext cx="293128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9035" y="4827212"/>
            <a:ext cx="29351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6556" y="4250949"/>
            <a:ext cx="2932877"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6555" y="2209800"/>
            <a:ext cx="2932877"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6433" y="4827210"/>
            <a:ext cx="293676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711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404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4"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467554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2223295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6377" y="430215"/>
            <a:ext cx="1753057"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633" y="773205"/>
            <a:ext cx="7425083"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2827902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dirty="0">
              <a:solidFill>
                <a:srgbClr val="000000"/>
              </a:solidFill>
            </a:endParaRPr>
          </a:p>
        </p:txBody>
      </p:sp>
      <p:sp>
        <p:nvSpPr>
          <p:cNvPr id="4" name="Rectangle 3"/>
          <p:cNvSpPr/>
          <p:nvPr userDrawn="1"/>
        </p:nvSpPr>
        <p:spPr>
          <a:xfrm>
            <a:off x="11495447" y="111070"/>
            <a:ext cx="466794" cy="369332"/>
          </a:xfrm>
          <a:prstGeom prst="rect">
            <a:avLst/>
          </a:prstGeom>
        </p:spPr>
        <p:txBody>
          <a:bodyPr wrap="none">
            <a:spAutoFit/>
          </a:bodyPr>
          <a:lstStyle/>
          <a:p>
            <a:pPr defTabSz="914400"/>
            <a:fld id="{6E2B0113-EB89-4EFD-A4AE-D69E8FA116DA}" type="slidenum">
              <a:rPr lang="en-US" sz="1800" smtClean="0">
                <a:solidFill>
                  <a:srgbClr val="000000"/>
                </a:solidFill>
              </a:rPr>
              <a:pPr defTabSz="914400"/>
              <a:t>‹#›</a:t>
            </a:fld>
            <a:endParaRPr lang="en-US" sz="1800" dirty="0">
              <a:solidFill>
                <a:srgbClr val="000000"/>
              </a:solidFill>
            </a:endParaRPr>
          </a:p>
        </p:txBody>
      </p:sp>
    </p:spTree>
    <p:extLst>
      <p:ext uri="{BB962C8B-B14F-4D97-AF65-F5344CB8AC3E}">
        <p14:creationId xmlns:p14="http://schemas.microsoft.com/office/powerpoint/2010/main" val="40932024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258" y="2861735"/>
            <a:ext cx="8827956"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5256" y="4777381"/>
            <a:ext cx="8827957"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183864299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601" y="2060577"/>
            <a:ext cx="4397484"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5967" y="2056093"/>
            <a:ext cx="4397487"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alpha val="60000"/>
                </a:srgbClr>
              </a:solidFill>
            </a:endParaRPr>
          </a:p>
        </p:txBody>
      </p:sp>
      <p:sp>
        <p:nvSpPr>
          <p:cNvPr id="7" name="Slide Number Placeholder 6"/>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216657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600" y="1905000"/>
            <a:ext cx="439748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601" y="2514600"/>
            <a:ext cx="4397484"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5969" y="1905000"/>
            <a:ext cx="439748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5969" y="2514600"/>
            <a:ext cx="4397484"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8" name="Footer Placeholder 7"/>
          <p:cNvSpPr>
            <a:spLocks noGrp="1"/>
          </p:cNvSpPr>
          <p:nvPr>
            <p:ph type="ftr" sz="quarter" idx="11"/>
          </p:nvPr>
        </p:nvSpPr>
        <p:spPr/>
        <p:txBody>
          <a:bodyPr/>
          <a:lstStyle/>
          <a:p>
            <a:endParaRPr lang="en-US">
              <a:solidFill>
                <a:srgbClr val="000000">
                  <a:tint val="75000"/>
                  <a:alpha val="60000"/>
                </a:srgbClr>
              </a:solidFill>
            </a:endParaRPr>
          </a:p>
        </p:txBody>
      </p:sp>
      <p:sp>
        <p:nvSpPr>
          <p:cNvPr id="9" name="Slide Number Placeholder 8"/>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47729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5" name="Footer Placeholder 3"/>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4"/>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2624217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5" name="Footer Placeholder 2"/>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3"/>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632881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5255" y="1447800"/>
            <a:ext cx="3401949"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5863" y="1447800"/>
            <a:ext cx="5197351"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5255" y="3129282"/>
            <a:ext cx="3401949"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5" name="Footer Placeholder 5"/>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6"/>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2056290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208" y="1854192"/>
            <a:ext cx="5094232"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51357" y="1143000"/>
            <a:ext cx="320123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5255" y="3657600"/>
            <a:ext cx="5086304"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4/12/2018</a:t>
            </a:fld>
            <a:endParaRPr lang="en-US">
              <a:solidFill>
                <a:srgbClr val="000000">
                  <a:tint val="75000"/>
                  <a:alpha val="60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alpha val="60000"/>
                </a:srgbClr>
              </a:solidFill>
            </a:endParaRPr>
          </a:p>
        </p:txBody>
      </p:sp>
      <p:sp>
        <p:nvSpPr>
          <p:cNvPr id="7" name="Slide Number Placeholder 6"/>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p14="http://schemas.microsoft.com/office/powerpoint/2010/main" val="2729381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8399243" y="1676400"/>
            <a:ext cx="37592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7586443" y="-457200"/>
            <a:ext cx="21336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399243" y="6096000"/>
            <a:ext cx="13208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05317" y="2667000"/>
            <a:ext cx="5588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119717" y="2895600"/>
            <a:ext cx="31496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280" y="452718"/>
            <a:ext cx="940717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600" y="2052925"/>
            <a:ext cx="8948872"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8419" y="1790661"/>
            <a:ext cx="990599" cy="30487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defTabSz="914400"/>
            <a:fld id="{81E95757-838E-4307-AAD9-2A4247D86490}" type="datetimeFigureOut">
              <a:rPr lang="en-US" smtClean="0">
                <a:solidFill>
                  <a:srgbClr val="000000">
                    <a:tint val="75000"/>
                    <a:alpha val="60000"/>
                  </a:srgbClr>
                </a:solidFill>
              </a:rPr>
              <a:pPr defTabSz="914400"/>
              <a:t>4/12/2018</a:t>
            </a:fld>
            <a:endParaRPr lang="en-US">
              <a:solidFill>
                <a:srgbClr val="000000">
                  <a:tint val="75000"/>
                  <a:alpha val="60000"/>
                </a:srgbClr>
              </a:solidFill>
            </a:endParaRPr>
          </a:p>
        </p:txBody>
      </p:sp>
      <p:sp>
        <p:nvSpPr>
          <p:cNvPr id="5" name="Footer Placeholder 4"/>
          <p:cNvSpPr>
            <a:spLocks noGrp="1"/>
          </p:cNvSpPr>
          <p:nvPr>
            <p:ph type="ftr" sz="quarter" idx="3"/>
          </p:nvPr>
        </p:nvSpPr>
        <p:spPr>
          <a:xfrm rot="5400000">
            <a:off x="8954413" y="3225261"/>
            <a:ext cx="3859795" cy="30488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defTabSz="914400"/>
            <a:endParaRPr lang="en-US">
              <a:solidFill>
                <a:srgbClr val="000000">
                  <a:tint val="75000"/>
                  <a:alpha val="60000"/>
                </a:srgbClr>
              </a:solidFill>
            </a:endParaRPr>
          </a:p>
        </p:txBody>
      </p:sp>
      <p:pic>
        <p:nvPicPr>
          <p:cNvPr id="13" name="Picture 12" descr="E:\PENCOM LOGO final 24062015.png"/>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10274425" y="5536197"/>
            <a:ext cx="1729680" cy="1245571"/>
          </a:xfrm>
          <a:prstGeom prst="rect">
            <a:avLst/>
          </a:prstGeom>
          <a:noFill/>
          <a:ln>
            <a:noFill/>
          </a:ln>
        </p:spPr>
      </p:pic>
    </p:spTree>
    <p:extLst>
      <p:ext uri="{BB962C8B-B14F-4D97-AF65-F5344CB8AC3E}">
        <p14:creationId xmlns:p14="http://schemas.microsoft.com/office/powerpoint/2010/main" val="1355015689"/>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 id="2147483869" r:id="rId17"/>
  </p:sldLayoutIdLst>
  <p:timing>
    <p:tnLst>
      <p:par>
        <p:cTn id="1" dur="indefinite" restart="never" nodeType="tmRoot"/>
      </p:par>
    </p:tnLst>
  </p:timing>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2682" y="847165"/>
            <a:ext cx="11064017" cy="4979528"/>
          </a:xfrm>
        </p:spPr>
        <p:txBody>
          <a:bodyPr>
            <a:normAutofit/>
          </a:bodyPr>
          <a:lstStyle/>
          <a:p>
            <a:r>
              <a:rPr lang="en-GB" sz="4000" b="1" dirty="0" smtClean="0">
                <a:solidFill>
                  <a:schemeClr val="tx1"/>
                </a:solidFill>
              </a:rPr>
              <a:t>An update of activities of the National Pension Commission </a:t>
            </a:r>
            <a:br>
              <a:rPr lang="en-GB" sz="4000" b="1" dirty="0" smtClean="0">
                <a:solidFill>
                  <a:schemeClr val="tx1"/>
                </a:solidFill>
              </a:rPr>
            </a:br>
            <a:r>
              <a:rPr lang="en-GB" sz="3600" b="1" dirty="0" smtClean="0">
                <a:solidFill>
                  <a:schemeClr val="tx1"/>
                </a:solidFill>
              </a:rPr>
              <a:t/>
            </a:r>
            <a:br>
              <a:rPr lang="en-GB" sz="3600" b="1" dirty="0" smtClean="0">
                <a:solidFill>
                  <a:schemeClr val="tx1"/>
                </a:solidFill>
              </a:rPr>
            </a:br>
            <a:r>
              <a:rPr lang="en-GB" sz="2200" b="1" dirty="0" smtClean="0">
                <a:solidFill>
                  <a:schemeClr val="tx1"/>
                </a:solidFill>
              </a:rPr>
              <a:t>A Presentation to the:</a:t>
            </a:r>
            <a:br>
              <a:rPr lang="en-GB" sz="2200" b="1" dirty="0" smtClean="0">
                <a:solidFill>
                  <a:schemeClr val="tx1"/>
                </a:solidFill>
              </a:rPr>
            </a:br>
            <a:r>
              <a:rPr lang="en-GB" sz="2200" b="1" dirty="0" smtClean="0">
                <a:solidFill>
                  <a:schemeClr val="tx1"/>
                </a:solidFill>
              </a:rPr>
              <a:t/>
            </a:r>
            <a:br>
              <a:rPr lang="en-GB" sz="2200" b="1" dirty="0" smtClean="0">
                <a:solidFill>
                  <a:schemeClr val="tx1"/>
                </a:solidFill>
              </a:rPr>
            </a:br>
            <a:r>
              <a:rPr lang="en-US" sz="3600" b="1" dirty="0" smtClean="0">
                <a:solidFill>
                  <a:schemeClr val="tx1"/>
                </a:solidFill>
              </a:rPr>
              <a:t>Capital Market Committee Meeting</a:t>
            </a:r>
            <a:br>
              <a:rPr lang="en-US" sz="3600" b="1" dirty="0" smtClean="0">
                <a:solidFill>
                  <a:schemeClr val="tx1"/>
                </a:solidFill>
              </a:rPr>
            </a:br>
            <a:endParaRPr lang="en-US" sz="3600" dirty="0">
              <a:solidFill>
                <a:schemeClr val="tx1"/>
              </a:solidFill>
            </a:endParaRPr>
          </a:p>
        </p:txBody>
      </p:sp>
      <p:sp>
        <p:nvSpPr>
          <p:cNvPr id="3" name="Subtitle 2"/>
          <p:cNvSpPr>
            <a:spLocks noGrp="1"/>
          </p:cNvSpPr>
          <p:nvPr>
            <p:ph type="subTitle" idx="1"/>
          </p:nvPr>
        </p:nvSpPr>
        <p:spPr>
          <a:xfrm>
            <a:off x="222682" y="5611540"/>
            <a:ext cx="7315200" cy="914400"/>
          </a:xfrm>
        </p:spPr>
        <p:txBody>
          <a:bodyPr>
            <a:normAutofit fontScale="70000" lnSpcReduction="20000"/>
          </a:bodyPr>
          <a:lstStyle/>
          <a:p>
            <a:r>
              <a:rPr lang="en-US" b="1" dirty="0" smtClean="0">
                <a:solidFill>
                  <a:schemeClr val="tx1"/>
                </a:solidFill>
              </a:rPr>
              <a:t>National Pension Commission</a:t>
            </a:r>
          </a:p>
          <a:p>
            <a:r>
              <a:rPr lang="en-US" b="1" dirty="0" smtClean="0">
                <a:solidFill>
                  <a:schemeClr val="tx1"/>
                </a:solidFill>
              </a:rPr>
              <a:t>Abuja, Nigeria</a:t>
            </a:r>
          </a:p>
          <a:p>
            <a:r>
              <a:rPr lang="en-US" b="1" dirty="0" smtClean="0">
                <a:solidFill>
                  <a:schemeClr val="tx1"/>
                </a:solidFill>
              </a:rPr>
              <a:t>MARCH, 2018</a:t>
            </a:r>
            <a:endParaRPr lang="en-US" b="1" dirty="0">
              <a:solidFill>
                <a:schemeClr val="tx1"/>
              </a:solidFill>
            </a:endParaRPr>
          </a:p>
        </p:txBody>
      </p:sp>
    </p:spTree>
    <p:extLst>
      <p:ext uri="{BB962C8B-B14F-4D97-AF65-F5344CB8AC3E}">
        <p14:creationId xmlns:p14="http://schemas.microsoft.com/office/powerpoint/2010/main" val="3360731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Outline</a:t>
            </a:r>
            <a:endParaRPr lang="en-US" b="1" dirty="0">
              <a:solidFill>
                <a:schemeClr val="tx1"/>
              </a:solidFill>
            </a:endParaRPr>
          </a:p>
        </p:txBody>
      </p:sp>
      <p:sp>
        <p:nvSpPr>
          <p:cNvPr id="4" name="Content Placeholder 3"/>
          <p:cNvSpPr>
            <a:spLocks noGrp="1"/>
          </p:cNvSpPr>
          <p:nvPr>
            <p:ph idx="1"/>
          </p:nvPr>
        </p:nvSpPr>
        <p:spPr>
          <a:xfrm>
            <a:off x="510989" y="1303021"/>
            <a:ext cx="10959352" cy="4945386"/>
          </a:xfrm>
        </p:spPr>
        <p:txBody>
          <a:bodyPr>
            <a:normAutofit/>
          </a:bodyPr>
          <a:lstStyle/>
          <a:p>
            <a:pPr marL="457200" indent="-457200">
              <a:buFont typeface="+mj-lt"/>
              <a:buAutoNum type="arabicPeriod"/>
            </a:pPr>
            <a:r>
              <a:rPr lang="en-US" sz="3200" b="1" dirty="0" smtClean="0"/>
              <a:t>Recent developments from last CMC Meeting</a:t>
            </a:r>
          </a:p>
          <a:p>
            <a:pPr marL="457200" indent="-457200">
              <a:buFont typeface="+mj-lt"/>
              <a:buAutoNum type="arabicPeriod"/>
            </a:pPr>
            <a:r>
              <a:rPr lang="en-US" sz="3200" b="1" dirty="0" smtClean="0"/>
              <a:t>Pension Statistics as at 28 February 2018</a:t>
            </a:r>
          </a:p>
        </p:txBody>
      </p:sp>
    </p:spTree>
    <p:extLst>
      <p:ext uri="{BB962C8B-B14F-4D97-AF65-F5344CB8AC3E}">
        <p14:creationId xmlns:p14="http://schemas.microsoft.com/office/powerpoint/2010/main" val="3292620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187" y="271165"/>
            <a:ext cx="11658599" cy="738769"/>
          </a:xfrm>
        </p:spPr>
        <p:txBody>
          <a:bodyPr/>
          <a:lstStyle/>
          <a:p>
            <a:r>
              <a:rPr lang="en-US" sz="4000" b="1" dirty="0">
                <a:solidFill>
                  <a:schemeClr val="tx1"/>
                </a:solidFill>
              </a:rPr>
              <a:t>Recent developments from last CMC Meeting</a:t>
            </a:r>
          </a:p>
        </p:txBody>
      </p:sp>
      <p:sp>
        <p:nvSpPr>
          <p:cNvPr id="3" name="Content Placeholder 2"/>
          <p:cNvSpPr>
            <a:spLocks noGrp="1"/>
          </p:cNvSpPr>
          <p:nvPr>
            <p:ph idx="1"/>
          </p:nvPr>
        </p:nvSpPr>
        <p:spPr>
          <a:xfrm>
            <a:off x="416859" y="1009934"/>
            <a:ext cx="11197386" cy="5644867"/>
          </a:xfrm>
        </p:spPr>
        <p:txBody>
          <a:bodyPr>
            <a:normAutofit fontScale="92500" lnSpcReduction="20000"/>
          </a:bodyPr>
          <a:lstStyle/>
          <a:p>
            <a:pPr marL="0" lvl="1" indent="0" algn="just">
              <a:buNone/>
            </a:pPr>
            <a:r>
              <a:rPr lang="en-US" sz="3500" b="1" dirty="0" smtClean="0"/>
              <a:t>2017 Recap: </a:t>
            </a:r>
            <a:endParaRPr lang="en-US" sz="3500" b="1" dirty="0"/>
          </a:p>
          <a:p>
            <a:pPr marL="342906" lvl="1" indent="-342906" algn="just"/>
            <a:r>
              <a:rPr lang="en-US" sz="2800" dirty="0" smtClean="0"/>
              <a:t>The Net </a:t>
            </a:r>
            <a:r>
              <a:rPr lang="en-US" sz="2800" dirty="0"/>
              <a:t>Assets Value (NAV) of total industry pension fund assets was </a:t>
            </a:r>
            <a:r>
              <a:rPr lang="en-US" sz="2800" strike="dblStrike" dirty="0"/>
              <a:t>N</a:t>
            </a:r>
            <a:r>
              <a:rPr lang="en-US" sz="2800" dirty="0"/>
              <a:t>7.61Trillion as at 31 December, 2017. This represented a net growth of </a:t>
            </a:r>
            <a:r>
              <a:rPr lang="en-US" sz="2800" strike="dblStrike" dirty="0"/>
              <a:t>N</a:t>
            </a:r>
            <a:r>
              <a:rPr lang="en-US" sz="2800" dirty="0"/>
              <a:t>1.35Trillion (22%), when compared with the value of </a:t>
            </a:r>
            <a:r>
              <a:rPr lang="en-US" sz="2800" strike="dblStrike" dirty="0"/>
              <a:t>N</a:t>
            </a:r>
            <a:r>
              <a:rPr lang="en-US" sz="2800" dirty="0"/>
              <a:t>6.16Trillion as at 31 December, </a:t>
            </a:r>
            <a:r>
              <a:rPr lang="en-US" sz="2800" dirty="0" smtClean="0"/>
              <a:t>2016. The </a:t>
            </a:r>
            <a:r>
              <a:rPr lang="en-US" sz="2800" dirty="0"/>
              <a:t>net increase in the value of assets was mainly due to new pension contributions, market valuation of equity investments and interest/coupons on fixed income investments. </a:t>
            </a:r>
            <a:endParaRPr lang="en-US" sz="2800" dirty="0" smtClean="0"/>
          </a:p>
          <a:p>
            <a:pPr algn="just"/>
            <a:r>
              <a:rPr lang="en-GB" sz="2800" dirty="0"/>
              <a:t>The Weighted Average Rate of Return (</a:t>
            </a:r>
            <a:r>
              <a:rPr lang="en-GB" sz="2800" dirty="0" err="1"/>
              <a:t>WARR</a:t>
            </a:r>
            <a:r>
              <a:rPr lang="en-GB" sz="2800" dirty="0"/>
              <a:t>) on the RSA ‘Active’ Fund for the year 2017 was </a:t>
            </a:r>
            <a:r>
              <a:rPr lang="en-GB" sz="2800" b="1" i="1" dirty="0"/>
              <a:t>16.42%</a:t>
            </a:r>
            <a:r>
              <a:rPr lang="en-GB" sz="2800" dirty="0"/>
              <a:t>, while the return on the RSA ‘Retiree’ Fund was </a:t>
            </a:r>
            <a:r>
              <a:rPr lang="en-GB" sz="2800" b="1" i="1" dirty="0"/>
              <a:t>15.39%</a:t>
            </a:r>
            <a:r>
              <a:rPr lang="en-GB" sz="2800" dirty="0"/>
              <a:t>.</a:t>
            </a:r>
          </a:p>
          <a:p>
            <a:pPr algn="just"/>
            <a:r>
              <a:rPr lang="en-GB" sz="2800" dirty="0" smtClean="0"/>
              <a:t>The </a:t>
            </a:r>
            <a:r>
              <a:rPr lang="en-GB" sz="2800" dirty="0"/>
              <a:t>performance of RSA Funds was hugely impacted by the performance of the NSE-ASI </a:t>
            </a:r>
            <a:r>
              <a:rPr lang="en-GB" sz="2800" dirty="0" smtClean="0"/>
              <a:t>in </a:t>
            </a:r>
            <a:r>
              <a:rPr lang="en-GB" sz="2800" dirty="0"/>
              <a:t>2017, and the sustained impressive  interest/yields on fixed income investments for the better part of the year. </a:t>
            </a:r>
            <a:endParaRPr lang="en-US" sz="2800" dirty="0"/>
          </a:p>
          <a:p>
            <a:pPr marL="342906" lvl="1" indent="-342906" algn="just"/>
            <a:endParaRPr lang="en-US" sz="2800" dirty="0"/>
          </a:p>
        </p:txBody>
      </p:sp>
    </p:spTree>
    <p:extLst>
      <p:ext uri="{BB962C8B-B14F-4D97-AF65-F5344CB8AC3E}">
        <p14:creationId xmlns:p14="http://schemas.microsoft.com/office/powerpoint/2010/main" val="3427046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187" y="271165"/>
            <a:ext cx="11658599" cy="738769"/>
          </a:xfrm>
        </p:spPr>
        <p:txBody>
          <a:bodyPr/>
          <a:lstStyle/>
          <a:p>
            <a:r>
              <a:rPr lang="en-US" sz="4000" b="1" dirty="0">
                <a:solidFill>
                  <a:schemeClr val="tx1"/>
                </a:solidFill>
              </a:rPr>
              <a:t>Recent developments from last CMC Meeting</a:t>
            </a:r>
          </a:p>
        </p:txBody>
      </p:sp>
      <p:sp>
        <p:nvSpPr>
          <p:cNvPr id="3" name="Content Placeholder 2"/>
          <p:cNvSpPr>
            <a:spLocks noGrp="1"/>
          </p:cNvSpPr>
          <p:nvPr>
            <p:ph idx="1"/>
          </p:nvPr>
        </p:nvSpPr>
        <p:spPr>
          <a:xfrm>
            <a:off x="416859" y="1009934"/>
            <a:ext cx="11197386" cy="5644867"/>
          </a:xfrm>
        </p:spPr>
        <p:txBody>
          <a:bodyPr>
            <a:normAutofit fontScale="92500" lnSpcReduction="10000"/>
          </a:bodyPr>
          <a:lstStyle/>
          <a:p>
            <a:pPr marL="0" lvl="1" indent="0" algn="just">
              <a:buNone/>
            </a:pPr>
            <a:r>
              <a:rPr lang="en-US" sz="3500" b="1" dirty="0"/>
              <a:t>Adoption of International Financial Reporting Standards (IFRS) by Pension Funds: </a:t>
            </a:r>
          </a:p>
          <a:p>
            <a:pPr marL="342906" lvl="1" indent="-342906" algn="just"/>
            <a:r>
              <a:rPr lang="en-US" sz="2800" dirty="0"/>
              <a:t>The Commission in collaboration with the Financial Reporting Council of Nigeria on 4 August 2017, issued a joint statement on the adoption of International Financial Reporting Standards (IFRS) by Pension </a:t>
            </a:r>
            <a:r>
              <a:rPr lang="en-US" sz="2800" dirty="0" smtClean="0"/>
              <a:t>Funds.  </a:t>
            </a:r>
            <a:endParaRPr lang="en-US" sz="2800" dirty="0"/>
          </a:p>
          <a:p>
            <a:pPr marL="342906" lvl="1" indent="-342906" algn="just"/>
            <a:r>
              <a:rPr lang="en-US" sz="2800" dirty="0" smtClean="0"/>
              <a:t>Accordingly, all </a:t>
            </a:r>
            <a:r>
              <a:rPr lang="en-US" sz="2800" dirty="0"/>
              <a:t>Pension Funds are expected to issue financial statements prepared in accordance with IFRS for the year ended 31 December 2017.</a:t>
            </a:r>
          </a:p>
          <a:p>
            <a:pPr marL="342906" lvl="1" indent="-342906" algn="just"/>
            <a:r>
              <a:rPr lang="en-US" sz="2800" dirty="0"/>
              <a:t>A meeting had been held in January 2018 with Pension Fund and their External Auditors, to discuss the implementation modalities of IFRS, as pension funds are to stratify their bond portfolios to synchronize with the age profile of their members</a:t>
            </a:r>
            <a:endParaRPr lang="en-US" sz="2800" dirty="0" smtClean="0">
              <a:solidFill>
                <a:srgbClr val="FF0000"/>
              </a:solidFill>
            </a:endParaRPr>
          </a:p>
        </p:txBody>
      </p:sp>
    </p:spTree>
    <p:extLst>
      <p:ext uri="{BB962C8B-B14F-4D97-AF65-F5344CB8AC3E}">
        <p14:creationId xmlns:p14="http://schemas.microsoft.com/office/powerpoint/2010/main" val="2993153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187" y="271165"/>
            <a:ext cx="11658599" cy="738769"/>
          </a:xfrm>
        </p:spPr>
        <p:txBody>
          <a:bodyPr/>
          <a:lstStyle/>
          <a:p>
            <a:r>
              <a:rPr lang="en-US" sz="4000" b="1" dirty="0">
                <a:solidFill>
                  <a:schemeClr val="tx1"/>
                </a:solidFill>
              </a:rPr>
              <a:t>Recent developments from last CMC Meeting</a:t>
            </a:r>
          </a:p>
        </p:txBody>
      </p:sp>
      <p:sp>
        <p:nvSpPr>
          <p:cNvPr id="3" name="Content Placeholder 2"/>
          <p:cNvSpPr>
            <a:spLocks noGrp="1"/>
          </p:cNvSpPr>
          <p:nvPr>
            <p:ph idx="1"/>
          </p:nvPr>
        </p:nvSpPr>
        <p:spPr>
          <a:xfrm>
            <a:off x="416859" y="1009934"/>
            <a:ext cx="11197386" cy="5644867"/>
          </a:xfrm>
        </p:spPr>
        <p:txBody>
          <a:bodyPr>
            <a:normAutofit/>
          </a:bodyPr>
          <a:lstStyle/>
          <a:p>
            <a:pPr marL="0" lvl="1" indent="0" algn="just">
              <a:buNone/>
            </a:pPr>
            <a:r>
              <a:rPr lang="en-US" sz="3500" b="1" dirty="0" smtClean="0"/>
              <a:t>Implementation of RSA Multi-Fund Structure: </a:t>
            </a:r>
            <a:endParaRPr lang="en-US" sz="3500" b="1" dirty="0"/>
          </a:p>
          <a:p>
            <a:pPr marL="342906" lvl="1" indent="-342906" algn="just"/>
            <a:r>
              <a:rPr lang="en-US" sz="2800" dirty="0"/>
              <a:t>The </a:t>
            </a:r>
            <a:r>
              <a:rPr lang="en-US" sz="2800" dirty="0" smtClean="0"/>
              <a:t>implementation of the RSA Multi-Fund Structure would commence from Q3: 2018 (July 2018).</a:t>
            </a:r>
          </a:p>
          <a:p>
            <a:pPr marL="342906" lvl="1" indent="-342906" algn="just"/>
            <a:r>
              <a:rPr lang="en-US" sz="2800" dirty="0" smtClean="0"/>
              <a:t>Public enlightenment/sensitization by the pension industry would commence shortly.  </a:t>
            </a:r>
            <a:endParaRPr lang="en-US" sz="2800" dirty="0" smtClean="0">
              <a:solidFill>
                <a:srgbClr val="FF0000"/>
              </a:solidFill>
            </a:endParaRPr>
          </a:p>
        </p:txBody>
      </p:sp>
    </p:spTree>
    <p:extLst>
      <p:ext uri="{BB962C8B-B14F-4D97-AF65-F5344CB8AC3E}">
        <p14:creationId xmlns:p14="http://schemas.microsoft.com/office/powerpoint/2010/main" val="1617311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73" y="136478"/>
            <a:ext cx="11790661" cy="516115"/>
          </a:xfrm>
        </p:spPr>
        <p:txBody>
          <a:bodyPr/>
          <a:lstStyle/>
          <a:p>
            <a:pPr algn="ctr"/>
            <a:r>
              <a:rPr lang="en-US" sz="3600" b="1" dirty="0">
                <a:solidFill>
                  <a:schemeClr val="tx1"/>
                </a:solidFill>
              </a:rPr>
              <a:t>Summary of Pension Fund Assets as at </a:t>
            </a:r>
            <a:r>
              <a:rPr lang="en-US" sz="3600" b="1" dirty="0" smtClean="0">
                <a:solidFill>
                  <a:schemeClr val="tx1"/>
                </a:solidFill>
              </a:rPr>
              <a:t>28 Feb. 2018</a:t>
            </a:r>
            <a:endParaRPr lang="en-US" sz="3600" b="1" dirty="0"/>
          </a:p>
        </p:txBody>
      </p:sp>
      <p:pic>
        <p:nvPicPr>
          <p:cNvPr id="5" name="Picture 4"/>
          <p:cNvPicPr>
            <a:picLocks noChangeAspect="1"/>
          </p:cNvPicPr>
          <p:nvPr/>
        </p:nvPicPr>
        <p:blipFill>
          <a:blip r:embed="rId2"/>
          <a:stretch>
            <a:fillRect/>
          </a:stretch>
        </p:blipFill>
        <p:spPr>
          <a:xfrm>
            <a:off x="655093" y="5968779"/>
            <a:ext cx="5968501" cy="493819"/>
          </a:xfrm>
          <a:prstGeom prst="rect">
            <a:avLst/>
          </a:prstGeom>
        </p:spPr>
      </p:pic>
      <p:pic>
        <p:nvPicPr>
          <p:cNvPr id="6" name="Picture 5"/>
          <p:cNvPicPr>
            <a:picLocks noChangeAspect="1"/>
          </p:cNvPicPr>
          <p:nvPr/>
        </p:nvPicPr>
        <p:blipFill>
          <a:blip r:embed="rId3"/>
          <a:stretch>
            <a:fillRect/>
          </a:stretch>
        </p:blipFill>
        <p:spPr>
          <a:xfrm>
            <a:off x="805218" y="832512"/>
            <a:ext cx="10604309" cy="5136267"/>
          </a:xfrm>
          <a:prstGeom prst="rect">
            <a:avLst/>
          </a:prstGeom>
        </p:spPr>
      </p:pic>
    </p:spTree>
    <p:extLst>
      <p:ext uri="{BB962C8B-B14F-4D97-AF65-F5344CB8AC3E}">
        <p14:creationId xmlns:p14="http://schemas.microsoft.com/office/powerpoint/2010/main" val="25354114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nset">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phClr">
                <a:shade val="30000"/>
              </a:schemeClr>
            </a:contourClr>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2050</TotalTime>
  <Words>355</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Century Gothic</vt:lpstr>
      <vt:lpstr>Wingdings 3</vt:lpstr>
      <vt:lpstr>Ion</vt:lpstr>
      <vt:lpstr>An update of activities of the National Pension Commission   A Presentation to the:  Capital Market Committee Meeting </vt:lpstr>
      <vt:lpstr>Outline</vt:lpstr>
      <vt:lpstr>Recent developments from last CMC Meeting</vt:lpstr>
      <vt:lpstr>Recent developments from last CMC Meeting</vt:lpstr>
      <vt:lpstr>Recent developments from last CMC Meeting</vt:lpstr>
      <vt:lpstr>Summary of Pension Fund Assets as at 28 Feb. 2018</vt:lpstr>
    </vt:vector>
  </TitlesOfParts>
  <Company>National Pesnion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Ibrahim S. Kangiwa</dc:creator>
  <cp:lastModifiedBy>CMC Secretariat</cp:lastModifiedBy>
  <cp:revision>101</cp:revision>
  <cp:lastPrinted>2017-10-25T12:23:02Z</cp:lastPrinted>
  <dcterms:created xsi:type="dcterms:W3CDTF">2015-10-26T09:51:50Z</dcterms:created>
  <dcterms:modified xsi:type="dcterms:W3CDTF">2018-04-12T12:25:58Z</dcterms:modified>
</cp:coreProperties>
</file>