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83" r:id="rId2"/>
    <p:sldId id="285" r:id="rId3"/>
    <p:sldId id="286" r:id="rId4"/>
    <p:sldId id="287" r:id="rId5"/>
    <p:sldId id="288" r:id="rId6"/>
    <p:sldId id="28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32A6"/>
    <a:srgbClr val="E13A62"/>
    <a:srgbClr val="EEA720"/>
    <a:srgbClr val="7DBC2D"/>
    <a:srgbClr val="099481"/>
    <a:srgbClr val="16A1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604" autoAdjust="0"/>
    <p:restoredTop sz="94680" autoAdjust="0"/>
  </p:normalViewPr>
  <p:slideViewPr>
    <p:cSldViewPr snapToGrid="0">
      <p:cViewPr varScale="1">
        <p:scale>
          <a:sx n="86" d="100"/>
          <a:sy n="86" d="100"/>
        </p:scale>
        <p:origin x="1140" y="6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24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6D334FB-2D9E-488F-B43F-4AB82BE49671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6528D204-1277-4FC6-9956-221294C0F581}">
      <dgm:prSet phldrT="[Text]" custT="1"/>
      <dgm:spPr>
        <a:xfrm>
          <a:off x="1111" y="1323622"/>
          <a:ext cx="1606249" cy="2420689"/>
        </a:xfr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 algn="ctr"/>
          <a:r>
            <a:rPr lang="en-GB" sz="1200" b="1" u="sng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Phase I (Year 1-2) 2018-2019</a:t>
          </a:r>
        </a:p>
        <a:p>
          <a:pPr algn="l"/>
          <a:r>
            <a:rPr lang="en-GB" sz="1200" b="1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Objective: </a:t>
          </a:r>
          <a:r>
            <a:rPr lang="en-GB" sz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Food/inputs sufficiency, price discovery and market development</a:t>
          </a:r>
        </a:p>
        <a:p>
          <a:pPr algn="l"/>
          <a:r>
            <a:rPr lang="en-GB" sz="1200" b="1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Market type</a:t>
          </a:r>
          <a:r>
            <a:rPr lang="en-GB" sz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: Cash-spot</a:t>
          </a:r>
        </a:p>
        <a:p>
          <a:pPr algn="l"/>
          <a:r>
            <a:rPr lang="en-GB" sz="1200" b="1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Commodities: </a:t>
          </a:r>
          <a:r>
            <a:rPr lang="en-GB" sz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Agriculture - Maize, Sorghum, soybeans, Cassava and Rice</a:t>
          </a:r>
        </a:p>
      </dgm:t>
    </dgm:pt>
    <dgm:pt modelId="{97FDF93D-718E-4D4D-87E0-8BAFD25F0234}" type="parTrans" cxnId="{76C5CF7C-7BFC-423B-AB6A-28A1F311FA63}">
      <dgm:prSet/>
      <dgm:spPr/>
      <dgm:t>
        <a:bodyPr/>
        <a:lstStyle/>
        <a:p>
          <a:pPr algn="ctr"/>
          <a:endParaRPr lang="en-GB"/>
        </a:p>
      </dgm:t>
    </dgm:pt>
    <dgm:pt modelId="{F59F57DE-52D9-42D9-961B-17F184A8FBD6}" type="sibTrans" cxnId="{76C5CF7C-7BFC-423B-AB6A-28A1F311FA63}">
      <dgm:prSet/>
      <dgm:spPr/>
      <dgm:t>
        <a:bodyPr/>
        <a:lstStyle/>
        <a:p>
          <a:pPr algn="ctr"/>
          <a:endParaRPr lang="en-GB"/>
        </a:p>
      </dgm:t>
    </dgm:pt>
    <dgm:pt modelId="{A9851D76-6EA6-4332-B453-45AD37BCC71A}">
      <dgm:prSet phldrT="[Text]" custT="1"/>
      <dgm:spPr>
        <a:xfrm>
          <a:off x="1845329" y="1323622"/>
          <a:ext cx="1531920" cy="2420689"/>
        </a:xfr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 algn="ctr"/>
          <a:r>
            <a:rPr lang="en-GB" sz="1200" b="1" u="sng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Phase II (Year 3-4) 2020-2021</a:t>
          </a:r>
        </a:p>
        <a:p>
          <a:pPr algn="l"/>
          <a:r>
            <a:rPr lang="en-GB" sz="1200" b="1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Objective</a:t>
          </a:r>
          <a:r>
            <a:rPr lang="en-GB" sz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: Export-focus commodities</a:t>
          </a:r>
        </a:p>
        <a:p>
          <a:pPr algn="l"/>
          <a:r>
            <a:rPr lang="en-GB" sz="1200" b="1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Market type</a:t>
          </a:r>
          <a:r>
            <a:rPr lang="en-GB" sz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: </a:t>
          </a:r>
          <a:r>
            <a:rPr lang="en-GB" sz="12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Cash, forwards and futures</a:t>
          </a:r>
          <a:endParaRPr lang="en-GB" sz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  <a:p>
          <a:pPr algn="l"/>
          <a:r>
            <a:rPr lang="en-GB" sz="1200" b="1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Commodities: </a:t>
          </a:r>
          <a:r>
            <a:rPr lang="en-GB" sz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Agriculture - Cocoa, Sesame, Cotton and Oil Palm </a:t>
          </a:r>
        </a:p>
        <a:p>
          <a:pPr algn="l"/>
          <a:endParaRPr lang="en-GB" sz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B95A8437-D939-41BF-B57D-D0F010F250BA}" type="parTrans" cxnId="{D8445BD9-74E2-41FA-A8C2-FF6760EAA6C7}">
      <dgm:prSet/>
      <dgm:spPr/>
      <dgm:t>
        <a:bodyPr/>
        <a:lstStyle/>
        <a:p>
          <a:pPr algn="ctr"/>
          <a:endParaRPr lang="en-GB"/>
        </a:p>
      </dgm:t>
    </dgm:pt>
    <dgm:pt modelId="{962B3760-E415-4037-994F-8AB345F0912D}" type="sibTrans" cxnId="{D8445BD9-74E2-41FA-A8C2-FF6760EAA6C7}">
      <dgm:prSet/>
      <dgm:spPr/>
      <dgm:t>
        <a:bodyPr/>
        <a:lstStyle/>
        <a:p>
          <a:pPr algn="ctr"/>
          <a:endParaRPr lang="en-GB"/>
        </a:p>
      </dgm:t>
    </dgm:pt>
    <dgm:pt modelId="{E7DBDBA1-3687-41E3-8A4D-98B388997F71}">
      <dgm:prSet phldrT="[Text]" custT="1"/>
      <dgm:spPr>
        <a:xfrm>
          <a:off x="3615219" y="1347472"/>
          <a:ext cx="1636244" cy="2372989"/>
        </a:xfr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 algn="ctr"/>
          <a:r>
            <a:rPr lang="en-GB" sz="1200" b="1" u="sng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Phase III (Year 5-6) 2022-2023</a:t>
          </a:r>
        </a:p>
        <a:p>
          <a:pPr algn="l"/>
          <a:r>
            <a:rPr lang="en-GB" sz="1200" b="1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Objective</a:t>
          </a:r>
          <a:r>
            <a:rPr lang="en-GB" sz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: Risk management products</a:t>
          </a:r>
        </a:p>
        <a:p>
          <a:pPr algn="l"/>
          <a:r>
            <a:rPr lang="en-GB" sz="1200" b="1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Market type</a:t>
          </a:r>
          <a:r>
            <a:rPr lang="en-GB" sz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: Cash and Derivatives</a:t>
          </a:r>
        </a:p>
        <a:p>
          <a:pPr algn="l"/>
          <a:r>
            <a:rPr lang="en-GB" sz="1200" b="1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Commodities: </a:t>
          </a:r>
          <a:r>
            <a:rPr lang="en-GB" sz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Futures, swaps and options in agriculture and solid minerals</a:t>
          </a:r>
        </a:p>
      </dgm:t>
    </dgm:pt>
    <dgm:pt modelId="{A0B3FB36-8904-4749-AB88-04B91F47E64E}" type="parTrans" cxnId="{B821DF58-F3EA-4039-B06D-AEC93231F2CB}">
      <dgm:prSet/>
      <dgm:spPr/>
      <dgm:t>
        <a:bodyPr/>
        <a:lstStyle/>
        <a:p>
          <a:pPr algn="ctr"/>
          <a:endParaRPr lang="en-GB"/>
        </a:p>
      </dgm:t>
    </dgm:pt>
    <dgm:pt modelId="{C4259B78-6516-4343-BA69-2A0034E494C3}" type="sibTrans" cxnId="{B821DF58-F3EA-4039-B06D-AEC93231F2CB}">
      <dgm:prSet/>
      <dgm:spPr/>
      <dgm:t>
        <a:bodyPr/>
        <a:lstStyle/>
        <a:p>
          <a:pPr algn="ctr"/>
          <a:endParaRPr lang="en-GB"/>
        </a:p>
      </dgm:t>
    </dgm:pt>
    <dgm:pt modelId="{50889930-7918-4622-B09C-1315031D1FB9}">
      <dgm:prSet custT="1"/>
      <dgm:spPr>
        <a:xfrm>
          <a:off x="5490544" y="1324626"/>
          <a:ext cx="1531920" cy="2342500"/>
        </a:xfr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 algn="ctr"/>
          <a:r>
            <a:rPr lang="en-GB" sz="1200" b="1" u="sng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Phase V (Year 7-8) 2024-2025</a:t>
          </a:r>
        </a:p>
        <a:p>
          <a:pPr algn="l"/>
          <a:r>
            <a:rPr lang="en-GB" sz="1200" b="1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Objective</a:t>
          </a:r>
          <a:r>
            <a:rPr lang="en-GB" sz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: Strong International Presence</a:t>
          </a:r>
        </a:p>
        <a:p>
          <a:pPr algn="l"/>
          <a:r>
            <a:rPr lang="en-GB" sz="1200" b="1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Market type</a:t>
          </a:r>
          <a:r>
            <a:rPr lang="en-GB" sz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:  Cash and Derivatives</a:t>
          </a:r>
        </a:p>
        <a:p>
          <a:pPr algn="l"/>
          <a:r>
            <a:rPr lang="en-GB" sz="1200" b="1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Commodities: </a:t>
          </a:r>
          <a:r>
            <a:rPr lang="en-GB" sz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Agriculture, Solid Minerals, Energy etc.</a:t>
          </a:r>
        </a:p>
      </dgm:t>
    </dgm:pt>
    <dgm:pt modelId="{92A15234-957E-461F-BE65-B80A0BC484D1}" type="parTrans" cxnId="{B6A56889-1DE0-48A9-AF9E-942EB84E1CFB}">
      <dgm:prSet/>
      <dgm:spPr/>
      <dgm:t>
        <a:bodyPr/>
        <a:lstStyle/>
        <a:p>
          <a:endParaRPr lang="en-GB"/>
        </a:p>
      </dgm:t>
    </dgm:pt>
    <dgm:pt modelId="{17AA3CA9-727A-4F46-B213-0F1F2883F97A}" type="sibTrans" cxnId="{B6A56889-1DE0-48A9-AF9E-942EB84E1CFB}">
      <dgm:prSet/>
      <dgm:spPr/>
      <dgm:t>
        <a:bodyPr/>
        <a:lstStyle/>
        <a:p>
          <a:endParaRPr lang="en-GB"/>
        </a:p>
      </dgm:t>
    </dgm:pt>
    <dgm:pt modelId="{342286EB-5857-44BB-B6A1-F55C99DBE551}" type="pres">
      <dgm:prSet presAssocID="{36D334FB-2D9E-488F-B43F-4AB82BE49671}" presName="CompostProcess" presStyleCnt="0">
        <dgm:presLayoutVars>
          <dgm:dir/>
          <dgm:resizeHandles val="exact"/>
        </dgm:presLayoutVars>
      </dgm:prSet>
      <dgm:spPr/>
    </dgm:pt>
    <dgm:pt modelId="{FDCC15ED-6670-4293-B6B5-BFD6A15AF358}" type="pres">
      <dgm:prSet presAssocID="{36D334FB-2D9E-488F-B43F-4AB82BE49671}" presName="arrow" presStyleLbl="bgShp" presStyleIdx="0" presStyleCnt="1" custLinFactNeighborY="91"/>
      <dgm:spPr>
        <a:xfrm>
          <a:off x="526684" y="0"/>
          <a:ext cx="5969095" cy="5067934"/>
        </a:xfrm>
        <a:prstGeom prst="rightArrow">
          <a:avLst/>
        </a:prstGeom>
        <a:solidFill>
          <a:srgbClr val="4F81BD"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en-US"/>
        </a:p>
      </dgm:t>
    </dgm:pt>
    <dgm:pt modelId="{39BB6A2B-DBB6-47A5-BCED-D536938BBFEA}" type="pres">
      <dgm:prSet presAssocID="{36D334FB-2D9E-488F-B43F-4AB82BE49671}" presName="linearProcess" presStyleCnt="0"/>
      <dgm:spPr/>
    </dgm:pt>
    <dgm:pt modelId="{4F3A7306-9EC9-42AF-9B4F-4A01113DAD6C}" type="pres">
      <dgm:prSet presAssocID="{6528D204-1277-4FC6-9956-221294C0F581}" presName="textNode" presStyleLbl="node1" presStyleIdx="0" presStyleCnt="4" custScaleX="104852" custScaleY="119412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GB"/>
        </a:p>
      </dgm:t>
    </dgm:pt>
    <dgm:pt modelId="{809DB01E-4E3C-410E-BA50-B66AE5ACDEDC}" type="pres">
      <dgm:prSet presAssocID="{F59F57DE-52D9-42D9-961B-17F184A8FBD6}" presName="sibTrans" presStyleCnt="0"/>
      <dgm:spPr/>
    </dgm:pt>
    <dgm:pt modelId="{428D90EA-9399-4D4D-A2F9-B29BC96B6610}" type="pres">
      <dgm:prSet presAssocID="{A9851D76-6EA6-4332-B453-45AD37BCC71A}" presName="textNode" presStyleLbl="node1" presStyleIdx="1" presStyleCnt="4" custScaleY="119412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GB"/>
        </a:p>
      </dgm:t>
    </dgm:pt>
    <dgm:pt modelId="{CE5598ED-C324-49D8-BA65-50A8C4F44D2E}" type="pres">
      <dgm:prSet presAssocID="{962B3760-E415-4037-994F-8AB345F0912D}" presName="sibTrans" presStyleCnt="0"/>
      <dgm:spPr/>
    </dgm:pt>
    <dgm:pt modelId="{41CC4066-D7FB-4023-A1B6-5791177A4FF8}" type="pres">
      <dgm:prSet presAssocID="{E7DBDBA1-3687-41E3-8A4D-98B388997F71}" presName="textNode" presStyleLbl="node1" presStyleIdx="2" presStyleCnt="4" custScaleX="106810" custScaleY="117059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GB"/>
        </a:p>
      </dgm:t>
    </dgm:pt>
    <dgm:pt modelId="{20D64729-8E2E-4E90-88F8-A9909CE3559C}" type="pres">
      <dgm:prSet presAssocID="{C4259B78-6516-4343-BA69-2A0034E494C3}" presName="sibTrans" presStyleCnt="0"/>
      <dgm:spPr/>
    </dgm:pt>
    <dgm:pt modelId="{9B1F1EE2-C102-44F1-AE04-FBC2BAC7033F}" type="pres">
      <dgm:prSet presAssocID="{50889930-7918-4622-B09C-1315031D1FB9}" presName="textNode" presStyleLbl="node1" presStyleIdx="3" presStyleCnt="4" custScaleY="115555" custLinFactNeighborX="468" custLinFactNeighborY="-1879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GB"/>
        </a:p>
      </dgm:t>
    </dgm:pt>
  </dgm:ptLst>
  <dgm:cxnLst>
    <dgm:cxn modelId="{B370A292-19A2-424F-81A9-C509C5F4D798}" type="presOf" srcId="{36D334FB-2D9E-488F-B43F-4AB82BE49671}" destId="{342286EB-5857-44BB-B6A1-F55C99DBE551}" srcOrd="0" destOrd="0" presId="urn:microsoft.com/office/officeart/2005/8/layout/hProcess9"/>
    <dgm:cxn modelId="{4E4AB89B-170A-BA4D-BB65-028034E0B55D}" type="presOf" srcId="{A9851D76-6EA6-4332-B453-45AD37BCC71A}" destId="{428D90EA-9399-4D4D-A2F9-B29BC96B6610}" srcOrd="0" destOrd="0" presId="urn:microsoft.com/office/officeart/2005/8/layout/hProcess9"/>
    <dgm:cxn modelId="{D8445BD9-74E2-41FA-A8C2-FF6760EAA6C7}" srcId="{36D334FB-2D9E-488F-B43F-4AB82BE49671}" destId="{A9851D76-6EA6-4332-B453-45AD37BCC71A}" srcOrd="1" destOrd="0" parTransId="{B95A8437-D939-41BF-B57D-D0F010F250BA}" sibTransId="{962B3760-E415-4037-994F-8AB345F0912D}"/>
    <dgm:cxn modelId="{B6A56889-1DE0-48A9-AF9E-942EB84E1CFB}" srcId="{36D334FB-2D9E-488F-B43F-4AB82BE49671}" destId="{50889930-7918-4622-B09C-1315031D1FB9}" srcOrd="3" destOrd="0" parTransId="{92A15234-957E-461F-BE65-B80A0BC484D1}" sibTransId="{17AA3CA9-727A-4F46-B213-0F1F2883F97A}"/>
    <dgm:cxn modelId="{A9FF9A52-13CF-6444-BDD4-14D0873EE260}" type="presOf" srcId="{6528D204-1277-4FC6-9956-221294C0F581}" destId="{4F3A7306-9EC9-42AF-9B4F-4A01113DAD6C}" srcOrd="0" destOrd="0" presId="urn:microsoft.com/office/officeart/2005/8/layout/hProcess9"/>
    <dgm:cxn modelId="{76C5CF7C-7BFC-423B-AB6A-28A1F311FA63}" srcId="{36D334FB-2D9E-488F-B43F-4AB82BE49671}" destId="{6528D204-1277-4FC6-9956-221294C0F581}" srcOrd="0" destOrd="0" parTransId="{97FDF93D-718E-4D4D-87E0-8BAFD25F0234}" sibTransId="{F59F57DE-52D9-42D9-961B-17F184A8FBD6}"/>
    <dgm:cxn modelId="{0ACF447C-D38B-7D4A-9D78-A97B68656CDC}" type="presOf" srcId="{E7DBDBA1-3687-41E3-8A4D-98B388997F71}" destId="{41CC4066-D7FB-4023-A1B6-5791177A4FF8}" srcOrd="0" destOrd="0" presId="urn:microsoft.com/office/officeart/2005/8/layout/hProcess9"/>
    <dgm:cxn modelId="{B821DF58-F3EA-4039-B06D-AEC93231F2CB}" srcId="{36D334FB-2D9E-488F-B43F-4AB82BE49671}" destId="{E7DBDBA1-3687-41E3-8A4D-98B388997F71}" srcOrd="2" destOrd="0" parTransId="{A0B3FB36-8904-4749-AB88-04B91F47E64E}" sibTransId="{C4259B78-6516-4343-BA69-2A0034E494C3}"/>
    <dgm:cxn modelId="{BBDA3BEF-AD2B-CB41-8DC0-DA98B9D390B5}" type="presOf" srcId="{50889930-7918-4622-B09C-1315031D1FB9}" destId="{9B1F1EE2-C102-44F1-AE04-FBC2BAC7033F}" srcOrd="0" destOrd="0" presId="urn:microsoft.com/office/officeart/2005/8/layout/hProcess9"/>
    <dgm:cxn modelId="{59D1480A-A39B-794C-A9D0-B974290B8309}" type="presParOf" srcId="{342286EB-5857-44BB-B6A1-F55C99DBE551}" destId="{FDCC15ED-6670-4293-B6B5-BFD6A15AF358}" srcOrd="0" destOrd="0" presId="urn:microsoft.com/office/officeart/2005/8/layout/hProcess9"/>
    <dgm:cxn modelId="{24C76650-0844-0648-BE2A-4B61BB76A347}" type="presParOf" srcId="{342286EB-5857-44BB-B6A1-F55C99DBE551}" destId="{39BB6A2B-DBB6-47A5-BCED-D536938BBFEA}" srcOrd="1" destOrd="0" presId="urn:microsoft.com/office/officeart/2005/8/layout/hProcess9"/>
    <dgm:cxn modelId="{35004903-D59F-DC4E-A63D-4B925E5DDB77}" type="presParOf" srcId="{39BB6A2B-DBB6-47A5-BCED-D536938BBFEA}" destId="{4F3A7306-9EC9-42AF-9B4F-4A01113DAD6C}" srcOrd="0" destOrd="0" presId="urn:microsoft.com/office/officeart/2005/8/layout/hProcess9"/>
    <dgm:cxn modelId="{F56FFA8D-5E3A-1942-AF3C-CE89414C156C}" type="presParOf" srcId="{39BB6A2B-DBB6-47A5-BCED-D536938BBFEA}" destId="{809DB01E-4E3C-410E-BA50-B66AE5ACDEDC}" srcOrd="1" destOrd="0" presId="urn:microsoft.com/office/officeart/2005/8/layout/hProcess9"/>
    <dgm:cxn modelId="{338CF724-28F5-DE44-8EAF-C8477CDDD544}" type="presParOf" srcId="{39BB6A2B-DBB6-47A5-BCED-D536938BBFEA}" destId="{428D90EA-9399-4D4D-A2F9-B29BC96B6610}" srcOrd="2" destOrd="0" presId="urn:microsoft.com/office/officeart/2005/8/layout/hProcess9"/>
    <dgm:cxn modelId="{B88E1E8F-A356-0548-8E48-74167C23EE49}" type="presParOf" srcId="{39BB6A2B-DBB6-47A5-BCED-D536938BBFEA}" destId="{CE5598ED-C324-49D8-BA65-50A8C4F44D2E}" srcOrd="3" destOrd="0" presId="urn:microsoft.com/office/officeart/2005/8/layout/hProcess9"/>
    <dgm:cxn modelId="{FB2B1E67-7091-4046-832B-A0C6C865B8F8}" type="presParOf" srcId="{39BB6A2B-DBB6-47A5-BCED-D536938BBFEA}" destId="{41CC4066-D7FB-4023-A1B6-5791177A4FF8}" srcOrd="4" destOrd="0" presId="urn:microsoft.com/office/officeart/2005/8/layout/hProcess9"/>
    <dgm:cxn modelId="{D68BE977-2A07-244B-A78F-E11D262BA204}" type="presParOf" srcId="{39BB6A2B-DBB6-47A5-BCED-D536938BBFEA}" destId="{20D64729-8E2E-4E90-88F8-A9909CE3559C}" srcOrd="5" destOrd="0" presId="urn:microsoft.com/office/officeart/2005/8/layout/hProcess9"/>
    <dgm:cxn modelId="{8E13CA5E-17F3-A44B-B7BD-6440DAF2D5D2}" type="presParOf" srcId="{39BB6A2B-DBB6-47A5-BCED-D536938BBFEA}" destId="{9B1F1EE2-C102-44F1-AE04-FBC2BAC7033F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CC15ED-6670-4293-B6B5-BFD6A15AF358}">
      <dsp:nvSpPr>
        <dsp:cNvPr id="0" name=""/>
        <dsp:cNvSpPr/>
      </dsp:nvSpPr>
      <dsp:spPr>
        <a:xfrm>
          <a:off x="742671" y="0"/>
          <a:ext cx="8416940" cy="5137151"/>
        </a:xfrm>
        <a:prstGeom prst="rightArrow">
          <a:avLst/>
        </a:prstGeom>
        <a:solidFill>
          <a:srgbClr val="4F81BD"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F3A7306-9EC9-42AF-9B4F-4A01113DAD6C}">
      <dsp:nvSpPr>
        <dsp:cNvPr id="0" name=""/>
        <dsp:cNvSpPr/>
      </dsp:nvSpPr>
      <dsp:spPr>
        <a:xfrm>
          <a:off x="2395" y="1341700"/>
          <a:ext cx="2247904" cy="2453749"/>
        </a:xfrm>
        <a:prstGeom prst="roundRect">
          <a:avLst/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b="1" u="sng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Phase I (Year 1-2) 2018-2019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b="1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Objective: </a:t>
          </a:r>
          <a:r>
            <a:rPr lang="en-GB" sz="1200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Food/inputs sufficiency, price discovery and market development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b="1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Market type</a:t>
          </a:r>
          <a:r>
            <a:rPr lang="en-GB" sz="1200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: Cash-spot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b="1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Commodities: </a:t>
          </a:r>
          <a:r>
            <a:rPr lang="en-GB" sz="1200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Agriculture - Maize, Sorghum, soybeans, Cassava and Rice</a:t>
          </a:r>
        </a:p>
      </dsp:txBody>
      <dsp:txXfrm>
        <a:off x="112129" y="1451434"/>
        <a:ext cx="2028436" cy="2234281"/>
      </dsp:txXfrm>
    </dsp:sp>
    <dsp:sp modelId="{428D90EA-9399-4D4D-A2F9-B29BC96B6610}">
      <dsp:nvSpPr>
        <dsp:cNvPr id="0" name=""/>
        <dsp:cNvSpPr/>
      </dsp:nvSpPr>
      <dsp:spPr>
        <a:xfrm>
          <a:off x="2607613" y="1341700"/>
          <a:ext cx="2143882" cy="2453749"/>
        </a:xfrm>
        <a:prstGeom prst="roundRect">
          <a:avLst/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b="1" u="sng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Phase II (Year 3-4) 2020-2021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b="1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Objective</a:t>
          </a:r>
          <a:r>
            <a:rPr lang="en-GB" sz="12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: Export-focus commodities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b="1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Market type</a:t>
          </a:r>
          <a:r>
            <a:rPr lang="en-GB" sz="12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: </a:t>
          </a:r>
          <a:r>
            <a:rPr lang="en-GB" sz="1200" kern="12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Cash, forwards and futures</a:t>
          </a:r>
          <a:endParaRPr lang="en-GB" sz="120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b="1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Commodities: </a:t>
          </a:r>
          <a:r>
            <a:rPr lang="en-GB" sz="12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Agriculture - Cocoa, Sesame, Cotton and Oil Palm 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20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2712269" y="1446356"/>
        <a:ext cx="1934570" cy="2244437"/>
      </dsp:txXfrm>
    </dsp:sp>
    <dsp:sp modelId="{41CC4066-D7FB-4023-A1B6-5791177A4FF8}">
      <dsp:nvSpPr>
        <dsp:cNvPr id="0" name=""/>
        <dsp:cNvSpPr/>
      </dsp:nvSpPr>
      <dsp:spPr>
        <a:xfrm>
          <a:off x="5108809" y="1365875"/>
          <a:ext cx="2289881" cy="2405399"/>
        </a:xfrm>
        <a:prstGeom prst="roundRect">
          <a:avLst/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b="1" u="sng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Phase III (Year 5-6) 2022-2023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b="1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Objective</a:t>
          </a:r>
          <a:r>
            <a:rPr lang="en-GB" sz="1200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: Risk management products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b="1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Market type</a:t>
          </a:r>
          <a:r>
            <a:rPr lang="en-GB" sz="1200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: Cash and Derivatives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b="1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Commodities: </a:t>
          </a:r>
          <a:r>
            <a:rPr lang="en-GB" sz="1200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Futures, swaps and options in agriculture and solid minerals</a:t>
          </a:r>
        </a:p>
      </dsp:txBody>
      <dsp:txXfrm>
        <a:off x="5220592" y="1477658"/>
        <a:ext cx="2066315" cy="2181833"/>
      </dsp:txXfrm>
    </dsp:sp>
    <dsp:sp modelId="{9B1F1EE2-C102-44F1-AE04-FBC2BAC7033F}">
      <dsp:nvSpPr>
        <dsp:cNvPr id="0" name=""/>
        <dsp:cNvSpPr/>
      </dsp:nvSpPr>
      <dsp:spPr>
        <a:xfrm>
          <a:off x="7757677" y="1342717"/>
          <a:ext cx="2143882" cy="2374493"/>
        </a:xfrm>
        <a:prstGeom prst="roundRect">
          <a:avLst/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b="1" u="sng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Phase V (Year 7-8) 2024-2025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b="1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Objective</a:t>
          </a:r>
          <a:r>
            <a:rPr lang="en-GB" sz="1200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: Strong International Presence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b="1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Market type</a:t>
          </a:r>
          <a:r>
            <a:rPr lang="en-GB" sz="1200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:  Cash and Derivatives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b="1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Commodities: </a:t>
          </a:r>
          <a:r>
            <a:rPr lang="en-GB" sz="1200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Agriculture, Solid Minerals, Energy etc.</a:t>
          </a:r>
        </a:p>
      </dsp:txBody>
      <dsp:txXfrm>
        <a:off x="7862333" y="1447373"/>
        <a:ext cx="1934570" cy="21651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0E2A9F-8E2F-462C-B138-DF2C44970D69}" type="datetimeFigureOut">
              <a:rPr lang="en-US" smtClean="0"/>
              <a:t>4/13/2018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CB5515-C577-4D37-86A6-B260DCB2B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8817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34889-88A1-4E05-BE26-4B8479970F78}" type="datetimeFigureOut">
              <a:rPr lang="en-US" smtClean="0"/>
              <a:t>4/13/2018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1D84C-9C77-4038-8AC7-641397FA4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463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34889-88A1-4E05-BE26-4B8479970F78}" type="datetimeFigureOut">
              <a:rPr lang="en-US" smtClean="0"/>
              <a:t>4/13/2018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1D84C-9C77-4038-8AC7-641397FA4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86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34889-88A1-4E05-BE26-4B8479970F78}" type="datetimeFigureOut">
              <a:rPr lang="en-US" smtClean="0"/>
              <a:t>4/13/2018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1D84C-9C77-4038-8AC7-641397FA4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29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34889-88A1-4E05-BE26-4B8479970F78}" type="datetimeFigureOut">
              <a:rPr lang="en-US" smtClean="0"/>
              <a:t>4/13/2018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1D84C-9C77-4038-8AC7-641397FA4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9591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34889-88A1-4E05-BE26-4B8479970F78}" type="datetimeFigureOut">
              <a:rPr lang="en-US" smtClean="0"/>
              <a:t>4/13/2018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1D84C-9C77-4038-8AC7-641397FA4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22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34889-88A1-4E05-BE26-4B8479970F78}" type="datetimeFigureOut">
              <a:rPr lang="en-US" smtClean="0"/>
              <a:t>4/13/2018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1D84C-9C77-4038-8AC7-641397FA4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557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34889-88A1-4E05-BE26-4B8479970F78}" type="datetimeFigureOut">
              <a:rPr lang="en-US" smtClean="0"/>
              <a:t>4/13/2018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1D84C-9C77-4038-8AC7-641397FA4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474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34889-88A1-4E05-BE26-4B8479970F78}" type="datetimeFigureOut">
              <a:rPr lang="en-US" smtClean="0"/>
              <a:t>4/13/2018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1D84C-9C77-4038-8AC7-641397FA4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906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34889-88A1-4E05-BE26-4B8479970F78}" type="datetimeFigureOut">
              <a:rPr lang="en-US" smtClean="0"/>
              <a:t>4/13/2018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1D84C-9C77-4038-8AC7-641397FA4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668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34889-88A1-4E05-BE26-4B8479970F78}" type="datetimeFigureOut">
              <a:rPr lang="en-US" smtClean="0"/>
              <a:t>4/13/2018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1D84C-9C77-4038-8AC7-641397FA4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142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34889-88A1-4E05-BE26-4B8479970F78}" type="datetimeFigureOut">
              <a:rPr lang="en-US" smtClean="0"/>
              <a:t>4/13/2018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1D84C-9C77-4038-8AC7-641397FA4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207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46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834889-88A1-4E05-BE26-4B8479970F78}" type="datetimeFigureOut">
              <a:rPr lang="en-US" smtClean="0"/>
              <a:t>4/13/2018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01D84C-9C77-4038-8AC7-641397FA4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688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8789"/>
            <a:ext cx="10515600" cy="1056067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RECENT DEVELOPMENT FROM THE LAST CMC MEETING</a:t>
            </a:r>
            <a:endParaRPr lang="en-US" sz="3200" b="1" dirty="0">
              <a:solidFill>
                <a:schemeClr val="accent1"/>
              </a:solidFill>
              <a:latin typeface="Candara" panose="020E05020303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3694" y="1071983"/>
            <a:ext cx="10515600" cy="5897529"/>
          </a:xfrm>
        </p:spPr>
        <p:txBody>
          <a:bodyPr>
            <a:normAutofit fontScale="92500" lnSpcReduction="20000"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b="1" dirty="0" smtClean="0">
                <a:latin typeface="Candara" panose="020E0502030303020204" pitchFamily="34" charset="0"/>
              </a:rPr>
              <a:t>The Committee has since concluded and submitted its report to the Commission</a:t>
            </a:r>
            <a:r>
              <a:rPr lang="en-US" dirty="0" smtClean="0">
                <a:latin typeface="Candara" panose="020E0502030303020204" pitchFamily="34" charset="0"/>
              </a:rPr>
              <a:t>.</a:t>
            </a:r>
          </a:p>
          <a:p>
            <a:pPr algn="just">
              <a:buFont typeface="Wingdings" pitchFamily="2" charset="2"/>
              <a:buChar char="q"/>
            </a:pPr>
            <a:r>
              <a:rPr lang="en-US" sz="2000" dirty="0" smtClean="0">
                <a:latin typeface="Candara" panose="020E0502030303020204" pitchFamily="34" charset="0"/>
              </a:rPr>
              <a:t> </a:t>
            </a:r>
            <a:r>
              <a:rPr lang="en-US" sz="3200" b="1" dirty="0" smtClean="0">
                <a:latin typeface="Candara" panose="020E0502030303020204" pitchFamily="34" charset="0"/>
              </a:rPr>
              <a:t>The report overs, among others</a:t>
            </a:r>
            <a:r>
              <a:rPr lang="en-US" sz="3200" dirty="0" smtClean="0">
                <a:latin typeface="Candara" panose="020E0502030303020204" pitchFamily="34" charset="0"/>
              </a:rPr>
              <a:t>:  </a:t>
            </a:r>
            <a:endParaRPr lang="en-US" sz="3200" dirty="0">
              <a:latin typeface="Candara" panose="020E0502030303020204" pitchFamily="34" charset="0"/>
            </a:endParaRPr>
          </a:p>
          <a:p>
            <a:pPr lvl="1" algn="just">
              <a:buFont typeface="Wingdings" pitchFamily="2" charset="2"/>
              <a:buChar char="ü"/>
            </a:pPr>
            <a:r>
              <a:rPr lang="en-US" dirty="0" smtClean="0">
                <a:latin typeface="Candara" panose="020E0502030303020204" pitchFamily="34" charset="0"/>
              </a:rPr>
              <a:t> </a:t>
            </a:r>
            <a:r>
              <a:rPr lang="en-US" dirty="0">
                <a:latin typeface="Candara" panose="020E0502030303020204" pitchFamily="34" charset="0"/>
              </a:rPr>
              <a:t>Importance of developing the commodities </a:t>
            </a:r>
            <a:r>
              <a:rPr lang="en-US" dirty="0" smtClean="0">
                <a:latin typeface="Candara" panose="020E0502030303020204" pitchFamily="34" charset="0"/>
              </a:rPr>
              <a:t>market and composition of the ecosystem </a:t>
            </a:r>
            <a:endParaRPr lang="en-US" dirty="0">
              <a:latin typeface="Candara" panose="020E0502030303020204" pitchFamily="34" charset="0"/>
            </a:endParaRPr>
          </a:p>
          <a:p>
            <a:pPr marL="457200" lvl="1" indent="0" algn="just">
              <a:buNone/>
            </a:pPr>
            <a:r>
              <a:rPr lang="en-US" dirty="0" smtClean="0">
                <a:latin typeface="Candara" panose="020E0502030303020204" pitchFamily="34" charset="0"/>
              </a:rPr>
              <a:t>          – identified about 20 benefits of a thriving commodities market</a:t>
            </a:r>
          </a:p>
          <a:p>
            <a:pPr lvl="1" algn="just">
              <a:buFont typeface="Wingdings" pitchFamily="2" charset="2"/>
              <a:buChar char="ü"/>
            </a:pPr>
            <a:r>
              <a:rPr lang="en-US" dirty="0" smtClean="0">
                <a:latin typeface="Candara" panose="020E0502030303020204" pitchFamily="34" charset="0"/>
              </a:rPr>
              <a:t>Evolution of commodity trading markets </a:t>
            </a:r>
          </a:p>
          <a:p>
            <a:pPr marL="457200" lvl="1" indent="0" algn="just">
              <a:buNone/>
            </a:pPr>
            <a:r>
              <a:rPr lang="en-US" dirty="0" smtClean="0">
                <a:latin typeface="Candara" panose="020E0502030303020204" pitchFamily="34" charset="0"/>
              </a:rPr>
              <a:t>           – global, continental and Nigeria ( zeroing on where we are now).</a:t>
            </a:r>
          </a:p>
          <a:p>
            <a:pPr lvl="1" algn="just">
              <a:buFont typeface="Wingdings" pitchFamily="2" charset="2"/>
              <a:buChar char="ü"/>
            </a:pPr>
            <a:r>
              <a:rPr lang="en-US" dirty="0" smtClean="0">
                <a:latin typeface="Candara" panose="020E0502030303020204" pitchFamily="34" charset="0"/>
              </a:rPr>
              <a:t>Current structure of  the commodities market</a:t>
            </a:r>
          </a:p>
          <a:p>
            <a:pPr marL="457200" lvl="1" indent="0" algn="just">
              <a:buNone/>
            </a:pPr>
            <a:r>
              <a:rPr lang="en-US" dirty="0">
                <a:latin typeface="Candara" panose="020E0502030303020204" pitchFamily="34" charset="0"/>
              </a:rPr>
              <a:t> </a:t>
            </a:r>
            <a:r>
              <a:rPr lang="en-US" dirty="0" smtClean="0">
                <a:latin typeface="Candara" panose="020E0502030303020204" pitchFamily="34" charset="0"/>
              </a:rPr>
              <a:t>          – direct and active players, supporting ministries and institutions, service providers and interrelationship  among the institutions.</a:t>
            </a:r>
          </a:p>
          <a:p>
            <a:pPr lvl="1" algn="just">
              <a:buFont typeface="Wingdings" pitchFamily="2" charset="2"/>
              <a:buChar char="ü"/>
            </a:pPr>
            <a:r>
              <a:rPr lang="en-US" dirty="0" smtClean="0">
                <a:latin typeface="Candara" panose="020E0502030303020204" pitchFamily="34" charset="0"/>
              </a:rPr>
              <a:t>Building blocks for the development of the commodities market.</a:t>
            </a:r>
          </a:p>
          <a:p>
            <a:pPr lvl="1" algn="just">
              <a:buFont typeface="Wingdings" pitchFamily="2" charset="2"/>
              <a:buChar char="ü"/>
            </a:pPr>
            <a:r>
              <a:rPr lang="en-US" dirty="0" smtClean="0">
                <a:latin typeface="Candara" panose="020E0502030303020204" pitchFamily="34" charset="0"/>
              </a:rPr>
              <a:t>Commodities exchange participants.</a:t>
            </a:r>
          </a:p>
          <a:p>
            <a:pPr lvl="1" algn="just">
              <a:buFont typeface="Wingdings" pitchFamily="2" charset="2"/>
              <a:buChar char="ü"/>
            </a:pPr>
            <a:r>
              <a:rPr lang="en-US" dirty="0" smtClean="0">
                <a:latin typeface="Candara" panose="020E0502030303020204" pitchFamily="34" charset="0"/>
              </a:rPr>
              <a:t>Organizing small holders farmers into cooperatives </a:t>
            </a:r>
          </a:p>
          <a:p>
            <a:pPr marL="457200" lvl="1" indent="0" algn="just">
              <a:buNone/>
            </a:pPr>
            <a:r>
              <a:rPr lang="en-US" dirty="0">
                <a:latin typeface="Candara" panose="020E0502030303020204" pitchFamily="34" charset="0"/>
              </a:rPr>
              <a:t> </a:t>
            </a:r>
            <a:r>
              <a:rPr lang="en-US" dirty="0" smtClean="0">
                <a:latin typeface="Candara" panose="020E0502030303020204" pitchFamily="34" charset="0"/>
              </a:rPr>
              <a:t>          - facilitate access to finance and inputs, </a:t>
            </a:r>
          </a:p>
          <a:p>
            <a:pPr marL="457200" lvl="1" indent="0" algn="just">
              <a:buNone/>
            </a:pPr>
            <a:r>
              <a:rPr lang="en-US" dirty="0">
                <a:latin typeface="Candara" panose="020E0502030303020204" pitchFamily="34" charset="0"/>
              </a:rPr>
              <a:t> </a:t>
            </a:r>
            <a:r>
              <a:rPr lang="en-US" dirty="0" smtClean="0">
                <a:latin typeface="Candara" panose="020E0502030303020204" pitchFamily="34" charset="0"/>
              </a:rPr>
              <a:t>          - promote produce aggregation</a:t>
            </a:r>
          </a:p>
          <a:p>
            <a:pPr marL="457200" lvl="1" indent="0" algn="just">
              <a:buNone/>
            </a:pPr>
            <a:r>
              <a:rPr lang="en-US" dirty="0">
                <a:latin typeface="Candara" panose="020E0502030303020204" pitchFamily="34" charset="0"/>
              </a:rPr>
              <a:t> </a:t>
            </a:r>
            <a:r>
              <a:rPr lang="en-US" dirty="0" smtClean="0">
                <a:latin typeface="Candara" panose="020E0502030303020204" pitchFamily="34" charset="0"/>
              </a:rPr>
              <a:t>          - better product pricing, etc</a:t>
            </a:r>
          </a:p>
          <a:p>
            <a:pPr lvl="1" algn="just">
              <a:buFont typeface="Wingdings" pitchFamily="2" charset="2"/>
              <a:buChar char="ü"/>
            </a:pPr>
            <a:r>
              <a:rPr lang="en-US" dirty="0" smtClean="0">
                <a:latin typeface="Candara" panose="020E0502030303020204" pitchFamily="34" charset="0"/>
              </a:rPr>
              <a:t>Recommendations and timelines </a:t>
            </a:r>
            <a:endParaRPr lang="en-US" dirty="0" smtClean="0"/>
          </a:p>
          <a:p>
            <a:pPr>
              <a:buFont typeface="Wingdings" pitchFamily="2" charset="2"/>
              <a:buChar char="q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162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5910"/>
            <a:ext cx="10515600" cy="837128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THE BUILDING BLOCKS</a:t>
            </a:r>
            <a:endParaRPr lang="en-US" b="1" dirty="0">
              <a:solidFill>
                <a:schemeClr val="accent1"/>
              </a:solidFill>
              <a:latin typeface="Candara" panose="020E0502030303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047752" y="2459012"/>
            <a:ext cx="2201319" cy="1142194"/>
          </a:xfrm>
          <a:prstGeom prst="rect">
            <a:avLst/>
          </a:prstGeom>
          <a:solidFill>
            <a:schemeClr val="bg1"/>
          </a:solid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andara" panose="020E0502030303020204" pitchFamily="34" charset="0"/>
              </a:rPr>
              <a:t>Efficient trading system</a:t>
            </a:r>
            <a:endParaRPr lang="en-US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9536753" y="2453425"/>
            <a:ext cx="2304727" cy="1196927"/>
          </a:xfrm>
          <a:prstGeom prst="rect">
            <a:avLst/>
          </a:prstGeom>
          <a:solidFill>
            <a:schemeClr val="bg1"/>
          </a:solid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andara" panose="020E0502030303020204" pitchFamily="34" charset="0"/>
              </a:rPr>
              <a:t>Sound legal and regulatory environment</a:t>
            </a:r>
            <a:endParaRPr lang="en-US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812525" y="2471617"/>
            <a:ext cx="2159461" cy="1190972"/>
          </a:xfrm>
          <a:prstGeom prst="rect">
            <a:avLst/>
          </a:prstGeom>
          <a:solidFill>
            <a:schemeClr val="bg1"/>
          </a:solid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andara" panose="020E0502030303020204" pitchFamily="34" charset="0"/>
              </a:rPr>
              <a:t>Strong risk management  mechanism</a:t>
            </a:r>
            <a:endParaRPr lang="en-US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187085" y="2500911"/>
            <a:ext cx="2183130" cy="1149441"/>
          </a:xfrm>
          <a:prstGeom prst="rect">
            <a:avLst/>
          </a:prstGeom>
          <a:solidFill>
            <a:schemeClr val="bg1"/>
          </a:solid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andara" panose="020E0502030303020204" pitchFamily="34" charset="0"/>
              </a:rPr>
              <a:t>Efficient standard and grading system</a:t>
            </a:r>
            <a:endParaRPr lang="en-US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743979" y="1031437"/>
            <a:ext cx="2188441" cy="1393817"/>
          </a:xfrm>
          <a:prstGeom prst="rect">
            <a:avLst/>
          </a:prstGeom>
          <a:solidFill>
            <a:schemeClr val="bg1"/>
          </a:solid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andara" panose="020E0502030303020204" pitchFamily="34" charset="0"/>
              </a:rPr>
              <a:t>Price transparency (real time info on price, volume and quality) </a:t>
            </a:r>
            <a:endParaRPr lang="en-US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8338888" y="1031437"/>
            <a:ext cx="2222680" cy="1421989"/>
          </a:xfrm>
          <a:prstGeom prst="rect">
            <a:avLst/>
          </a:prstGeom>
          <a:solidFill>
            <a:schemeClr val="bg1"/>
          </a:solid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andara" panose="020E0502030303020204" pitchFamily="34" charset="0"/>
              </a:rPr>
              <a:t>Good enabling business environment</a:t>
            </a:r>
            <a:r>
              <a:rPr lang="en-US" smtClean="0">
                <a:solidFill>
                  <a:schemeClr val="tx1"/>
                </a:solidFill>
                <a:latin typeface="Candara" panose="020E0502030303020204" pitchFamily="34" charset="0"/>
              </a:rPr>
              <a:t>. </a:t>
            </a:r>
            <a:endParaRPr lang="en-US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2756080" y="3647936"/>
            <a:ext cx="2242854" cy="1266963"/>
          </a:xfrm>
          <a:prstGeom prst="rect">
            <a:avLst/>
          </a:prstGeom>
          <a:solidFill>
            <a:schemeClr val="bg1"/>
          </a:solid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andara" panose="020E0502030303020204" pitchFamily="34" charset="0"/>
              </a:rPr>
              <a:t>Good network and quality of physical  infrastructure</a:t>
            </a:r>
            <a:endParaRPr lang="en-US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8312815" y="3673774"/>
            <a:ext cx="2447875" cy="1299156"/>
          </a:xfrm>
          <a:prstGeom prst="rect">
            <a:avLst/>
          </a:prstGeom>
          <a:solidFill>
            <a:schemeClr val="bg1"/>
          </a:solid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andara" panose="020E0502030303020204" pitchFamily="34" charset="0"/>
              </a:rPr>
              <a:t> Collateral management services</a:t>
            </a:r>
            <a:endParaRPr lang="en-US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201168" y="3650352"/>
            <a:ext cx="2183130" cy="1264548"/>
          </a:xfrm>
          <a:prstGeom prst="rect">
            <a:avLst/>
          </a:prstGeom>
          <a:solidFill>
            <a:schemeClr val="bg1"/>
          </a:solid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andara" panose="020E0502030303020204" pitchFamily="34" charset="0"/>
              </a:rPr>
              <a:t>Clearing, settlement and delivery system (clearing house a must for derivatives)</a:t>
            </a:r>
            <a:endParaRPr lang="en-US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047752" y="4923508"/>
            <a:ext cx="2201319" cy="1329426"/>
          </a:xfrm>
          <a:prstGeom prst="rect">
            <a:avLst/>
          </a:prstGeom>
          <a:solidFill>
            <a:schemeClr val="bg1"/>
          </a:solid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andara" panose="020E0502030303020204" pitchFamily="34" charset="0"/>
              </a:rPr>
              <a:t>Organizing small holder farmer</a:t>
            </a:r>
            <a:endParaRPr lang="en-US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812524" y="4972930"/>
            <a:ext cx="2159461" cy="1329425"/>
          </a:xfrm>
          <a:prstGeom prst="rect">
            <a:avLst/>
          </a:prstGeom>
          <a:solidFill>
            <a:schemeClr val="bg1"/>
          </a:solid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andara" panose="020E0502030303020204" pitchFamily="34" charset="0"/>
              </a:rPr>
              <a:t>Capacity building and public awareness</a:t>
            </a:r>
            <a:endParaRPr lang="en-US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9535440" y="4972930"/>
            <a:ext cx="2306040" cy="1220759"/>
          </a:xfrm>
          <a:prstGeom prst="rect">
            <a:avLst/>
          </a:prstGeom>
          <a:solidFill>
            <a:schemeClr val="bg1"/>
          </a:solid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andara" panose="020E0502030303020204" pitchFamily="34" charset="0"/>
              </a:rPr>
              <a:t>Derived value in using the market </a:t>
            </a:r>
            <a:endParaRPr lang="en-US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1187085" y="4947092"/>
            <a:ext cx="2183130" cy="1282258"/>
          </a:xfrm>
          <a:prstGeom prst="rect">
            <a:avLst/>
          </a:prstGeom>
          <a:solidFill>
            <a:schemeClr val="bg1"/>
          </a:solid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andara" panose="020E0502030303020204" pitchFamily="34" charset="0"/>
              </a:rPr>
              <a:t>Efficient logistic services and warehouses</a:t>
            </a:r>
            <a:endParaRPr lang="en-US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1168" y="1021620"/>
            <a:ext cx="2183130" cy="1431806"/>
          </a:xfrm>
          <a:prstGeom prst="rect">
            <a:avLst/>
          </a:prstGeom>
          <a:solidFill>
            <a:schemeClr val="bg1"/>
          </a:solid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andara" panose="020E0502030303020204" pitchFamily="34" charset="0"/>
              </a:rPr>
              <a:t>Large demand and liquidity  </a:t>
            </a:r>
            <a:endParaRPr lang="en-US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756080" y="1036911"/>
            <a:ext cx="2242854" cy="1431806"/>
          </a:xfrm>
          <a:prstGeom prst="rect">
            <a:avLst/>
          </a:prstGeom>
          <a:solidFill>
            <a:schemeClr val="bg1"/>
          </a:solid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andara" panose="020E0502030303020204" pitchFamily="34" charset="0"/>
              </a:rPr>
              <a:t>Existence of commodities to form nucleus of trading</a:t>
            </a:r>
            <a:endParaRPr lang="en-US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439299" y="3650352"/>
            <a:ext cx="2447875" cy="1299156"/>
          </a:xfrm>
          <a:prstGeom prst="rect">
            <a:avLst/>
          </a:prstGeom>
          <a:solidFill>
            <a:schemeClr val="bg1"/>
          </a:solid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andara" panose="020E0502030303020204" pitchFamily="34" charset="0"/>
              </a:rPr>
              <a:t>Variety of commodity market participants- operators, hedgers, speculators  etc</a:t>
            </a:r>
            <a:endParaRPr lang="en-US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2570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8789"/>
            <a:ext cx="10515600" cy="1056067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GLOBAL COMPETITIVENESS OF NIGERIA AND SECTORAL DISTRIBUTION OF COMMERCIAL BANK LOANS </a:t>
            </a:r>
            <a:endParaRPr lang="en-US" sz="3200" b="1" dirty="0">
              <a:solidFill>
                <a:schemeClr val="accent1"/>
              </a:solidFill>
              <a:latin typeface="Candara" panose="020E05020303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3694" y="1071984"/>
            <a:ext cx="10515600" cy="5161548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US" dirty="0" smtClean="0"/>
          </a:p>
          <a:p>
            <a:pPr>
              <a:buFont typeface="Wingdings" pitchFamily="2" charset="2"/>
              <a:buChar char="q"/>
            </a:pP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38" y="1594624"/>
            <a:ext cx="7232059" cy="4895386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5133" y="2286000"/>
            <a:ext cx="4457017" cy="3256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625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8789"/>
            <a:ext cx="10515600" cy="1056067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RECOMMENDATIONS AND TIMELINE FOR IMPLEMENTATION</a:t>
            </a:r>
            <a:endParaRPr lang="en-US" sz="2800" b="1" dirty="0">
              <a:solidFill>
                <a:schemeClr val="accent1"/>
              </a:solidFill>
              <a:latin typeface="Candara" panose="020E05020303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3694" y="1071984"/>
            <a:ext cx="10515600" cy="5161548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US" dirty="0" smtClean="0"/>
          </a:p>
          <a:p>
            <a:pPr>
              <a:buFont typeface="Wingdings" pitchFamily="2" charset="2"/>
              <a:buChar char="q"/>
            </a:pPr>
            <a:endParaRPr lang="en-US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029154329"/>
              </p:ext>
            </p:extLst>
          </p:nvPr>
        </p:nvGraphicFramePr>
        <p:xfrm>
          <a:off x="1137424" y="1184856"/>
          <a:ext cx="9902283" cy="51371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87858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8790"/>
            <a:ext cx="10481094" cy="662948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chemeClr val="accent1"/>
                </a:solidFill>
                <a:latin typeface="Candara" panose="020E0502030303020204" pitchFamily="34" charset="0"/>
              </a:rPr>
              <a:t>RECOMMENDATIONS AND TIMELINE FOR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3694" y="791738"/>
            <a:ext cx="10515600" cy="5441794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US" dirty="0" smtClean="0"/>
          </a:p>
          <a:p>
            <a:pPr>
              <a:buFont typeface="Wingdings" pitchFamily="2" charset="2"/>
              <a:buChar char="q"/>
            </a:pP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260805"/>
              </p:ext>
            </p:extLst>
          </p:nvPr>
        </p:nvGraphicFramePr>
        <p:xfrm>
          <a:off x="356839" y="713679"/>
          <a:ext cx="10962456" cy="58989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4108">
                  <a:extLst>
                    <a:ext uri="{9D8B030D-6E8A-4147-A177-3AD203B41FA5}">
                      <a16:colId xmlns:a16="http://schemas.microsoft.com/office/drawing/2014/main" val="3819820531"/>
                    </a:ext>
                  </a:extLst>
                </a:gridCol>
                <a:gridCol w="490654">
                  <a:extLst>
                    <a:ext uri="{9D8B030D-6E8A-4147-A177-3AD203B41FA5}">
                      <a16:colId xmlns:a16="http://schemas.microsoft.com/office/drawing/2014/main" val="3829782784"/>
                    </a:ext>
                  </a:extLst>
                </a:gridCol>
                <a:gridCol w="6713034">
                  <a:extLst>
                    <a:ext uri="{9D8B030D-6E8A-4147-A177-3AD203B41FA5}">
                      <a16:colId xmlns:a16="http://schemas.microsoft.com/office/drawing/2014/main" val="2513818077"/>
                    </a:ext>
                  </a:extLst>
                </a:gridCol>
                <a:gridCol w="3234660">
                  <a:extLst>
                    <a:ext uri="{9D8B030D-6E8A-4147-A177-3AD203B41FA5}">
                      <a16:colId xmlns:a16="http://schemas.microsoft.com/office/drawing/2014/main" val="1378694119"/>
                    </a:ext>
                  </a:extLst>
                </a:gridCol>
              </a:tblGrid>
              <a:tr h="27539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Phases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635" marR="19635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S/N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635" marR="19635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Requirements/Recommendations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635" marR="19635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Actions by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635" marR="19635" marT="0" marB="0" anchor="ctr"/>
                </a:tc>
                <a:extLst>
                  <a:ext uri="{0D108BD9-81ED-4DB2-BD59-A6C34878D82A}">
                    <a16:rowId xmlns:a16="http://schemas.microsoft.com/office/drawing/2014/main" val="3989285478"/>
                  </a:ext>
                </a:extLst>
              </a:tr>
              <a:tr h="228837">
                <a:tc rowSpan="20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Phase 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635" marR="19635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635" marR="196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Develop a public enlightenment/education roadmap for commodities market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635" marR="196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SEC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635" marR="19635" marT="0" marB="0"/>
                </a:tc>
                <a:extLst>
                  <a:ext uri="{0D108BD9-81ED-4DB2-BD59-A6C34878D82A}">
                    <a16:rowId xmlns:a16="http://schemas.microsoft.com/office/drawing/2014/main" val="4249610596"/>
                  </a:ext>
                </a:extLst>
              </a:tr>
              <a:tr h="3051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635" marR="196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Organize international conference on development of a thriving commodities ecosystem in Nigeria (1</a:t>
                      </a:r>
                      <a:r>
                        <a:rPr lang="en-GB" sz="1100" baseline="30000">
                          <a:effectLst/>
                        </a:rPr>
                        <a:t>st</a:t>
                      </a:r>
                      <a:r>
                        <a:rPr lang="en-GB" sz="1100">
                          <a:effectLst/>
                        </a:rPr>
                        <a:t> half, 2018)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635" marR="196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SEC, Relevant stakeholders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635" marR="19635" marT="0" marB="0"/>
                </a:tc>
                <a:extLst>
                  <a:ext uri="{0D108BD9-81ED-4DB2-BD59-A6C34878D82A}">
                    <a16:rowId xmlns:a16="http://schemas.microsoft.com/office/drawing/2014/main" val="2170117186"/>
                  </a:ext>
                </a:extLst>
              </a:tr>
              <a:tr h="2288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635" marR="196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Encourage investment in warehouses and storage facilities by exchanges/private sectors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635" marR="196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 Exchanges and Private Sectors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635" marR="19635" marT="0" marB="0"/>
                </a:tc>
                <a:extLst>
                  <a:ext uri="{0D108BD9-81ED-4DB2-BD59-A6C34878D82A}">
                    <a16:rowId xmlns:a16="http://schemas.microsoft.com/office/drawing/2014/main" val="3475528931"/>
                  </a:ext>
                </a:extLst>
              </a:tr>
              <a:tr h="1973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635" marR="196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 Allow exchanges to own warehouses at this developmental stage.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635" marR="196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SEC and Exchanges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635" marR="19635" marT="0" marB="0"/>
                </a:tc>
                <a:extLst>
                  <a:ext uri="{0D108BD9-81ED-4DB2-BD59-A6C34878D82A}">
                    <a16:rowId xmlns:a16="http://schemas.microsoft.com/office/drawing/2014/main" val="2698704005"/>
                  </a:ext>
                </a:extLst>
              </a:tr>
              <a:tr h="45767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635" marR="196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Encourage existing commodity merchants such as Olam and New Nigerian Commodity Marketing Company to participate actively on the exchanges either as traders or investors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635" marR="196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SEC and Exchanges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635" marR="19635" marT="0" marB="0"/>
                </a:tc>
                <a:extLst>
                  <a:ext uri="{0D108BD9-81ED-4DB2-BD59-A6C34878D82A}">
                    <a16:rowId xmlns:a16="http://schemas.microsoft.com/office/drawing/2014/main" val="407098039"/>
                  </a:ext>
                </a:extLst>
              </a:tr>
              <a:tr h="45767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635" marR="196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Commodity exchanges to provide commodity price information via information centers, media, website and mobile phones (Ethiopia and Kenya model) to farmers and stakeholders across the country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635" marR="196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FMARD and Exchanges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635" marR="19635" marT="0" marB="0"/>
                </a:tc>
                <a:extLst>
                  <a:ext uri="{0D108BD9-81ED-4DB2-BD59-A6C34878D82A}">
                    <a16:rowId xmlns:a16="http://schemas.microsoft.com/office/drawing/2014/main" val="1420604894"/>
                  </a:ext>
                </a:extLst>
              </a:tr>
              <a:tr h="39467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635" marR="196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Organize farmers into cooperatives to aggregate produce and encourage them to become members of exchange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635" marR="196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CBN (FSS 2020), SEC, Exchanges FMARD and relevant stake ministries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635" marR="19635" marT="0" marB="0"/>
                </a:tc>
                <a:extLst>
                  <a:ext uri="{0D108BD9-81ED-4DB2-BD59-A6C34878D82A}">
                    <a16:rowId xmlns:a16="http://schemas.microsoft.com/office/drawing/2014/main" val="282309606"/>
                  </a:ext>
                </a:extLst>
              </a:tr>
              <a:tr h="1973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635" marR="196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Partner with NBS on price information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635" marR="196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NBS, SEC and Exchanges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635" marR="19635" marT="0" marB="0"/>
                </a:tc>
                <a:extLst>
                  <a:ext uri="{0D108BD9-81ED-4DB2-BD59-A6C34878D82A}">
                    <a16:rowId xmlns:a16="http://schemas.microsoft.com/office/drawing/2014/main" val="3458476302"/>
                  </a:ext>
                </a:extLst>
              </a:tr>
              <a:tr h="39467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635" marR="196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Commence advocacy for macroeconomic stability and policies which will promote the commodity market (exchange rate, interest rate, inflation rate, infrastructure etc.) 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635" marR="196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CAMMIC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635" marR="19635" marT="0" marB="0"/>
                </a:tc>
                <a:extLst>
                  <a:ext uri="{0D108BD9-81ED-4DB2-BD59-A6C34878D82A}">
                    <a16:rowId xmlns:a16="http://schemas.microsoft.com/office/drawing/2014/main" val="2716512587"/>
                  </a:ext>
                </a:extLst>
              </a:tr>
              <a:tr h="1973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635" marR="196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Commence advocacy for amendment of the Land Use Act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635" marR="196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NEC, CAMMIC, NASS, CBN (FSS 2020)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635" marR="19635" marT="0" marB="0"/>
                </a:tc>
                <a:extLst>
                  <a:ext uri="{0D108BD9-81ED-4DB2-BD59-A6C34878D82A}">
                    <a16:rowId xmlns:a16="http://schemas.microsoft.com/office/drawing/2014/main" val="1386958046"/>
                  </a:ext>
                </a:extLst>
              </a:tr>
              <a:tr h="2288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635" marR="196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Engage with Governors’ forum to encourage delegation of  land matters to relevant agencies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635" marR="196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CAMMIC, CBN (FSS 2020)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635" marR="19635" marT="0" marB="0"/>
                </a:tc>
                <a:extLst>
                  <a:ext uri="{0D108BD9-81ED-4DB2-BD59-A6C34878D82A}">
                    <a16:rowId xmlns:a16="http://schemas.microsoft.com/office/drawing/2014/main" val="182656185"/>
                  </a:ext>
                </a:extLst>
              </a:tr>
              <a:tr h="2288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635" marR="196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Review  SEC rules and regulations relating to commodity exchanges especially for the spot market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635" marR="196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SEC and Exchange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635" marR="19635" marT="0" marB="0"/>
                </a:tc>
                <a:extLst>
                  <a:ext uri="{0D108BD9-81ED-4DB2-BD59-A6C34878D82A}">
                    <a16:rowId xmlns:a16="http://schemas.microsoft.com/office/drawing/2014/main" val="3256521516"/>
                  </a:ext>
                </a:extLst>
              </a:tr>
              <a:tr h="2176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635" marR="196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Develop rules on collateral management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635" marR="196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SEC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635" marR="19635" marT="0" marB="0"/>
                </a:tc>
                <a:extLst>
                  <a:ext uri="{0D108BD9-81ED-4DB2-BD59-A6C34878D82A}">
                    <a16:rowId xmlns:a16="http://schemas.microsoft.com/office/drawing/2014/main" val="1767224884"/>
                  </a:ext>
                </a:extLst>
              </a:tr>
              <a:tr h="2176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635" marR="196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License collateral managers/management companies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635" marR="196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SEC and Exchanges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635" marR="19635" marT="0" marB="0"/>
                </a:tc>
                <a:extLst>
                  <a:ext uri="{0D108BD9-81ED-4DB2-BD59-A6C34878D82A}">
                    <a16:rowId xmlns:a16="http://schemas.microsoft.com/office/drawing/2014/main" val="4280268348"/>
                  </a:ext>
                </a:extLst>
              </a:tr>
              <a:tr h="2176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635" marR="196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Introduce Electronic Warehouse Receipt (EWRs)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635" marR="196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Exchanges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635" marR="19635" marT="0" marB="0"/>
                </a:tc>
                <a:extLst>
                  <a:ext uri="{0D108BD9-81ED-4DB2-BD59-A6C34878D82A}">
                    <a16:rowId xmlns:a16="http://schemas.microsoft.com/office/drawing/2014/main" val="4293432418"/>
                  </a:ext>
                </a:extLst>
              </a:tr>
              <a:tr h="39467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635" marR="196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Government to patronize the exchanges for purchases in respect of strategic grain reserves, emergency feeding programme, e.g. IDP; and MDAs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635" marR="196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CAMMIC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635" marR="19635" marT="0" marB="0"/>
                </a:tc>
                <a:extLst>
                  <a:ext uri="{0D108BD9-81ED-4DB2-BD59-A6C34878D82A}">
                    <a16:rowId xmlns:a16="http://schemas.microsoft.com/office/drawing/2014/main" val="1457131092"/>
                  </a:ext>
                </a:extLst>
              </a:tr>
              <a:tr h="2288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635" marR="196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Encourage government contractors to buy commodities of a certain volume from commodity exchanges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635" marR="196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CAMMIC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635" marR="19635" marT="0" marB="0"/>
                </a:tc>
                <a:extLst>
                  <a:ext uri="{0D108BD9-81ED-4DB2-BD59-A6C34878D82A}">
                    <a16:rowId xmlns:a16="http://schemas.microsoft.com/office/drawing/2014/main" val="1647148457"/>
                  </a:ext>
                </a:extLst>
              </a:tr>
              <a:tr h="39467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635" marR="196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Encourage International organizations such as the World Food Programme (WFP)to patronize the exchanges for some of their requirements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635" marR="196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CAMMIC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635" marR="19635" marT="0" marB="0"/>
                </a:tc>
                <a:extLst>
                  <a:ext uri="{0D108BD9-81ED-4DB2-BD59-A6C34878D82A}">
                    <a16:rowId xmlns:a16="http://schemas.microsoft.com/office/drawing/2014/main" val="815378377"/>
                  </a:ext>
                </a:extLst>
              </a:tr>
              <a:tr h="2176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635" marR="196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Review  Nigerian Bankruptcy Law to promote the derivatives market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635" marR="196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CAMMIC, and Exchanges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635" marR="19635" marT="0" marB="0"/>
                </a:tc>
                <a:extLst>
                  <a:ext uri="{0D108BD9-81ED-4DB2-BD59-A6C34878D82A}">
                    <a16:rowId xmlns:a16="http://schemas.microsoft.com/office/drawing/2014/main" val="529071656"/>
                  </a:ext>
                </a:extLst>
              </a:tr>
              <a:tr h="2176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635" marR="196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Establishment of Central Counterparty (CCP)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635" marR="196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Exchanges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635" marR="19635" marT="0" marB="0"/>
                </a:tc>
                <a:extLst>
                  <a:ext uri="{0D108BD9-81ED-4DB2-BD59-A6C34878D82A}">
                    <a16:rowId xmlns:a16="http://schemas.microsoft.com/office/drawing/2014/main" val="4350278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2177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8789"/>
            <a:ext cx="10515600" cy="584889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chemeClr val="accent1"/>
                </a:solidFill>
                <a:latin typeface="Candara" panose="020E0502030303020204" pitchFamily="34" charset="0"/>
              </a:rPr>
              <a:t>RECOMMENDATIONS AND TIMELINE FOR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3694" y="1071984"/>
            <a:ext cx="10515600" cy="5161548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US" dirty="0" smtClean="0"/>
          </a:p>
          <a:p>
            <a:pPr>
              <a:buFont typeface="Wingdings" pitchFamily="2" charset="2"/>
              <a:buChar char="q"/>
            </a:pP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7698406"/>
              </p:ext>
            </p:extLst>
          </p:nvPr>
        </p:nvGraphicFramePr>
        <p:xfrm>
          <a:off x="323386" y="713679"/>
          <a:ext cx="10829692" cy="63181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2955">
                  <a:extLst>
                    <a:ext uri="{9D8B030D-6E8A-4147-A177-3AD203B41FA5}">
                      <a16:colId xmlns:a16="http://schemas.microsoft.com/office/drawing/2014/main" val="2883749031"/>
                    </a:ext>
                  </a:extLst>
                </a:gridCol>
                <a:gridCol w="624469">
                  <a:extLst>
                    <a:ext uri="{9D8B030D-6E8A-4147-A177-3AD203B41FA5}">
                      <a16:colId xmlns:a16="http://schemas.microsoft.com/office/drawing/2014/main" val="627603526"/>
                    </a:ext>
                  </a:extLst>
                </a:gridCol>
                <a:gridCol w="6367346">
                  <a:extLst>
                    <a:ext uri="{9D8B030D-6E8A-4147-A177-3AD203B41FA5}">
                      <a16:colId xmlns:a16="http://schemas.microsoft.com/office/drawing/2014/main" val="2476825307"/>
                    </a:ext>
                  </a:extLst>
                </a:gridCol>
                <a:gridCol w="3324922">
                  <a:extLst>
                    <a:ext uri="{9D8B030D-6E8A-4147-A177-3AD203B41FA5}">
                      <a16:colId xmlns:a16="http://schemas.microsoft.com/office/drawing/2014/main" val="2107990986"/>
                    </a:ext>
                  </a:extLst>
                </a:gridCol>
              </a:tblGrid>
              <a:tr h="283843">
                <a:tc rowSpan="10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Phase</a:t>
                      </a:r>
                      <a:r>
                        <a:rPr lang="en-US" sz="1100" baseline="0" dirty="0" smtClean="0">
                          <a:effectLst/>
                        </a:rPr>
                        <a:t> 1 (Continued)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62" marR="284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21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62" marR="284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Review downwards minimum capital requirement for spot market participants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62" marR="284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SEC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62" marR="28462" marT="0" marB="0"/>
                </a:tc>
                <a:extLst>
                  <a:ext uri="{0D108BD9-81ED-4DB2-BD59-A6C34878D82A}">
                    <a16:rowId xmlns:a16="http://schemas.microsoft.com/office/drawing/2014/main" val="1584223199"/>
                  </a:ext>
                </a:extLst>
              </a:tr>
              <a:tr h="387087"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62" marR="284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22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62" marR="284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Introduce risk based capital requirement for commodities operators for non-spot commodities traders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62" marR="284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SEC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62" marR="28462" marT="0" marB="0"/>
                </a:tc>
                <a:extLst>
                  <a:ext uri="{0D108BD9-81ED-4DB2-BD59-A6C34878D82A}">
                    <a16:rowId xmlns:a16="http://schemas.microsoft.com/office/drawing/2014/main" val="3146199294"/>
                  </a:ext>
                </a:extLst>
              </a:tr>
              <a:tr h="198961"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62" marR="284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62" marR="284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Delegate regulation of operators in the spot market to Exchanges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62" marR="284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SEC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62" marR="28462" marT="0" marB="0"/>
                </a:tc>
                <a:extLst>
                  <a:ext uri="{0D108BD9-81ED-4DB2-BD59-A6C34878D82A}">
                    <a16:rowId xmlns:a16="http://schemas.microsoft.com/office/drawing/2014/main" val="3510714372"/>
                  </a:ext>
                </a:extLst>
              </a:tr>
              <a:tr h="580631"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62" marR="284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62" marR="284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 Expedite the enactment of a warehouse receipt bill into law. Also, the SEC should have regulatory purview over warehouse/storage facilities for exchange traded commodities as against the proposed warehouse regulator as contained in the bill before the National Assembly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62" marR="284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CAMMIC, CBN (FSS 2020), NASS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62" marR="28462" marT="0" marB="0"/>
                </a:tc>
                <a:extLst>
                  <a:ext uri="{0D108BD9-81ED-4DB2-BD59-A6C34878D82A}">
                    <a16:rowId xmlns:a16="http://schemas.microsoft.com/office/drawing/2014/main" val="2571873066"/>
                  </a:ext>
                </a:extLst>
              </a:tr>
              <a:tr h="198961"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62" marR="284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62" marR="284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 Develop grading and standardization system in line international best practices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62" marR="284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SON, SEC, CBN and Exchanges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62" marR="28462" marT="0" marB="0"/>
                </a:tc>
                <a:extLst>
                  <a:ext uri="{0D108BD9-81ED-4DB2-BD59-A6C34878D82A}">
                    <a16:rowId xmlns:a16="http://schemas.microsoft.com/office/drawing/2014/main" val="1760251345"/>
                  </a:ext>
                </a:extLst>
              </a:tr>
              <a:tr h="198961"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62" marR="284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62" marR="284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Increase the capacity of IST to handle commodities exchange related disputes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62" marR="284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IST, SEC, Exchanges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62" marR="28462" marT="0" marB="0"/>
                </a:tc>
                <a:extLst>
                  <a:ext uri="{0D108BD9-81ED-4DB2-BD59-A6C34878D82A}">
                    <a16:rowId xmlns:a16="http://schemas.microsoft.com/office/drawing/2014/main" val="1580510632"/>
                  </a:ext>
                </a:extLst>
              </a:tr>
              <a:tr h="397920"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62" marR="284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62" marR="284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Develop a certification system for collateral managers in Nigeria through collaboration with international development agencies and international certifications bodies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62" marR="284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SEC, Exchanges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62" marR="28462" marT="0" marB="0"/>
                </a:tc>
                <a:extLst>
                  <a:ext uri="{0D108BD9-81ED-4DB2-BD59-A6C34878D82A}">
                    <a16:rowId xmlns:a16="http://schemas.microsoft.com/office/drawing/2014/main" val="3433140559"/>
                  </a:ext>
                </a:extLst>
              </a:tr>
              <a:tr h="198961"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62" marR="284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62" marR="284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Strengthen the commodities exchange unit of the SEC to discharge it functions effectively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62" marR="284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SEC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62" marR="28462" marT="0" marB="0"/>
                </a:tc>
                <a:extLst>
                  <a:ext uri="{0D108BD9-81ED-4DB2-BD59-A6C34878D82A}">
                    <a16:rowId xmlns:a16="http://schemas.microsoft.com/office/drawing/2014/main" val="369427736"/>
                  </a:ext>
                </a:extLst>
              </a:tr>
              <a:tr h="387087"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62" marR="284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62" marR="28462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The Bank of Agriculture (BOA) should be more more efficient and relevant to the Commodity trading ecosystem, which could include partial privatization of the institution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62" marR="284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CAMMIC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62" marR="28462" marT="0" marB="0"/>
                </a:tc>
                <a:extLst>
                  <a:ext uri="{0D108BD9-81ED-4DB2-BD59-A6C34878D82A}">
                    <a16:rowId xmlns:a16="http://schemas.microsoft.com/office/drawing/2014/main" val="3648850436"/>
                  </a:ext>
                </a:extLst>
              </a:tr>
              <a:tr h="387087"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62" marR="284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62" marR="28462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Engage with transporters to enlighten them on opportunities available for haulage of exchange traded commodities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62" marR="284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Exchanges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62" marR="28462" marT="0" marB="0"/>
                </a:tc>
                <a:extLst>
                  <a:ext uri="{0D108BD9-81ED-4DB2-BD59-A6C34878D82A}">
                    <a16:rowId xmlns:a16="http://schemas.microsoft.com/office/drawing/2014/main" val="2955682696"/>
                  </a:ext>
                </a:extLst>
              </a:tr>
              <a:tr h="387087">
                <a:tc rowSpan="5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Phase</a:t>
                      </a:r>
                      <a:r>
                        <a:rPr lang="en-US" sz="1100" baseline="0" dirty="0" smtClean="0">
                          <a:effectLst/>
                        </a:rPr>
                        <a:t> 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62" marR="284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62" marR="284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Review   foreclosure law to eliminate the challenge of possession in defaults and  thereby promote access to finance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62" marR="284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CAMMIC, NASS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62" marR="28462" marT="0" marB="0"/>
                </a:tc>
                <a:extLst>
                  <a:ext uri="{0D108BD9-81ED-4DB2-BD59-A6C34878D82A}">
                    <a16:rowId xmlns:a16="http://schemas.microsoft.com/office/drawing/2014/main" val="3017355042"/>
                  </a:ext>
                </a:extLst>
              </a:tr>
              <a:tr h="193544"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62" marR="284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62" marR="284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Amend the Land Use Act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62" marR="284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NEC, CAMMIC, NASS, CBN (FSS 2020)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62" marR="28462" marT="0" marB="0"/>
                </a:tc>
                <a:extLst>
                  <a:ext uri="{0D108BD9-81ED-4DB2-BD59-A6C34878D82A}">
                    <a16:rowId xmlns:a16="http://schemas.microsoft.com/office/drawing/2014/main" val="2000273137"/>
                  </a:ext>
                </a:extLst>
              </a:tr>
              <a:tr h="198961"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62" marR="284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62" marR="284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Continuous de-risking of the agricultural value chain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62" marR="284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NAICOM, NIRSAL, NAIC, Insurance Companies, BOA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62" marR="28462" marT="0" marB="0"/>
                </a:tc>
                <a:extLst>
                  <a:ext uri="{0D108BD9-81ED-4DB2-BD59-A6C34878D82A}">
                    <a16:rowId xmlns:a16="http://schemas.microsoft.com/office/drawing/2014/main" val="2874601760"/>
                  </a:ext>
                </a:extLst>
              </a:tr>
              <a:tr h="387087"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62" marR="284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62" marR="284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Designate high value export commodities such as cocoa as flagship products and incentivize trading through exchanges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62" marR="284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CAMMIC, NEC, CBN (FSS 2020)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62" marR="28462" marT="0" marB="0"/>
                </a:tc>
                <a:extLst>
                  <a:ext uri="{0D108BD9-81ED-4DB2-BD59-A6C34878D82A}">
                    <a16:rowId xmlns:a16="http://schemas.microsoft.com/office/drawing/2014/main" val="4199886743"/>
                  </a:ext>
                </a:extLst>
              </a:tr>
              <a:tr h="387087"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62" marR="284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62" marR="284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Exchanges should install traceability system for Nigeria’s flagship and other export commodities that are traded through their platform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62" marR="284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Exchanges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62" marR="28462" marT="0" marB="0"/>
                </a:tc>
                <a:extLst>
                  <a:ext uri="{0D108BD9-81ED-4DB2-BD59-A6C34878D82A}">
                    <a16:rowId xmlns:a16="http://schemas.microsoft.com/office/drawing/2014/main" val="2660836527"/>
                  </a:ext>
                </a:extLst>
              </a:tr>
              <a:tr h="198961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effectLst/>
                        </a:rPr>
                        <a:t>Phase</a:t>
                      </a:r>
                      <a:r>
                        <a:rPr lang="en-US" sz="1100" baseline="0" dirty="0" smtClean="0">
                          <a:effectLst/>
                        </a:rPr>
                        <a:t> 3</a:t>
                      </a:r>
                      <a:endParaRPr lang="en-US" sz="1100" dirty="0" smtClean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62" marR="284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62" marR="284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Exchanges should key into the Customs Single Window System to ease the process of export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62" marR="284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Exchanges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62" marR="28462" marT="0" marB="0"/>
                </a:tc>
                <a:extLst>
                  <a:ext uri="{0D108BD9-81ED-4DB2-BD59-A6C34878D82A}">
                    <a16:rowId xmlns:a16="http://schemas.microsoft.com/office/drawing/2014/main" val="1059052223"/>
                  </a:ext>
                </a:extLst>
              </a:tr>
              <a:tr h="413812"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62" marR="284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62" marR="284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Work with Ministry of Mines and Steel Development and  Ministry of Petroleum to introduce energy and solid minerals on the exchanges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62" marR="284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Ministry of Mines and Steel Development, Ministry of Petroleum, Exchanges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62" marR="28462" marT="0" marB="0"/>
                </a:tc>
                <a:extLst>
                  <a:ext uri="{0D108BD9-81ED-4DB2-BD59-A6C34878D82A}">
                    <a16:rowId xmlns:a16="http://schemas.microsoft.com/office/drawing/2014/main" val="3286319221"/>
                  </a:ext>
                </a:extLst>
              </a:tr>
              <a:tr h="198961">
                <a:tc rowSpan="4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Phase</a:t>
                      </a:r>
                      <a:r>
                        <a:rPr lang="en-US" sz="1100" baseline="0" dirty="0" smtClean="0">
                          <a:effectLst/>
                        </a:rPr>
                        <a:t> 4</a:t>
                      </a:r>
                      <a:endParaRPr lang="en-US" sz="11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62" marR="284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62" marR="284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Introduce solid minerals on the commodity exchange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62" marR="284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Ministry of Mines and Steel Development, Exchanges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62" marR="28462" marT="0" marB="0"/>
                </a:tc>
                <a:extLst>
                  <a:ext uri="{0D108BD9-81ED-4DB2-BD59-A6C34878D82A}">
                    <a16:rowId xmlns:a16="http://schemas.microsoft.com/office/drawing/2014/main" val="1226330637"/>
                  </a:ext>
                </a:extLst>
              </a:tr>
              <a:tr h="198961"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62" marR="284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62" marR="284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Introduce energy, e.g. crude oil on the commodity exchange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62" marR="284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Ministry of Petroleum, NNPC, Commodity Exchanges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62" marR="28462" marT="0" marB="0"/>
                </a:tc>
                <a:extLst>
                  <a:ext uri="{0D108BD9-81ED-4DB2-BD59-A6C34878D82A}">
                    <a16:rowId xmlns:a16="http://schemas.microsoft.com/office/drawing/2014/main" val="3686951612"/>
                  </a:ext>
                </a:extLst>
              </a:tr>
              <a:tr h="193544"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62" marR="284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62" marR="284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Attract international players to trade on the exchange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62" marR="284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SEC, Exchanges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62" marR="28462" marT="0" marB="0"/>
                </a:tc>
                <a:extLst>
                  <a:ext uri="{0D108BD9-81ED-4DB2-BD59-A6C34878D82A}">
                    <a16:rowId xmlns:a16="http://schemas.microsoft.com/office/drawing/2014/main" val="2354385580"/>
                  </a:ext>
                </a:extLst>
              </a:tr>
              <a:tr h="193544"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62" marR="284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62" marR="284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Warehouses to be independent of a commodity exchange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62" marR="284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SEC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62" marR="28462" marT="0" marB="0"/>
                </a:tc>
                <a:extLst>
                  <a:ext uri="{0D108BD9-81ED-4DB2-BD59-A6C34878D82A}">
                    <a16:rowId xmlns:a16="http://schemas.microsoft.com/office/drawing/2014/main" val="18262823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3920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BUSINES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6A1CA"/>
      </a:accent1>
      <a:accent2>
        <a:srgbClr val="099481"/>
      </a:accent2>
      <a:accent3>
        <a:srgbClr val="7DBC2D"/>
      </a:accent3>
      <a:accent4>
        <a:srgbClr val="EEA720"/>
      </a:accent4>
      <a:accent5>
        <a:srgbClr val="E13A62"/>
      </a:accent5>
      <a:accent6>
        <a:srgbClr val="9132A6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2106</TotalTime>
  <Words>1199</Words>
  <Application>Microsoft Office PowerPoint</Application>
  <PresentationFormat>Widescreen</PresentationFormat>
  <Paragraphs>198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Candara</vt:lpstr>
      <vt:lpstr>Times New Roman</vt:lpstr>
      <vt:lpstr>Wingdings</vt:lpstr>
      <vt:lpstr>Office Theme</vt:lpstr>
      <vt:lpstr>RECENT DEVELOPMENT FROM THE LAST CMC MEETING</vt:lpstr>
      <vt:lpstr>THE BUILDING BLOCKS</vt:lpstr>
      <vt:lpstr>GLOBAL COMPETITIVENESS OF NIGERIA AND SECTORAL DISTRIBUTION OF COMMERCIAL BANK LOANS </vt:lpstr>
      <vt:lpstr>RECOMMENDATIONS AND TIMELINE FOR IMPLEMENTATION</vt:lpstr>
      <vt:lpstr>RECOMMENDATIONS AND TIMELINE FOR IMPLEMENTATION</vt:lpstr>
      <vt:lpstr>RECOMMENDATIONS AND TIMELINE FOR IMPLEMENTATION</vt:lpstr>
    </vt:vector>
  </TitlesOfParts>
  <Manager>SlideModel</Manager>
  <Company>SlideModel</Company>
  <LinksUpToDate>false</LinksUpToDate>
  <SharedDoc>false</SharedDoc>
  <HyperlinkBase>http://slidemodel.com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SlideModel Free PowerPoint Templates</dc:title>
  <dc:subject>Template</dc:subject>
  <dc:creator>SlideModel</dc:creator>
  <cp:keywords>PowerPoint, Free PowerPoint Templates, SlideModel, Presentations, Designs, Clipart</cp:keywords>
  <dc:description>Download This FREE PowerPoint Templates at http://slidemodel.com</dc:description>
  <cp:lastModifiedBy>CMC Secretariat</cp:lastModifiedBy>
  <cp:revision>149</cp:revision>
  <dcterms:created xsi:type="dcterms:W3CDTF">2015-08-22T14:32:45Z</dcterms:created>
  <dcterms:modified xsi:type="dcterms:W3CDTF">2018-04-13T10:08:28Z</dcterms:modified>
  <cp:category>Presentations, Business Presentations, Free PowerPoint Templates</cp:category>
  <cp:contentStatus>Template</cp:contentStatus>
</cp:coreProperties>
</file>