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5" autoAdjust="0"/>
    <p:restoredTop sz="86408" autoAdjust="0"/>
  </p:normalViewPr>
  <p:slideViewPr>
    <p:cSldViewPr snapToGrid="0" snapToObjects="1">
      <p:cViewPr varScale="1">
        <p:scale>
          <a:sx n="92" d="100"/>
          <a:sy n="92" d="100"/>
        </p:scale>
        <p:origin x="20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auwamohammad/Desktop/Quarterly%20updates/Presentation%20data%20(Autosaved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auwamohammad/Desktop/Quarterly%20updates/Presentation%20data%20(Autosaved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mmora\Documents\Work%20Streams\ERPM\Currency%20Swap\Work%20shee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immora\Documents\Work%20Streams\ERPM\Currency%20Swap\Work%20shee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hauwamohammad/Desktop/Quarterly%20updates/Presentation%20data%20(Autosaved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auwamohammad/Desktop/Quarterly%20updates/Presentation%20data%20(Autosav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PMI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Sheet1!$G$34</c:f>
              <c:strCache>
                <c:ptCount val="1"/>
                <c:pt idx="0">
                  <c:v>CBN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Sheet1!$F$35:$F$41</c:f>
              <c:numCache>
                <c:formatCode>mmm\-yy</c:formatCode>
                <c:ptCount val="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</c:numCache>
            </c:numRef>
          </c:cat>
          <c:val>
            <c:numRef>
              <c:f>Sheet1!$G$35:$G$41</c:f>
              <c:numCache>
                <c:formatCode>General</c:formatCode>
                <c:ptCount val="7"/>
                <c:pt idx="0">
                  <c:v>57.3</c:v>
                </c:pt>
                <c:pt idx="1">
                  <c:v>56.3</c:v>
                </c:pt>
                <c:pt idx="2">
                  <c:v>56.7</c:v>
                </c:pt>
                <c:pt idx="3">
                  <c:v>56.9</c:v>
                </c:pt>
                <c:pt idx="4">
                  <c:v>56.5</c:v>
                </c:pt>
                <c:pt idx="5" formatCode="0.0">
                  <c:v>57</c:v>
                </c:pt>
                <c:pt idx="6">
                  <c:v>56.8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A-BD48-816A-173BAC176E4F}"/>
            </c:ext>
          </c:extLst>
        </c:ser>
        <c:ser>
          <c:idx val="1"/>
          <c:order val="1"/>
          <c:tx>
            <c:strRef>
              <c:f>Sheet1!$H$34</c:f>
              <c:strCache>
                <c:ptCount val="1"/>
                <c:pt idx="0">
                  <c:v>FBN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Sheet1!$F$35:$F$41</c:f>
              <c:numCache>
                <c:formatCode>mmm\-yy</c:formatCode>
                <c:ptCount val="7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</c:numCache>
            </c:numRef>
          </c:cat>
          <c:val>
            <c:numRef>
              <c:f>Sheet1!$H$35:$H$41</c:f>
              <c:numCache>
                <c:formatCode>General</c:formatCode>
                <c:ptCount val="7"/>
                <c:pt idx="0">
                  <c:v>54.6</c:v>
                </c:pt>
                <c:pt idx="1">
                  <c:v>54.7</c:v>
                </c:pt>
                <c:pt idx="2">
                  <c:v>59.4</c:v>
                </c:pt>
                <c:pt idx="3" formatCode="0.0">
                  <c:v>51</c:v>
                </c:pt>
                <c:pt idx="4">
                  <c:v>49.2</c:v>
                </c:pt>
                <c:pt idx="5">
                  <c:v>49.8</c:v>
                </c:pt>
                <c:pt idx="6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A-BD48-816A-173BAC176E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92148208"/>
        <c:axId val="492149888"/>
      </c:barChart>
      <c:dateAx>
        <c:axId val="492148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49888"/>
        <c:crosses val="autoZero"/>
        <c:auto val="1"/>
        <c:lblOffset val="100"/>
        <c:baseTimeUnit val="months"/>
      </c:dateAx>
      <c:valAx>
        <c:axId val="492149888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214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dirty="0"/>
              <a:t> Total Crude Oil Production  (</a:t>
            </a:r>
            <a:r>
              <a:rPr lang="en-US" sz="1400" dirty="0" err="1"/>
              <a:t>mbpd</a:t>
            </a:r>
            <a:r>
              <a:rPr lang="en-US" sz="1400" dirty="0"/>
              <a:t>)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oilpdn!$L$1</c:f>
              <c:strCache>
                <c:ptCount val="1"/>
                <c:pt idx="0">
                  <c:v> Total Crude Oil Production -  Nigeria (mbpd) 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90000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oilpdn!$K$2:$K$19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oilpdn!$L$2:$L$19</c:f>
              <c:numCache>
                <c:formatCode>_(* #,##0.00_);_(* \(#,##0.00\);_(* "-"??_);_(@_)</c:formatCode>
                <c:ptCount val="18"/>
                <c:pt idx="0">
                  <c:v>1.5329999999999999</c:v>
                </c:pt>
                <c:pt idx="1">
                  <c:v>1.4259999999999999</c:v>
                </c:pt>
                <c:pt idx="2">
                  <c:v>1.21</c:v>
                </c:pt>
                <c:pt idx="3">
                  <c:v>1.4039999999999999</c:v>
                </c:pt>
                <c:pt idx="4">
                  <c:v>1.494</c:v>
                </c:pt>
                <c:pt idx="5" formatCode="0.00">
                  <c:v>1.663</c:v>
                </c:pt>
                <c:pt idx="6" formatCode="#,##0.00">
                  <c:v>1.5620000000000001</c:v>
                </c:pt>
                <c:pt idx="7" formatCode="#,##0.00">
                  <c:v>1.63</c:v>
                </c:pt>
                <c:pt idx="8" formatCode="#,##0.00">
                  <c:v>1.583</c:v>
                </c:pt>
                <c:pt idx="9" formatCode="#,##0.00">
                  <c:v>1.6</c:v>
                </c:pt>
                <c:pt idx="10" formatCode="#,##0.00">
                  <c:v>1.5469999999999999</c:v>
                </c:pt>
                <c:pt idx="11" formatCode="#,##0.00">
                  <c:v>1.569</c:v>
                </c:pt>
                <c:pt idx="12" formatCode="#,##0.00">
                  <c:v>1.641</c:v>
                </c:pt>
                <c:pt idx="13" formatCode="#,##0.00">
                  <c:v>1.732</c:v>
                </c:pt>
                <c:pt idx="14" formatCode="#,##0.00">
                  <c:v>1.56</c:v>
                </c:pt>
                <c:pt idx="15" formatCode="#,##0.00">
                  <c:v>1.63</c:v>
                </c:pt>
                <c:pt idx="16" formatCode="#,##0.00">
                  <c:v>1.5</c:v>
                </c:pt>
                <c:pt idx="17" formatCode="#,##0.00">
                  <c:v>1.5109999999999999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24A-8775-40359BE6176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3994288"/>
        <c:axId val="443768368"/>
      </c:barChart>
      <c:dateAx>
        <c:axId val="493994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68368"/>
        <c:crosses val="autoZero"/>
        <c:auto val="1"/>
        <c:lblOffset val="100"/>
        <c:baseTimeUnit val="months"/>
      </c:dateAx>
      <c:valAx>
        <c:axId val="44376836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49399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RMB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B0-4754-BD8C-E304BF6C8692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7B0-4754-BD8C-E304BF6C8692}"/>
              </c:ext>
            </c:extLst>
          </c:dPt>
          <c:cat>
            <c:strRef>
              <c:f>'Swap stats'!$F$17:$G$17</c:f>
              <c:strCache>
                <c:ptCount val="2"/>
                <c:pt idx="0">
                  <c:v>RMB from Swap Agreement</c:v>
                </c:pt>
                <c:pt idx="1">
                  <c:v>China Imports - Annual average </c:v>
                </c:pt>
              </c:strCache>
            </c:strRef>
          </c:cat>
          <c:val>
            <c:numRef>
              <c:f>'Swap stats'!$F$18:$G$18</c:f>
              <c:numCache>
                <c:formatCode>_(* #,##0.00_);_(* \(#,##0.00\);_(* "-"??_);_(@_)</c:formatCode>
                <c:ptCount val="2"/>
                <c:pt idx="0">
                  <c:v>15000000000</c:v>
                </c:pt>
                <c:pt idx="1">
                  <c:v>36369624444.444443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0-4754-BD8C-E304BF6C8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0322800"/>
        <c:axId val="920323216"/>
      </c:barChart>
      <c:catAx>
        <c:axId val="92032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323216"/>
        <c:crosses val="autoZero"/>
        <c:auto val="1"/>
        <c:lblAlgn val="ctr"/>
        <c:lblOffset val="100"/>
        <c:noMultiLvlLbl val="0"/>
      </c:catAx>
      <c:valAx>
        <c:axId val="92032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032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Naira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241-41A5-A276-DAE749348D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41-41A5-A276-DAE749348D47}"/>
              </c:ext>
            </c:extLst>
          </c:dPt>
          <c:cat>
            <c:strRef>
              <c:f>'Swap stats'!$F$20:$G$20</c:f>
              <c:strCache>
                <c:ptCount val="2"/>
                <c:pt idx="0">
                  <c:v>Nigeria Exports to China - Annual average</c:v>
                </c:pt>
                <c:pt idx="1">
                  <c:v>Naira from Swap Agreement</c:v>
                </c:pt>
              </c:strCache>
            </c:strRef>
          </c:cat>
          <c:val>
            <c:numRef>
              <c:f>'Swap stats'!$F$21:$G$21</c:f>
              <c:numCache>
                <c:formatCode>_(* #,##0.00_);_(* \(#,##0.00\);_(* "-"??_);_(@_)</c:formatCode>
                <c:ptCount val="2"/>
                <c:pt idx="0">
                  <c:v>187108000000</c:v>
                </c:pt>
                <c:pt idx="1">
                  <c:v>720000000000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1-41A5-A276-DAE749348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283008"/>
        <c:axId val="886819168"/>
      </c:barChart>
      <c:catAx>
        <c:axId val="910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819168"/>
        <c:crosses val="autoZero"/>
        <c:auto val="1"/>
        <c:lblAlgn val="ctr"/>
        <c:lblOffset val="100"/>
        <c:noMultiLvlLbl val="0"/>
      </c:catAx>
      <c:valAx>
        <c:axId val="88681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02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dirty="0"/>
              <a:t>$'Billion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D1A-D549-8CD5-177846A9D9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6B-0543-AA08-4F3C29E5EB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MCAP!$N$1:$T$1</c:f>
              <c:strCache>
                <c:ptCount val="7"/>
                <c:pt idx="0">
                  <c:v>Africa GDP</c:v>
                </c:pt>
                <c:pt idx="1">
                  <c:v>Apple Mcap </c:v>
                </c:pt>
                <c:pt idx="2">
                  <c:v>Nigeria GDP</c:v>
                </c:pt>
                <c:pt idx="3">
                  <c:v>Apple Cash</c:v>
                </c:pt>
                <c:pt idx="4">
                  <c:v>External Reserve</c:v>
                </c:pt>
                <c:pt idx="5">
                  <c:v>NSE Mcap </c:v>
                </c:pt>
                <c:pt idx="6">
                  <c:v>Dangote Mcap</c:v>
                </c:pt>
              </c:strCache>
            </c:strRef>
          </c:cat>
          <c:val>
            <c:numRef>
              <c:f>MCAP!$N$2:$T$2</c:f>
              <c:numCache>
                <c:formatCode>0.0</c:formatCode>
                <c:ptCount val="7"/>
                <c:pt idx="0" formatCode="General">
                  <c:v>2200</c:v>
                </c:pt>
                <c:pt idx="1">
                  <c:v>1000</c:v>
                </c:pt>
                <c:pt idx="2" formatCode="General">
                  <c:v>408.61</c:v>
                </c:pt>
                <c:pt idx="3" formatCode="General">
                  <c:v>285.10000000000002</c:v>
                </c:pt>
                <c:pt idx="4" formatCode="General">
                  <c:v>46.87</c:v>
                </c:pt>
                <c:pt idx="5" formatCode="General">
                  <c:v>38.4</c:v>
                </c:pt>
                <c:pt idx="6" formatCode="General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6B-0543-AA08-4F3C29E5EB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91626512"/>
        <c:axId val="410102800"/>
      </c:barChart>
      <c:catAx>
        <c:axId val="49162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102800"/>
        <c:crosses val="autoZero"/>
        <c:auto val="1"/>
        <c:lblAlgn val="ctr"/>
        <c:lblOffset val="100"/>
        <c:noMultiLvlLbl val="0"/>
      </c:catAx>
      <c:valAx>
        <c:axId val="410102800"/>
        <c:scaling>
          <c:orientation val="minMax"/>
          <c:max val="2300"/>
        </c:scaling>
        <c:delete val="1"/>
        <c:axPos val="l"/>
        <c:numFmt formatCode="General" sourceLinked="1"/>
        <c:majorTickMark val="none"/>
        <c:minorTickMark val="none"/>
        <c:tickLblPos val="nextTo"/>
        <c:crossAx val="49162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>
                <a:latin typeface="Century Gothic" panose="020B0502020202020204" pitchFamily="34" charset="0"/>
              </a:rPr>
              <a:t>Inflation Rate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Infl!$F$26</c:f>
              <c:strCache>
                <c:ptCount val="1"/>
                <c:pt idx="0">
                  <c:v>Inflation Rate (%)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36576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Infl!$E$27:$E$44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Infl!$F$27:$F$44</c:f>
              <c:numCache>
                <c:formatCode>General</c:formatCode>
                <c:ptCount val="18"/>
                <c:pt idx="0">
                  <c:v>18.72</c:v>
                </c:pt>
                <c:pt idx="1">
                  <c:v>17.78</c:v>
                </c:pt>
                <c:pt idx="2">
                  <c:v>17.260000000000002</c:v>
                </c:pt>
                <c:pt idx="3">
                  <c:v>17.239999999999998</c:v>
                </c:pt>
                <c:pt idx="4">
                  <c:v>16.25</c:v>
                </c:pt>
                <c:pt idx="5" formatCode="0.00">
                  <c:v>16.100000000000001</c:v>
                </c:pt>
                <c:pt idx="6" formatCode="0.00">
                  <c:v>16.052909607252047</c:v>
                </c:pt>
                <c:pt idx="7" formatCode="0.00">
                  <c:v>16.011501601310641</c:v>
                </c:pt>
                <c:pt idx="8" formatCode="0.00">
                  <c:v>15.979000297857311</c:v>
                </c:pt>
                <c:pt idx="9" formatCode="0.00">
                  <c:v>15.905236164466714</c:v>
                </c:pt>
                <c:pt idx="10" formatCode="0.00">
                  <c:v>15.901387604002622</c:v>
                </c:pt>
                <c:pt idx="11" formatCode="0.00">
                  <c:v>15.371612592980881</c:v>
                </c:pt>
                <c:pt idx="12" formatCode="0.00">
                  <c:v>15.126742362997675</c:v>
                </c:pt>
                <c:pt idx="13" formatCode="0.00">
                  <c:v>14.329613357081357</c:v>
                </c:pt>
                <c:pt idx="14" formatCode="0.00">
                  <c:v>13.34</c:v>
                </c:pt>
                <c:pt idx="15" formatCode="0.00">
                  <c:v>12.482339429128103</c:v>
                </c:pt>
                <c:pt idx="16" formatCode="0.00">
                  <c:v>11.607837708744455</c:v>
                </c:pt>
                <c:pt idx="17" formatCode="0.00">
                  <c:v>11.230806763418258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A-C542-B8ED-779AF594CD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69933055"/>
        <c:axId val="2069988495"/>
      </c:barChart>
      <c:dateAx>
        <c:axId val="20699330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988495"/>
        <c:crosses val="autoZero"/>
        <c:auto val="1"/>
        <c:lblOffset val="100"/>
        <c:baseTimeUnit val="months"/>
      </c:dateAx>
      <c:valAx>
        <c:axId val="20699884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69933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Unemploy!$V$1</c:f>
              <c:strCache>
                <c:ptCount val="1"/>
                <c:pt idx="0">
                  <c:v>FAAC Allocation(N'B)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horzOverflow="clip" vert="horz" wrap="square" lIns="36576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Unemploy!$U$2:$U$20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Unemploy!$V$2:$V$20</c:f>
              <c:numCache>
                <c:formatCode>0.0</c:formatCode>
                <c:ptCount val="19"/>
                <c:pt idx="0">
                  <c:v>430.16</c:v>
                </c:pt>
                <c:pt idx="1">
                  <c:v>514.15</c:v>
                </c:pt>
                <c:pt idx="2">
                  <c:v>466.93</c:v>
                </c:pt>
                <c:pt idx="3">
                  <c:v>496.39</c:v>
                </c:pt>
                <c:pt idx="4">
                  <c:v>418.82</c:v>
                </c:pt>
                <c:pt idx="5">
                  <c:v>462.36</c:v>
                </c:pt>
                <c:pt idx="6">
                  <c:v>652.23</c:v>
                </c:pt>
                <c:pt idx="7" formatCode="General">
                  <c:v>467.9</c:v>
                </c:pt>
                <c:pt idx="8">
                  <c:v>637.70000000000005</c:v>
                </c:pt>
                <c:pt idx="9" formatCode="General">
                  <c:v>558.1</c:v>
                </c:pt>
                <c:pt idx="10" formatCode="General">
                  <c:v>532.79999999999995</c:v>
                </c:pt>
                <c:pt idx="11">
                  <c:v>610</c:v>
                </c:pt>
                <c:pt idx="12" formatCode="General">
                  <c:v>655.20000000000005</c:v>
                </c:pt>
                <c:pt idx="13" formatCode="General">
                  <c:v>635.6</c:v>
                </c:pt>
                <c:pt idx="14" formatCode="General">
                  <c:v>647.4</c:v>
                </c:pt>
                <c:pt idx="15">
                  <c:v>638.09</c:v>
                </c:pt>
                <c:pt idx="16">
                  <c:v>701</c:v>
                </c:pt>
                <c:pt idx="17" formatCode="General">
                  <c:v>668.9</c:v>
                </c:pt>
                <c:pt idx="18" formatCode="General">
                  <c:v>821.9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7-6C4D-8E55-ADD5422C57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9484592"/>
        <c:axId val="469486272"/>
      </c:barChart>
      <c:dateAx>
        <c:axId val="469484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486272"/>
        <c:crosses val="autoZero"/>
        <c:auto val="1"/>
        <c:lblOffset val="100"/>
        <c:baseTimeUnit val="months"/>
      </c:dateAx>
      <c:valAx>
        <c:axId val="4694862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6948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External Reserves ($bn)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0547941511533902E-2"/>
          <c:y val="0.18045457375124238"/>
          <c:w val="0.94977169852736154"/>
          <c:h val="0.65974981556733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Resv!$L$1</c:f>
              <c:strCache>
                <c:ptCount val="1"/>
                <c:pt idx="0">
                  <c:v>External Reserves ($bn)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Resv!$K$2:$K$20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Resv!$L$2:$L$20</c:f>
              <c:numCache>
                <c:formatCode>General</c:formatCode>
                <c:ptCount val="19"/>
                <c:pt idx="0">
                  <c:v>27.9</c:v>
                </c:pt>
                <c:pt idx="1">
                  <c:v>29.6</c:v>
                </c:pt>
                <c:pt idx="2">
                  <c:v>30.3</c:v>
                </c:pt>
                <c:pt idx="3">
                  <c:v>30.8</c:v>
                </c:pt>
                <c:pt idx="4">
                  <c:v>30.3</c:v>
                </c:pt>
                <c:pt idx="5">
                  <c:v>30.2</c:v>
                </c:pt>
                <c:pt idx="6">
                  <c:v>30.7</c:v>
                </c:pt>
                <c:pt idx="7" formatCode="0.0">
                  <c:v>31.82570162</c:v>
                </c:pt>
                <c:pt idx="8" formatCode="0.0">
                  <c:v>32.490900723000003</c:v>
                </c:pt>
                <c:pt idx="9" formatCode="0.00">
                  <c:v>33.825011431999997</c:v>
                </c:pt>
                <c:pt idx="10" formatCode="0.00">
                  <c:v>34.323539554727276</c:v>
                </c:pt>
                <c:pt idx="11" formatCode="0.00">
                  <c:v>36.925529843736854</c:v>
                </c:pt>
                <c:pt idx="12" formatCode="0.00">
                  <c:v>40.685233207000003</c:v>
                </c:pt>
                <c:pt idx="13" formatCode="0.00">
                  <c:v>42.492668840999997</c:v>
                </c:pt>
                <c:pt idx="14" formatCode="0.00">
                  <c:v>46.257182161000003</c:v>
                </c:pt>
                <c:pt idx="15" formatCode="0.00">
                  <c:v>47.492639431999997</c:v>
                </c:pt>
                <c:pt idx="16" formatCode="0.00">
                  <c:v>47.605290416000003</c:v>
                </c:pt>
                <c:pt idx="17" formatCode="0.00">
                  <c:v>47.788529070999999</c:v>
                </c:pt>
                <c:pt idx="18" formatCode="0.00">
                  <c:v>47.119702152000002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B-3A4E-B354-F2AF47E9CF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5458655"/>
        <c:axId val="2025460351"/>
      </c:barChart>
      <c:dateAx>
        <c:axId val="2025458655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5460351"/>
        <c:crosses val="autoZero"/>
        <c:auto val="1"/>
        <c:lblOffset val="100"/>
        <c:baseTimeUnit val="months"/>
      </c:dateAx>
      <c:valAx>
        <c:axId val="20254603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545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Average Exchange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Exrt!$R$1</c:f>
              <c:strCache>
                <c:ptCount val="1"/>
                <c:pt idx="0">
                  <c:v>Official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Exrt!$Q$2:$Q$19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Exrt!$R$2:$R$19</c:f>
              <c:numCache>
                <c:formatCode>General</c:formatCode>
                <c:ptCount val="18"/>
                <c:pt idx="0" formatCode="0.00">
                  <c:v>305.2</c:v>
                </c:pt>
                <c:pt idx="1">
                  <c:v>305.31</c:v>
                </c:pt>
                <c:pt idx="2" formatCode="0.00">
                  <c:v>306.39999999999998</c:v>
                </c:pt>
                <c:pt idx="3">
                  <c:v>306.05</c:v>
                </c:pt>
                <c:pt idx="4">
                  <c:v>305.54000000000002</c:v>
                </c:pt>
                <c:pt idx="5">
                  <c:v>305.72000000000003</c:v>
                </c:pt>
                <c:pt idx="6">
                  <c:v>305.86</c:v>
                </c:pt>
                <c:pt idx="7">
                  <c:v>305.67</c:v>
                </c:pt>
                <c:pt idx="8">
                  <c:v>305.89</c:v>
                </c:pt>
                <c:pt idx="9">
                  <c:v>305.62</c:v>
                </c:pt>
                <c:pt idx="10" formatCode="0.00">
                  <c:v>305.89999999999998</c:v>
                </c:pt>
                <c:pt idx="11" formatCode="0.00">
                  <c:v>306.31</c:v>
                </c:pt>
                <c:pt idx="12" formatCode="0.00">
                  <c:v>305.77999999999997</c:v>
                </c:pt>
                <c:pt idx="13" formatCode="0.00">
                  <c:v>305.89999999999998</c:v>
                </c:pt>
                <c:pt idx="14" formatCode="0.00">
                  <c:v>305.74</c:v>
                </c:pt>
                <c:pt idx="15" formatCode="0.00">
                  <c:v>305.61</c:v>
                </c:pt>
                <c:pt idx="16" formatCode="0.00">
                  <c:v>305.83</c:v>
                </c:pt>
                <c:pt idx="17" formatCode="0.00">
                  <c:v>305.87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9C-0D4C-B10E-BD12E20ADA89}"/>
            </c:ext>
          </c:extLst>
        </c:ser>
        <c:ser>
          <c:idx val="1"/>
          <c:order val="1"/>
          <c:tx>
            <c:strRef>
              <c:f>Exrt!$S$1</c:f>
              <c:strCache>
                <c:ptCount val="1"/>
                <c:pt idx="0">
                  <c:v>Parallel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Exrt!$Q$2:$Q$19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Exrt!$S$2:$S$19</c:f>
              <c:numCache>
                <c:formatCode>0.00</c:formatCode>
                <c:ptCount val="18"/>
                <c:pt idx="0" formatCode="General">
                  <c:v>493.29</c:v>
                </c:pt>
                <c:pt idx="1">
                  <c:v>494.7</c:v>
                </c:pt>
                <c:pt idx="2" formatCode="General">
                  <c:v>429.48</c:v>
                </c:pt>
                <c:pt idx="3" formatCode="General">
                  <c:v>392.89</c:v>
                </c:pt>
                <c:pt idx="4" formatCode="General">
                  <c:v>384.48</c:v>
                </c:pt>
                <c:pt idx="5" formatCode="General">
                  <c:v>366.25</c:v>
                </c:pt>
                <c:pt idx="6" formatCode="General">
                  <c:v>365.38</c:v>
                </c:pt>
                <c:pt idx="7" formatCode="General">
                  <c:v>365.57</c:v>
                </c:pt>
                <c:pt idx="8" formatCode="General">
                  <c:v>365.55</c:v>
                </c:pt>
                <c:pt idx="9" formatCode="General">
                  <c:v>362.21</c:v>
                </c:pt>
                <c:pt idx="10" formatCode="General">
                  <c:v>362.41</c:v>
                </c:pt>
                <c:pt idx="11" formatCode="General">
                  <c:v>362.83</c:v>
                </c:pt>
                <c:pt idx="12" formatCode="General">
                  <c:v>363.2</c:v>
                </c:pt>
                <c:pt idx="13" formatCode="General">
                  <c:v>362.48</c:v>
                </c:pt>
                <c:pt idx="14" formatCode="General">
                  <c:v>362.07</c:v>
                </c:pt>
                <c:pt idx="15">
                  <c:v>362.25</c:v>
                </c:pt>
                <c:pt idx="16">
                  <c:v>362.86</c:v>
                </c:pt>
                <c:pt idx="17">
                  <c:v>360.66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9C-0D4C-B10E-BD12E20AD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3209679"/>
        <c:axId val="2113211375"/>
      </c:lineChart>
      <c:dateAx>
        <c:axId val="211320967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211375"/>
        <c:crosses val="autoZero"/>
        <c:auto val="1"/>
        <c:lblOffset val="100"/>
        <c:baseTimeUnit val="months"/>
      </c:dateAx>
      <c:valAx>
        <c:axId val="211321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320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MCAP!$H$15</c:f>
              <c:strCache>
                <c:ptCount val="1"/>
                <c:pt idx="0">
                  <c:v>All-Share Index</c:v>
                </c:pt>
              </c:strCache>
            </c:strRef>
          </c:tx>
          <c:spPr>
            <a:ln w="31750" cap="flat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96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MCAP!$G$16:$G$34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MCAP!$H$16:$H$34</c:f>
              <c:numCache>
                <c:formatCode>#,##0.00</c:formatCode>
                <c:ptCount val="19"/>
                <c:pt idx="0">
                  <c:v>26036.240000000002</c:v>
                </c:pt>
                <c:pt idx="1">
                  <c:v>25329.08</c:v>
                </c:pt>
                <c:pt idx="2">
                  <c:v>25516.34</c:v>
                </c:pt>
                <c:pt idx="3">
                  <c:v>25758.51</c:v>
                </c:pt>
                <c:pt idx="4">
                  <c:v>29498.31</c:v>
                </c:pt>
                <c:pt idx="5">
                  <c:v>33117.480000000003</c:v>
                </c:pt>
                <c:pt idx="6">
                  <c:v>35844</c:v>
                </c:pt>
                <c:pt idx="7">
                  <c:v>35504.49</c:v>
                </c:pt>
                <c:pt idx="8">
                  <c:v>35439.980000000003</c:v>
                </c:pt>
                <c:pt idx="9">
                  <c:v>36680.29</c:v>
                </c:pt>
                <c:pt idx="10">
                  <c:v>37944.6</c:v>
                </c:pt>
                <c:pt idx="11">
                  <c:v>38243.19</c:v>
                </c:pt>
                <c:pt idx="12">
                  <c:v>44343.65</c:v>
                </c:pt>
                <c:pt idx="13">
                  <c:v>43330.54</c:v>
                </c:pt>
                <c:pt idx="14">
                  <c:v>41504.51</c:v>
                </c:pt>
                <c:pt idx="15">
                  <c:v>41268.01</c:v>
                </c:pt>
                <c:pt idx="16">
                  <c:v>38104.54</c:v>
                </c:pt>
                <c:pt idx="17">
                  <c:v>38278.550000000003</c:v>
                </c:pt>
                <c:pt idx="18">
                  <c:v>36946.050000000003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15-EE46-925A-FFD41E147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279840"/>
        <c:axId val="463204736"/>
      </c:lineChart>
      <c:dateAx>
        <c:axId val="4932798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204736"/>
        <c:crosses val="autoZero"/>
        <c:auto val="1"/>
        <c:lblOffset val="100"/>
        <c:baseTimeUnit val="months"/>
      </c:dateAx>
      <c:valAx>
        <c:axId val="46320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dirty="0"/>
              <a:t>Market Capitalization(</a:t>
            </a:r>
            <a:r>
              <a:rPr lang="en-US" sz="1400" dirty="0" err="1"/>
              <a:t>N'trillion</a:t>
            </a:r>
            <a:r>
              <a:rPr lang="en-US" sz="1400" dirty="0"/>
              <a:t>)</a:t>
            </a:r>
          </a:p>
        </c:rich>
      </c:tx>
      <c:layout>
        <c:manualLayout>
          <c:xMode val="edge"/>
          <c:yMode val="edge"/>
          <c:x val="0.17190151882673432"/>
          <c:y val="3.0651335712116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MCAP!$J$15</c:f>
              <c:strCache>
                <c:ptCount val="1"/>
                <c:pt idx="0">
                  <c:v>Market Capitalization(N'trillion)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MCAP!$I$16:$I$34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MCAP!$J$16:$J$34</c:f>
              <c:numCache>
                <c:formatCode>#,##0.00</c:formatCode>
                <c:ptCount val="19"/>
                <c:pt idx="0">
                  <c:v>8.9820427968892176</c:v>
                </c:pt>
                <c:pt idx="1">
                  <c:v>8.7749015869176397</c:v>
                </c:pt>
                <c:pt idx="2">
                  <c:v>8.8404218176123592</c:v>
                </c:pt>
                <c:pt idx="3">
                  <c:v>8.9129000000000005</c:v>
                </c:pt>
                <c:pt idx="4">
                  <c:v>10.209200000000001</c:v>
                </c:pt>
                <c:pt idx="5">
                  <c:v>11.463389999999999</c:v>
                </c:pt>
                <c:pt idx="6">
                  <c:v>12.36481</c:v>
                </c:pt>
                <c:pt idx="7">
                  <c:v>12.24732</c:v>
                </c:pt>
                <c:pt idx="8">
                  <c:v>12.22803</c:v>
                </c:pt>
                <c:pt idx="9">
                  <c:v>12.70609</c:v>
                </c:pt>
                <c:pt idx="10">
                  <c:v>13.22569</c:v>
                </c:pt>
                <c:pt idx="11">
                  <c:v>13.619909999999999</c:v>
                </c:pt>
                <c:pt idx="12">
                  <c:v>15.906199807150401</c:v>
                </c:pt>
                <c:pt idx="13">
                  <c:v>15.559968775660501</c:v>
                </c:pt>
                <c:pt idx="14">
                  <c:v>15.002447958518301</c:v>
                </c:pt>
                <c:pt idx="15">
                  <c:v>14.957697859060199</c:v>
                </c:pt>
                <c:pt idx="16">
                  <c:v>13.8117081829282</c:v>
                </c:pt>
                <c:pt idx="17">
                  <c:v>13.875523336041001</c:v>
                </c:pt>
                <c:pt idx="18">
                  <c:v>13.383726077111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6-6646-B263-AA195558BA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65066928"/>
        <c:axId val="462728688"/>
      </c:barChart>
      <c:dateAx>
        <c:axId val="465066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728688"/>
        <c:crosses val="autoZero"/>
        <c:auto val="1"/>
        <c:lblOffset val="100"/>
        <c:baseTimeUnit val="months"/>
      </c:dateAx>
      <c:valAx>
        <c:axId val="4627286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4650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Average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'OBB ON'!$M$2</c:f>
              <c:strCache>
                <c:ptCount val="1"/>
                <c:pt idx="0">
                  <c:v>OBB(%)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'OBB ON'!$L$3:$L$21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'OBB ON'!$M$3:$M$21</c:f>
              <c:numCache>
                <c:formatCode>General</c:formatCode>
                <c:ptCount val="19"/>
                <c:pt idx="0">
                  <c:v>8.1999999999999993</c:v>
                </c:pt>
                <c:pt idx="1">
                  <c:v>23.9</c:v>
                </c:pt>
                <c:pt idx="2">
                  <c:v>20.399999999999999</c:v>
                </c:pt>
                <c:pt idx="3" formatCode="0.0">
                  <c:v>54.533333333333331</c:v>
                </c:pt>
                <c:pt idx="4" formatCode="0.0">
                  <c:v>34.345714285714287</c:v>
                </c:pt>
                <c:pt idx="5" formatCode="0.0">
                  <c:v>23.599499999999999</c:v>
                </c:pt>
                <c:pt idx="6" formatCode="0.0">
                  <c:v>18.293529411764705</c:v>
                </c:pt>
                <c:pt idx="7" formatCode="0.0">
                  <c:v>30.938695652173909</c:v>
                </c:pt>
                <c:pt idx="8" formatCode="0.0">
                  <c:v>16.94736842105263</c:v>
                </c:pt>
                <c:pt idx="9" formatCode="0.0">
                  <c:v>41.73142857142858</c:v>
                </c:pt>
                <c:pt idx="10" formatCode="0.0">
                  <c:v>21.599090909090908</c:v>
                </c:pt>
                <c:pt idx="11" formatCode="0.0">
                  <c:v>7.53125</c:v>
                </c:pt>
                <c:pt idx="12" formatCode="0.0">
                  <c:v>10.081363636363637</c:v>
                </c:pt>
                <c:pt idx="13" formatCode="0.0">
                  <c:v>18.648500000000002</c:v>
                </c:pt>
                <c:pt idx="14" formatCode="0.0">
                  <c:v>14.031428571428572</c:v>
                </c:pt>
                <c:pt idx="15" formatCode="0.0">
                  <c:v>2.8978947368421046</c:v>
                </c:pt>
                <c:pt idx="16" formatCode="0.0">
                  <c:v>19.566499999999998</c:v>
                </c:pt>
                <c:pt idx="17" formatCode="0.0">
                  <c:v>12.300624999999998</c:v>
                </c:pt>
                <c:pt idx="18" formatCode="0.0">
                  <c:v>12.284166666666669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94-4542-89EA-B2FB9618BEB8}"/>
            </c:ext>
          </c:extLst>
        </c:ser>
        <c:ser>
          <c:idx val="1"/>
          <c:order val="1"/>
          <c:tx>
            <c:strRef>
              <c:f>'OBB ON'!$N$2</c:f>
              <c:strCache>
                <c:ptCount val="1"/>
                <c:pt idx="0">
                  <c:v>O/N(%)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'OBB ON'!$L$3:$L$21</c:f>
              <c:numCache>
                <c:formatCode>mmm\-yy</c:formatCode>
                <c:ptCount val="19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</c:numCache>
            </c:numRef>
          </c:cat>
          <c:val>
            <c:numRef>
              <c:f>'OBB ON'!$N$3:$N$21</c:f>
              <c:numCache>
                <c:formatCode>0.0</c:formatCode>
                <c:ptCount val="19"/>
                <c:pt idx="0" formatCode="General">
                  <c:v>8.9</c:v>
                </c:pt>
                <c:pt idx="1">
                  <c:v>26</c:v>
                </c:pt>
                <c:pt idx="2" formatCode="General">
                  <c:v>21.1</c:v>
                </c:pt>
                <c:pt idx="3">
                  <c:v>51.657058823529411</c:v>
                </c:pt>
                <c:pt idx="4">
                  <c:v>36.544761904761899</c:v>
                </c:pt>
                <c:pt idx="5">
                  <c:v>25.333499999999997</c:v>
                </c:pt>
                <c:pt idx="6">
                  <c:v>19.611764705882354</c:v>
                </c:pt>
                <c:pt idx="7">
                  <c:v>32.445652173913047</c:v>
                </c:pt>
                <c:pt idx="8">
                  <c:v>18.068421052631578</c:v>
                </c:pt>
                <c:pt idx="9">
                  <c:v>44.852380952380955</c:v>
                </c:pt>
                <c:pt idx="10">
                  <c:v>20.087272727272726</c:v>
                </c:pt>
                <c:pt idx="11">
                  <c:v>8.1125000000000007</c:v>
                </c:pt>
                <c:pt idx="12">
                  <c:v>10.832272727272729</c:v>
                </c:pt>
                <c:pt idx="13">
                  <c:v>19.612500000000004</c:v>
                </c:pt>
                <c:pt idx="14">
                  <c:v>15.163333333333334</c:v>
                </c:pt>
                <c:pt idx="15">
                  <c:v>3.4242105263157896</c:v>
                </c:pt>
                <c:pt idx="16">
                  <c:v>21.607000000000006</c:v>
                </c:pt>
                <c:pt idx="17">
                  <c:v>13.775</c:v>
                </c:pt>
                <c:pt idx="18">
                  <c:v>13.134166666666667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94-4542-89EA-B2FB9618BEB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4808432"/>
        <c:axId val="494036416"/>
      </c:barChart>
      <c:dateAx>
        <c:axId val="494808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036416"/>
        <c:crosses val="autoZero"/>
        <c:auto val="1"/>
        <c:lblOffset val="100"/>
        <c:baseTimeUnit val="months"/>
      </c:dateAx>
      <c:valAx>
        <c:axId val="4940364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480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oilpdn!$J$1</c:f>
              <c:strCache>
                <c:ptCount val="1"/>
                <c:pt idx="0">
                  <c:v>Crude Oil Price: Bonny Light (US$/b)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oilpdn!$I$2:$I$19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</c:numCache>
            </c:numRef>
          </c:cat>
          <c:val>
            <c:numRef>
              <c:f>oilpdn!$J$2:$J$19</c:f>
              <c:numCache>
                <c:formatCode>0.00</c:formatCode>
                <c:ptCount val="18"/>
                <c:pt idx="0" formatCode="General">
                  <c:v>54.98</c:v>
                </c:pt>
                <c:pt idx="1">
                  <c:v>55.24</c:v>
                </c:pt>
                <c:pt idx="2" formatCode="General">
                  <c:v>51.91</c:v>
                </c:pt>
                <c:pt idx="3" formatCode="General">
                  <c:v>53.02</c:v>
                </c:pt>
                <c:pt idx="4" formatCode="General">
                  <c:v>50.77</c:v>
                </c:pt>
                <c:pt idx="5" formatCode="General">
                  <c:v>46.92</c:v>
                </c:pt>
                <c:pt idx="6" formatCode="General">
                  <c:v>48.66</c:v>
                </c:pt>
                <c:pt idx="7" formatCode="General">
                  <c:v>51.69</c:v>
                </c:pt>
                <c:pt idx="8" formatCode="General">
                  <c:v>56.55</c:v>
                </c:pt>
                <c:pt idx="9" formatCode="General">
                  <c:v>57.97</c:v>
                </c:pt>
                <c:pt idx="10" formatCode="General">
                  <c:v>63.29</c:v>
                </c:pt>
                <c:pt idx="11" formatCode="General">
                  <c:v>64.64</c:v>
                </c:pt>
                <c:pt idx="12" formatCode="General">
                  <c:v>69.92</c:v>
                </c:pt>
                <c:pt idx="13" formatCode="General">
                  <c:v>66.02</c:v>
                </c:pt>
                <c:pt idx="14" formatCode="General">
                  <c:v>67.05</c:v>
                </c:pt>
                <c:pt idx="15" formatCode="General">
                  <c:v>72.75</c:v>
                </c:pt>
                <c:pt idx="16" formatCode="General">
                  <c:v>77.73</c:v>
                </c:pt>
                <c:pt idx="17" formatCode="General">
                  <c:v>74.86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A6-3547-A84D-638C48DA5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7520064"/>
        <c:axId val="532758288"/>
      </c:lineChart>
      <c:dateAx>
        <c:axId val="4875200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758288"/>
        <c:crosses val="autoZero"/>
        <c:auto val="1"/>
        <c:lblOffset val="100"/>
        <c:baseTimeUnit val="months"/>
      </c:dateAx>
      <c:valAx>
        <c:axId val="53275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75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2EE8FB-7D8E-BE4B-ACD2-F2216237F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1126D-83EC-BF43-8E9C-FD48589CB6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FABB-DD8A-F647-A527-F7A26EA43D6A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33692-FDB5-B340-B59C-05F524C5D4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7A368-B678-DE49-8802-4E120482C2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B93E1-ACAB-E24C-A19A-BEA73A44F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44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4ED64-0733-7448-A35C-0F25775E4517}" type="datetimeFigureOut">
              <a:rPr lang="en-GB" smtClean="0"/>
              <a:t>09/08/2018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9FDF-9E46-6A4B-BCC4-26725894B4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2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E9FDF-9E46-6A4B-BCC4-26725894B4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48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0C53-EFB4-9E4F-9153-B0ACCAE7E2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D0C53-EFB4-9E4F-9153-B0ACCAE7E2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9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8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44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1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9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t>8/9/18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FFE9B834-338E-8540-B8AF-0EF387E84815}" type="datetimeFigureOut">
              <a:rPr lang="en-US" smtClean="0"/>
              <a:pPr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entury Gothic"/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87" y="1398282"/>
            <a:ext cx="11662116" cy="110251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entury Gothic" panose="020B0502020202020204" pitchFamily="34" charset="0"/>
                <a:cs typeface="Century Gothic"/>
              </a:rPr>
              <a:t>Review of the Nigerian Economy and the Capital Market</a:t>
            </a:r>
            <a:endParaRPr lang="en-US" sz="3200" dirty="0">
              <a:cs typeface="Century Gothic"/>
            </a:endParaRPr>
          </a:p>
        </p:txBody>
      </p:sp>
      <p:pic>
        <p:nvPicPr>
          <p:cNvPr id="4" name="Picture 3" descr="SecLogoHiDefCrestAloneW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33" y="2624227"/>
            <a:ext cx="2309414" cy="22896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700998" y="5037314"/>
            <a:ext cx="6696220" cy="102586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1800" b="1" dirty="0">
                <a:cs typeface="Century Gothic"/>
              </a:rPr>
              <a:t>Office of the Chief Economist</a:t>
            </a:r>
          </a:p>
          <a:p>
            <a:r>
              <a:rPr lang="en-US" sz="1800" b="1" dirty="0">
                <a:cs typeface="Century Gothic"/>
              </a:rPr>
              <a:t>Securities and Exchange Commission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95106" y="512549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37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192000" cy="564333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Money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526" y="812007"/>
            <a:ext cx="6486524" cy="5407817"/>
          </a:xfrm>
        </p:spPr>
        <p:txBody>
          <a:bodyPr>
            <a:normAutofit fontScale="92500"/>
          </a:bodyPr>
          <a:lstStyle/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Interest rates continued a gradual downwards trend</a:t>
            </a: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Average OBB in July was 12.28%</a:t>
            </a: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During the same period, O/N rate was 13.13%. </a:t>
            </a:r>
          </a:p>
          <a:p>
            <a:pPr marL="160735" indent="-160735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MPC maintained the existing monetary policy, leaving the MPR rate at 14%</a:t>
            </a:r>
          </a:p>
          <a:p>
            <a:pPr marL="160735" indent="-160735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However, the MPC introduced stimulus measures to increase flow of credit to the real economy by:</a:t>
            </a:r>
          </a:p>
          <a:p>
            <a:pPr marL="585788" lvl="1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Encouraging large corporations to issue Commercial Papers (CPs) which may be purchased by the CBN</a:t>
            </a:r>
          </a:p>
          <a:p>
            <a:pPr marL="585788" lvl="1" indent="-285750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Introduction of a cash reserve ratio (CRR) for banks, to direct credit at 9% to employment elastic sector, with a minimum tenor of 7 years and 2 years moratorium</a:t>
            </a:r>
          </a:p>
          <a:p>
            <a:pPr marL="585788" lvl="1" indent="-285750" algn="just">
              <a:lnSpc>
                <a:spcPct val="120000"/>
              </a:lnSpc>
              <a:buFont typeface="Wingdings" pitchFamily="2" charset="2"/>
              <a:buChar char="§"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9E7BC6F-D907-4547-A1D0-41C3062D44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8003159"/>
              </p:ext>
            </p:extLst>
          </p:nvPr>
        </p:nvGraphicFramePr>
        <p:xfrm>
          <a:off x="6743700" y="990601"/>
          <a:ext cx="53848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231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32622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Oil Price and Production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97" y="762001"/>
            <a:ext cx="6536203" cy="5410200"/>
          </a:xfrm>
        </p:spPr>
        <p:txBody>
          <a:bodyPr>
            <a:normAutofit fontScale="92500" lnSpcReduction="20000"/>
          </a:bodyPr>
          <a:lstStyle/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Price of Bonny Light averaged $74.86pb in June 2018 (OPEC)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An increase of 7.1% from Jan 2018 ($69.92pb)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Fell by 3.7% compared to price in May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OPEC’s decision to increase output by 1mbpd will impact prices</a:t>
            </a:r>
          </a:p>
          <a:p>
            <a:pPr marL="717947" lvl="2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Although impact will be reduced by low production in Nigeria, Venezuela and Libya due to pipeline vandalism, political tensions and force majeure respectively</a:t>
            </a:r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Nigeria oil production averaged 1.51 </a:t>
            </a:r>
            <a:r>
              <a:rPr lang="en-GB" dirty="0" err="1">
                <a:latin typeface="Century Gothic" panose="020B0502020202020204" pitchFamily="34" charset="0"/>
              </a:rPr>
              <a:t>mbpd</a:t>
            </a:r>
            <a:r>
              <a:rPr lang="en-GB" dirty="0">
                <a:latin typeface="Century Gothic" panose="020B0502020202020204" pitchFamily="34" charset="0"/>
              </a:rPr>
              <a:t> in June 2018 (OPEC)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7.9% lower than 1.64 </a:t>
            </a:r>
            <a:r>
              <a:rPr lang="en-GB" dirty="0" err="1">
                <a:latin typeface="Century Gothic" panose="020B0502020202020204" pitchFamily="34" charset="0"/>
              </a:rPr>
              <a:t>mbpd</a:t>
            </a:r>
            <a:r>
              <a:rPr lang="en-GB" dirty="0">
                <a:latin typeface="Century Gothic" panose="020B0502020202020204" pitchFamily="34" charset="0"/>
              </a:rPr>
              <a:t> in Jan 2018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Fall in production largely to the shutdown of </a:t>
            </a:r>
            <a:r>
              <a:rPr lang="en-GB" dirty="0" err="1">
                <a:latin typeface="Century Gothic" panose="020B0502020202020204" pitchFamily="34" charset="0"/>
              </a:rPr>
              <a:t>Forcados</a:t>
            </a:r>
            <a:r>
              <a:rPr lang="en-GB" dirty="0">
                <a:latin typeface="Century Gothic" panose="020B0502020202020204" pitchFamily="34" charset="0"/>
              </a:rPr>
              <a:t> and Bonny Light export terminals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097F56F-788A-D04E-8176-AAC1AFD89C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962789"/>
              </p:ext>
            </p:extLst>
          </p:nvPr>
        </p:nvGraphicFramePr>
        <p:xfrm>
          <a:off x="6731000" y="660400"/>
          <a:ext cx="538209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9EB1B4-093B-5441-92A4-554982A648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069355"/>
              </p:ext>
            </p:extLst>
          </p:nvPr>
        </p:nvGraphicFramePr>
        <p:xfrm>
          <a:off x="6731000" y="3543300"/>
          <a:ext cx="5382091" cy="2888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23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23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Nigeria Currency Swap with China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148839"/>
            <a:ext cx="6907713" cy="3010989"/>
            <a:chOff x="-2344177" y="-1"/>
            <a:chExt cx="7407054" cy="3010989"/>
          </a:xfrm>
        </p:grpSpPr>
        <p:graphicFrame>
          <p:nvGraphicFramePr>
            <p:cNvPr id="5" name="Chart 4"/>
            <p:cNvGraphicFramePr/>
            <p:nvPr>
              <p:extLst/>
            </p:nvPr>
          </p:nvGraphicFramePr>
          <p:xfrm>
            <a:off x="-2344177" y="-1"/>
            <a:ext cx="3709864" cy="3010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/>
            <p:nvPr>
              <p:extLst/>
            </p:nvPr>
          </p:nvGraphicFramePr>
          <p:xfrm>
            <a:off x="1365687" y="-1"/>
            <a:ext cx="3697190" cy="30109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Rounded Rectangle 6"/>
          <p:cNvSpPr/>
          <p:nvPr/>
        </p:nvSpPr>
        <p:spPr>
          <a:xfrm>
            <a:off x="8187570" y="720077"/>
            <a:ext cx="3360117" cy="30109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Capital Importation in 2017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61846" y="2813540"/>
            <a:ext cx="1161313" cy="1153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38200" y="5439229"/>
            <a:ext cx="6907713" cy="1364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15 billion Yuan from the Currency Swap Deal with China funds approximately 5 months of average annual importation from China. The proceeds from the swap may have to be rationed to Nigerian importers.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720 million naira to China represents more than 3x the average annual exports to China .</a:t>
            </a:r>
          </a:p>
          <a:p>
            <a:pPr algn="just"/>
            <a:r>
              <a:rPr lang="en-US" sz="1600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8356558" y="1308297"/>
            <a:ext cx="1511071" cy="1392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$12.2 B</a:t>
            </a:r>
          </a:p>
        </p:txBody>
      </p:sp>
      <p:sp>
        <p:nvSpPr>
          <p:cNvPr id="13" name="Oval 12"/>
          <p:cNvSpPr/>
          <p:nvPr/>
        </p:nvSpPr>
        <p:spPr>
          <a:xfrm>
            <a:off x="10585764" y="2004647"/>
            <a:ext cx="773723" cy="6694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$50m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1" y="787008"/>
            <a:ext cx="4831080" cy="13645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China and Nigeria signed an agreement to swap 15 billion Yuan for 720 billion Naira.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agreement has a three-year tenor.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main purpose of the swap agreement is to facilitate trade and diversify foreign reserves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581292" y="2973418"/>
            <a:ext cx="9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60681" y="2973418"/>
            <a:ext cx="99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56558" y="3967089"/>
            <a:ext cx="3191129" cy="2836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b="1" u="sng" dirty="0"/>
              <a:t>Key Outcomes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agreement provides necessary FX to facilitate importation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Alleviates demand for USD by importers.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Potential as an asset for a derivatives contract in the capital market.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78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A96A-4FB6-0149-BD96-697451E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"/>
            <a:ext cx="12192000" cy="5715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Long Way to Go – Great Potential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BE3DF2-3390-0C44-8F8F-6B1789E54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42030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31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477"/>
            <a:ext cx="12192000" cy="569823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Outlook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7075" y="873699"/>
            <a:ext cx="8278560" cy="52927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/>
              <a:t>Inflation likely to rise in the second half of the year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Election spending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Budgetary spending</a:t>
            </a:r>
          </a:p>
          <a:p>
            <a:pPr lvl="1">
              <a:lnSpc>
                <a:spcPct val="16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Food shortages due to crisis and planting season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Ethnic and regional tensions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Political instability before election </a:t>
            </a:r>
          </a:p>
          <a:p>
            <a:pPr lvl="1"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Defections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Oil price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Fed rate hike – capital flight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Minimum wage review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Supplementary Budget</a:t>
            </a:r>
          </a:p>
          <a:p>
            <a:pPr>
              <a:lnSpc>
                <a:spcPct val="160000"/>
              </a:lnSpc>
              <a:buFont typeface="Wingdings" charset="2"/>
              <a:buChar char="q"/>
            </a:pPr>
            <a:endParaRPr lang="en-US" dirty="0"/>
          </a:p>
          <a:p>
            <a:pPr>
              <a:lnSpc>
                <a:spcPct val="160000"/>
              </a:lnSpc>
              <a:buFont typeface="Wingdings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12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5056" y="335004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884" y="1707735"/>
            <a:ext cx="4602080" cy="27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6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184" y="609977"/>
            <a:ext cx="2700996" cy="64759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527" y="1401948"/>
            <a:ext cx="4575122" cy="494455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The Global Economy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Domestic Output and Growth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Prices and Employment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Fiscal Operations of the Government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External Sector Activities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Capital Market Developments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Developments in the Money Market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Oil and Commodities Market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800" dirty="0">
                <a:latin typeface="Century Gothic" panose="020B0502020202020204" pitchFamily="34" charset="0"/>
              </a:rPr>
              <a:t>Outlook 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07F3B-4D1B-4349-A4FC-24A92DF574CE}"/>
              </a:ext>
            </a:extLst>
          </p:cNvPr>
          <p:cNvSpPr txBox="1"/>
          <p:nvPr/>
        </p:nvSpPr>
        <p:spPr>
          <a:xfrm>
            <a:off x="7526215" y="998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06C85A-A681-A44D-9CB1-50A7CBBBB842}"/>
              </a:ext>
            </a:extLst>
          </p:cNvPr>
          <p:cNvSpPr txBox="1"/>
          <p:nvPr/>
        </p:nvSpPr>
        <p:spPr>
          <a:xfrm>
            <a:off x="7272997" y="3334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5B06D-E1FF-C048-845C-DEA47927017F}"/>
              </a:ext>
            </a:extLst>
          </p:cNvPr>
          <p:cNvSpPr txBox="1"/>
          <p:nvPr/>
        </p:nvSpPr>
        <p:spPr>
          <a:xfrm>
            <a:off x="9523828" y="45157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D514E3-8EBD-A945-A92C-0A02CA21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3" y="862305"/>
            <a:ext cx="3165093" cy="2471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288767-6139-5B45-9431-728736B3C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9" y="3543284"/>
            <a:ext cx="3547605" cy="23142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00699-D61A-9D40-A89C-BCE8A834A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648" y="2050186"/>
            <a:ext cx="3961058" cy="226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0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23E37-1E9A-1743-865B-E53FA019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811531"/>
            <a:ext cx="6172200" cy="377429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Century Gothic" panose="020B0502020202020204" pitchFamily="34" charset="0"/>
              </a:rPr>
              <a:t>The Global Economy (IMF, WEO-Jul)</a:t>
            </a:r>
            <a:endParaRPr lang="en-GB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51ABB-5370-8640-8C3E-3207CB0C0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525905"/>
            <a:ext cx="6276041" cy="397456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dirty="0">
                <a:latin typeface="Century Gothic" panose="020B0502020202020204" pitchFamily="34" charset="0"/>
              </a:rPr>
              <a:t> Global growth has been positive but uneven driven by: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Rising oil prices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Rising asset prices and 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Higher yields in advanced economies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sz="2000" dirty="0">
                <a:latin typeface="Century Gothic" panose="020B0502020202020204" pitchFamily="34" charset="0"/>
              </a:rPr>
              <a:t> Downside risks to global growth, 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Growing trade tensions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Policy uncertainties</a:t>
            </a:r>
          </a:p>
          <a:p>
            <a:pPr lvl="1" algn="just">
              <a:lnSpc>
                <a:spcPct val="120000"/>
              </a:lnSpc>
              <a:buFont typeface="Wingdings" charset="2"/>
              <a:buChar char="§"/>
            </a:pPr>
            <a:r>
              <a:rPr lang="en-US" sz="1631" dirty="0">
                <a:latin typeface="Century Gothic" panose="020B0502020202020204" pitchFamily="34" charset="0"/>
              </a:rPr>
              <a:t>Geopolitical and regional tensions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endParaRPr lang="en-US" sz="1631" dirty="0"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6032A-B750-524F-9692-DF2D743E2B03}"/>
              </a:ext>
            </a:extLst>
          </p:cNvPr>
          <p:cNvSpPr txBox="1"/>
          <p:nvPr/>
        </p:nvSpPr>
        <p:spPr>
          <a:xfrm>
            <a:off x="9242474" y="2982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B1336-32EB-5540-BC41-74E5EC9D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809" y="1508760"/>
            <a:ext cx="4557934" cy="39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CF3A-63C6-6E40-9CFD-9DF4FC5F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293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Global Economy (IMF, WEO-Jul)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9481-5AC4-9D4B-B4E5-6B426AE7D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757228"/>
            <a:ext cx="6586537" cy="5857885"/>
          </a:xfrm>
        </p:spPr>
        <p:txBody>
          <a:bodyPr>
            <a:normAutofit fontScale="92500" lnSpcReduction="20000"/>
          </a:bodyPr>
          <a:lstStyle/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</a:rPr>
              <a:t>US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GB" sz="1600" dirty="0">
                <a:latin typeface="Century Gothic" panose="020B0502020202020204" pitchFamily="34" charset="0"/>
              </a:rPr>
              <a:t> the Federal Funds rate raised to 2.0% in June. 2 more expected in 2018 and 3 in 2019. Growth expected to strengthen.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</a:rPr>
              <a:t>UK - </a:t>
            </a:r>
            <a:r>
              <a:rPr lang="en-US" sz="1600" dirty="0">
                <a:latin typeface="Century Gothic" panose="020B0502020202020204" pitchFamily="34" charset="0"/>
              </a:rPr>
              <a:t> Brexit negotiation uncertainties expected to slow down growth.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9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</a:rPr>
              <a:t> China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GB" sz="1600" dirty="0">
                <a:latin typeface="Century Gothic" panose="020B0502020202020204" pitchFamily="34" charset="0"/>
              </a:rPr>
              <a:t> lower external demand and regulatory policies expected to dampen growth.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9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</a:rPr>
              <a:t> Brazil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growth </a:t>
            </a:r>
            <a:r>
              <a:rPr lang="en-GB" sz="1600" dirty="0">
                <a:latin typeface="Century Gothic" panose="020B0502020202020204" pitchFamily="34" charset="0"/>
              </a:rPr>
              <a:t>revised downwards, strikes and political uncertainties.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GB" sz="16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</a:rPr>
              <a:t> India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GB" sz="1600" dirty="0">
                <a:latin typeface="Century Gothic" panose="020B0502020202020204" pitchFamily="34" charset="0"/>
              </a:rPr>
              <a:t> tighter monetary policy and higher oil prices impacts growth.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US" sz="1600" dirty="0">
                <a:latin typeface="Century Gothic" panose="020B0502020202020204" pitchFamily="34" charset="0"/>
              </a:rPr>
              <a:t> SSA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growth recovery expected in the region, mostly due to rising commodity prices.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sz="16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20000"/>
              </a:lnSpc>
              <a:buFont typeface="Wingdings" charset="2"/>
              <a:buChar char="q"/>
            </a:pPr>
            <a:r>
              <a:rPr lang="en-US" sz="1600" dirty="0">
                <a:latin typeface="Century Gothic" panose="020B0502020202020204" pitchFamily="34" charset="0"/>
              </a:rPr>
              <a:t> Nigeria </a:t>
            </a:r>
            <a:r>
              <a:rPr lang="mr-IN" sz="1600" dirty="0">
                <a:latin typeface="Century Gothic" panose="020B0502020202020204" pitchFamily="34" charset="0"/>
              </a:rPr>
              <a:t>–</a:t>
            </a:r>
            <a:r>
              <a:rPr lang="en-US" sz="1600" dirty="0">
                <a:latin typeface="Century Gothic" panose="020B0502020202020204" pitchFamily="34" charset="0"/>
              </a:rPr>
              <a:t> growth fragile, but prospects improving</a:t>
            </a:r>
          </a:p>
          <a:p>
            <a:pPr marL="450056" lvl="1" indent="-192881" algn="just">
              <a:lnSpc>
                <a:spcPct val="120000"/>
              </a:lnSpc>
              <a:buFont typeface="Wingdings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Rising oil prices</a:t>
            </a:r>
          </a:p>
          <a:p>
            <a:pPr marL="450056" lvl="1" indent="-192881" algn="just">
              <a:lnSpc>
                <a:spcPct val="120000"/>
              </a:lnSpc>
              <a:buFont typeface="Wingdings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Stable foreign exchange market</a:t>
            </a:r>
          </a:p>
          <a:p>
            <a:pPr marL="450056" lvl="1" indent="-192881" algn="just">
              <a:lnSpc>
                <a:spcPct val="120000"/>
              </a:lnSpc>
              <a:buFont typeface="Wingdings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Political development</a:t>
            </a:r>
          </a:p>
          <a:p>
            <a:pPr marL="450056" lvl="1" indent="-192881" algn="just">
              <a:lnSpc>
                <a:spcPct val="120000"/>
              </a:lnSpc>
              <a:buFont typeface="Wingdings" charset="2"/>
              <a:buChar char="§"/>
            </a:pPr>
            <a:endParaRPr lang="en-GB" sz="1600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FCBC4E5-117A-3140-90E5-030FAFF917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9525947"/>
              </p:ext>
            </p:extLst>
          </p:nvPr>
        </p:nvGraphicFramePr>
        <p:xfrm>
          <a:off x="6586538" y="728654"/>
          <a:ext cx="5525475" cy="600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684">
                  <a:extLst>
                    <a:ext uri="{9D8B030D-6E8A-4147-A177-3AD203B41FA5}">
                      <a16:colId xmlns:a16="http://schemas.microsoft.com/office/drawing/2014/main" val="3729790760"/>
                    </a:ext>
                  </a:extLst>
                </a:gridCol>
                <a:gridCol w="755762">
                  <a:extLst>
                    <a:ext uri="{9D8B030D-6E8A-4147-A177-3AD203B41FA5}">
                      <a16:colId xmlns:a16="http://schemas.microsoft.com/office/drawing/2014/main" val="1047830221"/>
                    </a:ext>
                  </a:extLst>
                </a:gridCol>
                <a:gridCol w="769021">
                  <a:extLst>
                    <a:ext uri="{9D8B030D-6E8A-4147-A177-3AD203B41FA5}">
                      <a16:colId xmlns:a16="http://schemas.microsoft.com/office/drawing/2014/main" val="974653798"/>
                    </a:ext>
                  </a:extLst>
                </a:gridCol>
                <a:gridCol w="795539">
                  <a:extLst>
                    <a:ext uri="{9D8B030D-6E8A-4147-A177-3AD203B41FA5}">
                      <a16:colId xmlns:a16="http://schemas.microsoft.com/office/drawing/2014/main" val="289766460"/>
                    </a:ext>
                  </a:extLst>
                </a:gridCol>
                <a:gridCol w="712469">
                  <a:extLst>
                    <a:ext uri="{9D8B030D-6E8A-4147-A177-3AD203B41FA5}">
                      <a16:colId xmlns:a16="http://schemas.microsoft.com/office/drawing/2014/main" val="1153309375"/>
                    </a:ext>
                  </a:extLst>
                </a:gridCol>
              </a:tblGrid>
              <a:tr h="5083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Country/Region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06968"/>
                  </a:ext>
                </a:extLst>
              </a:tr>
              <a:tr h="312477">
                <a:tc gridSpan="5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70886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World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3.2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3.7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3.9</a:t>
                      </a:r>
                      <a:endParaRPr lang="en-GB" sz="14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3.9</a:t>
                      </a:r>
                      <a:endParaRPr lang="en-GB" sz="1400" b="1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4239711215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Advanced</a:t>
                      </a:r>
                      <a:r>
                        <a:rPr lang="en-GB" sz="1400" b="1" baseline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Economies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1.7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2.4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2.4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2.2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2529886122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Euro Area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1.8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2.4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2.2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1.9</a:t>
                      </a: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3974806624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EMs and Developing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4.4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4.7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4.9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5.1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1231868808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Sub-Saharan Africa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2.8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3.4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3.8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3066046158"/>
                  </a:ext>
                </a:extLst>
              </a:tr>
              <a:tr h="347105">
                <a:tc gridSpan="5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107478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United States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kern="12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2.3</a:t>
                      </a:r>
                      <a:endParaRPr lang="hr-HR" sz="1400" dirty="0"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2.9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2.7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559494148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United Kingdom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1.8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1.7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1.4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96632839"/>
                  </a:ext>
                </a:extLst>
              </a:tr>
              <a:tr h="347105">
                <a:tc gridSpan="5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354319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China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6.7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6.9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6.6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6.4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1086269012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India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7.1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6.7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7.3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7.5</a:t>
                      </a:r>
                      <a:endParaRPr lang="en-GB" sz="1400" b="0" dirty="0"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1504152750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Brazil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-3.50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1.8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2.5</a:t>
                      </a: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2613353053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South Africa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0.6</a:t>
                      </a:r>
                      <a:endParaRPr lang="en-GB" dirty="0"/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1.3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1.5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1.7</a:t>
                      </a: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2299236754"/>
                  </a:ext>
                </a:extLst>
              </a:tr>
              <a:tr h="320490">
                <a:tc gridSpan="5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39065"/>
                  </a:ext>
                </a:extLst>
              </a:tr>
              <a:tr h="347105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Nigeria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-1.60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0.80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2.1</a:t>
                      </a:r>
                    </a:p>
                  </a:txBody>
                  <a:tcPr marL="38576" marR="3857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Trebuchet MS" charset="0"/>
                          <a:cs typeface="Trebuchet MS" charset="0"/>
                        </a:rPr>
                        <a:t>2.3</a:t>
                      </a:r>
                    </a:p>
                  </a:txBody>
                  <a:tcPr marL="38576" marR="38576" marT="0" marB="0" anchor="b"/>
                </a:tc>
                <a:extLst>
                  <a:ext uri="{0D108BD9-81ED-4DB2-BD59-A6C34878D82A}">
                    <a16:rowId xmlns:a16="http://schemas.microsoft.com/office/drawing/2014/main" val="219044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32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71"/>
            <a:ext cx="12191999" cy="62435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Output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" y="724695"/>
            <a:ext cx="6599233" cy="592346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>
                <a:latin typeface="Century Gothic" panose="020B0502020202020204" pitchFamily="34" charset="0"/>
              </a:rPr>
              <a:t>Positive growth of 1.95% recorded in Q1’18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Largely driven by activities in the oil sector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Contributed 1.26% to GDP during the period</a:t>
            </a:r>
          </a:p>
          <a:p>
            <a:pPr algn="just">
              <a:lnSpc>
                <a:spcPct val="150000"/>
              </a:lnSpc>
              <a:buFont typeface="Wingdings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The services industry recorded a contraction of 0.47%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The sector contributed 54.35% to the country’s GDP during the period</a:t>
            </a:r>
            <a:endParaRPr lang="en-US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 The CBN Purchasing Managers’ Index (PMI) slowed down in July at 56.8 points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 The FBN PMI on the hand shows there is a contraction in the manufacturing sector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GDP growth in 2</a:t>
            </a:r>
            <a:r>
              <a:rPr lang="en-US" baseline="30000" dirty="0">
                <a:latin typeface="Century Gothic" panose="020B0502020202020204" pitchFamily="34" charset="0"/>
              </a:rPr>
              <a:t>nd</a:t>
            </a:r>
            <a:r>
              <a:rPr lang="en-US" dirty="0">
                <a:latin typeface="Century Gothic" panose="020B0502020202020204" pitchFamily="34" charset="0"/>
              </a:rPr>
              <a:t> Quarter may slow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GB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9442060"/>
              </p:ext>
            </p:extLst>
          </p:nvPr>
        </p:nvGraphicFramePr>
        <p:xfrm>
          <a:off x="6688133" y="724695"/>
          <a:ext cx="5435418" cy="29659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5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733885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342900" rtl="0" eaLnBrk="1" latinLnBrk="0" hangingPunct="1"/>
                      <a:endParaRPr lang="en-US" sz="140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2017</a:t>
                      </a:r>
                      <a:endParaRPr lang="en-US" sz="14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2018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Sector growth rate</a:t>
                      </a:r>
                      <a:r>
                        <a:rPr lang="en-US" sz="1400" b="1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(%)</a:t>
                      </a:r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Q3</a:t>
                      </a:r>
                    </a:p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Q4</a:t>
                      </a:r>
                    </a:p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Total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Q1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60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Agriculture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3.39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3.01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3.06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4.23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3.45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3.00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24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Industries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- 5.83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2.17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7.74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4.87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2.15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6.86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13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Services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- 0.37 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- 0.85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- 2.66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0.10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- 0.91 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-0.47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70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Real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Growth Rate</a:t>
                      </a:r>
                      <a:endParaRPr lang="en-US" sz="1400" b="1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-0.91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0.72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1.17</a:t>
                      </a:r>
                    </a:p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2.11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0.83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1.95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87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Real</a:t>
                      </a:r>
                      <a:r>
                        <a:rPr lang="en-US" sz="1400" baseline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 Non-Oil Growth Rate</a:t>
                      </a:r>
                      <a:endParaRPr lang="en-US" sz="1400" b="0" dirty="0">
                        <a:latin typeface="Century Gothic" panose="020B0502020202020204" pitchFamily="34" charset="0"/>
                        <a:ea typeface="Calibri" charset="0"/>
                        <a:cs typeface="Calibri" charset="0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0.72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0.45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-0.76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1.45</a:t>
                      </a: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0.47</a:t>
                      </a: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  <a:ea typeface="Calibri" charset="0"/>
                          <a:cs typeface="Calibri" charset="0"/>
                        </a:rPr>
                        <a:t>0.76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37686" y="4200526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5461103" y="143589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B7A33-6758-CB45-A288-C6599535C2B0}"/>
              </a:ext>
            </a:extLst>
          </p:cNvPr>
          <p:cNvSpPr txBox="1"/>
          <p:nvPr/>
        </p:nvSpPr>
        <p:spPr>
          <a:xfrm>
            <a:off x="7569200" y="459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BA9779-7D10-5F4B-82F7-B4784B49EA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0463571"/>
              </p:ext>
            </p:extLst>
          </p:nvPr>
        </p:nvGraphicFramePr>
        <p:xfrm>
          <a:off x="6688133" y="3757634"/>
          <a:ext cx="5435418" cy="263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967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063"/>
            <a:ext cx="12192000" cy="610162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Prices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en-US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57175" y="761501"/>
            <a:ext cx="5953155" cy="5586413"/>
          </a:xfrm>
        </p:spPr>
        <p:txBody>
          <a:bodyPr>
            <a:normAutofit/>
          </a:bodyPr>
          <a:lstStyle/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 Headline inflation dropped to 11.23%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17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 consecutive drop since Feb 2017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Other sub-indices also dropped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Except month-on-month inflation which rose due to: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	rise in food prices as a result of conflicts in food producing regions </a:t>
            </a:r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GB" dirty="0">
                <a:latin typeface="Century Gothic" panose="020B0502020202020204" pitchFamily="34" charset="0"/>
              </a:rPr>
              <a:t>Unemployment figure still expected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dirty="0">
                <a:latin typeface="Century Gothic" panose="020B0502020202020204" pitchFamily="34" charset="0"/>
              </a:rPr>
              <a:t>Job creation still a challenge</a:t>
            </a:r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endParaRPr lang="en-US" dirty="0"/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endParaRPr lang="en-US" dirty="0"/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1856" y="4387768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9" name="TextBox 8"/>
          <p:cNvSpPr txBox="1"/>
          <p:nvPr/>
        </p:nvSpPr>
        <p:spPr>
          <a:xfrm>
            <a:off x="6339642" y="2032586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12" name="TextBox 11"/>
          <p:cNvSpPr txBox="1"/>
          <p:nvPr/>
        </p:nvSpPr>
        <p:spPr>
          <a:xfrm>
            <a:off x="2910642" y="3710992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9EC2B-F9B3-964A-BFB1-E64240C6BD3B}"/>
              </a:ext>
            </a:extLst>
          </p:cNvPr>
          <p:cNvSpPr txBox="1"/>
          <p:nvPr/>
        </p:nvSpPr>
        <p:spPr>
          <a:xfrm>
            <a:off x="7858125" y="1200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AD0CB99-DD9D-3A4A-9A55-A9BFE1CF3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664531"/>
              </p:ext>
            </p:extLst>
          </p:nvPr>
        </p:nvGraphicFramePr>
        <p:xfrm>
          <a:off x="6321168" y="1352986"/>
          <a:ext cx="5791171" cy="443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35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967"/>
            <a:ext cx="12192000" cy="675979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Fiscal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21" y="705868"/>
            <a:ext cx="6513761" cy="5542532"/>
          </a:xfrm>
        </p:spPr>
        <p:txBody>
          <a:bodyPr>
            <a:normAutofit fontScale="92500" lnSpcReduction="20000"/>
          </a:bodyPr>
          <a:lstStyle/>
          <a:p>
            <a:pPr marL="160735" indent="-160735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entury Gothic" panose="020B0502020202020204" pitchFamily="34" charset="0"/>
              </a:rPr>
              <a:t> The Federal Account Allocation Committee (FAAC) shared N829.1bn in July to the three tiers of government.</a:t>
            </a:r>
          </a:p>
          <a:p>
            <a:pPr marL="471488" lvl="1" indent="-1714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23.95% higher than N668.9bn shared in June 2018</a:t>
            </a:r>
          </a:p>
          <a:p>
            <a:pPr marL="160735" indent="-160735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entury Gothic" panose="020B0502020202020204" pitchFamily="34" charset="0"/>
              </a:rPr>
              <a:t> FAAC allocation in July reached a four-year high</a:t>
            </a:r>
          </a:p>
          <a:p>
            <a:pPr marL="585788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700" dirty="0">
                <a:latin typeface="Century Gothic" panose="020B0502020202020204" pitchFamily="34" charset="0"/>
              </a:rPr>
              <a:t> highest since 2014</a:t>
            </a:r>
          </a:p>
          <a:p>
            <a:pPr marL="160735" indent="-160735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Century Gothic" panose="020B0502020202020204" pitchFamily="34" charset="0"/>
              </a:rPr>
              <a:t> Increase in FAAC allocation mainly due to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Rise in crude oil production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Exchange rate gains</a:t>
            </a:r>
          </a:p>
          <a:p>
            <a:pPr marL="242887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900" dirty="0">
                <a:latin typeface="Century Gothic" panose="020B0502020202020204" pitchFamily="34" charset="0"/>
              </a:rPr>
              <a:t>The FAAC is considering the review of sharing formula of:</a:t>
            </a:r>
          </a:p>
          <a:p>
            <a:pPr marL="542925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52.68% - Federal Government</a:t>
            </a:r>
          </a:p>
          <a:p>
            <a:pPr marL="542925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26.72% - State Governments</a:t>
            </a:r>
          </a:p>
          <a:p>
            <a:pPr marL="542925" lvl="1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latin typeface="Century Gothic" panose="020B0502020202020204" pitchFamily="34" charset="0"/>
              </a:rPr>
              <a:t>20.60% - Local Governments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GB" sz="2000" dirty="0">
              <a:latin typeface="Century Gothic" panose="020B0502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60648" y="3945607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E7E7C63-82B9-F942-BB81-178146948E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65318616"/>
              </p:ext>
            </p:extLst>
          </p:nvPr>
        </p:nvGraphicFramePr>
        <p:xfrm>
          <a:off x="6667500" y="990601"/>
          <a:ext cx="53848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22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096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External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092" y="934956"/>
            <a:ext cx="6035421" cy="5923043"/>
          </a:xfrm>
        </p:spPr>
        <p:txBody>
          <a:bodyPr>
            <a:noAutofit/>
          </a:bodyPr>
          <a:lstStyle/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US" sz="1600" dirty="0">
                <a:latin typeface="Century Gothic" panose="020B0502020202020204" pitchFamily="34" charset="0"/>
              </a:rPr>
              <a:t>Nigeria’s external reserves as at the end of July 2018 fell to $47.12bn compared to $47.79bn in June.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Slow down in accretion due CBN’s increased interventions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r>
              <a:rPr lang="en-US" sz="1400" dirty="0">
                <a:latin typeface="Century Gothic" panose="020B0502020202020204" pitchFamily="34" charset="0"/>
              </a:rPr>
              <a:t>From Jan-July, reserve grew by 15.81%</a:t>
            </a: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417910" lvl="1" indent="-160735" algn="just">
              <a:lnSpc>
                <a:spcPct val="150000"/>
              </a:lnSpc>
              <a:buFont typeface="Wingdings" charset="2"/>
              <a:buChar char="§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160735" indent="-160735" algn="just">
              <a:lnSpc>
                <a:spcPct val="150000"/>
              </a:lnSpc>
              <a:buFont typeface="Wingdings" charset="2"/>
              <a:buChar char="q"/>
            </a:pPr>
            <a:r>
              <a:rPr lang="en-US" sz="1600" dirty="0">
                <a:latin typeface="Century Gothic" panose="020B0502020202020204" pitchFamily="34" charset="0"/>
              </a:rPr>
              <a:t>Premium between parallel (N360.66/$) and official rates (N305.87/$) has narrowed to 17.9%</a:t>
            </a:r>
          </a:p>
          <a:p>
            <a:pPr lvl="1" algn="just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Compared to 18.4% premium between the official (305.74/$) and parallel (362.07/$) rates in Mar. 2018</a:t>
            </a:r>
          </a:p>
          <a:p>
            <a:pPr lvl="1" algn="just">
              <a:lnSpc>
                <a:spcPct val="150000"/>
              </a:lnSpc>
              <a:buFont typeface="Arial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Premium was 61.6% in Jan. 2017</a:t>
            </a:r>
          </a:p>
          <a:p>
            <a:pPr marL="207830" indent="-207830">
              <a:lnSpc>
                <a:spcPct val="150000"/>
              </a:lnSpc>
              <a:buFont typeface="Wingdings" charset="2"/>
              <a:buChar char="q"/>
            </a:pPr>
            <a:r>
              <a:rPr lang="en-GB" sz="1600" dirty="0">
                <a:latin typeface="Century Gothic" panose="020B0502020202020204" pitchFamily="34" charset="0"/>
                <a:ea typeface="Trebuchet MS" charset="0"/>
                <a:cs typeface="Trebuchet MS" charset="0"/>
              </a:rPr>
              <a:t>CBN’s consistent intervention has ensured low and stable exchange rates</a:t>
            </a:r>
          </a:p>
          <a:p>
            <a:pPr algn="just">
              <a:lnSpc>
                <a:spcPct val="150000"/>
              </a:lnSpc>
            </a:pPr>
            <a:endParaRPr lang="en-US" sz="675" dirty="0"/>
          </a:p>
        </p:txBody>
      </p:sp>
      <p:sp>
        <p:nvSpPr>
          <p:cNvPr id="4" name="TextBox 3"/>
          <p:cNvSpPr txBox="1"/>
          <p:nvPr/>
        </p:nvSpPr>
        <p:spPr>
          <a:xfrm>
            <a:off x="7191377" y="7038975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01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1F03E-E241-5345-B2B7-1D5E4A13C81F}"/>
              </a:ext>
            </a:extLst>
          </p:cNvPr>
          <p:cNvSpPr txBox="1"/>
          <p:nvPr/>
        </p:nvSpPr>
        <p:spPr>
          <a:xfrm>
            <a:off x="8178800" y="1384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66C799-0653-5047-9FF4-88A384156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6757"/>
              </p:ext>
            </p:extLst>
          </p:nvPr>
        </p:nvGraphicFramePr>
        <p:xfrm>
          <a:off x="6515099" y="774171"/>
          <a:ext cx="5562601" cy="279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FBAE09E-1510-8749-AF14-FFA58870EA6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4964738"/>
              </p:ext>
            </p:extLst>
          </p:nvPr>
        </p:nvGraphicFramePr>
        <p:xfrm>
          <a:off x="6515098" y="3632730"/>
          <a:ext cx="5562601" cy="2780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7355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675" y="735525"/>
            <a:ext cx="6550025" cy="5581138"/>
          </a:xfrm>
        </p:spPr>
        <p:txBody>
          <a:bodyPr>
            <a:normAutofit fontScale="92500" lnSpcReduction="20000"/>
          </a:bodyPr>
          <a:lstStyle/>
          <a:p>
            <a:pPr marL="160735" indent="-160735" algn="just">
              <a:lnSpc>
                <a:spcPct val="17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The All-Share Index stood at 36,946.05 points at the end of July 2018</a:t>
            </a:r>
          </a:p>
          <a:p>
            <a:pPr marL="417910" lvl="1" indent="-160735" algn="just">
              <a:lnSpc>
                <a:spcPct val="170000"/>
              </a:lnSpc>
              <a:buFont typeface="Wingdings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Fell  16.7% from 44,343.65 points in Jan 2018</a:t>
            </a:r>
          </a:p>
          <a:p>
            <a:pPr marL="160735" indent="-160735" algn="just">
              <a:lnSpc>
                <a:spcPct val="17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Market capitalization for the same period was N13.38trn</a:t>
            </a:r>
          </a:p>
          <a:p>
            <a:pPr marL="585788" lvl="1" indent="-28575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Fell 15.9% from Jan 2018 to date</a:t>
            </a:r>
          </a:p>
          <a:p>
            <a:pPr marL="160735" indent="-160735" algn="just">
              <a:lnSpc>
                <a:spcPct val="170000"/>
              </a:lnSpc>
              <a:buFont typeface="Wingdings" charset="2"/>
              <a:buChar char="q"/>
            </a:pPr>
            <a:r>
              <a:rPr lang="en-US" dirty="0">
                <a:latin typeface="Century Gothic" panose="020B0502020202020204" pitchFamily="34" charset="0"/>
              </a:rPr>
              <a:t>Market performance attributed to: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Profit taking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Investor sentiment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Portfolio outflows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Political uncertainty will push investors to debt market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>
                <a:latin typeface="Century Gothic" panose="020B0502020202020204" pitchFamily="34" charset="0"/>
              </a:rPr>
              <a:t>… lower price, more opportunities </a:t>
            </a:r>
          </a:p>
          <a:p>
            <a:pPr lvl="1" algn="just">
              <a:lnSpc>
                <a:spcPct val="170000"/>
              </a:lnSpc>
              <a:buFont typeface="Wingdings" pitchFamily="2" charset="2"/>
              <a:buChar char="§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0BDB75-DAE3-0A44-897D-36B0F796352F}"/>
              </a:ext>
            </a:extLst>
          </p:cNvPr>
          <p:cNvSpPr txBox="1">
            <a:spLocks/>
          </p:cNvSpPr>
          <p:nvPr/>
        </p:nvSpPr>
        <p:spPr>
          <a:xfrm>
            <a:off x="0" y="33669"/>
            <a:ext cx="12192000" cy="601331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Stock Market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591DB5F-F3E1-1F4A-8C28-3C2E8166A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248434"/>
              </p:ext>
            </p:extLst>
          </p:nvPr>
        </p:nvGraphicFramePr>
        <p:xfrm>
          <a:off x="6743700" y="723900"/>
          <a:ext cx="53594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2388E1A-7C59-524A-AA4A-6967215BE027}"/>
              </a:ext>
            </a:extLst>
          </p:cNvPr>
          <p:cNvSpPr txBox="1"/>
          <p:nvPr/>
        </p:nvSpPr>
        <p:spPr>
          <a:xfrm>
            <a:off x="7670800" y="406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D86A7B-0FD8-E64E-83B4-E6810B1E3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305315"/>
              </p:ext>
            </p:extLst>
          </p:nvPr>
        </p:nvGraphicFramePr>
        <p:xfrm>
          <a:off x="6743700" y="3543300"/>
          <a:ext cx="5359400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4183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9A56DF2-8B12-C342-8853-CA2E5A91692A}" vid="{742DCD3D-5777-6541-8288-0BE13CBB81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19657</TotalTime>
  <Words>1180</Words>
  <Application>Microsoft Macintosh PowerPoint</Application>
  <PresentationFormat>Widescreen</PresentationFormat>
  <Paragraphs>266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Mangal</vt:lpstr>
      <vt:lpstr>Trebuchet MS</vt:lpstr>
      <vt:lpstr>Wingdings</vt:lpstr>
      <vt:lpstr>Office Theme</vt:lpstr>
      <vt:lpstr>Review of the Nigerian Economy and the Capital Market</vt:lpstr>
      <vt:lpstr>Outline</vt:lpstr>
      <vt:lpstr>The Global Economy (IMF, WEO-Jul)</vt:lpstr>
      <vt:lpstr>The Global Economy (IMF, WEO-Jul)</vt:lpstr>
      <vt:lpstr>Output and Growth</vt:lpstr>
      <vt:lpstr>Prices and Employment</vt:lpstr>
      <vt:lpstr>Fiscal Operation</vt:lpstr>
      <vt:lpstr>External Sector</vt:lpstr>
      <vt:lpstr>PowerPoint Presentation</vt:lpstr>
      <vt:lpstr>Money Market</vt:lpstr>
      <vt:lpstr>Oil Price and Production</vt:lpstr>
      <vt:lpstr>Nigeria Currency Swap with China </vt:lpstr>
      <vt:lpstr>Long Way to Go – Great Potential</vt:lpstr>
      <vt:lpstr>Outlook</vt:lpstr>
      <vt:lpstr>PowerPoint Presentation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Nigerian Economy and the Capital Market</dc:title>
  <dc:creator>hauwa danmadami</dc:creator>
  <cp:lastModifiedBy>hauwa danmadami</cp:lastModifiedBy>
  <cp:revision>61</cp:revision>
  <cp:lastPrinted>2018-08-07T15:37:02Z</cp:lastPrinted>
  <dcterms:created xsi:type="dcterms:W3CDTF">2018-07-24T14:42:54Z</dcterms:created>
  <dcterms:modified xsi:type="dcterms:W3CDTF">2018-08-09T08:34:12Z</dcterms:modified>
</cp:coreProperties>
</file>