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ags/tag6.xml" ContentType="application/vnd.openxmlformats-officedocument.presentationml.tags+xml"/>
  <Override PartName="/ppt/tags/tag8.xml" ContentType="application/vnd.openxmlformats-officedocument.presentationml.tag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tags/tag4.xml" ContentType="application/vnd.openxmlformats-officedocument.presentationml.tags+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tags/tag29.xml" ContentType="application/vnd.openxmlformats-officedocument.presentationml.tag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tags/tag16.xml" ContentType="application/vnd.openxmlformats-officedocument.presentationml.tags+xml"/>
  <Override PartName="/ppt/tags/tag18.xml" ContentType="application/vnd.openxmlformats-officedocument.presentationml.tags+xml"/>
  <Override PartName="/ppt/tags/tag27.xml" ContentType="application/vnd.openxmlformats-officedocument.presentationml.tags+xml"/>
  <Override PartName="/ppt/tags/tag14.xml" ContentType="application/vnd.openxmlformats-officedocument.presentationml.tags+xml"/>
  <Override PartName="/ppt/tags/tag25.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31.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30.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ags/tag7.xml" ContentType="application/vnd.openxmlformats-officedocument.presentationml.tags+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tags/tag3.xml" ContentType="application/vnd.openxmlformats-officedocument.presentationml.tag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ppt/tags/tag19.xml" ContentType="application/vnd.openxmlformats-officedocument.presentationml.tags+xml"/>
  <Override PartName="/ppt/tags/tag28.xml" ContentType="application/vnd.openxmlformats-officedocument.presentationml.tags+xml"/>
  <Override PartName="/docProps/app.xml" ContentType="application/vnd.openxmlformats-officedocument.extended-properties+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tags/tag17.xml" ContentType="application/vnd.openxmlformats-officedocument.presentationml.tags+xml"/>
  <Override PartName="/ppt/tags/tag26.xml" ContentType="application/vnd.openxmlformats-officedocument.presentationml.tags+xml"/>
  <Override PartName="/ppt/slideLayouts/slideLayout10.xml" ContentType="application/vnd.openxmlformats-officedocument.presentationml.slideLayout+xml"/>
  <Override PartName="/ppt/tags/tag15.xml" ContentType="application/vnd.openxmlformats-officedocument.presentationml.tags+xml"/>
  <Override PartName="/ppt/tags/tag24.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4" r:id="rId2"/>
  </p:sldMasterIdLst>
  <p:notesMasterIdLst>
    <p:notesMasterId r:id="rId11"/>
  </p:notesMasterIdLst>
  <p:sldIdLst>
    <p:sldId id="273" r:id="rId3"/>
    <p:sldId id="281" r:id="rId4"/>
    <p:sldId id="282" r:id="rId5"/>
    <p:sldId id="263" r:id="rId6"/>
    <p:sldId id="285" r:id="rId7"/>
    <p:sldId id="286" r:id="rId8"/>
    <p:sldId id="272" r:id="rId9"/>
    <p:sldId id="287"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94A22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82585" autoAdjust="0"/>
  </p:normalViewPr>
  <p:slideViewPr>
    <p:cSldViewPr>
      <p:cViewPr varScale="1">
        <p:scale>
          <a:sx n="91" d="100"/>
          <a:sy n="91" d="100"/>
        </p:scale>
        <p:origin x="-1344"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255AE6-F579-4930-B606-5A9F2B78CCC0}" type="datetimeFigureOut">
              <a:rPr lang="en-US" smtClean="0"/>
              <a:pPr/>
              <a:t>10/30/2018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9FC5B8-5241-4DEA-90B5-918F8DD8461F}" type="slidenum">
              <a:rPr lang="en-US" smtClean="0"/>
              <a:pPr/>
              <a:t>‹#›</a:t>
            </a:fld>
            <a:endParaRPr lang="en-US" dirty="0"/>
          </a:p>
        </p:txBody>
      </p:sp>
    </p:spTree>
    <p:extLst>
      <p:ext uri="{BB962C8B-B14F-4D97-AF65-F5344CB8AC3E}">
        <p14:creationId xmlns="" xmlns:p14="http://schemas.microsoft.com/office/powerpoint/2010/main" val="13258881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Please move</a:t>
            </a:r>
            <a:r>
              <a:rPr lang="en-US" baseline="0" dirty="0" smtClean="0"/>
              <a:t> the mandate and strategy above the revised </a:t>
            </a:r>
            <a:r>
              <a:rPr lang="en-US" baseline="0" dirty="0" err="1" smtClean="0"/>
              <a:t>workplan</a:t>
            </a:r>
            <a:r>
              <a:rPr lang="en-US" baseline="0" dirty="0" smtClean="0"/>
              <a:t>. You can use the name of the committee as the slide title</a:t>
            </a:r>
            <a:endParaRPr lang="en-US" dirty="0"/>
          </a:p>
        </p:txBody>
      </p:sp>
      <p:sp>
        <p:nvSpPr>
          <p:cNvPr id="4" name="Slide Number Placeholder 3"/>
          <p:cNvSpPr>
            <a:spLocks noGrp="1"/>
          </p:cNvSpPr>
          <p:nvPr>
            <p:ph type="sldNum" sz="quarter" idx="10"/>
          </p:nvPr>
        </p:nvSpPr>
        <p:spPr/>
        <p:txBody>
          <a:bodyPr/>
          <a:lstStyle/>
          <a:p>
            <a:fld id="{2E9FC5B8-5241-4DEA-90B5-918F8DD8461F}" type="slidenum">
              <a:rPr lang="en-US" smtClean="0"/>
              <a:pPr/>
              <a:t>2</a:t>
            </a:fld>
            <a:endParaRPr lang="en-US" dirty="0"/>
          </a:p>
        </p:txBody>
      </p:sp>
    </p:spTree>
    <p:extLst>
      <p:ext uri="{BB962C8B-B14F-4D97-AF65-F5344CB8AC3E}">
        <p14:creationId xmlns="" xmlns:p14="http://schemas.microsoft.com/office/powerpoint/2010/main" val="19950573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D0D1912-443A-4B9C-81D7-5DABAF8740A1}" type="slidenum">
              <a:rPr lang="en-US" smtClean="0">
                <a:solidFill>
                  <a:prstClr val="black"/>
                </a:solidFill>
              </a:rPr>
              <a:pPr/>
              <a:t>3</a:t>
            </a:fld>
            <a:endParaRPr lang="en-US" dirty="0">
              <a:solidFill>
                <a:prstClr val="black"/>
              </a:solidFill>
            </a:endParaRPr>
          </a:p>
        </p:txBody>
      </p:sp>
    </p:spTree>
    <p:extLst>
      <p:ext uri="{BB962C8B-B14F-4D97-AF65-F5344CB8AC3E}">
        <p14:creationId xmlns="" xmlns:p14="http://schemas.microsoft.com/office/powerpoint/2010/main" val="13610922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D0D1912-443A-4B9C-81D7-5DABAF8740A1}" type="slidenum">
              <a:rPr lang="en-US" smtClean="0">
                <a:solidFill>
                  <a:prstClr val="black"/>
                </a:solidFill>
              </a:rPr>
              <a:pPr/>
              <a:t>4</a:t>
            </a:fld>
            <a:endParaRPr lang="en-US" dirty="0">
              <a:solidFill>
                <a:prstClr val="black"/>
              </a:solidFill>
            </a:endParaRPr>
          </a:p>
        </p:txBody>
      </p:sp>
    </p:spTree>
    <p:extLst>
      <p:ext uri="{BB962C8B-B14F-4D97-AF65-F5344CB8AC3E}">
        <p14:creationId xmlns="" xmlns:p14="http://schemas.microsoft.com/office/powerpoint/2010/main" val="13610922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D0D1912-443A-4B9C-81D7-5DABAF8740A1}" type="slidenum">
              <a:rPr lang="en-US" smtClean="0">
                <a:solidFill>
                  <a:prstClr val="black"/>
                </a:solidFill>
              </a:rPr>
              <a:pPr/>
              <a:t>5</a:t>
            </a:fld>
            <a:endParaRPr lang="en-US" dirty="0">
              <a:solidFill>
                <a:prstClr val="black"/>
              </a:solidFill>
            </a:endParaRPr>
          </a:p>
        </p:txBody>
      </p:sp>
    </p:spTree>
    <p:extLst>
      <p:ext uri="{BB962C8B-B14F-4D97-AF65-F5344CB8AC3E}">
        <p14:creationId xmlns="" xmlns:p14="http://schemas.microsoft.com/office/powerpoint/2010/main" val="13610922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D0D1912-443A-4B9C-81D7-5DABAF8740A1}" type="slidenum">
              <a:rPr lang="en-US" smtClean="0">
                <a:solidFill>
                  <a:prstClr val="black"/>
                </a:solidFill>
              </a:rPr>
              <a:pPr/>
              <a:t>6</a:t>
            </a:fld>
            <a:endParaRPr lang="en-US" dirty="0">
              <a:solidFill>
                <a:prstClr val="black"/>
              </a:solidFill>
            </a:endParaRPr>
          </a:p>
        </p:txBody>
      </p:sp>
    </p:spTree>
    <p:extLst>
      <p:ext uri="{BB962C8B-B14F-4D97-AF65-F5344CB8AC3E}">
        <p14:creationId xmlns="" xmlns:p14="http://schemas.microsoft.com/office/powerpoint/2010/main" val="13610922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D0D1912-443A-4B9C-81D7-5DABAF8740A1}" type="slidenum">
              <a:rPr lang="en-US" smtClean="0">
                <a:solidFill>
                  <a:prstClr val="black"/>
                </a:solidFill>
              </a:rPr>
              <a:pPr/>
              <a:t>7</a:t>
            </a:fld>
            <a:endParaRPr lang="en-US" dirty="0">
              <a:solidFill>
                <a:prstClr val="black"/>
              </a:solidFill>
            </a:endParaRPr>
          </a:p>
        </p:txBody>
      </p:sp>
    </p:spTree>
    <p:extLst>
      <p:ext uri="{BB962C8B-B14F-4D97-AF65-F5344CB8AC3E}">
        <p14:creationId xmlns="" xmlns:p14="http://schemas.microsoft.com/office/powerpoint/2010/main" val="549870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D0D1912-443A-4B9C-81D7-5DABAF8740A1}" type="slidenum">
              <a:rPr lang="en-US" smtClean="0">
                <a:solidFill>
                  <a:prstClr val="black"/>
                </a:solidFill>
              </a:rPr>
              <a:pPr/>
              <a:t>8</a:t>
            </a:fld>
            <a:endParaRPr lang="en-US" dirty="0">
              <a:solidFill>
                <a:prstClr val="black"/>
              </a:solidFill>
            </a:endParaRPr>
          </a:p>
        </p:txBody>
      </p:sp>
    </p:spTree>
    <p:extLst>
      <p:ext uri="{BB962C8B-B14F-4D97-AF65-F5344CB8AC3E}">
        <p14:creationId xmlns="" xmlns:p14="http://schemas.microsoft.com/office/powerpoint/2010/main" val="549870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1"/>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AE074BB-EDE4-41E1-AB82-36F7CA355FF3}" type="datetimeFigureOut">
              <a:rPr lang="en-US" smtClean="0"/>
              <a:pPr/>
              <a:t>10/30/2018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808F71-1EBA-45C9-ACB5-5F0C18814D39}"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E074BB-EDE4-41E1-AB82-36F7CA355FF3}" type="datetimeFigureOut">
              <a:rPr lang="en-US" smtClean="0"/>
              <a:pPr/>
              <a:t>10/30/2018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808F71-1EBA-45C9-ACB5-5F0C18814D39}"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4"/>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4"/>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E074BB-EDE4-41E1-AB82-36F7CA355FF3}" type="datetimeFigureOut">
              <a:rPr lang="en-US" smtClean="0"/>
              <a:pPr/>
              <a:t>10/30/2018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808F71-1EBA-45C9-ACB5-5F0C18814D39}"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6E0D345-649A-4FD6-8B3E-2808BD868535}" type="datetimeFigureOut">
              <a:rPr lang="en-US" smtClean="0"/>
              <a:pPr/>
              <a:t>10/30/2018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220472-4A6C-499C-8169-8F6DEDBA5108}" type="slidenum">
              <a:rPr lang="en-US" smtClean="0"/>
              <a:pPr/>
              <a:t>‹#›</a:t>
            </a:fld>
            <a:endParaRPr lang="en-US" dirty="0"/>
          </a:p>
        </p:txBody>
      </p:sp>
    </p:spTree>
    <p:extLst>
      <p:ext uri="{BB962C8B-B14F-4D97-AF65-F5344CB8AC3E}">
        <p14:creationId xmlns="" xmlns:p14="http://schemas.microsoft.com/office/powerpoint/2010/main" val="8584252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6E0D345-649A-4FD6-8B3E-2808BD868535}" type="datetimeFigureOut">
              <a:rPr lang="en-US" smtClean="0"/>
              <a:pPr/>
              <a:t>10/30/2018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220472-4A6C-499C-8169-8F6DEDBA5108}" type="slidenum">
              <a:rPr lang="en-US" smtClean="0"/>
              <a:pPr/>
              <a:t>‹#›</a:t>
            </a:fld>
            <a:endParaRPr lang="en-US" dirty="0"/>
          </a:p>
        </p:txBody>
      </p:sp>
    </p:spTree>
    <p:extLst>
      <p:ext uri="{BB962C8B-B14F-4D97-AF65-F5344CB8AC3E}">
        <p14:creationId xmlns="" xmlns:p14="http://schemas.microsoft.com/office/powerpoint/2010/main" val="40426152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91" y="1709745"/>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91" y="4589470"/>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E0D345-649A-4FD6-8B3E-2808BD868535}" type="datetimeFigureOut">
              <a:rPr lang="en-US" smtClean="0"/>
              <a:pPr/>
              <a:t>10/30/2018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220472-4A6C-499C-8169-8F6DEDBA5108}" type="slidenum">
              <a:rPr lang="en-US" smtClean="0"/>
              <a:pPr/>
              <a:t>‹#›</a:t>
            </a:fld>
            <a:endParaRPr lang="en-US" dirty="0"/>
          </a:p>
        </p:txBody>
      </p:sp>
    </p:spTree>
    <p:extLst>
      <p:ext uri="{BB962C8B-B14F-4D97-AF65-F5344CB8AC3E}">
        <p14:creationId xmlns="" xmlns:p14="http://schemas.microsoft.com/office/powerpoint/2010/main" val="36688599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6E0D345-649A-4FD6-8B3E-2808BD868535}" type="datetimeFigureOut">
              <a:rPr lang="en-US" smtClean="0"/>
              <a:pPr/>
              <a:t>10/30/2018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220472-4A6C-499C-8169-8F6DEDBA5108}" type="slidenum">
              <a:rPr lang="en-US" smtClean="0"/>
              <a:pPr/>
              <a:t>‹#›</a:t>
            </a:fld>
            <a:endParaRPr lang="en-US" dirty="0"/>
          </a:p>
        </p:txBody>
      </p:sp>
    </p:spTree>
    <p:extLst>
      <p:ext uri="{BB962C8B-B14F-4D97-AF65-F5344CB8AC3E}">
        <p14:creationId xmlns="" xmlns:p14="http://schemas.microsoft.com/office/powerpoint/2010/main" val="18492266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4" y="365129"/>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6E0D345-649A-4FD6-8B3E-2808BD868535}" type="datetimeFigureOut">
              <a:rPr lang="en-US" smtClean="0"/>
              <a:pPr/>
              <a:t>10/30/2018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7220472-4A6C-499C-8169-8F6DEDBA5108}" type="slidenum">
              <a:rPr lang="en-US" smtClean="0"/>
              <a:pPr/>
              <a:t>‹#›</a:t>
            </a:fld>
            <a:endParaRPr lang="en-US" dirty="0"/>
          </a:p>
        </p:txBody>
      </p:sp>
    </p:spTree>
    <p:extLst>
      <p:ext uri="{BB962C8B-B14F-4D97-AF65-F5344CB8AC3E}">
        <p14:creationId xmlns="" xmlns:p14="http://schemas.microsoft.com/office/powerpoint/2010/main" val="35481260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6E0D345-649A-4FD6-8B3E-2808BD868535}" type="datetimeFigureOut">
              <a:rPr lang="en-US" smtClean="0"/>
              <a:pPr/>
              <a:t>10/30/2018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7220472-4A6C-499C-8169-8F6DEDBA5108}" type="slidenum">
              <a:rPr lang="en-US" smtClean="0"/>
              <a:pPr/>
              <a:t>‹#›</a:t>
            </a:fld>
            <a:endParaRPr lang="en-US" dirty="0"/>
          </a:p>
        </p:txBody>
      </p:sp>
    </p:spTree>
    <p:extLst>
      <p:ext uri="{BB962C8B-B14F-4D97-AF65-F5344CB8AC3E}">
        <p14:creationId xmlns="" xmlns:p14="http://schemas.microsoft.com/office/powerpoint/2010/main" val="12619157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E0D345-649A-4FD6-8B3E-2808BD868535}" type="datetimeFigureOut">
              <a:rPr lang="en-US" smtClean="0"/>
              <a:pPr/>
              <a:t>10/30/2018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7220472-4A6C-499C-8169-8F6DEDBA5108}" type="slidenum">
              <a:rPr lang="en-US" smtClean="0"/>
              <a:pPr/>
              <a:t>‹#›</a:t>
            </a:fld>
            <a:endParaRPr lang="en-US" dirty="0"/>
          </a:p>
        </p:txBody>
      </p:sp>
    </p:spTree>
    <p:extLst>
      <p:ext uri="{BB962C8B-B14F-4D97-AF65-F5344CB8AC3E}">
        <p14:creationId xmlns="" xmlns:p14="http://schemas.microsoft.com/office/powerpoint/2010/main" val="7378850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4"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32"/>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4"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E0D345-649A-4FD6-8B3E-2808BD868535}" type="datetimeFigureOut">
              <a:rPr lang="en-US" smtClean="0"/>
              <a:pPr/>
              <a:t>10/30/2018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220472-4A6C-499C-8169-8F6DEDBA5108}" type="slidenum">
              <a:rPr lang="en-US" smtClean="0"/>
              <a:pPr/>
              <a:t>‹#›</a:t>
            </a:fld>
            <a:endParaRPr lang="en-US" dirty="0"/>
          </a:p>
        </p:txBody>
      </p:sp>
    </p:spTree>
    <p:extLst>
      <p:ext uri="{BB962C8B-B14F-4D97-AF65-F5344CB8AC3E}">
        <p14:creationId xmlns="" xmlns:p14="http://schemas.microsoft.com/office/powerpoint/2010/main" val="4219533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E074BB-EDE4-41E1-AB82-36F7CA355FF3}" type="datetimeFigureOut">
              <a:rPr lang="en-US" smtClean="0"/>
              <a:pPr/>
              <a:t>10/30/2018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808F71-1EBA-45C9-ACB5-5F0C18814D39}" type="slidenum">
              <a:rPr lang="en-US" smtClean="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4"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32"/>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4"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E0D345-649A-4FD6-8B3E-2808BD868535}" type="datetimeFigureOut">
              <a:rPr lang="en-US" smtClean="0"/>
              <a:pPr/>
              <a:t>10/30/2018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220472-4A6C-499C-8169-8F6DEDBA5108}" type="slidenum">
              <a:rPr lang="en-US" smtClean="0"/>
              <a:pPr/>
              <a:t>‹#›</a:t>
            </a:fld>
            <a:endParaRPr lang="en-US" dirty="0"/>
          </a:p>
        </p:txBody>
      </p:sp>
    </p:spTree>
    <p:extLst>
      <p:ext uri="{BB962C8B-B14F-4D97-AF65-F5344CB8AC3E}">
        <p14:creationId xmlns="" xmlns:p14="http://schemas.microsoft.com/office/powerpoint/2010/main" val="37398483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6E0D345-649A-4FD6-8B3E-2808BD868535}" type="datetimeFigureOut">
              <a:rPr lang="en-US" smtClean="0"/>
              <a:pPr/>
              <a:t>10/30/2018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220472-4A6C-499C-8169-8F6DEDBA5108}" type="slidenum">
              <a:rPr lang="en-US" smtClean="0"/>
              <a:pPr/>
              <a:t>‹#›</a:t>
            </a:fld>
            <a:endParaRPr lang="en-US" dirty="0"/>
          </a:p>
        </p:txBody>
      </p:sp>
    </p:spTree>
    <p:extLst>
      <p:ext uri="{BB962C8B-B14F-4D97-AF65-F5344CB8AC3E}">
        <p14:creationId xmlns="" xmlns:p14="http://schemas.microsoft.com/office/powerpoint/2010/main" val="6294260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8"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3"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6E0D345-649A-4FD6-8B3E-2808BD868535}" type="datetimeFigureOut">
              <a:rPr lang="en-US" smtClean="0"/>
              <a:pPr/>
              <a:t>10/30/2018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220472-4A6C-499C-8169-8F6DEDBA5108}" type="slidenum">
              <a:rPr lang="en-US" smtClean="0"/>
              <a:pPr/>
              <a:t>‹#›</a:t>
            </a:fld>
            <a:endParaRPr lang="en-US" dirty="0"/>
          </a:p>
        </p:txBody>
      </p:sp>
    </p:spTree>
    <p:extLst>
      <p:ext uri="{BB962C8B-B14F-4D97-AF65-F5344CB8AC3E}">
        <p14:creationId xmlns="" xmlns:p14="http://schemas.microsoft.com/office/powerpoint/2010/main" val="2843133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6"/>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E074BB-EDE4-41E1-AB82-36F7CA355FF3}" type="datetimeFigureOut">
              <a:rPr lang="en-US" smtClean="0"/>
              <a:pPr/>
              <a:t>10/30/2018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808F71-1EBA-45C9-ACB5-5F0C18814D39}"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AE074BB-EDE4-41E1-AB82-36F7CA355FF3}" type="datetimeFigureOut">
              <a:rPr lang="en-US" smtClean="0"/>
              <a:pPr/>
              <a:t>10/30/2018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0808F71-1EBA-45C9-ACB5-5F0C18814D39}"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8"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8"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AE074BB-EDE4-41E1-AB82-36F7CA355FF3}" type="datetimeFigureOut">
              <a:rPr lang="en-US" smtClean="0"/>
              <a:pPr/>
              <a:t>10/30/2018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0808F71-1EBA-45C9-ACB5-5F0C18814D39}"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E074BB-EDE4-41E1-AB82-36F7CA355FF3}" type="datetimeFigureOut">
              <a:rPr lang="en-US" smtClean="0"/>
              <a:pPr/>
              <a:t>10/30/2018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0808F71-1EBA-45C9-ACB5-5F0C18814D39}"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E074BB-EDE4-41E1-AB82-36F7CA355FF3}" type="datetimeFigureOut">
              <a:rPr lang="en-US" smtClean="0"/>
              <a:pPr/>
              <a:t>10/30/2018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0808F71-1EBA-45C9-ACB5-5F0C18814D39}"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1" y="27305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E074BB-EDE4-41E1-AB82-36F7CA355FF3}" type="datetimeFigureOut">
              <a:rPr lang="en-US" smtClean="0"/>
              <a:pPr/>
              <a:t>10/30/2018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0808F71-1EBA-45C9-ACB5-5F0C18814D3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E074BB-EDE4-41E1-AB82-36F7CA355FF3}" type="datetimeFigureOut">
              <a:rPr lang="en-US" smtClean="0"/>
              <a:pPr/>
              <a:t>10/30/2018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0808F71-1EBA-45C9-ACB5-5F0C18814D39}"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6"/>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E074BB-EDE4-41E1-AB82-36F7CA355FF3}" type="datetimeFigureOut">
              <a:rPr lang="en-US" smtClean="0"/>
              <a:pPr/>
              <a:t>10/30/2018</a:t>
            </a:fld>
            <a:endParaRPr lang="en-US" dirty="0"/>
          </a:p>
        </p:txBody>
      </p:sp>
      <p:sp>
        <p:nvSpPr>
          <p:cNvPr id="5" name="Footer Placeholder 4"/>
          <p:cNvSpPr>
            <a:spLocks noGrp="1"/>
          </p:cNvSpPr>
          <p:nvPr>
            <p:ph type="ftr" sz="quarter" idx="3"/>
          </p:nvPr>
        </p:nvSpPr>
        <p:spPr>
          <a:xfrm>
            <a:off x="3124200" y="6356356"/>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6"/>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808F71-1EBA-45C9-ACB5-5F0C18814D39}"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3" y="365129"/>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3"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7"/>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E0D345-649A-4FD6-8B3E-2808BD868535}" type="datetimeFigureOut">
              <a:rPr lang="en-US" smtClean="0"/>
              <a:pPr/>
              <a:t>10/30/2018</a:t>
            </a:fld>
            <a:endParaRPr lang="en-US" dirty="0"/>
          </a:p>
        </p:txBody>
      </p:sp>
      <p:sp>
        <p:nvSpPr>
          <p:cNvPr id="5" name="Footer Placeholder 4"/>
          <p:cNvSpPr>
            <a:spLocks noGrp="1"/>
          </p:cNvSpPr>
          <p:nvPr>
            <p:ph type="ftr" sz="quarter" idx="3"/>
          </p:nvPr>
        </p:nvSpPr>
        <p:spPr>
          <a:xfrm>
            <a:off x="3028953" y="6356357"/>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7"/>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220472-4A6C-499C-8169-8F6DEDBA5108}" type="slidenum">
              <a:rPr lang="en-US" smtClean="0"/>
              <a:pPr/>
              <a:t>‹#›</a:t>
            </a:fld>
            <a:endParaRPr lang="en-US" dirty="0"/>
          </a:p>
        </p:txBody>
      </p:sp>
    </p:spTree>
    <p:extLst>
      <p:ext uri="{BB962C8B-B14F-4D97-AF65-F5344CB8AC3E}">
        <p14:creationId xmlns="" xmlns:p14="http://schemas.microsoft.com/office/powerpoint/2010/main" val="1574211710"/>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tags" Target="../tags/tag13.xml"/><Relationship Id="rId18" Type="http://schemas.openxmlformats.org/officeDocument/2006/relationships/tags" Target="../tags/tag18.xml"/><Relationship Id="rId26" Type="http://schemas.openxmlformats.org/officeDocument/2006/relationships/tags" Target="../tags/tag26.xml"/><Relationship Id="rId3" Type="http://schemas.openxmlformats.org/officeDocument/2006/relationships/tags" Target="../tags/tag3.xml"/><Relationship Id="rId21" Type="http://schemas.openxmlformats.org/officeDocument/2006/relationships/tags" Target="../tags/tag21.xml"/><Relationship Id="rId34" Type="http://schemas.openxmlformats.org/officeDocument/2006/relationships/image" Target="../media/image2.png"/><Relationship Id="rId7" Type="http://schemas.openxmlformats.org/officeDocument/2006/relationships/tags" Target="../tags/tag7.xml"/><Relationship Id="rId12" Type="http://schemas.openxmlformats.org/officeDocument/2006/relationships/tags" Target="../tags/tag12.xml"/><Relationship Id="rId17" Type="http://schemas.openxmlformats.org/officeDocument/2006/relationships/tags" Target="../tags/tag17.xml"/><Relationship Id="rId25" Type="http://schemas.openxmlformats.org/officeDocument/2006/relationships/tags" Target="../tags/tag25.xml"/><Relationship Id="rId33" Type="http://schemas.openxmlformats.org/officeDocument/2006/relationships/notesSlide" Target="../notesSlides/notesSlide1.xml"/><Relationship Id="rId2" Type="http://schemas.openxmlformats.org/officeDocument/2006/relationships/tags" Target="../tags/tag2.xml"/><Relationship Id="rId16" Type="http://schemas.openxmlformats.org/officeDocument/2006/relationships/tags" Target="../tags/tag16.xml"/><Relationship Id="rId20" Type="http://schemas.openxmlformats.org/officeDocument/2006/relationships/tags" Target="../tags/tag20.xml"/><Relationship Id="rId29" Type="http://schemas.openxmlformats.org/officeDocument/2006/relationships/tags" Target="../tags/tag29.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tags" Target="../tags/tag11.xml"/><Relationship Id="rId24" Type="http://schemas.openxmlformats.org/officeDocument/2006/relationships/tags" Target="../tags/tag24.xml"/><Relationship Id="rId32" Type="http://schemas.openxmlformats.org/officeDocument/2006/relationships/slideLayout" Target="../slideLayouts/slideLayout2.xml"/><Relationship Id="rId5" Type="http://schemas.openxmlformats.org/officeDocument/2006/relationships/tags" Target="../tags/tag5.xml"/><Relationship Id="rId15" Type="http://schemas.openxmlformats.org/officeDocument/2006/relationships/tags" Target="../tags/tag15.xml"/><Relationship Id="rId23" Type="http://schemas.openxmlformats.org/officeDocument/2006/relationships/tags" Target="../tags/tag23.xml"/><Relationship Id="rId28" Type="http://schemas.openxmlformats.org/officeDocument/2006/relationships/tags" Target="../tags/tag28.xml"/><Relationship Id="rId10" Type="http://schemas.openxmlformats.org/officeDocument/2006/relationships/tags" Target="../tags/tag10.xml"/><Relationship Id="rId19" Type="http://schemas.openxmlformats.org/officeDocument/2006/relationships/tags" Target="../tags/tag19.xml"/><Relationship Id="rId31" Type="http://schemas.openxmlformats.org/officeDocument/2006/relationships/tags" Target="../tags/tag31.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tags" Target="../tags/tag14.xml"/><Relationship Id="rId22" Type="http://schemas.openxmlformats.org/officeDocument/2006/relationships/tags" Target="../tags/tag22.xml"/><Relationship Id="rId27" Type="http://schemas.openxmlformats.org/officeDocument/2006/relationships/tags" Target="../tags/tag27.xml"/><Relationship Id="rId30" Type="http://schemas.openxmlformats.org/officeDocument/2006/relationships/tags" Target="../tags/tag30.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1.jpeg"/><Relationship Id="rId7"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1"/>
          <p:cNvSpPr txBox="1">
            <a:spLocks/>
          </p:cNvSpPr>
          <p:nvPr/>
        </p:nvSpPr>
        <p:spPr>
          <a:xfrm>
            <a:off x="685800" y="1981206"/>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0" normalizeH="0" baseline="0" noProof="0" dirty="0" smtClean="0">
                <a:ln>
                  <a:noFill/>
                </a:ln>
                <a:solidFill>
                  <a:schemeClr val="tx2">
                    <a:lumMod val="25000"/>
                  </a:schemeClr>
                </a:solidFill>
                <a:effectLst/>
                <a:uLnTx/>
                <a:uFillTx/>
                <a:latin typeface="Arial" pitchFamily="34" charset="0"/>
                <a:ea typeface="+mj-ea"/>
                <a:cs typeface="Arial" pitchFamily="34" charset="0"/>
              </a:rPr>
              <a:t>TECHNICAL COMMITTEE ON ATTRACTION OF NEW LISTINGS</a:t>
            </a:r>
            <a:endParaRPr kumimoji="0" lang="en-US" sz="2800" b="1" i="0" u="none" strike="noStrike" kern="1200" cap="none" spc="0" normalizeH="0" baseline="0" noProof="0" dirty="0">
              <a:ln>
                <a:noFill/>
              </a:ln>
              <a:solidFill>
                <a:schemeClr val="tx2">
                  <a:lumMod val="25000"/>
                </a:schemeClr>
              </a:solidFill>
              <a:effectLst/>
              <a:uLnTx/>
              <a:uFillTx/>
              <a:latin typeface="Arial" pitchFamily="34" charset="0"/>
              <a:ea typeface="+mj-ea"/>
              <a:cs typeface="Arial" pitchFamily="34" charset="0"/>
            </a:endParaRPr>
          </a:p>
        </p:txBody>
      </p:sp>
      <p:sp>
        <p:nvSpPr>
          <p:cNvPr id="8" name="Rectangle 7"/>
          <p:cNvSpPr/>
          <p:nvPr/>
        </p:nvSpPr>
        <p:spPr>
          <a:xfrm>
            <a:off x="457200" y="3810000"/>
            <a:ext cx="3657600" cy="457200"/>
          </a:xfrm>
          <a:prstGeom prst="rect">
            <a:avLst/>
          </a:prstGeom>
          <a:solidFill>
            <a:schemeClr val="tx2">
              <a:lumMod val="25000"/>
            </a:schemeClr>
          </a:soli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4876800" y="3810000"/>
            <a:ext cx="3657600" cy="457200"/>
          </a:xfrm>
          <a:prstGeom prst="rect">
            <a:avLst/>
          </a:prstGeom>
          <a:solidFill>
            <a:schemeClr val="tx2">
              <a:lumMod val="25000"/>
            </a:schemeClr>
          </a:soli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descr="C:\Users\piiwelomen\Desktop\images.jpg"/>
          <p:cNvPicPr/>
          <p:nvPr/>
        </p:nvPicPr>
        <p:blipFill>
          <a:blip r:embed="rId2" cstate="print"/>
          <a:srcRect/>
          <a:stretch>
            <a:fillRect/>
          </a:stretch>
        </p:blipFill>
        <p:spPr bwMode="auto">
          <a:xfrm>
            <a:off x="4114800" y="3733800"/>
            <a:ext cx="762000" cy="552450"/>
          </a:xfrm>
          <a:prstGeom prst="rect">
            <a:avLst/>
          </a:prstGeom>
          <a:noFill/>
          <a:effectLst>
            <a:outerShdw blurRad="228600" dir="4440000" sx="102000" sy="102000" algn="ctr" rotWithShape="0">
              <a:schemeClr val="tx2">
                <a:lumMod val="40000"/>
                <a:lumOff val="60000"/>
                <a:alpha val="49000"/>
              </a:schemeClr>
            </a:outerShdw>
          </a:effectLst>
        </p:spPr>
      </p:pic>
      <p:sp>
        <p:nvSpPr>
          <p:cNvPr id="11" name="Subtitle 2"/>
          <p:cNvSpPr txBox="1">
            <a:spLocks/>
          </p:cNvSpPr>
          <p:nvPr/>
        </p:nvSpPr>
        <p:spPr>
          <a:xfrm>
            <a:off x="1447800" y="4800600"/>
            <a:ext cx="6400800" cy="990600"/>
          </a:xfrm>
          <a:prstGeom prst="rect">
            <a:avLst/>
          </a:prstGeom>
          <a:noFill/>
        </p:spPr>
        <p:txBody>
          <a:bodyPr vert="horz" lIns="91440" tIns="45720" rIns="91440" bIns="45720" rtlCol="0">
            <a:normAutofit/>
          </a:body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400" b="0" i="0" u="none" strike="noStrike" kern="1200" cap="none" spc="0" normalizeH="0" baseline="0" noProof="0" dirty="0" smtClean="0">
              <a:ln>
                <a:noFill/>
              </a:ln>
              <a:solidFill>
                <a:schemeClr val="tx2">
                  <a:lumMod val="25000"/>
                </a:schemeClr>
              </a:solidFill>
              <a:effectLst/>
              <a:uLnTx/>
              <a:uFillTx/>
              <a:latin typeface="Verdana" panose="020B0604030504040204" pitchFamily="34" charset="0"/>
              <a:ea typeface="Verdana" panose="020B0604030504040204" pitchFamily="34" charset="0"/>
              <a:cs typeface="Verdana" panose="020B0604030504040204" pitchFamily="34" charset="0"/>
            </a:endParaRPr>
          </a:p>
          <a:p>
            <a:pPr marL="228600" marR="0" lvl="0" indent="-228600" algn="ctr" defTabSz="914400" rtl="0" eaLnBrk="1" fontAlgn="auto" latinLnBrk="0" hangingPunct="1">
              <a:lnSpc>
                <a:spcPct val="90000"/>
              </a:lnSpc>
              <a:spcBef>
                <a:spcPts val="1000"/>
              </a:spcBef>
              <a:spcAft>
                <a:spcPts val="0"/>
              </a:spcAft>
              <a:buClrTx/>
              <a:buSzTx/>
              <a:tabLst/>
              <a:defRPr/>
            </a:pPr>
            <a:r>
              <a:rPr kumimoji="0" lang="en-US" sz="2400" b="0" i="0" u="none" strike="noStrike" kern="1200" cap="none" spc="0" normalizeH="0" baseline="0" noProof="0" dirty="0" smtClean="0">
                <a:ln>
                  <a:noFill/>
                </a:ln>
                <a:solidFill>
                  <a:schemeClr val="tx2">
                    <a:lumMod val="25000"/>
                  </a:schemeClr>
                </a:solidFill>
                <a:effectLst/>
                <a:uLnTx/>
                <a:uFillTx/>
                <a:latin typeface="Verdana" panose="020B0604030504040204" pitchFamily="34" charset="0"/>
                <a:ea typeface="Verdana" panose="020B0604030504040204" pitchFamily="34" charset="0"/>
                <a:cs typeface="Verdana" panose="020B0604030504040204" pitchFamily="34" charset="0"/>
              </a:rPr>
              <a:t>PRESENTATION AT CMC</a:t>
            </a:r>
            <a:endParaRPr kumimoji="0" lang="en-US" sz="2400" b="0" i="0" u="none" strike="noStrike" kern="1200" cap="none" spc="0" normalizeH="0" baseline="0" noProof="0" dirty="0">
              <a:ln>
                <a:noFill/>
              </a:ln>
              <a:solidFill>
                <a:schemeClr val="tx2">
                  <a:lumMod val="25000"/>
                </a:schemeClr>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12" name="Subtitle 2"/>
          <p:cNvSpPr txBox="1">
            <a:spLocks/>
          </p:cNvSpPr>
          <p:nvPr/>
        </p:nvSpPr>
        <p:spPr>
          <a:xfrm>
            <a:off x="1926590" y="5650325"/>
            <a:ext cx="5055296" cy="533400"/>
          </a:xfrm>
          <a:prstGeom prst="rect">
            <a:avLst/>
          </a:prstGeom>
          <a:noFill/>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1600" b="1" i="1" dirty="0" smtClean="0">
                <a:solidFill>
                  <a:schemeClr val="tx2">
                    <a:lumMod val="25000"/>
                  </a:schemeClr>
                </a:solidFill>
                <a:latin typeface="Arial" panose="020B0604020202020204" pitchFamily="34" charset="0"/>
                <a:cs typeface="Arial" panose="020B0604020202020204" pitchFamily="34" charset="0"/>
              </a:rPr>
              <a:t>14</a:t>
            </a:r>
            <a:r>
              <a:rPr lang="en-US" sz="1600" b="1" i="1" baseline="30000" dirty="0" smtClean="0">
                <a:solidFill>
                  <a:schemeClr val="tx2">
                    <a:lumMod val="25000"/>
                  </a:schemeClr>
                </a:solidFill>
                <a:latin typeface="Arial" panose="020B0604020202020204" pitchFamily="34" charset="0"/>
                <a:cs typeface="Arial" panose="020B0604020202020204" pitchFamily="34" charset="0"/>
              </a:rPr>
              <a:t>TH</a:t>
            </a:r>
            <a:r>
              <a:rPr lang="en-US" sz="1600" b="1" i="1" dirty="0" smtClean="0">
                <a:solidFill>
                  <a:schemeClr val="tx2">
                    <a:lumMod val="25000"/>
                  </a:schemeClr>
                </a:solidFill>
                <a:latin typeface="Arial" panose="020B0604020202020204" pitchFamily="34" charset="0"/>
                <a:cs typeface="Arial" panose="020B0604020202020204" pitchFamily="34" charset="0"/>
              </a:rPr>
              <a:t>  </a:t>
            </a:r>
            <a:r>
              <a:rPr lang="en-US" sz="1600" b="1" i="1" dirty="0" smtClean="0">
                <a:solidFill>
                  <a:schemeClr val="tx2">
                    <a:lumMod val="25000"/>
                  </a:schemeClr>
                </a:solidFill>
                <a:latin typeface="Arial" panose="020B0604020202020204" pitchFamily="34" charset="0"/>
                <a:cs typeface="Arial" panose="020B0604020202020204" pitchFamily="34" charset="0"/>
              </a:rPr>
              <a:t>November </a:t>
            </a:r>
            <a:r>
              <a:rPr lang="en-US" sz="1600" b="1" i="1" dirty="0" smtClean="0">
                <a:solidFill>
                  <a:schemeClr val="tx2">
                    <a:lumMod val="25000"/>
                  </a:schemeClr>
                </a:solidFill>
                <a:latin typeface="Arial" panose="020B0604020202020204" pitchFamily="34" charset="0"/>
                <a:cs typeface="Arial" panose="020B0604020202020204" pitchFamily="34" charset="0"/>
              </a:rPr>
              <a:t>2018</a:t>
            </a:r>
            <a:endParaRPr lang="en-US" sz="1600" b="1" i="1" dirty="0">
              <a:solidFill>
                <a:schemeClr val="tx2">
                  <a:lumMod val="25000"/>
                </a:schemeClr>
              </a:solidFill>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11838903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ight Arrow 54"/>
          <p:cNvSpPr/>
          <p:nvPr/>
        </p:nvSpPr>
        <p:spPr>
          <a:xfrm rot="5400000">
            <a:off x="7584743" y="5461774"/>
            <a:ext cx="340471" cy="165981"/>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7" name="Right Arrow 186"/>
          <p:cNvSpPr/>
          <p:nvPr/>
        </p:nvSpPr>
        <p:spPr>
          <a:xfrm rot="16200000" flipV="1">
            <a:off x="1665355" y="5174809"/>
            <a:ext cx="340471" cy="165981"/>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9" name="Right Arrow 188"/>
          <p:cNvSpPr/>
          <p:nvPr/>
        </p:nvSpPr>
        <p:spPr>
          <a:xfrm rot="5400000">
            <a:off x="6313555" y="5573645"/>
            <a:ext cx="340471" cy="165981"/>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1" name="Right Arrow 150"/>
          <p:cNvSpPr/>
          <p:nvPr/>
        </p:nvSpPr>
        <p:spPr>
          <a:xfrm rot="16200000" flipV="1">
            <a:off x="5094355" y="5116445"/>
            <a:ext cx="340471" cy="165981"/>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0" name="OTLSHAPE_M_040648a26ff84468a24e7480ad91620e_Connector2"/>
          <p:cNvCxnSpPr/>
          <p:nvPr>
            <p:custDataLst>
              <p:tags r:id="rId1"/>
            </p:custDataLst>
          </p:nvPr>
        </p:nvCxnSpPr>
        <p:spPr>
          <a:xfrm>
            <a:off x="3512035" y="6569564"/>
            <a:ext cx="0" cy="66427"/>
          </a:xfrm>
          <a:prstGeom prst="line">
            <a:avLst/>
          </a:prstGeom>
          <a:ln w="9525" cap="flat" cmpd="sng" algn="ctr">
            <a:solidFill>
              <a:schemeClr val="accent3">
                <a:alpha val="34902"/>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6" name="OTLSHAPE_M_22ba966897a34657afc169ade639a7fb_Connector1"/>
          <p:cNvCxnSpPr/>
          <p:nvPr>
            <p:custDataLst>
              <p:tags r:id="rId2"/>
            </p:custDataLst>
          </p:nvPr>
        </p:nvCxnSpPr>
        <p:spPr>
          <a:xfrm flipH="1">
            <a:off x="601801" y="4180102"/>
            <a:ext cx="26986" cy="1052388"/>
          </a:xfrm>
          <a:prstGeom prst="line">
            <a:avLst/>
          </a:prstGeom>
          <a:ln w="9525" cap="flat" cmpd="sng" algn="ctr">
            <a:solidFill>
              <a:srgbClr val="0070C0">
                <a:alpha val="34902"/>
              </a:srgb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77" name="OTLSHAPE_TB_00000000000000000000000000000000_ScaleContainer"/>
          <p:cNvSpPr/>
          <p:nvPr>
            <p:custDataLst>
              <p:tags r:id="rId3"/>
            </p:custDataLst>
          </p:nvPr>
        </p:nvSpPr>
        <p:spPr>
          <a:xfrm>
            <a:off x="277685" y="5232489"/>
            <a:ext cx="8127877" cy="327075"/>
          </a:xfrm>
          <a:prstGeom prst="round2DiagRect">
            <a:avLst>
              <a:gd name="adj1" fmla="val 100000"/>
              <a:gd name="adj2" fmla="val 0"/>
            </a:avLst>
          </a:prstGeom>
          <a:solidFill>
            <a:schemeClr val="accent1"/>
          </a:solidFill>
          <a:ln w="12700" cap="flat" cmpd="sng" algn="ctr">
            <a:noFill/>
            <a:prstDash val="solid"/>
            <a:miter lim="800000"/>
          </a:ln>
          <a:effectLst>
            <a:reflection blurRad="6350" stA="50000" endA="300" endPos="55500" dist="50800" dir="5400000" sy="-100000" algn="bl" rotWithShape="0"/>
          </a:effectLst>
          <a:scene3d>
            <a:camera prst="orthographicFront"/>
            <a:lightRig rig="threePt" dir="t">
              <a:rot lat="0" lon="0" rev="8700000"/>
            </a:lightRig>
          </a:scene3d>
          <a:sp3d>
            <a:bevelT w="165100" h="19050"/>
          </a:sp3d>
          <a:extLst>
            <a:ext uri="{91240B29-F687-4F45-9708-019B960494DF}">
              <a14:hiddenLine xmlns=""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OTLSHAPE_TB_00000000000000000000000000000000_TimescaleInterval1"/>
          <p:cNvSpPr txBox="1"/>
          <p:nvPr>
            <p:custDataLst>
              <p:tags r:id="rId4"/>
            </p:custDataLst>
          </p:nvPr>
        </p:nvSpPr>
        <p:spPr>
          <a:xfrm>
            <a:off x="457200" y="5305323"/>
            <a:ext cx="323992" cy="139022"/>
          </a:xfrm>
          <a:prstGeom prst="rect">
            <a:avLst/>
          </a:prstGeom>
          <a:noFill/>
        </p:spPr>
        <p:txBody>
          <a:bodyPr vert="horz" wrap="none" lIns="0" tIns="0" rIns="0" bIns="0" rtlCol="0" anchor="ctr" anchorCtr="0">
            <a:noAutofit/>
          </a:bodyPr>
          <a:lstStyle/>
          <a:p>
            <a:r>
              <a:rPr lang="en-US" sz="1400" spc="-20" dirty="0" smtClean="0">
                <a:solidFill>
                  <a:schemeClr val="lt1"/>
                </a:solidFill>
              </a:rPr>
              <a:t>July</a:t>
            </a:r>
            <a:endParaRPr lang="en-US" sz="1400" spc="-20" dirty="0">
              <a:solidFill>
                <a:schemeClr val="lt1"/>
              </a:solidFill>
            </a:endParaRPr>
          </a:p>
        </p:txBody>
      </p:sp>
      <p:cxnSp>
        <p:nvCxnSpPr>
          <p:cNvPr id="79" name="OTLSHAPE_TB_00000000000000000000000000000000_Separator1"/>
          <p:cNvCxnSpPr/>
          <p:nvPr>
            <p:custDataLst>
              <p:tags r:id="rId5"/>
            </p:custDataLst>
          </p:nvPr>
        </p:nvCxnSpPr>
        <p:spPr>
          <a:xfrm>
            <a:off x="1295400" y="5279938"/>
            <a:ext cx="0" cy="189791"/>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80" name="OTLSHAPE_TB_00000000000000000000000000000000_TimescaleInterval2"/>
          <p:cNvSpPr txBox="1"/>
          <p:nvPr>
            <p:custDataLst>
              <p:tags r:id="rId6"/>
            </p:custDataLst>
          </p:nvPr>
        </p:nvSpPr>
        <p:spPr>
          <a:xfrm>
            <a:off x="1600200" y="5305323"/>
            <a:ext cx="323992" cy="139022"/>
          </a:xfrm>
          <a:prstGeom prst="rect">
            <a:avLst/>
          </a:prstGeom>
          <a:noFill/>
        </p:spPr>
        <p:txBody>
          <a:bodyPr vert="horz" wrap="none" lIns="0" tIns="0" rIns="0" bIns="0" rtlCol="0" anchor="ctr" anchorCtr="0">
            <a:noAutofit/>
          </a:bodyPr>
          <a:lstStyle/>
          <a:p>
            <a:r>
              <a:rPr lang="en-US" sz="1400" spc="-20" dirty="0" smtClean="0">
                <a:solidFill>
                  <a:schemeClr val="lt1"/>
                </a:solidFill>
              </a:rPr>
              <a:t>August</a:t>
            </a:r>
            <a:endParaRPr lang="en-US" sz="1400" spc="-20" dirty="0">
              <a:solidFill>
                <a:schemeClr val="lt1"/>
              </a:solidFill>
            </a:endParaRPr>
          </a:p>
        </p:txBody>
      </p:sp>
      <p:cxnSp>
        <p:nvCxnSpPr>
          <p:cNvPr id="81" name="OTLSHAPE_TB_00000000000000000000000000000000_Separator2"/>
          <p:cNvCxnSpPr/>
          <p:nvPr>
            <p:custDataLst>
              <p:tags r:id="rId7"/>
            </p:custDataLst>
          </p:nvPr>
        </p:nvCxnSpPr>
        <p:spPr>
          <a:xfrm>
            <a:off x="3657600" y="5279938"/>
            <a:ext cx="0" cy="189791"/>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82" name="OTLSHAPE_TB_00000000000000000000000000000000_TimescaleInterval3"/>
          <p:cNvSpPr txBox="1"/>
          <p:nvPr>
            <p:custDataLst>
              <p:tags r:id="rId8"/>
            </p:custDataLst>
          </p:nvPr>
        </p:nvSpPr>
        <p:spPr>
          <a:xfrm>
            <a:off x="2667000" y="5305323"/>
            <a:ext cx="323992" cy="139022"/>
          </a:xfrm>
          <a:prstGeom prst="rect">
            <a:avLst/>
          </a:prstGeom>
          <a:noFill/>
        </p:spPr>
        <p:txBody>
          <a:bodyPr vert="horz" wrap="none" lIns="0" tIns="0" rIns="0" bIns="0" rtlCol="0" anchor="ctr" anchorCtr="0">
            <a:noAutofit/>
          </a:bodyPr>
          <a:lstStyle/>
          <a:p>
            <a:r>
              <a:rPr lang="en-US" sz="1400" spc="-20" dirty="0" smtClean="0">
                <a:solidFill>
                  <a:schemeClr val="lt1"/>
                </a:solidFill>
              </a:rPr>
              <a:t>November</a:t>
            </a:r>
            <a:endParaRPr lang="en-US" sz="1400" spc="-20" dirty="0">
              <a:solidFill>
                <a:schemeClr val="lt1"/>
              </a:solidFill>
            </a:endParaRPr>
          </a:p>
        </p:txBody>
      </p:sp>
      <p:cxnSp>
        <p:nvCxnSpPr>
          <p:cNvPr id="83" name="OTLSHAPE_TB_00000000000000000000000000000000_Separator3"/>
          <p:cNvCxnSpPr/>
          <p:nvPr>
            <p:custDataLst>
              <p:tags r:id="rId9"/>
            </p:custDataLst>
          </p:nvPr>
        </p:nvCxnSpPr>
        <p:spPr>
          <a:xfrm>
            <a:off x="2438400" y="5279938"/>
            <a:ext cx="0" cy="189791"/>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84" name="OTLSHAPE_TB_00000000000000000000000000000000_TimescaleInterval4"/>
          <p:cNvSpPr txBox="1"/>
          <p:nvPr>
            <p:custDataLst>
              <p:tags r:id="rId10"/>
            </p:custDataLst>
          </p:nvPr>
        </p:nvSpPr>
        <p:spPr>
          <a:xfrm>
            <a:off x="3886200" y="5305323"/>
            <a:ext cx="323992" cy="139022"/>
          </a:xfrm>
          <a:prstGeom prst="rect">
            <a:avLst/>
          </a:prstGeom>
          <a:noFill/>
        </p:spPr>
        <p:txBody>
          <a:bodyPr vert="horz" wrap="none" lIns="0" tIns="0" rIns="0" bIns="0" rtlCol="0" anchor="ctr" anchorCtr="0">
            <a:noAutofit/>
          </a:bodyPr>
          <a:lstStyle/>
          <a:p>
            <a:r>
              <a:rPr lang="en-US" sz="1400" spc="-20" dirty="0" smtClean="0">
                <a:solidFill>
                  <a:schemeClr val="lt1"/>
                </a:solidFill>
              </a:rPr>
              <a:t>December</a:t>
            </a:r>
            <a:endParaRPr lang="en-US" sz="1400" spc="-20" dirty="0">
              <a:solidFill>
                <a:schemeClr val="lt1"/>
              </a:solidFill>
            </a:endParaRPr>
          </a:p>
        </p:txBody>
      </p:sp>
      <p:cxnSp>
        <p:nvCxnSpPr>
          <p:cNvPr id="85" name="OTLSHAPE_TB_00000000000000000000000000000000_Separator4"/>
          <p:cNvCxnSpPr/>
          <p:nvPr>
            <p:custDataLst>
              <p:tags r:id="rId11"/>
            </p:custDataLst>
          </p:nvPr>
        </p:nvCxnSpPr>
        <p:spPr>
          <a:xfrm>
            <a:off x="4724400" y="5279938"/>
            <a:ext cx="0" cy="189791"/>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86" name="OTLSHAPE_TB_00000000000000000000000000000000_TimescaleInterval5"/>
          <p:cNvSpPr txBox="1"/>
          <p:nvPr>
            <p:custDataLst>
              <p:tags r:id="rId12"/>
            </p:custDataLst>
          </p:nvPr>
        </p:nvSpPr>
        <p:spPr>
          <a:xfrm>
            <a:off x="4953000" y="5305323"/>
            <a:ext cx="323992" cy="139022"/>
          </a:xfrm>
          <a:prstGeom prst="rect">
            <a:avLst/>
          </a:prstGeom>
          <a:noFill/>
        </p:spPr>
        <p:txBody>
          <a:bodyPr vert="horz" wrap="none" lIns="0" tIns="0" rIns="0" bIns="0" rtlCol="0" anchor="ctr" anchorCtr="0">
            <a:noAutofit/>
          </a:bodyPr>
          <a:lstStyle/>
          <a:p>
            <a:r>
              <a:rPr lang="en-US" sz="1400" spc="-20" dirty="0" smtClean="0">
                <a:solidFill>
                  <a:schemeClr val="lt1"/>
                </a:solidFill>
              </a:rPr>
              <a:t>2017</a:t>
            </a:r>
            <a:endParaRPr lang="en-US" sz="1400" spc="-20" dirty="0">
              <a:solidFill>
                <a:schemeClr val="lt1"/>
              </a:solidFill>
            </a:endParaRPr>
          </a:p>
        </p:txBody>
      </p:sp>
      <p:cxnSp>
        <p:nvCxnSpPr>
          <p:cNvPr id="87" name="OTLSHAPE_TB_00000000000000000000000000000000_Separator5"/>
          <p:cNvCxnSpPr/>
          <p:nvPr>
            <p:custDataLst>
              <p:tags r:id="rId13"/>
            </p:custDataLst>
          </p:nvPr>
        </p:nvCxnSpPr>
        <p:spPr>
          <a:xfrm>
            <a:off x="5943600" y="5279938"/>
            <a:ext cx="0" cy="189791"/>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88" name="OTLSHAPE_TB_00000000000000000000000000000000_TimescaleInterval6"/>
          <p:cNvSpPr txBox="1"/>
          <p:nvPr>
            <p:custDataLst>
              <p:tags r:id="rId14"/>
            </p:custDataLst>
          </p:nvPr>
        </p:nvSpPr>
        <p:spPr>
          <a:xfrm>
            <a:off x="6172200" y="5305323"/>
            <a:ext cx="323992" cy="139022"/>
          </a:xfrm>
          <a:prstGeom prst="rect">
            <a:avLst/>
          </a:prstGeom>
          <a:noFill/>
        </p:spPr>
        <p:txBody>
          <a:bodyPr vert="horz" wrap="none" lIns="0" tIns="0" rIns="0" bIns="0" rtlCol="0" anchor="ctr" anchorCtr="0">
            <a:noAutofit/>
          </a:bodyPr>
          <a:lstStyle/>
          <a:p>
            <a:r>
              <a:rPr lang="en-US" sz="1400" spc="-20" dirty="0" smtClean="0">
                <a:solidFill>
                  <a:schemeClr val="lt1"/>
                </a:solidFill>
              </a:rPr>
              <a:t>2018</a:t>
            </a:r>
            <a:endParaRPr lang="en-US" sz="1400" spc="-20" dirty="0">
              <a:solidFill>
                <a:schemeClr val="lt1"/>
              </a:solidFill>
            </a:endParaRPr>
          </a:p>
        </p:txBody>
      </p:sp>
      <p:sp>
        <p:nvSpPr>
          <p:cNvPr id="97" name="OTLSHAPE_M_22ba966897a34657afc169ade639a7fb_Title"/>
          <p:cNvSpPr txBox="1"/>
          <p:nvPr>
            <p:custDataLst>
              <p:tags r:id="rId15"/>
            </p:custDataLst>
          </p:nvPr>
        </p:nvSpPr>
        <p:spPr>
          <a:xfrm>
            <a:off x="837925" y="4099824"/>
            <a:ext cx="2104877" cy="184666"/>
          </a:xfrm>
          <a:prstGeom prst="rect">
            <a:avLst/>
          </a:prstGeom>
          <a:noFill/>
        </p:spPr>
        <p:txBody>
          <a:bodyPr vert="horz" wrap="square" lIns="0" tIns="0" rIns="0" bIns="0" rtlCol="0" anchor="ctr" anchorCtr="0">
            <a:spAutoFit/>
          </a:bodyPr>
          <a:lstStyle/>
          <a:p>
            <a:r>
              <a:rPr lang="en-US" sz="1200" spc="-4" dirty="0" smtClean="0">
                <a:solidFill>
                  <a:schemeClr val="tx2">
                    <a:lumMod val="75000"/>
                  </a:schemeClr>
                </a:solidFill>
              </a:rPr>
              <a:t>Technical Committee Est.</a:t>
            </a:r>
            <a:endParaRPr lang="en-US" sz="1200" spc="-4" dirty="0">
              <a:solidFill>
                <a:schemeClr val="tx2">
                  <a:lumMod val="75000"/>
                </a:schemeClr>
              </a:solidFill>
            </a:endParaRPr>
          </a:p>
        </p:txBody>
      </p:sp>
      <p:sp>
        <p:nvSpPr>
          <p:cNvPr id="98" name="OTLSHAPE_M_22ba966897a34657afc169ade639a7fb_Date"/>
          <p:cNvSpPr txBox="1"/>
          <p:nvPr>
            <p:custDataLst>
              <p:tags r:id="rId16"/>
            </p:custDataLst>
          </p:nvPr>
        </p:nvSpPr>
        <p:spPr>
          <a:xfrm>
            <a:off x="837925" y="4273099"/>
            <a:ext cx="796075" cy="114986"/>
          </a:xfrm>
          <a:prstGeom prst="rect">
            <a:avLst/>
          </a:prstGeom>
          <a:noFill/>
        </p:spPr>
        <p:txBody>
          <a:bodyPr vert="horz" wrap="square" lIns="0" tIns="0" rIns="0" bIns="0" rtlCol="0" anchor="ctr" anchorCtr="0">
            <a:spAutoFit/>
          </a:bodyPr>
          <a:lstStyle/>
          <a:p>
            <a:r>
              <a:rPr lang="en-US" sz="1000" dirty="0" smtClean="0">
                <a:solidFill>
                  <a:schemeClr val="accent2"/>
                </a:solidFill>
              </a:rPr>
              <a:t>July 1, 2016</a:t>
            </a:r>
            <a:endParaRPr lang="en-US" sz="1000" dirty="0">
              <a:solidFill>
                <a:schemeClr val="accent2"/>
              </a:solidFill>
            </a:endParaRPr>
          </a:p>
        </p:txBody>
      </p:sp>
      <p:sp>
        <p:nvSpPr>
          <p:cNvPr id="99" name="OTLSHAPE_M_22ba966897a34657afc169ade639a7fb_Shape"/>
          <p:cNvSpPr/>
          <p:nvPr>
            <p:custDataLst>
              <p:tags r:id="rId17"/>
            </p:custDataLst>
          </p:nvPr>
        </p:nvSpPr>
        <p:spPr>
          <a:xfrm rot="16200000">
            <a:off x="654808" y="4154081"/>
            <a:ext cx="123364" cy="175406"/>
          </a:xfrm>
          <a:prstGeom prst="flowChartMerge">
            <a:avLst/>
          </a:prstGeom>
          <a:solidFill>
            <a:schemeClr val="tx2"/>
          </a:solidFill>
          <a:ln w="12700" cap="flat" cmpd="sng" algn="ctr">
            <a:noFill/>
            <a:prstDash val="solid"/>
            <a:miter lim="800000"/>
          </a:ln>
          <a:effectLst/>
          <a:scene3d>
            <a:camera prst="orthographicFront"/>
            <a:lightRig rig="threePt" dir="t"/>
          </a:scene3d>
          <a:sp3d>
            <a:bevelT h="12700"/>
          </a:sp3d>
          <a:extLst>
            <a:ext uri="{91240B29-F687-4F45-9708-019B960494DF}">
              <a14:hiddenLine xmlns="" xmlns:a14="http://schemas.microsoft.com/office/drawing/2010/main" w="12700" cap="flat" cmpd="sng" algn="ctr">
                <a:solidFill>
                  <a:schemeClr val="accent1">
                    <a:shade val="50000"/>
                  </a:schemeClr>
                </a:solidFill>
                <a:prstDash val="solid"/>
                <a:miter lim="800000"/>
              </a14:hiddenLine>
            </a:ext>
            <a:ext uri="{AF507438-7753-43E0-B8FC-AC1667EBCBE1}">
              <a14:hiddenEffects xmlns="" xmlns:a14="http://schemas.microsoft.com/office/drawing/2010/main">
                <a:effectLst>
                  <a:outerShdw>
                    <a:scrgbClr r="0" g="0" b="0">
                      <a:alpha val="50000"/>
                    </a:scrgbClr>
                  </a:outerShdw>
                </a:effectLst>
              </a14:hiddenEffects>
            </a:ext>
            <a:ext uri="{53640926-AAD7-44D8-BBD7-CCE9431645EC}">
              <a14:shadowObscured xmlns=""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OTLSHAPE_M_f37dfb331cf44909bff180704ea51942_Title"/>
          <p:cNvSpPr txBox="1"/>
          <p:nvPr>
            <p:custDataLst>
              <p:tags r:id="rId18"/>
            </p:custDataLst>
          </p:nvPr>
        </p:nvSpPr>
        <p:spPr>
          <a:xfrm>
            <a:off x="1115885" y="4557018"/>
            <a:ext cx="1881912" cy="461665"/>
          </a:xfrm>
          <a:prstGeom prst="rect">
            <a:avLst/>
          </a:prstGeom>
          <a:noFill/>
          <a:ln>
            <a:noFill/>
          </a:ln>
        </p:spPr>
        <p:txBody>
          <a:bodyPr vert="horz" wrap="square" lIns="0" tIns="0" rIns="0" bIns="0" rtlCol="0" anchor="ctr" anchorCtr="0">
            <a:spAutoFit/>
          </a:bodyPr>
          <a:lstStyle/>
          <a:p>
            <a:r>
              <a:rPr lang="en-US" sz="1000" spc="-22" dirty="0" smtClean="0">
                <a:solidFill>
                  <a:srgbClr val="C00000"/>
                </a:solidFill>
              </a:rPr>
              <a:t>August, </a:t>
            </a:r>
            <a:r>
              <a:rPr lang="en-US" sz="1000" spc="-22" dirty="0" smtClean="0">
                <a:solidFill>
                  <a:srgbClr val="C00000"/>
                </a:solidFill>
              </a:rPr>
              <a:t>2016</a:t>
            </a:r>
            <a:endParaRPr lang="en-US" sz="1000" spc="-4" dirty="0" smtClean="0">
              <a:solidFill>
                <a:srgbClr val="C00000"/>
              </a:solidFill>
            </a:endParaRPr>
          </a:p>
          <a:p>
            <a:pPr marL="171450" indent="-171450">
              <a:buFont typeface="Arial" panose="020B0604020202020204" pitchFamily="34" charset="0"/>
              <a:buChar char="•"/>
            </a:pPr>
            <a:r>
              <a:rPr lang="en-US" sz="1000" spc="-4" dirty="0" smtClean="0">
                <a:solidFill>
                  <a:schemeClr val="accent1">
                    <a:lumMod val="50000"/>
                  </a:schemeClr>
                </a:solidFill>
              </a:rPr>
              <a:t>Identification of </a:t>
            </a:r>
            <a:r>
              <a:rPr lang="en-US" sz="1000" spc="-4" dirty="0">
                <a:solidFill>
                  <a:schemeClr val="accent1">
                    <a:lumMod val="50000"/>
                  </a:schemeClr>
                </a:solidFill>
              </a:rPr>
              <a:t>Industry </a:t>
            </a:r>
            <a:r>
              <a:rPr lang="en-US" sz="1000" spc="-4" dirty="0" smtClean="0">
                <a:solidFill>
                  <a:schemeClr val="accent1">
                    <a:lumMod val="50000"/>
                  </a:schemeClr>
                </a:solidFill>
              </a:rPr>
              <a:t>groups and MDAs </a:t>
            </a:r>
            <a:r>
              <a:rPr lang="en-US" sz="1000" spc="-4" dirty="0">
                <a:solidFill>
                  <a:schemeClr val="accent1">
                    <a:lumMod val="50000"/>
                  </a:schemeClr>
                </a:solidFill>
              </a:rPr>
              <a:t>to be </a:t>
            </a:r>
            <a:r>
              <a:rPr lang="en-US" sz="1000" spc="-4" dirty="0" smtClean="0">
                <a:solidFill>
                  <a:schemeClr val="accent1">
                    <a:lumMod val="50000"/>
                  </a:schemeClr>
                </a:solidFill>
              </a:rPr>
              <a:t>sensitized</a:t>
            </a:r>
            <a:endParaRPr lang="en-US" sz="1000" spc="-4" dirty="0" smtClean="0">
              <a:solidFill>
                <a:schemeClr val="accent1">
                  <a:lumMod val="50000"/>
                </a:schemeClr>
              </a:solidFill>
            </a:endParaRPr>
          </a:p>
        </p:txBody>
      </p:sp>
      <p:sp>
        <p:nvSpPr>
          <p:cNvPr id="124" name="OTLSHAPE_M_2d20d7dcc94f4de2946e4373d494f10b_Title"/>
          <p:cNvSpPr txBox="1"/>
          <p:nvPr>
            <p:custDataLst>
              <p:tags r:id="rId19"/>
            </p:custDataLst>
          </p:nvPr>
        </p:nvSpPr>
        <p:spPr>
          <a:xfrm>
            <a:off x="3733800" y="4419600"/>
            <a:ext cx="2592571" cy="615553"/>
          </a:xfrm>
          <a:prstGeom prst="rect">
            <a:avLst/>
          </a:prstGeom>
          <a:noFill/>
          <a:ln>
            <a:noFill/>
          </a:ln>
        </p:spPr>
        <p:txBody>
          <a:bodyPr vert="horz" wrap="square" lIns="0" tIns="0" rIns="0" bIns="0" rtlCol="0" anchor="ctr" anchorCtr="0">
            <a:spAutoFit/>
          </a:bodyPr>
          <a:lstStyle/>
          <a:p>
            <a:pPr marL="171450" indent="-171450" fontAlgn="b">
              <a:buFont typeface="Arial" panose="020B0604020202020204" pitchFamily="34" charset="0"/>
              <a:buChar char="•"/>
            </a:pPr>
            <a:r>
              <a:rPr lang="en-US" sz="1000" spc="-4" dirty="0" smtClean="0">
                <a:solidFill>
                  <a:schemeClr val="accent1">
                    <a:lumMod val="50000"/>
                  </a:schemeClr>
                </a:solidFill>
              </a:rPr>
              <a:t>Establishment of BPE Working Group</a:t>
            </a:r>
          </a:p>
          <a:p>
            <a:pPr marL="171450" indent="-171450" fontAlgn="b">
              <a:buFont typeface="Arial" panose="020B0604020202020204" pitchFamily="34" charset="0"/>
              <a:buChar char="•"/>
            </a:pPr>
            <a:r>
              <a:rPr lang="en-US" sz="1000" spc="-4" dirty="0" smtClean="0">
                <a:solidFill>
                  <a:schemeClr val="accent1">
                    <a:lumMod val="50000"/>
                  </a:schemeClr>
                </a:solidFill>
              </a:rPr>
              <a:t>Follow-up meetings with MDAs</a:t>
            </a:r>
            <a:endParaRPr lang="en-US" sz="1000" spc="-4" dirty="0" smtClean="0">
              <a:solidFill>
                <a:schemeClr val="accent1">
                  <a:lumMod val="50000"/>
                </a:schemeClr>
              </a:solidFill>
            </a:endParaRPr>
          </a:p>
          <a:p>
            <a:pPr fontAlgn="b"/>
            <a:r>
              <a:rPr lang="en-US" sz="1000" spc="-22" dirty="0" smtClean="0">
                <a:solidFill>
                  <a:srgbClr val="C00000"/>
                </a:solidFill>
              </a:rPr>
              <a:t>December 2017</a:t>
            </a:r>
            <a:endParaRPr lang="en-US" sz="1000" spc="-22" dirty="0">
              <a:solidFill>
                <a:srgbClr val="C00000"/>
              </a:solidFill>
            </a:endParaRPr>
          </a:p>
          <a:p>
            <a:pPr marL="171450" indent="-171450" fontAlgn="b">
              <a:buFont typeface="Arial" panose="020B0604020202020204" pitchFamily="34" charset="0"/>
              <a:buChar char="•"/>
            </a:pPr>
            <a:r>
              <a:rPr lang="en-US" sz="1000" dirty="0" smtClean="0">
                <a:solidFill>
                  <a:schemeClr val="accent1">
                    <a:lumMod val="50000"/>
                  </a:schemeClr>
                </a:solidFill>
              </a:rPr>
              <a:t>Submission of BPE Working Group Report</a:t>
            </a:r>
            <a:endParaRPr lang="en-US" sz="1000" dirty="0">
              <a:solidFill>
                <a:schemeClr val="accent1">
                  <a:lumMod val="50000"/>
                </a:schemeClr>
              </a:solidFill>
            </a:endParaRPr>
          </a:p>
        </p:txBody>
      </p:sp>
      <p:sp>
        <p:nvSpPr>
          <p:cNvPr id="41" name="TextBox 40"/>
          <p:cNvSpPr txBox="1"/>
          <p:nvPr/>
        </p:nvSpPr>
        <p:spPr>
          <a:xfrm>
            <a:off x="-1" y="966585"/>
            <a:ext cx="4631173" cy="1988237"/>
          </a:xfrm>
          <a:prstGeom prst="rect">
            <a:avLst/>
          </a:prstGeom>
          <a:noFill/>
        </p:spPr>
        <p:txBody>
          <a:bodyPr wrap="square" rtlCol="0">
            <a:spAutoFit/>
          </a:bodyPr>
          <a:lstStyle/>
          <a:p>
            <a:pPr>
              <a:spcBef>
                <a:spcPct val="20000"/>
              </a:spcBef>
            </a:pPr>
            <a:r>
              <a:rPr lang="en-US" sz="1400" dirty="0" smtClean="0">
                <a:solidFill>
                  <a:schemeClr val="accent1">
                    <a:lumMod val="50000"/>
                  </a:schemeClr>
                </a:solidFill>
                <a:cs typeface="Arial" pitchFamily="34" charset="0"/>
              </a:rPr>
              <a:t>To drive advocacy and other activities towards increasing the number of listed companies on our exchanges.</a:t>
            </a:r>
          </a:p>
          <a:p>
            <a:pPr marL="342900" indent="-342900">
              <a:spcBef>
                <a:spcPct val="20000"/>
              </a:spcBef>
            </a:pPr>
            <a:r>
              <a:rPr lang="en-US" sz="1400" dirty="0" smtClean="0">
                <a:solidFill>
                  <a:schemeClr val="accent1">
                    <a:lumMod val="50000"/>
                  </a:schemeClr>
                </a:solidFill>
                <a:cs typeface="Arial" pitchFamily="34" charset="0"/>
              </a:rPr>
              <a:t>Broad Terms of Reference are:</a:t>
            </a:r>
          </a:p>
          <a:p>
            <a:pPr marL="342900" indent="-342900">
              <a:spcBef>
                <a:spcPct val="20000"/>
              </a:spcBef>
              <a:buFont typeface="Arial" pitchFamily="34" charset="0"/>
              <a:buChar char="•"/>
            </a:pPr>
            <a:r>
              <a:rPr lang="en-US" sz="1400" dirty="0" smtClean="0">
                <a:solidFill>
                  <a:schemeClr val="accent1">
                    <a:lumMod val="50000"/>
                  </a:schemeClr>
                </a:solidFill>
                <a:cs typeface="Arial" pitchFamily="34" charset="0"/>
              </a:rPr>
              <a:t>Propose strategies to attract listings form target sectors</a:t>
            </a:r>
          </a:p>
          <a:p>
            <a:pPr marL="342900" indent="-342900">
              <a:spcBef>
                <a:spcPct val="20000"/>
              </a:spcBef>
              <a:buFont typeface="Arial" pitchFamily="34" charset="0"/>
              <a:buChar char="•"/>
            </a:pPr>
            <a:r>
              <a:rPr lang="en-US" sz="1400" dirty="0" smtClean="0">
                <a:solidFill>
                  <a:schemeClr val="accent1">
                    <a:lumMod val="50000"/>
                  </a:schemeClr>
                </a:solidFill>
                <a:cs typeface="Arial" pitchFamily="34" charset="0"/>
              </a:rPr>
              <a:t>Undertake relevant advocacy</a:t>
            </a:r>
          </a:p>
          <a:p>
            <a:pPr marL="342900" indent="-342900">
              <a:spcBef>
                <a:spcPct val="20000"/>
              </a:spcBef>
              <a:buFont typeface="Arial" pitchFamily="34" charset="0"/>
              <a:buChar char="•"/>
            </a:pPr>
            <a:r>
              <a:rPr lang="en-US" sz="1400" dirty="0" smtClean="0">
                <a:solidFill>
                  <a:schemeClr val="accent1">
                    <a:lumMod val="50000"/>
                  </a:schemeClr>
                </a:solidFill>
                <a:cs typeface="Arial" pitchFamily="34" charset="0"/>
              </a:rPr>
              <a:t>Undertake any other activity that may be relevant to the achievement of its mandate</a:t>
            </a:r>
          </a:p>
          <a:p>
            <a:endParaRPr lang="en-US" sz="1400" dirty="0">
              <a:solidFill>
                <a:schemeClr val="accent1">
                  <a:lumMod val="50000"/>
                </a:schemeClr>
              </a:solidFill>
            </a:endParaRPr>
          </a:p>
        </p:txBody>
      </p:sp>
      <p:cxnSp>
        <p:nvCxnSpPr>
          <p:cNvPr id="42" name="Straight Connector 41"/>
          <p:cNvCxnSpPr/>
          <p:nvPr/>
        </p:nvCxnSpPr>
        <p:spPr>
          <a:xfrm>
            <a:off x="0" y="934482"/>
            <a:ext cx="4452422" cy="0"/>
          </a:xfrm>
          <a:prstGeom prst="line">
            <a:avLst/>
          </a:prstGeom>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0" y="609600"/>
            <a:ext cx="3657600" cy="369332"/>
          </a:xfrm>
          <a:prstGeom prst="rect">
            <a:avLst/>
          </a:prstGeom>
          <a:noFill/>
        </p:spPr>
        <p:txBody>
          <a:bodyPr wrap="square" rtlCol="0">
            <a:spAutoFit/>
          </a:bodyPr>
          <a:lstStyle/>
          <a:p>
            <a:r>
              <a:rPr lang="en-US" b="1" dirty="0" smtClean="0"/>
              <a:t> </a:t>
            </a:r>
            <a:r>
              <a:rPr lang="en-US" b="1" dirty="0" smtClean="0"/>
              <a:t>Mandate</a:t>
            </a:r>
            <a:endParaRPr lang="en-US" b="1" dirty="0"/>
          </a:p>
        </p:txBody>
      </p:sp>
      <p:cxnSp>
        <p:nvCxnSpPr>
          <p:cNvPr id="44" name="Straight Connector 43"/>
          <p:cNvCxnSpPr/>
          <p:nvPr/>
        </p:nvCxnSpPr>
        <p:spPr>
          <a:xfrm>
            <a:off x="4681021" y="934482"/>
            <a:ext cx="4452422" cy="0"/>
          </a:xfrm>
          <a:prstGeom prst="line">
            <a:avLst/>
          </a:prstGeom>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4671762" y="609600"/>
            <a:ext cx="3733800" cy="369332"/>
          </a:xfrm>
          <a:prstGeom prst="rect">
            <a:avLst/>
          </a:prstGeom>
          <a:noFill/>
        </p:spPr>
        <p:txBody>
          <a:bodyPr wrap="square" rtlCol="0">
            <a:spAutoFit/>
          </a:bodyPr>
          <a:lstStyle/>
          <a:p>
            <a:pPr algn="r"/>
            <a:r>
              <a:rPr lang="en-US" b="1" dirty="0" smtClean="0"/>
              <a:t>Strategy </a:t>
            </a:r>
            <a:endParaRPr lang="en-US" b="1" dirty="0"/>
          </a:p>
        </p:txBody>
      </p:sp>
      <p:grpSp>
        <p:nvGrpSpPr>
          <p:cNvPr id="46" name="Group 45"/>
          <p:cNvGrpSpPr/>
          <p:nvPr/>
        </p:nvGrpSpPr>
        <p:grpSpPr>
          <a:xfrm>
            <a:off x="5942483" y="964860"/>
            <a:ext cx="2287117" cy="2275919"/>
            <a:chOff x="5742814" y="4522191"/>
            <a:chExt cx="2287117" cy="2275919"/>
          </a:xfrm>
        </p:grpSpPr>
        <p:sp>
          <p:nvSpPr>
            <p:cNvPr id="47" name="Freeform 46"/>
            <p:cNvSpPr/>
            <p:nvPr/>
          </p:nvSpPr>
          <p:spPr>
            <a:xfrm>
              <a:off x="5945343" y="4643704"/>
              <a:ext cx="1962912" cy="1962912"/>
            </a:xfrm>
            <a:custGeom>
              <a:avLst/>
              <a:gdLst>
                <a:gd name="connsiteX0" fmla="*/ 981456 w 1962912"/>
                <a:gd name="connsiteY0" fmla="*/ 0 h 1962912"/>
                <a:gd name="connsiteX1" fmla="*/ 1831422 w 1962912"/>
                <a:gd name="connsiteY1" fmla="*/ 490728 h 1962912"/>
                <a:gd name="connsiteX2" fmla="*/ 1831422 w 1962912"/>
                <a:gd name="connsiteY2" fmla="*/ 1472184 h 1962912"/>
                <a:gd name="connsiteX3" fmla="*/ 981456 w 1962912"/>
                <a:gd name="connsiteY3" fmla="*/ 981456 h 1962912"/>
                <a:gd name="connsiteX4" fmla="*/ 981456 w 1962912"/>
                <a:gd name="connsiteY4" fmla="*/ 0 h 19629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62912" h="1962912">
                  <a:moveTo>
                    <a:pt x="981456" y="0"/>
                  </a:moveTo>
                  <a:cubicBezTo>
                    <a:pt x="1332096" y="0"/>
                    <a:pt x="1656102" y="187064"/>
                    <a:pt x="1831422" y="490728"/>
                  </a:cubicBezTo>
                  <a:cubicBezTo>
                    <a:pt x="2006742" y="794392"/>
                    <a:pt x="2006742" y="1168520"/>
                    <a:pt x="1831422" y="1472184"/>
                  </a:cubicBezTo>
                  <a:lnTo>
                    <a:pt x="981456" y="981456"/>
                  </a:lnTo>
                  <a:lnTo>
                    <a:pt x="981456" y="0"/>
                  </a:lnTo>
                  <a:close/>
                </a:path>
              </a:pathLst>
            </a:custGeom>
            <a:solidFill>
              <a:srgbClr val="94A229"/>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47201" tIns="428651" rIns="240071" bIns="975461" numCol="1" spcCol="1270" anchor="ctr" anchorCtr="0">
              <a:noAutofit/>
            </a:bodyPr>
            <a:lstStyle/>
            <a:p>
              <a:pPr lvl="0" algn="ctr" defTabSz="444500">
                <a:lnSpc>
                  <a:spcPct val="90000"/>
                </a:lnSpc>
                <a:spcBef>
                  <a:spcPct val="0"/>
                </a:spcBef>
                <a:spcAft>
                  <a:spcPct val="35000"/>
                </a:spcAft>
              </a:pPr>
              <a:r>
                <a:rPr lang="en-US" sz="1000" b="0" kern="1200" dirty="0" smtClean="0"/>
                <a:t>Industry Engagement</a:t>
              </a:r>
              <a:endParaRPr lang="en-US" sz="1000" b="0" kern="1200" dirty="0"/>
            </a:p>
          </p:txBody>
        </p:sp>
        <p:sp>
          <p:nvSpPr>
            <p:cNvPr id="48" name="Freeform 47"/>
            <p:cNvSpPr/>
            <p:nvPr/>
          </p:nvSpPr>
          <p:spPr>
            <a:xfrm>
              <a:off x="5904916" y="4713808"/>
              <a:ext cx="1962912" cy="1962912"/>
            </a:xfrm>
            <a:custGeom>
              <a:avLst/>
              <a:gdLst>
                <a:gd name="connsiteX0" fmla="*/ 1831422 w 1962912"/>
                <a:gd name="connsiteY0" fmla="*/ 1472184 h 1962912"/>
                <a:gd name="connsiteX1" fmla="*/ 981456 w 1962912"/>
                <a:gd name="connsiteY1" fmla="*/ 1962912 h 1962912"/>
                <a:gd name="connsiteX2" fmla="*/ 131490 w 1962912"/>
                <a:gd name="connsiteY2" fmla="*/ 1472184 h 1962912"/>
                <a:gd name="connsiteX3" fmla="*/ 981456 w 1962912"/>
                <a:gd name="connsiteY3" fmla="*/ 981456 h 1962912"/>
                <a:gd name="connsiteX4" fmla="*/ 1831422 w 1962912"/>
                <a:gd name="connsiteY4" fmla="*/ 1472184 h 19629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62912" h="1962912">
                  <a:moveTo>
                    <a:pt x="1831422" y="1472184"/>
                  </a:moveTo>
                  <a:cubicBezTo>
                    <a:pt x="1656102" y="1775848"/>
                    <a:pt x="1332097" y="1962912"/>
                    <a:pt x="981456" y="1962912"/>
                  </a:cubicBezTo>
                  <a:cubicBezTo>
                    <a:pt x="630816" y="1962912"/>
                    <a:pt x="306810" y="1775848"/>
                    <a:pt x="131490" y="1472184"/>
                  </a:cubicBezTo>
                  <a:lnTo>
                    <a:pt x="981456" y="981456"/>
                  </a:lnTo>
                  <a:lnTo>
                    <a:pt x="1831422" y="1472184"/>
                  </a:lnTo>
                  <a:close/>
                </a:path>
              </a:pathLst>
            </a:custGeom>
            <a:solidFill>
              <a:schemeClr val="accent2">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80060" tIns="1286257" rIns="456692" bIns="187959" numCol="1" spcCol="1270" anchor="ctr" anchorCtr="0">
              <a:noAutofit/>
            </a:bodyPr>
            <a:lstStyle/>
            <a:p>
              <a:pPr lvl="0" algn="ctr" defTabSz="444500">
                <a:lnSpc>
                  <a:spcPct val="90000"/>
                </a:lnSpc>
                <a:spcBef>
                  <a:spcPct val="0"/>
                </a:spcBef>
                <a:spcAft>
                  <a:spcPct val="35000"/>
                </a:spcAft>
              </a:pPr>
              <a:r>
                <a:rPr lang="en-US" sz="1000" b="0" kern="1200" dirty="0" smtClean="0"/>
                <a:t>Regulator Engagement </a:t>
              </a:r>
              <a:endParaRPr lang="en-US" sz="1000" b="0" kern="1200" dirty="0"/>
            </a:p>
          </p:txBody>
        </p:sp>
        <p:sp>
          <p:nvSpPr>
            <p:cNvPr id="49" name="Freeform 48"/>
            <p:cNvSpPr/>
            <p:nvPr/>
          </p:nvSpPr>
          <p:spPr>
            <a:xfrm>
              <a:off x="5864490" y="4643704"/>
              <a:ext cx="1962912" cy="1962912"/>
            </a:xfrm>
            <a:custGeom>
              <a:avLst/>
              <a:gdLst>
                <a:gd name="connsiteX0" fmla="*/ 131490 w 1962912"/>
                <a:gd name="connsiteY0" fmla="*/ 1472184 h 1962912"/>
                <a:gd name="connsiteX1" fmla="*/ 131490 w 1962912"/>
                <a:gd name="connsiteY1" fmla="*/ 490728 h 1962912"/>
                <a:gd name="connsiteX2" fmla="*/ 981456 w 1962912"/>
                <a:gd name="connsiteY2" fmla="*/ 0 h 1962912"/>
                <a:gd name="connsiteX3" fmla="*/ 981456 w 1962912"/>
                <a:gd name="connsiteY3" fmla="*/ 981456 h 1962912"/>
                <a:gd name="connsiteX4" fmla="*/ 131490 w 1962912"/>
                <a:gd name="connsiteY4" fmla="*/ 1472184 h 19629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62912" h="1962912">
                  <a:moveTo>
                    <a:pt x="131490" y="1472184"/>
                  </a:moveTo>
                  <a:cubicBezTo>
                    <a:pt x="-43830" y="1168520"/>
                    <a:pt x="-43830" y="794392"/>
                    <a:pt x="131490" y="490728"/>
                  </a:cubicBezTo>
                  <a:cubicBezTo>
                    <a:pt x="306810" y="187064"/>
                    <a:pt x="630815" y="0"/>
                    <a:pt x="981456" y="0"/>
                  </a:cubicBezTo>
                  <a:lnTo>
                    <a:pt x="981456" y="981456"/>
                  </a:lnTo>
                  <a:lnTo>
                    <a:pt x="131490" y="1472184"/>
                  </a:lnTo>
                  <a:close/>
                </a:path>
              </a:pathLst>
            </a:custGeom>
            <a:solidFill>
              <a:schemeClr val="accent1">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0070" tIns="428651" rIns="1047202" bIns="975461" numCol="1" spcCol="1270" anchor="ctr" anchorCtr="0">
              <a:noAutofit/>
            </a:bodyPr>
            <a:lstStyle/>
            <a:p>
              <a:pPr lvl="0" algn="ctr" defTabSz="444500">
                <a:lnSpc>
                  <a:spcPct val="90000"/>
                </a:lnSpc>
                <a:spcBef>
                  <a:spcPct val="0"/>
                </a:spcBef>
                <a:spcAft>
                  <a:spcPct val="35000"/>
                </a:spcAft>
              </a:pPr>
              <a:r>
                <a:rPr lang="en-US" sz="1000" kern="1200" dirty="0" smtClean="0"/>
                <a:t>MDA Engagement</a:t>
              </a:r>
              <a:endParaRPr lang="en-US" sz="1000" kern="1200" dirty="0"/>
            </a:p>
          </p:txBody>
        </p:sp>
        <p:sp>
          <p:nvSpPr>
            <p:cNvPr id="50" name="Circular Arrow 49"/>
            <p:cNvSpPr/>
            <p:nvPr/>
          </p:nvSpPr>
          <p:spPr>
            <a:xfrm>
              <a:off x="5823992" y="4522191"/>
              <a:ext cx="2205939" cy="2205939"/>
            </a:xfrm>
            <a:prstGeom prst="circularArrow">
              <a:avLst>
                <a:gd name="adj1" fmla="val 5085"/>
                <a:gd name="adj2" fmla="val 327528"/>
                <a:gd name="adj3" fmla="val 1472472"/>
                <a:gd name="adj4" fmla="val 16199432"/>
                <a:gd name="adj5" fmla="val 5932"/>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51" name="Circular Arrow 50"/>
            <p:cNvSpPr/>
            <p:nvPr/>
          </p:nvSpPr>
          <p:spPr>
            <a:xfrm>
              <a:off x="5783403" y="4592171"/>
              <a:ext cx="2205939" cy="2205939"/>
            </a:xfrm>
            <a:prstGeom prst="circularArrow">
              <a:avLst>
                <a:gd name="adj1" fmla="val 5085"/>
                <a:gd name="adj2" fmla="val 327528"/>
                <a:gd name="adj3" fmla="val 8671970"/>
                <a:gd name="adj4" fmla="val 1800502"/>
                <a:gd name="adj5" fmla="val 5932"/>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52" name="Circular Arrow 51"/>
            <p:cNvSpPr/>
            <p:nvPr/>
          </p:nvSpPr>
          <p:spPr>
            <a:xfrm>
              <a:off x="5742814" y="4522191"/>
              <a:ext cx="2205939" cy="2205939"/>
            </a:xfrm>
            <a:prstGeom prst="circularArrow">
              <a:avLst>
                <a:gd name="adj1" fmla="val 5085"/>
                <a:gd name="adj2" fmla="val 327528"/>
                <a:gd name="adj3" fmla="val 15873039"/>
                <a:gd name="adj4" fmla="val 9000000"/>
                <a:gd name="adj5" fmla="val 5932"/>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grpSp>
      <p:sp>
        <p:nvSpPr>
          <p:cNvPr id="56" name="TextBox 55"/>
          <p:cNvSpPr txBox="1"/>
          <p:nvPr/>
        </p:nvSpPr>
        <p:spPr>
          <a:xfrm>
            <a:off x="-9100" y="3039775"/>
            <a:ext cx="3733800" cy="369332"/>
          </a:xfrm>
          <a:prstGeom prst="rect">
            <a:avLst/>
          </a:prstGeom>
          <a:noFill/>
        </p:spPr>
        <p:txBody>
          <a:bodyPr wrap="square" rtlCol="0">
            <a:spAutoFit/>
          </a:bodyPr>
          <a:lstStyle/>
          <a:p>
            <a:r>
              <a:rPr lang="en-US" b="1" dirty="0" smtClean="0"/>
              <a:t>Summary of Activities</a:t>
            </a:r>
            <a:endParaRPr lang="en-US" b="1" dirty="0"/>
          </a:p>
        </p:txBody>
      </p:sp>
      <p:cxnSp>
        <p:nvCxnSpPr>
          <p:cNvPr id="57" name="Straight Connector 56"/>
          <p:cNvCxnSpPr/>
          <p:nvPr/>
        </p:nvCxnSpPr>
        <p:spPr>
          <a:xfrm>
            <a:off x="0" y="3401008"/>
            <a:ext cx="4452422" cy="0"/>
          </a:xfrm>
          <a:prstGeom prst="line">
            <a:avLst/>
          </a:prstGeom>
        </p:spPr>
        <p:style>
          <a:lnRef idx="1">
            <a:schemeClr val="accent1"/>
          </a:lnRef>
          <a:fillRef idx="0">
            <a:schemeClr val="accent1"/>
          </a:fillRef>
          <a:effectRef idx="0">
            <a:schemeClr val="accent1"/>
          </a:effectRef>
          <a:fontRef idx="minor">
            <a:schemeClr val="tx1"/>
          </a:fontRef>
        </p:style>
      </p:cxnSp>
      <p:sp>
        <p:nvSpPr>
          <p:cNvPr id="59" name="Rectangle 58"/>
          <p:cNvSpPr/>
          <p:nvPr/>
        </p:nvSpPr>
        <p:spPr>
          <a:xfrm>
            <a:off x="0" y="152400"/>
            <a:ext cx="9144000" cy="381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cap="small" dirty="0" smtClean="0">
                <a:solidFill>
                  <a:prstClr val="white"/>
                </a:solidFill>
                <a:latin typeface="Arial" panose="020B0604020202020204" pitchFamily="34" charset="0"/>
                <a:cs typeface="Arial" panose="020B0604020202020204" pitchFamily="34" charset="0"/>
              </a:rPr>
              <a:t>Technical</a:t>
            </a:r>
            <a:r>
              <a:rPr lang="en-US" sz="2000" b="1" cap="small" dirty="0" smtClean="0">
                <a:solidFill>
                  <a:prstClr val="white"/>
                </a:solidFill>
                <a:latin typeface="Verdana" pitchFamily="34" charset="0"/>
              </a:rPr>
              <a:t> committee on attraction of new listings</a:t>
            </a:r>
            <a:endParaRPr lang="en-US" sz="1600" i="1" dirty="0">
              <a:solidFill>
                <a:prstClr val="white"/>
              </a:solidFill>
              <a:latin typeface="Verdana" pitchFamily="34" charset="0"/>
            </a:endParaRPr>
          </a:p>
        </p:txBody>
      </p:sp>
      <p:cxnSp>
        <p:nvCxnSpPr>
          <p:cNvPr id="53" name="OTLSHAPE_TB_00000000000000000000000000000000_Separator5"/>
          <p:cNvCxnSpPr/>
          <p:nvPr>
            <p:custDataLst>
              <p:tags r:id="rId20"/>
            </p:custDataLst>
          </p:nvPr>
        </p:nvCxnSpPr>
        <p:spPr>
          <a:xfrm>
            <a:off x="7086600" y="5279938"/>
            <a:ext cx="0" cy="189791"/>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4" name="OTLSHAPE_TB_00000000000000000000000000000000_TimescaleInterval6"/>
          <p:cNvSpPr txBox="1"/>
          <p:nvPr>
            <p:custDataLst>
              <p:tags r:id="rId21"/>
            </p:custDataLst>
          </p:nvPr>
        </p:nvSpPr>
        <p:spPr>
          <a:xfrm>
            <a:off x="7315199" y="5305323"/>
            <a:ext cx="323992" cy="139022"/>
          </a:xfrm>
          <a:prstGeom prst="rect">
            <a:avLst/>
          </a:prstGeom>
          <a:noFill/>
        </p:spPr>
        <p:txBody>
          <a:bodyPr vert="horz" wrap="none" lIns="0" tIns="0" rIns="0" bIns="0" rtlCol="0" anchor="ctr" anchorCtr="0">
            <a:noAutofit/>
          </a:bodyPr>
          <a:lstStyle/>
          <a:p>
            <a:r>
              <a:rPr lang="en-US" sz="1400" spc="-20" dirty="0" smtClean="0">
                <a:solidFill>
                  <a:schemeClr val="lt1"/>
                </a:solidFill>
              </a:rPr>
              <a:t>November ‘18</a:t>
            </a:r>
            <a:endParaRPr lang="en-US" sz="1400" spc="-20" dirty="0">
              <a:solidFill>
                <a:schemeClr val="lt1"/>
              </a:solidFill>
            </a:endParaRPr>
          </a:p>
        </p:txBody>
      </p:sp>
      <p:sp>
        <p:nvSpPr>
          <p:cNvPr id="58" name="OTLSHAPE_M_2d20d7dcc94f4de2946e4373d494f10b_Title"/>
          <p:cNvSpPr txBox="1"/>
          <p:nvPr>
            <p:custDataLst>
              <p:tags r:id="rId22"/>
            </p:custDataLst>
          </p:nvPr>
        </p:nvSpPr>
        <p:spPr>
          <a:xfrm>
            <a:off x="7258878" y="5926126"/>
            <a:ext cx="1941444" cy="307777"/>
          </a:xfrm>
          <a:prstGeom prst="rect">
            <a:avLst/>
          </a:prstGeom>
          <a:noFill/>
          <a:ln>
            <a:noFill/>
          </a:ln>
        </p:spPr>
        <p:txBody>
          <a:bodyPr vert="horz" wrap="square" lIns="0" tIns="0" rIns="0" bIns="0" rtlCol="0" anchor="ctr" anchorCtr="0">
            <a:spAutoFit/>
          </a:bodyPr>
          <a:lstStyle/>
          <a:p>
            <a:pPr fontAlgn="b"/>
            <a:r>
              <a:rPr lang="en-US" sz="1000" spc="-22" dirty="0" smtClean="0">
                <a:solidFill>
                  <a:srgbClr val="C00000"/>
                </a:solidFill>
              </a:rPr>
              <a:t>Submission of Final Report</a:t>
            </a:r>
            <a:endParaRPr lang="en-US" sz="1000" spc="-22" dirty="0">
              <a:solidFill>
                <a:srgbClr val="002060"/>
              </a:solidFill>
            </a:endParaRPr>
          </a:p>
          <a:p>
            <a:pPr marL="171450" indent="-171450" fontAlgn="b">
              <a:buFont typeface="Arial" panose="020B0604020202020204" pitchFamily="34" charset="0"/>
              <a:buChar char="•"/>
            </a:pPr>
            <a:endParaRPr lang="en-US" sz="1000" spc="-22" dirty="0">
              <a:solidFill>
                <a:srgbClr val="C00000"/>
              </a:solidFill>
            </a:endParaRPr>
          </a:p>
        </p:txBody>
      </p:sp>
      <p:sp>
        <p:nvSpPr>
          <p:cNvPr id="60" name="OTLSHAPE_M_2d20d7dcc94f4de2946e4373d494f10b_Title"/>
          <p:cNvSpPr txBox="1"/>
          <p:nvPr>
            <p:custDataLst>
              <p:tags r:id="rId23"/>
            </p:custDataLst>
          </p:nvPr>
        </p:nvSpPr>
        <p:spPr>
          <a:xfrm>
            <a:off x="1447800" y="6096000"/>
            <a:ext cx="1941444" cy="615553"/>
          </a:xfrm>
          <a:prstGeom prst="rect">
            <a:avLst/>
          </a:prstGeom>
          <a:noFill/>
          <a:ln>
            <a:noFill/>
          </a:ln>
        </p:spPr>
        <p:txBody>
          <a:bodyPr vert="horz" wrap="square" lIns="0" tIns="0" rIns="0" bIns="0" rtlCol="0" anchor="ctr" anchorCtr="0">
            <a:spAutoFit/>
          </a:bodyPr>
          <a:lstStyle/>
          <a:p>
            <a:pPr fontAlgn="b"/>
            <a:r>
              <a:rPr lang="en-US" sz="1000" spc="-22" dirty="0" smtClean="0">
                <a:solidFill>
                  <a:srgbClr val="C00000"/>
                </a:solidFill>
              </a:rPr>
              <a:t>Nov-Dec 2016</a:t>
            </a:r>
            <a:endParaRPr lang="en-US" sz="1000" spc="-22" dirty="0" smtClean="0">
              <a:solidFill>
                <a:srgbClr val="C00000"/>
              </a:solidFill>
            </a:endParaRPr>
          </a:p>
          <a:p>
            <a:pPr marL="171450" indent="-171450" fontAlgn="b">
              <a:buFont typeface="Arial" panose="020B0604020202020204" pitchFamily="34" charset="0"/>
              <a:buChar char="•"/>
            </a:pPr>
            <a:r>
              <a:rPr lang="en-US" sz="1000" spc="-22" dirty="0" smtClean="0">
                <a:solidFill>
                  <a:srgbClr val="002060"/>
                </a:solidFill>
              </a:rPr>
              <a:t>Preliminary engagements with stakeholders and MDAs</a:t>
            </a:r>
            <a:endParaRPr lang="en-US" sz="1000" spc="-22" dirty="0">
              <a:solidFill>
                <a:srgbClr val="002060"/>
              </a:solidFill>
            </a:endParaRPr>
          </a:p>
          <a:p>
            <a:pPr marL="171450" indent="-171450" fontAlgn="b">
              <a:buFont typeface="Arial" panose="020B0604020202020204" pitchFamily="34" charset="0"/>
              <a:buChar char="•"/>
            </a:pPr>
            <a:endParaRPr lang="en-US" sz="1000" spc="-22" dirty="0">
              <a:solidFill>
                <a:srgbClr val="C00000"/>
              </a:solidFill>
            </a:endParaRPr>
          </a:p>
        </p:txBody>
      </p:sp>
      <p:cxnSp>
        <p:nvCxnSpPr>
          <p:cNvPr id="61" name="OTLSHAPE_M_22ba966897a34657afc169ade639a7fb_Connector1"/>
          <p:cNvCxnSpPr/>
          <p:nvPr>
            <p:custDataLst>
              <p:tags r:id="rId24"/>
            </p:custDataLst>
          </p:nvPr>
        </p:nvCxnSpPr>
        <p:spPr>
          <a:xfrm flipH="1">
            <a:off x="3124200" y="5943600"/>
            <a:ext cx="838200" cy="0"/>
          </a:xfrm>
          <a:prstGeom prst="line">
            <a:avLst/>
          </a:prstGeom>
          <a:ln w="12700" cap="flat" cmpd="sng" algn="ctr">
            <a:solidFill>
              <a:schemeClr val="accent3">
                <a:alpha val="34902"/>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2" name="OTLSHAPE_M_22ba966897a34657afc169ade639a7fb_Connector1"/>
          <p:cNvCxnSpPr/>
          <p:nvPr>
            <p:custDataLst>
              <p:tags r:id="rId25"/>
            </p:custDataLst>
          </p:nvPr>
        </p:nvCxnSpPr>
        <p:spPr>
          <a:xfrm flipH="1">
            <a:off x="3124200" y="6400800"/>
            <a:ext cx="533400" cy="0"/>
          </a:xfrm>
          <a:prstGeom prst="line">
            <a:avLst/>
          </a:prstGeom>
          <a:ln w="19050" cap="flat" cmpd="sng" algn="ctr">
            <a:solidFill>
              <a:schemeClr val="accent3">
                <a:alpha val="34902"/>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6" name="OTLSHAPE_M_22ba966897a34657afc169ade639a7fb_Connector1"/>
          <p:cNvCxnSpPr/>
          <p:nvPr>
            <p:custDataLst>
              <p:tags r:id="rId26"/>
            </p:custDataLst>
          </p:nvPr>
        </p:nvCxnSpPr>
        <p:spPr>
          <a:xfrm>
            <a:off x="3962400" y="5562600"/>
            <a:ext cx="0" cy="381000"/>
          </a:xfrm>
          <a:prstGeom prst="line">
            <a:avLst/>
          </a:prstGeom>
          <a:ln w="12700" cap="flat" cmpd="sng" algn="ctr">
            <a:solidFill>
              <a:schemeClr val="accent3">
                <a:alpha val="34902"/>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1" name="OTLSHAPE_M_22ba966897a34657afc169ade639a7fb_Connector1"/>
          <p:cNvCxnSpPr/>
          <p:nvPr>
            <p:custDataLst>
              <p:tags r:id="rId27"/>
            </p:custDataLst>
          </p:nvPr>
        </p:nvCxnSpPr>
        <p:spPr>
          <a:xfrm flipH="1">
            <a:off x="3124200" y="5410200"/>
            <a:ext cx="26986" cy="533400"/>
          </a:xfrm>
          <a:prstGeom prst="line">
            <a:avLst/>
          </a:prstGeom>
          <a:ln w="12700" cap="flat" cmpd="sng" algn="ctr">
            <a:solidFill>
              <a:schemeClr val="accent3">
                <a:alpha val="34902"/>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1" name="OTLSHAPE_M_22ba966897a34657afc169ade639a7fb_Connector1"/>
          <p:cNvCxnSpPr/>
          <p:nvPr>
            <p:custDataLst>
              <p:tags r:id="rId28"/>
            </p:custDataLst>
          </p:nvPr>
        </p:nvCxnSpPr>
        <p:spPr>
          <a:xfrm>
            <a:off x="3657600" y="5943600"/>
            <a:ext cx="0" cy="457200"/>
          </a:xfrm>
          <a:prstGeom prst="line">
            <a:avLst/>
          </a:prstGeom>
          <a:ln w="19050" cap="flat" cmpd="sng" algn="ctr">
            <a:solidFill>
              <a:schemeClr val="accent3">
                <a:alpha val="34902"/>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01" name="OTLSHAPE_M_2d20d7dcc94f4de2946e4373d494f10b_Title"/>
          <p:cNvSpPr txBox="1"/>
          <p:nvPr>
            <p:custDataLst>
              <p:tags r:id="rId29"/>
            </p:custDataLst>
          </p:nvPr>
        </p:nvSpPr>
        <p:spPr>
          <a:xfrm>
            <a:off x="5334000" y="5867400"/>
            <a:ext cx="1676400" cy="769441"/>
          </a:xfrm>
          <a:prstGeom prst="rect">
            <a:avLst/>
          </a:prstGeom>
          <a:noFill/>
          <a:ln>
            <a:noFill/>
          </a:ln>
        </p:spPr>
        <p:txBody>
          <a:bodyPr vert="horz" wrap="square" lIns="0" tIns="0" rIns="0" bIns="0" rtlCol="0" anchor="ctr" anchorCtr="0">
            <a:spAutoFit/>
          </a:bodyPr>
          <a:lstStyle/>
          <a:p>
            <a:pPr marL="171450" indent="-171450" fontAlgn="b">
              <a:buFont typeface="Arial" panose="020B0604020202020204" pitchFamily="34" charset="0"/>
              <a:buChar char="•"/>
            </a:pPr>
            <a:r>
              <a:rPr lang="en-US" sz="1000" spc="-22" dirty="0" smtClean="0">
                <a:solidFill>
                  <a:srgbClr val="002060"/>
                </a:solidFill>
              </a:rPr>
              <a:t>Follow –up meetings;</a:t>
            </a:r>
          </a:p>
          <a:p>
            <a:pPr marL="171450" indent="-171450" fontAlgn="b">
              <a:buFont typeface="Arial" panose="020B0604020202020204" pitchFamily="34" charset="0"/>
              <a:buChar char="•"/>
            </a:pPr>
            <a:r>
              <a:rPr lang="en-US" sz="1000" spc="-22" dirty="0" smtClean="0">
                <a:solidFill>
                  <a:srgbClr val="002060"/>
                </a:solidFill>
              </a:rPr>
              <a:t>Secured Listing through BPE;</a:t>
            </a:r>
          </a:p>
          <a:p>
            <a:pPr marL="171450" indent="-171450" fontAlgn="b">
              <a:buFont typeface="Arial" panose="020B0604020202020204" pitchFamily="34" charset="0"/>
              <a:buChar char="•"/>
            </a:pPr>
            <a:r>
              <a:rPr lang="en-US" sz="1000" spc="-22" dirty="0" smtClean="0">
                <a:solidFill>
                  <a:srgbClr val="002060"/>
                </a:solidFill>
              </a:rPr>
              <a:t>Working Group Meeting on streamlining issuance process</a:t>
            </a:r>
            <a:endParaRPr lang="en-US" sz="1000" spc="-22" dirty="0">
              <a:solidFill>
                <a:srgbClr val="002060"/>
              </a:solidFill>
            </a:endParaRPr>
          </a:p>
          <a:p>
            <a:pPr marL="171450" indent="-171450" fontAlgn="b">
              <a:buFont typeface="Arial" panose="020B0604020202020204" pitchFamily="34" charset="0"/>
              <a:buChar char="•"/>
            </a:pPr>
            <a:endParaRPr lang="en-US" sz="1000" spc="-22" dirty="0">
              <a:solidFill>
                <a:srgbClr val="C00000"/>
              </a:solidFill>
            </a:endParaRPr>
          </a:p>
        </p:txBody>
      </p:sp>
      <p:sp>
        <p:nvSpPr>
          <p:cNvPr id="102" name="Oval 3"/>
          <p:cNvSpPr>
            <a:spLocks noChangeArrowheads="1"/>
          </p:cNvSpPr>
          <p:nvPr/>
        </p:nvSpPr>
        <p:spPr bwMode="auto">
          <a:xfrm>
            <a:off x="4572000" y="2895600"/>
            <a:ext cx="990600" cy="990600"/>
          </a:xfrm>
          <a:prstGeom prst="ellipse">
            <a:avLst/>
          </a:prstGeom>
          <a:solidFill>
            <a:srgbClr val="DEEAF6"/>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 name="TextBox 102"/>
          <p:cNvSpPr txBox="1"/>
          <p:nvPr/>
        </p:nvSpPr>
        <p:spPr>
          <a:xfrm>
            <a:off x="4343400" y="2971800"/>
            <a:ext cx="1295400" cy="830997"/>
          </a:xfrm>
          <a:prstGeom prst="rect">
            <a:avLst/>
          </a:prstGeom>
          <a:noFill/>
        </p:spPr>
        <p:txBody>
          <a:bodyPr wrap="square" rtlCol="0">
            <a:spAutoFit/>
          </a:bodyPr>
          <a:lstStyle/>
          <a:p>
            <a:pPr algn="ctr"/>
            <a:r>
              <a:rPr lang="en-US" sz="4800" b="1" dirty="0" smtClean="0">
                <a:solidFill>
                  <a:schemeClr val="accent1">
                    <a:lumMod val="75000"/>
                  </a:schemeClr>
                </a:solidFill>
                <a:latin typeface="Algerian" pitchFamily="82" charset="0"/>
              </a:rPr>
              <a:t>12</a:t>
            </a:r>
            <a:endParaRPr lang="en-US" sz="4800" b="1" dirty="0">
              <a:solidFill>
                <a:schemeClr val="accent1">
                  <a:lumMod val="75000"/>
                </a:schemeClr>
              </a:solidFill>
              <a:latin typeface="Algerian" pitchFamily="82" charset="0"/>
            </a:endParaRPr>
          </a:p>
        </p:txBody>
      </p:sp>
      <p:pic>
        <p:nvPicPr>
          <p:cNvPr id="10242" name="Picture 2" descr="Related image"/>
          <p:cNvPicPr>
            <a:picLocks noChangeAspect="1" noChangeArrowheads="1"/>
          </p:cNvPicPr>
          <p:nvPr/>
        </p:nvPicPr>
        <p:blipFill>
          <a:blip r:embed="rId34" cstate="print"/>
          <a:srcRect/>
          <a:stretch>
            <a:fillRect/>
          </a:stretch>
        </p:blipFill>
        <p:spPr bwMode="auto">
          <a:xfrm>
            <a:off x="7924800" y="3733800"/>
            <a:ext cx="1028700" cy="1028701"/>
          </a:xfrm>
          <a:prstGeom prst="rect">
            <a:avLst/>
          </a:prstGeom>
          <a:noFill/>
        </p:spPr>
      </p:pic>
      <p:cxnSp>
        <p:nvCxnSpPr>
          <p:cNvPr id="104" name="OTLSHAPE_M_22ba966897a34657afc169ade639a7fb_Connector1"/>
          <p:cNvCxnSpPr/>
          <p:nvPr>
            <p:custDataLst>
              <p:tags r:id="rId30"/>
            </p:custDataLst>
          </p:nvPr>
        </p:nvCxnSpPr>
        <p:spPr>
          <a:xfrm>
            <a:off x="7772400" y="4191000"/>
            <a:ext cx="0" cy="1052388"/>
          </a:xfrm>
          <a:prstGeom prst="line">
            <a:avLst/>
          </a:prstGeom>
          <a:ln w="9525" cap="flat" cmpd="sng" algn="ctr">
            <a:solidFill>
              <a:schemeClr val="accent1">
                <a:alpha val="34902"/>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06" name="OTLSHAPE_M_22ba966897a34657afc169ade639a7fb_Shape"/>
          <p:cNvSpPr/>
          <p:nvPr>
            <p:custDataLst>
              <p:tags r:id="rId31"/>
            </p:custDataLst>
          </p:nvPr>
        </p:nvSpPr>
        <p:spPr>
          <a:xfrm rot="16200000">
            <a:off x="7798421" y="4164979"/>
            <a:ext cx="123364" cy="175406"/>
          </a:xfrm>
          <a:prstGeom prst="flowChartMerge">
            <a:avLst/>
          </a:prstGeom>
          <a:solidFill>
            <a:schemeClr val="tx2"/>
          </a:solidFill>
          <a:ln w="12700" cap="flat" cmpd="sng" algn="ctr">
            <a:noFill/>
            <a:prstDash val="solid"/>
            <a:miter lim="800000"/>
          </a:ln>
          <a:effectLst/>
          <a:scene3d>
            <a:camera prst="orthographicFront"/>
            <a:lightRig rig="threePt" dir="t"/>
          </a:scene3d>
          <a:sp3d>
            <a:bevelT h="12700"/>
          </a:sp3d>
          <a:extLst>
            <a:ext uri="{91240B29-F687-4F45-9708-019B960494DF}">
              <a14:hiddenLine xmlns="" xmlns:a14="http://schemas.microsoft.com/office/drawing/2010/main" w="12700" cap="flat" cmpd="sng" algn="ctr">
                <a:solidFill>
                  <a:schemeClr val="accent1">
                    <a:shade val="50000"/>
                  </a:schemeClr>
                </a:solidFill>
                <a:prstDash val="solid"/>
                <a:miter lim="800000"/>
              </a14:hiddenLine>
            </a:ext>
            <a:ext uri="{AF507438-7753-43E0-B8FC-AC1667EBCBE1}">
              <a14:hiddenEffects xmlns="" xmlns:a14="http://schemas.microsoft.com/office/drawing/2010/main">
                <a:effectLst>
                  <a:outerShdw>
                    <a:scrgbClr r="0" g="0" b="0">
                      <a:alpha val="50000"/>
                    </a:scrgbClr>
                  </a:outerShdw>
                </a:effectLst>
              </a14:hiddenEffects>
            </a:ext>
            <a:ext uri="{53640926-AAD7-44D8-BBD7-CCE9431645EC}">
              <a14:shadowObscured xmlns=""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 xmlns:p14="http://schemas.microsoft.com/office/powerpoint/2010/main" val="25740298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28600"/>
            <a:ext cx="8229600" cy="381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smtClean="0">
                <a:solidFill>
                  <a:prstClr val="white"/>
                </a:solidFill>
                <a:latin typeface="Baskerville Old Face" pitchFamily="18" charset="0"/>
              </a:rPr>
              <a:t>Our Approach</a:t>
            </a:r>
            <a:endParaRPr lang="en-US" sz="2800" b="1" dirty="0">
              <a:solidFill>
                <a:prstClr val="white"/>
              </a:solidFill>
              <a:latin typeface="Baskerville Old Face" pitchFamily="18" charset="0"/>
            </a:endParaRPr>
          </a:p>
        </p:txBody>
      </p:sp>
      <p:cxnSp>
        <p:nvCxnSpPr>
          <p:cNvPr id="6" name="Straight Connector 5"/>
          <p:cNvCxnSpPr/>
          <p:nvPr/>
        </p:nvCxnSpPr>
        <p:spPr>
          <a:xfrm>
            <a:off x="0" y="685800"/>
            <a:ext cx="8229600" cy="0"/>
          </a:xfrm>
          <a:prstGeom prst="line">
            <a:avLst/>
          </a:prstGeom>
          <a:ln w="19050">
            <a:solidFill>
              <a:srgbClr val="A48308"/>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3CDC2C1C-18FD-46BB-8A79-D9FA6DD736E4}" type="slidenum">
              <a:rPr lang="en-US" smtClean="0">
                <a:solidFill>
                  <a:prstClr val="black">
                    <a:tint val="75000"/>
                  </a:prstClr>
                </a:solidFill>
              </a:rPr>
              <a:pPr/>
              <a:t>3</a:t>
            </a:fld>
            <a:endParaRPr lang="en-US">
              <a:solidFill>
                <a:prstClr val="black">
                  <a:tint val="75000"/>
                </a:prstClr>
              </a:solidFill>
            </a:endParaRPr>
          </a:p>
        </p:txBody>
      </p:sp>
      <p:pic>
        <p:nvPicPr>
          <p:cNvPr id="10" name="Picture 9" descr="C:\Users\piiwelomen\Desktop\images.jpg"/>
          <p:cNvPicPr/>
          <p:nvPr/>
        </p:nvPicPr>
        <p:blipFill>
          <a:blip r:embed="rId3" cstate="print"/>
          <a:srcRect/>
          <a:stretch>
            <a:fillRect/>
          </a:stretch>
        </p:blipFill>
        <p:spPr bwMode="auto">
          <a:xfrm>
            <a:off x="8229600" y="152400"/>
            <a:ext cx="762000" cy="552450"/>
          </a:xfrm>
          <a:prstGeom prst="rect">
            <a:avLst/>
          </a:prstGeom>
          <a:noFill/>
          <a:effectLst>
            <a:outerShdw blurRad="228600" dir="4440000" sx="102000" sy="102000" algn="ctr" rotWithShape="0">
              <a:schemeClr val="tx2">
                <a:lumMod val="40000"/>
                <a:lumOff val="60000"/>
                <a:alpha val="49000"/>
              </a:schemeClr>
            </a:outerShdw>
          </a:effectLst>
        </p:spPr>
      </p:pic>
      <p:sp>
        <p:nvSpPr>
          <p:cNvPr id="13" name="TextBox 12"/>
          <p:cNvSpPr txBox="1"/>
          <p:nvPr/>
        </p:nvSpPr>
        <p:spPr>
          <a:xfrm>
            <a:off x="304800" y="3048000"/>
            <a:ext cx="1447800" cy="738664"/>
          </a:xfrm>
          <a:prstGeom prst="rect">
            <a:avLst/>
          </a:prstGeom>
          <a:noFill/>
        </p:spPr>
        <p:txBody>
          <a:bodyPr wrap="square" rtlCol="0">
            <a:spAutoFit/>
          </a:bodyPr>
          <a:lstStyle/>
          <a:p>
            <a:pPr algn="ctr"/>
            <a:r>
              <a:rPr lang="en-US" sz="1400" b="1" dirty="0" smtClean="0">
                <a:solidFill>
                  <a:srgbClr val="002060"/>
                </a:solidFill>
                <a:latin typeface="Palatino Linotype" pitchFamily="18" charset="0"/>
                <a:ea typeface="Calibri" pitchFamily="34" charset="0"/>
                <a:cs typeface="Courier New" pitchFamily="49" charset="0"/>
              </a:rPr>
              <a:t>Engagement with </a:t>
            </a:r>
            <a:endParaRPr lang="en-US" sz="1400" b="1" dirty="0" smtClean="0">
              <a:solidFill>
                <a:srgbClr val="002060"/>
              </a:solidFill>
              <a:latin typeface="Palatino Linotype" pitchFamily="18" charset="0"/>
              <a:ea typeface="Calibri" pitchFamily="34" charset="0"/>
              <a:cs typeface="Courier New" pitchFamily="49" charset="0"/>
            </a:endParaRPr>
          </a:p>
          <a:p>
            <a:pPr algn="ctr"/>
            <a:r>
              <a:rPr lang="en-US" sz="1400" b="1" dirty="0" smtClean="0">
                <a:solidFill>
                  <a:srgbClr val="002060"/>
                </a:solidFill>
                <a:latin typeface="Palatino Linotype" pitchFamily="18" charset="0"/>
                <a:ea typeface="Calibri" pitchFamily="34" charset="0"/>
                <a:cs typeface="Courier New" pitchFamily="49" charset="0"/>
              </a:rPr>
              <a:t>MDAs</a:t>
            </a:r>
            <a:endParaRPr lang="en-US" sz="1400" b="1" dirty="0" smtClean="0">
              <a:solidFill>
                <a:srgbClr val="002060"/>
              </a:solidFill>
              <a:latin typeface="Palatino Linotype" pitchFamily="18" charset="0"/>
              <a:ea typeface="Calibri" pitchFamily="34" charset="0"/>
              <a:cs typeface="Courier New" pitchFamily="49" charset="0"/>
            </a:endParaRPr>
          </a:p>
        </p:txBody>
      </p:sp>
      <p:sp>
        <p:nvSpPr>
          <p:cNvPr id="4100" name="Rectangle 4"/>
          <p:cNvSpPr>
            <a:spLocks noChangeArrowheads="1"/>
          </p:cNvSpPr>
          <p:nvPr/>
        </p:nvSpPr>
        <p:spPr bwMode="auto">
          <a:xfrm>
            <a:off x="2209800" y="5002888"/>
            <a:ext cx="5715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lang="en-US" sz="1400" dirty="0" smtClean="0">
                <a:solidFill>
                  <a:prstClr val="black"/>
                </a:solidFill>
                <a:latin typeface="Palatino Linotype" pitchFamily="18" charset="0"/>
                <a:ea typeface="Calibri" pitchFamily="34" charset="0"/>
                <a:cs typeface="Courier New" pitchFamily="49" charset="0"/>
              </a:rPr>
              <a:t>Hosted the CAMMIC Working Group on the Issuance Process with the aim of identifying </a:t>
            </a:r>
            <a:r>
              <a:rPr lang="en-US" sz="1400" smtClean="0">
                <a:solidFill>
                  <a:prstClr val="black"/>
                </a:solidFill>
                <a:latin typeface="Palatino Linotype" pitchFamily="18" charset="0"/>
                <a:ea typeface="Calibri" pitchFamily="34" charset="0"/>
                <a:cs typeface="Courier New" pitchFamily="49" charset="0"/>
              </a:rPr>
              <a:t>the </a:t>
            </a:r>
            <a:r>
              <a:rPr lang="en-US" sz="1400" smtClean="0">
                <a:solidFill>
                  <a:prstClr val="black"/>
                </a:solidFill>
                <a:latin typeface="Palatino Linotype" pitchFamily="18" charset="0"/>
                <a:ea typeface="Calibri" pitchFamily="34" charset="0"/>
                <a:cs typeface="Courier New" pitchFamily="49" charset="0"/>
              </a:rPr>
              <a:t>impediments to </a:t>
            </a:r>
            <a:r>
              <a:rPr lang="en-US" sz="1400" dirty="0" smtClean="0">
                <a:solidFill>
                  <a:prstClr val="black"/>
                </a:solidFill>
                <a:latin typeface="Palatino Linotype" pitchFamily="18" charset="0"/>
                <a:ea typeface="Calibri" pitchFamily="34" charset="0"/>
                <a:cs typeface="Courier New" pitchFamily="49" charset="0"/>
              </a:rPr>
              <a:t>new issuances and listings.</a:t>
            </a:r>
          </a:p>
        </p:txBody>
      </p:sp>
      <p:sp>
        <p:nvSpPr>
          <p:cNvPr id="16" name="Oval 15"/>
          <p:cNvSpPr/>
          <p:nvPr/>
        </p:nvSpPr>
        <p:spPr>
          <a:xfrm>
            <a:off x="304800" y="914400"/>
            <a:ext cx="1524000" cy="1371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457200" y="1066800"/>
            <a:ext cx="1219200" cy="954107"/>
          </a:xfrm>
          <a:prstGeom prst="rect">
            <a:avLst/>
          </a:prstGeom>
          <a:noFill/>
        </p:spPr>
        <p:txBody>
          <a:bodyPr wrap="square" rtlCol="0">
            <a:spAutoFit/>
          </a:bodyPr>
          <a:lstStyle/>
          <a:p>
            <a:pPr lvl="0" algn="ctr" fontAlgn="base">
              <a:spcBef>
                <a:spcPct val="0"/>
              </a:spcBef>
              <a:spcAft>
                <a:spcPct val="0"/>
              </a:spcAft>
              <a:tabLst>
                <a:tab pos="457200" algn="l"/>
              </a:tabLst>
            </a:pPr>
            <a:r>
              <a:rPr lang="en-US" sz="1400" b="1" dirty="0" smtClean="0">
                <a:solidFill>
                  <a:srgbClr val="002060"/>
                </a:solidFill>
                <a:latin typeface="Palatino Linotype" pitchFamily="18" charset="0"/>
                <a:ea typeface="Calibri" pitchFamily="34" charset="0"/>
                <a:cs typeface="Courier New" pitchFamily="49" charset="0"/>
              </a:rPr>
              <a:t>Engagement with Industry Groups</a:t>
            </a:r>
            <a:endParaRPr lang="en-US" sz="1400" dirty="0" smtClean="0">
              <a:latin typeface="Arial" pitchFamily="34" charset="0"/>
              <a:cs typeface="Arial" pitchFamily="34" charset="0"/>
            </a:endParaRPr>
          </a:p>
        </p:txBody>
      </p:sp>
      <p:sp>
        <p:nvSpPr>
          <p:cNvPr id="19" name="Rectangle 18"/>
          <p:cNvSpPr/>
          <p:nvPr/>
        </p:nvSpPr>
        <p:spPr>
          <a:xfrm>
            <a:off x="2133600" y="990600"/>
            <a:ext cx="6489700" cy="1169551"/>
          </a:xfrm>
          <a:prstGeom prst="rect">
            <a:avLst/>
          </a:prstGeom>
        </p:spPr>
        <p:txBody>
          <a:bodyPr wrap="square">
            <a:spAutoFit/>
          </a:bodyPr>
          <a:lstStyle/>
          <a:p>
            <a:pPr lvl="0" eaLnBrk="0" fontAlgn="base" hangingPunct="0">
              <a:spcBef>
                <a:spcPct val="0"/>
              </a:spcBef>
              <a:spcAft>
                <a:spcPct val="0"/>
              </a:spcAft>
              <a:buFontTx/>
              <a:buChar char="•"/>
              <a:tabLst>
                <a:tab pos="457200" algn="l"/>
              </a:tabLst>
            </a:pPr>
            <a:r>
              <a:rPr lang="en-US" sz="1400" dirty="0" smtClean="0">
                <a:solidFill>
                  <a:prstClr val="black"/>
                </a:solidFill>
                <a:latin typeface="Palatino Linotype" pitchFamily="18" charset="0"/>
                <a:ea typeface="Calibri" pitchFamily="34" charset="0"/>
                <a:cs typeface="Courier New" pitchFamily="49" charset="0"/>
              </a:rPr>
              <a:t>Conducted </a:t>
            </a:r>
            <a:r>
              <a:rPr lang="en-US" sz="1400" dirty="0" smtClean="0">
                <a:solidFill>
                  <a:prstClr val="black"/>
                </a:solidFill>
                <a:latin typeface="Palatino Linotype" pitchFamily="18" charset="0"/>
                <a:ea typeface="Calibri" pitchFamily="34" charset="0"/>
                <a:cs typeface="Courier New" pitchFamily="49" charset="0"/>
              </a:rPr>
              <a:t>sector/industry readiness assessment</a:t>
            </a:r>
            <a:endParaRPr lang="en-US" sz="1400" dirty="0" smtClean="0">
              <a:solidFill>
                <a:prstClr val="black"/>
              </a:solidFill>
              <a:latin typeface="Arial" pitchFamily="34" charset="0"/>
              <a:cs typeface="Arial" pitchFamily="34" charset="0"/>
            </a:endParaRPr>
          </a:p>
          <a:p>
            <a:pPr lvl="0" eaLnBrk="0" fontAlgn="base" hangingPunct="0">
              <a:spcBef>
                <a:spcPct val="0"/>
              </a:spcBef>
              <a:spcAft>
                <a:spcPct val="0"/>
              </a:spcAft>
              <a:buFontTx/>
              <a:buChar char="•"/>
              <a:tabLst>
                <a:tab pos="457200" algn="l"/>
              </a:tabLst>
            </a:pPr>
            <a:r>
              <a:rPr lang="en-US" sz="1400" dirty="0" smtClean="0">
                <a:solidFill>
                  <a:prstClr val="black"/>
                </a:solidFill>
                <a:latin typeface="Palatino Linotype" pitchFamily="18" charset="0"/>
                <a:ea typeface="Calibri" pitchFamily="34" charset="0"/>
                <a:cs typeface="Courier New" pitchFamily="49" charset="0"/>
              </a:rPr>
              <a:t>Identified </a:t>
            </a:r>
            <a:r>
              <a:rPr lang="en-US" sz="1400" dirty="0" smtClean="0">
                <a:solidFill>
                  <a:prstClr val="black"/>
                </a:solidFill>
                <a:latin typeface="Palatino Linotype" pitchFamily="18" charset="0"/>
                <a:ea typeface="Calibri" pitchFamily="34" charset="0"/>
                <a:cs typeface="Courier New" pitchFamily="49" charset="0"/>
              </a:rPr>
              <a:t>key strategic industry groups/associations </a:t>
            </a:r>
            <a:endParaRPr lang="en-US" sz="1400" dirty="0" smtClean="0">
              <a:solidFill>
                <a:prstClr val="black"/>
              </a:solidFill>
              <a:latin typeface="Arial" pitchFamily="34" charset="0"/>
              <a:cs typeface="Arial" pitchFamily="34" charset="0"/>
            </a:endParaRPr>
          </a:p>
          <a:p>
            <a:pPr eaLnBrk="0" fontAlgn="base" hangingPunct="0">
              <a:spcBef>
                <a:spcPct val="0"/>
              </a:spcBef>
              <a:spcAft>
                <a:spcPct val="0"/>
              </a:spcAft>
              <a:buFontTx/>
              <a:buChar char="•"/>
              <a:tabLst>
                <a:tab pos="457200" algn="l"/>
              </a:tabLst>
            </a:pPr>
            <a:r>
              <a:rPr lang="en-US" sz="1400" dirty="0" smtClean="0">
                <a:solidFill>
                  <a:prstClr val="black"/>
                </a:solidFill>
                <a:latin typeface="Palatino Linotype" pitchFamily="18" charset="0"/>
                <a:ea typeface="Calibri" pitchFamily="34" charset="0"/>
                <a:cs typeface="Courier New" pitchFamily="49" charset="0"/>
              </a:rPr>
              <a:t>Engaged industry groups to elicit feedback on listing impediments.</a:t>
            </a:r>
            <a:endParaRPr lang="en-US" sz="1400" dirty="0" smtClean="0">
              <a:solidFill>
                <a:prstClr val="black"/>
              </a:solidFill>
              <a:latin typeface="Arial" pitchFamily="34" charset="0"/>
              <a:cs typeface="Arial" pitchFamily="34" charset="0"/>
            </a:endParaRPr>
          </a:p>
          <a:p>
            <a:pPr lvl="0" eaLnBrk="0" fontAlgn="base" hangingPunct="0">
              <a:spcBef>
                <a:spcPct val="0"/>
              </a:spcBef>
              <a:spcAft>
                <a:spcPct val="0"/>
              </a:spcAft>
              <a:buFontTx/>
              <a:buChar char="•"/>
              <a:tabLst>
                <a:tab pos="457200" algn="l"/>
              </a:tabLst>
            </a:pPr>
            <a:r>
              <a:rPr lang="en-US" sz="1400" dirty="0" smtClean="0">
                <a:solidFill>
                  <a:prstClr val="black"/>
                </a:solidFill>
                <a:latin typeface="Palatino Linotype" pitchFamily="18" charset="0"/>
                <a:ea typeface="Calibri" pitchFamily="34" charset="0"/>
                <a:cs typeface="Courier New" pitchFamily="49" charset="0"/>
              </a:rPr>
              <a:t>Secured commitments to educate members and platforms for educating members</a:t>
            </a:r>
            <a:endParaRPr lang="en-US" sz="1400" dirty="0" smtClean="0">
              <a:solidFill>
                <a:prstClr val="black"/>
              </a:solidFill>
              <a:latin typeface="Arial" pitchFamily="34" charset="0"/>
              <a:cs typeface="Arial" pitchFamily="34" charset="0"/>
            </a:endParaRPr>
          </a:p>
        </p:txBody>
      </p:sp>
      <p:sp>
        <p:nvSpPr>
          <p:cNvPr id="20" name="Oval 19"/>
          <p:cNvSpPr/>
          <p:nvPr/>
        </p:nvSpPr>
        <p:spPr>
          <a:xfrm>
            <a:off x="228600" y="2743200"/>
            <a:ext cx="1524000" cy="1371600"/>
          </a:xfrm>
          <a:prstGeom prst="ellipse">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2133600" y="2895600"/>
            <a:ext cx="6324600" cy="1354217"/>
          </a:xfrm>
          <a:prstGeom prst="rect">
            <a:avLst/>
          </a:prstGeom>
        </p:spPr>
        <p:txBody>
          <a:bodyPr wrap="square">
            <a:spAutoFit/>
          </a:bodyPr>
          <a:lstStyle/>
          <a:p>
            <a:pPr eaLnBrk="0" fontAlgn="base" hangingPunct="0">
              <a:spcBef>
                <a:spcPct val="0"/>
              </a:spcBef>
              <a:spcAft>
                <a:spcPct val="0"/>
              </a:spcAft>
              <a:buFontTx/>
              <a:buChar char="•"/>
              <a:tabLst>
                <a:tab pos="457200" algn="l"/>
              </a:tabLst>
            </a:pPr>
            <a:r>
              <a:rPr lang="en-US" sz="1400" dirty="0" smtClean="0">
                <a:solidFill>
                  <a:prstClr val="black"/>
                </a:solidFill>
                <a:latin typeface="Palatino Linotype" pitchFamily="18" charset="0"/>
                <a:ea typeface="Calibri" pitchFamily="34" charset="0"/>
                <a:cs typeface="Courier New" pitchFamily="49" charset="0"/>
              </a:rPr>
              <a:t>Prepared report on listing incentives and impediments based on feedback from industry engagement; </a:t>
            </a:r>
            <a:endParaRPr lang="en-US" sz="1400" dirty="0" smtClean="0">
              <a:solidFill>
                <a:prstClr val="black"/>
              </a:solidFill>
              <a:latin typeface="Palatino Linotype" pitchFamily="18" charset="0"/>
              <a:ea typeface="Calibri" pitchFamily="34" charset="0"/>
              <a:cs typeface="Courier New" pitchFamily="49" charset="0"/>
            </a:endParaRPr>
          </a:p>
          <a:p>
            <a:pPr eaLnBrk="0" fontAlgn="base" hangingPunct="0">
              <a:spcBef>
                <a:spcPct val="0"/>
              </a:spcBef>
              <a:spcAft>
                <a:spcPct val="0"/>
              </a:spcAft>
              <a:buFontTx/>
              <a:buChar char="•"/>
              <a:tabLst>
                <a:tab pos="457200" algn="l"/>
              </a:tabLst>
            </a:pPr>
            <a:endParaRPr lang="en-US" sz="1400" dirty="0" smtClean="0">
              <a:solidFill>
                <a:prstClr val="black"/>
              </a:solidFill>
              <a:latin typeface="Palatino Linotype" pitchFamily="18" charset="0"/>
              <a:ea typeface="Calibri" pitchFamily="34" charset="0"/>
              <a:cs typeface="Courier New" pitchFamily="49" charset="0"/>
            </a:endParaRPr>
          </a:p>
          <a:p>
            <a:pPr eaLnBrk="0" fontAlgn="base" hangingPunct="0">
              <a:spcBef>
                <a:spcPct val="0"/>
              </a:spcBef>
              <a:spcAft>
                <a:spcPct val="0"/>
              </a:spcAft>
              <a:buFontTx/>
              <a:buChar char="•"/>
              <a:tabLst>
                <a:tab pos="457200" algn="l"/>
              </a:tabLst>
            </a:pPr>
            <a:r>
              <a:rPr lang="en-US" sz="1400" dirty="0" smtClean="0">
                <a:solidFill>
                  <a:prstClr val="black"/>
                </a:solidFill>
                <a:latin typeface="Palatino Linotype" pitchFamily="18" charset="0"/>
                <a:ea typeface="Calibri" pitchFamily="34" charset="0"/>
                <a:cs typeface="Courier New" pitchFamily="49" charset="0"/>
              </a:rPr>
              <a:t>Engaged with policy makers and industry regulators and proposed requisite enabling frameworks and incentives to promote listings </a:t>
            </a:r>
          </a:p>
          <a:p>
            <a:pPr lvl="0" eaLnBrk="0" fontAlgn="base" hangingPunct="0">
              <a:spcBef>
                <a:spcPct val="0"/>
              </a:spcBef>
              <a:spcAft>
                <a:spcPct val="0"/>
              </a:spcAft>
              <a:buFontTx/>
              <a:buChar char="•"/>
              <a:tabLst>
                <a:tab pos="457200" algn="l"/>
              </a:tabLst>
            </a:pPr>
            <a:endParaRPr lang="en-US" sz="1200" dirty="0" smtClean="0">
              <a:solidFill>
                <a:prstClr val="black"/>
              </a:solidFill>
              <a:latin typeface="Palatino Linotype" pitchFamily="18" charset="0"/>
              <a:ea typeface="Calibri" pitchFamily="34" charset="0"/>
              <a:cs typeface="Courier New" pitchFamily="49" charset="0"/>
            </a:endParaRPr>
          </a:p>
        </p:txBody>
      </p:sp>
      <p:sp>
        <p:nvSpPr>
          <p:cNvPr id="22" name="Oval 21"/>
          <p:cNvSpPr/>
          <p:nvPr/>
        </p:nvSpPr>
        <p:spPr>
          <a:xfrm>
            <a:off x="304800" y="4572000"/>
            <a:ext cx="1524000" cy="1371600"/>
          </a:xfrm>
          <a:prstGeom prst="ellipse">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457200" y="4876800"/>
            <a:ext cx="1219200" cy="738664"/>
          </a:xfrm>
          <a:prstGeom prst="rect">
            <a:avLst/>
          </a:prstGeom>
        </p:spPr>
        <p:txBody>
          <a:bodyPr wrap="square">
            <a:spAutoFit/>
          </a:bodyPr>
          <a:lstStyle/>
          <a:p>
            <a:pPr lvl="0" algn="ctr" eaLnBrk="0" fontAlgn="base" hangingPunct="0">
              <a:spcBef>
                <a:spcPct val="0"/>
              </a:spcBef>
              <a:spcAft>
                <a:spcPct val="0"/>
              </a:spcAft>
              <a:tabLst>
                <a:tab pos="457200" algn="l"/>
              </a:tabLst>
            </a:pPr>
            <a:r>
              <a:rPr lang="en-US" sz="1400" b="1" dirty="0" smtClean="0">
                <a:solidFill>
                  <a:srgbClr val="002060"/>
                </a:solidFill>
                <a:latin typeface="Palatino Linotype" pitchFamily="18" charset="0"/>
                <a:ea typeface="Calibri" pitchFamily="34" charset="0"/>
                <a:cs typeface="Courier New" pitchFamily="49" charset="0"/>
              </a:rPr>
              <a:t>Engagement with Regulators</a:t>
            </a:r>
          </a:p>
        </p:txBody>
      </p:sp>
    </p:spTree>
    <p:extLst>
      <p:ext uri="{BB962C8B-B14F-4D97-AF65-F5344CB8AC3E}">
        <p14:creationId xmlns="" xmlns:p14="http://schemas.microsoft.com/office/powerpoint/2010/main" val="2824503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0" y="609600"/>
            <a:ext cx="9144000" cy="1588"/>
          </a:xfrm>
          <a:prstGeom prst="line">
            <a:avLst/>
          </a:prstGeom>
          <a:ln w="19050">
            <a:solidFill>
              <a:srgbClr val="A48308"/>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0" y="152400"/>
            <a:ext cx="9144000" cy="381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cap="small" dirty="0" smtClean="0">
                <a:solidFill>
                  <a:prstClr val="white"/>
                </a:solidFill>
                <a:latin typeface="Arial" panose="020B0604020202020204" pitchFamily="34" charset="0"/>
                <a:cs typeface="Arial" panose="020B0604020202020204" pitchFamily="34" charset="0"/>
              </a:rPr>
              <a:t>Highlights of key </a:t>
            </a:r>
            <a:r>
              <a:rPr lang="en-US" sz="2000" b="1" cap="small" dirty="0" smtClean="0">
                <a:solidFill>
                  <a:prstClr val="white"/>
                </a:solidFill>
                <a:latin typeface="Arial" panose="020B0604020202020204" pitchFamily="34" charset="0"/>
                <a:cs typeface="Arial" panose="020B0604020202020204" pitchFamily="34" charset="0"/>
              </a:rPr>
              <a:t>Engagements</a:t>
            </a:r>
            <a:endParaRPr lang="en-US" sz="1600" i="1" dirty="0">
              <a:solidFill>
                <a:prstClr val="white"/>
              </a:solidFill>
              <a:latin typeface="Arial" panose="020B0604020202020204" pitchFamily="34" charset="0"/>
              <a:cs typeface="Arial" panose="020B0604020202020204" pitchFamily="34" charset="0"/>
            </a:endParaRPr>
          </a:p>
        </p:txBody>
      </p:sp>
      <p:graphicFrame>
        <p:nvGraphicFramePr>
          <p:cNvPr id="8" name="Table 7"/>
          <p:cNvGraphicFramePr>
            <a:graphicFrameLocks noGrp="1"/>
          </p:cNvGraphicFramePr>
          <p:nvPr/>
        </p:nvGraphicFramePr>
        <p:xfrm>
          <a:off x="228600" y="685800"/>
          <a:ext cx="8763000" cy="5942104"/>
        </p:xfrm>
        <a:graphic>
          <a:graphicData uri="http://schemas.openxmlformats.org/drawingml/2006/table">
            <a:tbl>
              <a:tblPr firstRow="1" bandRow="1">
                <a:tableStyleId>{BC89EF96-8CEA-46FF-86C4-4CE0E7609802}</a:tableStyleId>
              </a:tblPr>
              <a:tblGrid>
                <a:gridCol w="1981200"/>
                <a:gridCol w="6781800"/>
              </a:tblGrid>
              <a:tr h="902254">
                <a:tc>
                  <a:txBody>
                    <a:bodyPr/>
                    <a:lstStyle/>
                    <a:p>
                      <a:pPr marL="0" marR="0" algn="just">
                        <a:lnSpc>
                          <a:spcPct val="107000"/>
                        </a:lnSpc>
                        <a:spcBef>
                          <a:spcPts val="0"/>
                        </a:spcBef>
                        <a:spcAft>
                          <a:spcPts val="800"/>
                        </a:spcAft>
                      </a:pPr>
                      <a:r>
                        <a:rPr lang="en-US" sz="1200" dirty="0">
                          <a:latin typeface="Palatino Linotype" pitchFamily="18" charset="0"/>
                        </a:rPr>
                        <a:t>Nigerian Communication Commission (NCC)</a:t>
                      </a:r>
                      <a:endParaRPr lang="en-US" sz="1100" dirty="0">
                        <a:latin typeface="Palatino Linotype" pitchFamily="18" charset="0"/>
                        <a:ea typeface="Calibri"/>
                        <a:cs typeface="Times New Roman"/>
                      </a:endParaRPr>
                    </a:p>
                  </a:txBody>
                  <a:tcPr marL="68580" marR="68580" marT="0" marB="0"/>
                </a:tc>
                <a:tc>
                  <a:txBody>
                    <a:bodyPr/>
                    <a:lstStyle/>
                    <a:p>
                      <a:pPr marL="0" marR="0" algn="just">
                        <a:lnSpc>
                          <a:spcPct val="107000"/>
                        </a:lnSpc>
                        <a:spcBef>
                          <a:spcPts val="0"/>
                        </a:spcBef>
                        <a:spcAft>
                          <a:spcPts val="800"/>
                        </a:spcAft>
                      </a:pPr>
                      <a:r>
                        <a:rPr lang="en-US" sz="1200" b="0" dirty="0">
                          <a:latin typeface="Palatino Linotype" pitchFamily="18" charset="0"/>
                        </a:rPr>
                        <a:t>Proposed strategy was to incentivize companies to list by granting licensing fee rebate to listed companies and providing in its guidelines listing as a condition for license renewal.</a:t>
                      </a:r>
                      <a:endParaRPr lang="en-US" sz="1100" b="0" dirty="0">
                        <a:latin typeface="Palatino Linotype" pitchFamily="18" charset="0"/>
                      </a:endParaRPr>
                    </a:p>
                    <a:p>
                      <a:pPr marL="0" marR="0" algn="just">
                        <a:lnSpc>
                          <a:spcPct val="107000"/>
                        </a:lnSpc>
                        <a:spcBef>
                          <a:spcPts val="0"/>
                        </a:spcBef>
                        <a:spcAft>
                          <a:spcPts val="800"/>
                        </a:spcAft>
                      </a:pPr>
                      <a:r>
                        <a:rPr lang="en-US" sz="1200" b="0" dirty="0">
                          <a:latin typeface="Palatino Linotype" pitchFamily="18" charset="0"/>
                        </a:rPr>
                        <a:t>Constrained by its ACT which already stipulates requirements for license issuance and renewal. Recommend a submission of the MTN Ghana IPO as a case study to the NCC.</a:t>
                      </a:r>
                      <a:endParaRPr lang="en-US" sz="1100" b="0" dirty="0">
                        <a:latin typeface="Palatino Linotype" pitchFamily="18" charset="0"/>
                        <a:ea typeface="Calibri"/>
                        <a:cs typeface="Times New Roman"/>
                      </a:endParaRPr>
                    </a:p>
                  </a:txBody>
                  <a:tcPr marL="68580" marR="68580" marT="0" marB="0"/>
                </a:tc>
              </a:tr>
              <a:tr h="806248">
                <a:tc>
                  <a:txBody>
                    <a:bodyPr/>
                    <a:lstStyle/>
                    <a:p>
                      <a:pPr marL="0" marR="0" algn="just">
                        <a:lnSpc>
                          <a:spcPct val="107000"/>
                        </a:lnSpc>
                        <a:spcBef>
                          <a:spcPts val="0"/>
                        </a:spcBef>
                        <a:spcAft>
                          <a:spcPts val="800"/>
                        </a:spcAft>
                      </a:pPr>
                      <a:r>
                        <a:rPr lang="en-US" sz="1200" b="1" kern="1200" dirty="0">
                          <a:latin typeface="Palatino Linotype" pitchFamily="18" charset="0"/>
                        </a:rPr>
                        <a:t>Nigerian National Petroleum Corporation </a:t>
                      </a:r>
                      <a:r>
                        <a:rPr lang="en-US" sz="1200" dirty="0">
                          <a:latin typeface="Palatino Linotype" pitchFamily="18" charset="0"/>
                        </a:rPr>
                        <a:t>(NNPC)</a:t>
                      </a:r>
                      <a:endParaRPr lang="en-US" sz="1100" dirty="0">
                        <a:latin typeface="Palatino Linotype" pitchFamily="18" charset="0"/>
                        <a:ea typeface="Calibri"/>
                        <a:cs typeface="Times New Roman"/>
                      </a:endParaRPr>
                    </a:p>
                  </a:txBody>
                  <a:tcPr marL="68580" marR="68580" marT="0" marB="0"/>
                </a:tc>
                <a:tc>
                  <a:txBody>
                    <a:bodyPr/>
                    <a:lstStyle/>
                    <a:p>
                      <a:pPr marL="0" marR="0" algn="just">
                        <a:lnSpc>
                          <a:spcPct val="107000"/>
                        </a:lnSpc>
                        <a:spcBef>
                          <a:spcPts val="0"/>
                        </a:spcBef>
                        <a:spcAft>
                          <a:spcPts val="800"/>
                        </a:spcAft>
                      </a:pPr>
                      <a:r>
                        <a:rPr lang="en-US" sz="1200" dirty="0">
                          <a:latin typeface="Palatino Linotype" pitchFamily="18" charset="0"/>
                        </a:rPr>
                        <a:t>A sub-committee was created in partnership with NNPC to facilitate the process of listing NNPC and its companies on the exchanges. The NNPC recently announced a decision to access the Capital Market to fund its new projects which include the NNPC/NAOCC JV </a:t>
                      </a:r>
                      <a:r>
                        <a:rPr lang="en-US" sz="1200" dirty="0" err="1">
                          <a:latin typeface="Palatino Linotype" pitchFamily="18" charset="0"/>
                        </a:rPr>
                        <a:t>Idu</a:t>
                      </a:r>
                      <a:r>
                        <a:rPr lang="en-US" sz="1200" dirty="0">
                          <a:latin typeface="Palatino Linotype" pitchFamily="18" charset="0"/>
                        </a:rPr>
                        <a:t> Re-development, South Gas Project, North-Gas Project and Central Gas Project.</a:t>
                      </a:r>
                      <a:endParaRPr lang="en-US" sz="1100" dirty="0">
                        <a:latin typeface="Palatino Linotype" pitchFamily="18" charset="0"/>
                        <a:ea typeface="Calibri"/>
                        <a:cs typeface="Times New Roman"/>
                      </a:endParaRPr>
                    </a:p>
                  </a:txBody>
                  <a:tcPr marL="68580" marR="68580" marT="0" marB="0"/>
                </a:tc>
              </a:tr>
              <a:tr h="784796">
                <a:tc>
                  <a:txBody>
                    <a:bodyPr/>
                    <a:lstStyle/>
                    <a:p>
                      <a:pPr marL="0" marR="0" algn="just">
                        <a:lnSpc>
                          <a:spcPct val="107000"/>
                        </a:lnSpc>
                        <a:spcBef>
                          <a:spcPts val="0"/>
                        </a:spcBef>
                        <a:spcAft>
                          <a:spcPts val="800"/>
                        </a:spcAft>
                      </a:pPr>
                      <a:r>
                        <a:rPr lang="en-US" sz="1200" b="1" kern="1200" dirty="0">
                          <a:latin typeface="Palatino Linotype" pitchFamily="18" charset="0"/>
                        </a:rPr>
                        <a:t>Manufacturing Association of Nigeria </a:t>
                      </a:r>
                      <a:r>
                        <a:rPr lang="en-US" sz="1200" dirty="0">
                          <a:latin typeface="Palatino Linotype" pitchFamily="18" charset="0"/>
                        </a:rPr>
                        <a:t>(MAN)</a:t>
                      </a:r>
                      <a:endParaRPr lang="en-US" sz="1100" dirty="0">
                        <a:latin typeface="Palatino Linotype" pitchFamily="18" charset="0"/>
                        <a:ea typeface="Calibri"/>
                        <a:cs typeface="Times New Roman"/>
                      </a:endParaRPr>
                    </a:p>
                  </a:txBody>
                  <a:tcPr marL="68580" marR="68580" marT="0" marB="0"/>
                </a:tc>
                <a:tc>
                  <a:txBody>
                    <a:bodyPr/>
                    <a:lstStyle/>
                    <a:p>
                      <a:pPr marL="0" marR="0" algn="just">
                        <a:lnSpc>
                          <a:spcPct val="107000"/>
                        </a:lnSpc>
                        <a:spcBef>
                          <a:spcPts val="0"/>
                        </a:spcBef>
                        <a:spcAft>
                          <a:spcPts val="800"/>
                        </a:spcAft>
                      </a:pPr>
                      <a:r>
                        <a:rPr lang="en-US" sz="1200" dirty="0">
                          <a:latin typeface="Palatino Linotype" pitchFamily="18" charset="0"/>
                        </a:rPr>
                        <a:t>MAN willing to provide ongoing platform for educating its members on the benefits of listing or raising funds through the capital market by publishing capital market related content in its quarterly magazine. Content to be provided by the Regulator.</a:t>
                      </a:r>
                      <a:endParaRPr lang="en-US" sz="1100" dirty="0">
                        <a:latin typeface="Palatino Linotype" pitchFamily="18" charset="0"/>
                        <a:ea typeface="Calibri"/>
                        <a:cs typeface="Times New Roman"/>
                      </a:endParaRPr>
                    </a:p>
                  </a:txBody>
                  <a:tcPr marL="68580" marR="68580" marT="0" marB="0"/>
                </a:tc>
              </a:tr>
              <a:tr h="859502">
                <a:tc>
                  <a:txBody>
                    <a:bodyPr/>
                    <a:lstStyle/>
                    <a:p>
                      <a:pPr marL="0" marR="0" algn="just">
                        <a:lnSpc>
                          <a:spcPct val="107000"/>
                        </a:lnSpc>
                        <a:spcBef>
                          <a:spcPts val="0"/>
                        </a:spcBef>
                        <a:spcAft>
                          <a:spcPts val="800"/>
                        </a:spcAft>
                      </a:pPr>
                      <a:r>
                        <a:rPr lang="en-US" sz="1200" b="1" kern="1200" dirty="0">
                          <a:latin typeface="Palatino Linotype" pitchFamily="18" charset="0"/>
                        </a:rPr>
                        <a:t>Independent Petroleum Marketers Association of Nigeria </a:t>
                      </a:r>
                      <a:r>
                        <a:rPr lang="en-US" sz="1200" dirty="0">
                          <a:latin typeface="Palatino Linotype" pitchFamily="18" charset="0"/>
                        </a:rPr>
                        <a:t>(IPMAN)</a:t>
                      </a:r>
                      <a:endParaRPr lang="en-US" sz="1100" dirty="0">
                        <a:latin typeface="Palatino Linotype" pitchFamily="18" charset="0"/>
                        <a:ea typeface="Calibri"/>
                        <a:cs typeface="Times New Roman"/>
                      </a:endParaRPr>
                    </a:p>
                  </a:txBody>
                  <a:tcPr marL="68580" marR="68580" marT="0" marB="0"/>
                </a:tc>
                <a:tc>
                  <a:txBody>
                    <a:bodyPr/>
                    <a:lstStyle/>
                    <a:p>
                      <a:pPr marL="0" marR="0" algn="just">
                        <a:lnSpc>
                          <a:spcPct val="107000"/>
                        </a:lnSpc>
                        <a:spcBef>
                          <a:spcPts val="0"/>
                        </a:spcBef>
                        <a:spcAft>
                          <a:spcPts val="800"/>
                        </a:spcAft>
                      </a:pPr>
                      <a:r>
                        <a:rPr lang="en-US" sz="1200" dirty="0">
                          <a:latin typeface="Palatino Linotype" pitchFamily="18" charset="0"/>
                        </a:rPr>
                        <a:t>The DG committed to disseminating the presentation by the TC to the president and the Board of the association. He further committed to encourage its members to list on the exchanges for sustainability.</a:t>
                      </a:r>
                      <a:endParaRPr lang="en-US" sz="1100" dirty="0">
                        <a:latin typeface="Palatino Linotype" pitchFamily="18" charset="0"/>
                        <a:ea typeface="Calibri"/>
                        <a:cs typeface="Times New Roman"/>
                      </a:endParaRPr>
                    </a:p>
                  </a:txBody>
                  <a:tcPr marL="68580" marR="68580" marT="0" marB="0"/>
                </a:tc>
              </a:tr>
              <a:tr h="902254">
                <a:tc>
                  <a:txBody>
                    <a:bodyPr/>
                    <a:lstStyle/>
                    <a:p>
                      <a:pPr marL="0" marR="0" algn="just">
                        <a:lnSpc>
                          <a:spcPct val="107000"/>
                        </a:lnSpc>
                        <a:spcBef>
                          <a:spcPts val="0"/>
                        </a:spcBef>
                        <a:spcAft>
                          <a:spcPts val="800"/>
                        </a:spcAft>
                      </a:pPr>
                      <a:r>
                        <a:rPr lang="en-US" sz="1200" b="1" kern="1200" dirty="0">
                          <a:latin typeface="Palatino Linotype" pitchFamily="18" charset="0"/>
                        </a:rPr>
                        <a:t>Nigerian Electricity Regulatory Commission </a:t>
                      </a:r>
                      <a:r>
                        <a:rPr lang="en-US" sz="1200" dirty="0">
                          <a:latin typeface="Palatino Linotype" pitchFamily="18" charset="0"/>
                        </a:rPr>
                        <a:t>(NERC)</a:t>
                      </a:r>
                      <a:endParaRPr lang="en-US" sz="1100" dirty="0">
                        <a:latin typeface="Palatino Linotype" pitchFamily="18" charset="0"/>
                        <a:ea typeface="Calibri"/>
                        <a:cs typeface="Times New Roman"/>
                      </a:endParaRPr>
                    </a:p>
                  </a:txBody>
                  <a:tcPr marL="68580" marR="68580" marT="0" marB="0"/>
                </a:tc>
                <a:tc>
                  <a:txBody>
                    <a:bodyPr/>
                    <a:lstStyle/>
                    <a:p>
                      <a:pPr marL="0" marR="0" algn="just">
                        <a:lnSpc>
                          <a:spcPct val="107000"/>
                        </a:lnSpc>
                        <a:spcBef>
                          <a:spcPts val="0"/>
                        </a:spcBef>
                        <a:spcAft>
                          <a:spcPts val="800"/>
                        </a:spcAft>
                      </a:pPr>
                      <a:r>
                        <a:rPr lang="en-US" sz="1200" dirty="0">
                          <a:latin typeface="Palatino Linotype" pitchFamily="18" charset="0"/>
                        </a:rPr>
                        <a:t>The regulator is open to ideas that would fund the liquidity shortfall in the industry.</a:t>
                      </a:r>
                      <a:endParaRPr lang="en-US" sz="1100" dirty="0">
                        <a:latin typeface="Palatino Linotype" pitchFamily="18" charset="0"/>
                      </a:endParaRPr>
                    </a:p>
                    <a:p>
                      <a:pPr marL="0" marR="0" algn="just">
                        <a:lnSpc>
                          <a:spcPct val="107000"/>
                        </a:lnSpc>
                        <a:spcBef>
                          <a:spcPts val="0"/>
                        </a:spcBef>
                        <a:spcAft>
                          <a:spcPts val="800"/>
                        </a:spcAft>
                      </a:pPr>
                      <a:r>
                        <a:rPr lang="en-US" sz="1200" dirty="0">
                          <a:latin typeface="Palatino Linotype" pitchFamily="18" charset="0"/>
                        </a:rPr>
                        <a:t>Suggested options included; sale of govt. 40% shareholding and a bond issuance guaranteed by FGN</a:t>
                      </a:r>
                      <a:r>
                        <a:rPr lang="en-US" sz="1200" dirty="0" smtClean="0">
                          <a:latin typeface="Palatino Linotype" pitchFamily="18" charset="0"/>
                        </a:rPr>
                        <a:t>. TC </a:t>
                      </a:r>
                      <a:r>
                        <a:rPr lang="en-US" sz="1200" dirty="0">
                          <a:latin typeface="Palatino Linotype" pitchFamily="18" charset="0"/>
                        </a:rPr>
                        <a:t>developed a questionnaire targeted at DISCOs to elicit information on the issues facing the sector.</a:t>
                      </a:r>
                      <a:endParaRPr lang="en-US" sz="1100" dirty="0">
                        <a:latin typeface="Palatino Linotype" pitchFamily="18" charset="0"/>
                        <a:ea typeface="Calibri"/>
                        <a:cs typeface="Times New Roman"/>
                      </a:endParaRPr>
                    </a:p>
                  </a:txBody>
                  <a:tcPr marL="68580" marR="68580" marT="0" marB="0"/>
                </a:tc>
              </a:tr>
              <a:tr h="902254">
                <a:tc>
                  <a:txBody>
                    <a:bodyPr/>
                    <a:lstStyle/>
                    <a:p>
                      <a:pPr marL="0" marR="0" algn="just">
                        <a:lnSpc>
                          <a:spcPct val="107000"/>
                        </a:lnSpc>
                        <a:spcBef>
                          <a:spcPts val="0"/>
                        </a:spcBef>
                        <a:spcAft>
                          <a:spcPts val="800"/>
                        </a:spcAft>
                      </a:pPr>
                      <a:r>
                        <a:rPr lang="en-US" sz="1200" b="1" kern="1200" dirty="0">
                          <a:latin typeface="Palatino Linotype" pitchFamily="18" charset="0"/>
                        </a:rPr>
                        <a:t>Bureau of Public Procurement </a:t>
                      </a:r>
                      <a:r>
                        <a:rPr lang="en-US" sz="1200" dirty="0">
                          <a:latin typeface="Palatino Linotype" pitchFamily="18" charset="0"/>
                        </a:rPr>
                        <a:t>(BPP)</a:t>
                      </a:r>
                      <a:endParaRPr lang="en-US" sz="1100" dirty="0">
                        <a:latin typeface="Palatino Linotype" pitchFamily="18" charset="0"/>
                        <a:ea typeface="Calibri"/>
                        <a:cs typeface="Times New Roman"/>
                      </a:endParaRPr>
                    </a:p>
                  </a:txBody>
                  <a:tcPr marL="68580" marR="68580" marT="0" marB="0"/>
                </a:tc>
                <a:tc>
                  <a:txBody>
                    <a:bodyPr/>
                    <a:lstStyle/>
                    <a:p>
                      <a:pPr marL="0" marR="0" algn="just">
                        <a:lnSpc>
                          <a:spcPct val="107000"/>
                        </a:lnSpc>
                        <a:spcBef>
                          <a:spcPts val="0"/>
                        </a:spcBef>
                        <a:spcAft>
                          <a:spcPts val="800"/>
                        </a:spcAft>
                      </a:pPr>
                      <a:r>
                        <a:rPr lang="en-US" sz="1200" dirty="0">
                          <a:latin typeface="Palatino Linotype" pitchFamily="18" charset="0"/>
                        </a:rPr>
                        <a:t>Proposed strategy was to incentivize companies to list by granting licensing fee rebate to listed companies and providing in its guidelines listing as a condition for license </a:t>
                      </a:r>
                      <a:r>
                        <a:rPr lang="en-US" sz="1200" dirty="0" smtClean="0">
                          <a:latin typeface="Palatino Linotype" pitchFamily="18" charset="0"/>
                        </a:rPr>
                        <a:t>renewal.</a:t>
                      </a:r>
                      <a:endParaRPr lang="en-US" sz="1100" dirty="0">
                        <a:latin typeface="Palatino Linotype" pitchFamily="18" charset="0"/>
                      </a:endParaRPr>
                    </a:p>
                    <a:p>
                      <a:pPr marL="0" marR="0" algn="just">
                        <a:lnSpc>
                          <a:spcPct val="107000"/>
                        </a:lnSpc>
                        <a:spcBef>
                          <a:spcPts val="0"/>
                        </a:spcBef>
                        <a:spcAft>
                          <a:spcPts val="800"/>
                        </a:spcAft>
                      </a:pPr>
                      <a:r>
                        <a:rPr lang="en-US" sz="1200" dirty="0">
                          <a:latin typeface="Palatino Linotype" pitchFamily="18" charset="0"/>
                        </a:rPr>
                        <a:t>Submitted a preferential procurement policy. Feedback obtained was that a developed capital market would not require incentives.</a:t>
                      </a:r>
                      <a:endParaRPr lang="en-US" sz="1100" dirty="0">
                        <a:latin typeface="Palatino Linotype" pitchFamily="18" charset="0"/>
                        <a:ea typeface="Calibri"/>
                        <a:cs typeface="Times New Roman"/>
                      </a:endParaRPr>
                    </a:p>
                  </a:txBody>
                  <a:tcPr marL="68580" marR="68580" marT="0" marB="0"/>
                </a:tc>
              </a:tr>
              <a:tr h="784796">
                <a:tc>
                  <a:txBody>
                    <a:bodyPr/>
                    <a:lstStyle/>
                    <a:p>
                      <a:pPr marL="0" marR="0" algn="just">
                        <a:lnSpc>
                          <a:spcPct val="107000"/>
                        </a:lnSpc>
                        <a:spcBef>
                          <a:spcPts val="0"/>
                        </a:spcBef>
                        <a:spcAft>
                          <a:spcPts val="800"/>
                        </a:spcAft>
                      </a:pPr>
                      <a:r>
                        <a:rPr lang="en-US" sz="1200" b="1" dirty="0" smtClean="0">
                          <a:latin typeface="Palatino Linotype" pitchFamily="18" charset="0"/>
                        </a:rPr>
                        <a:t>Bureau of Public Enterprises </a:t>
                      </a:r>
                      <a:r>
                        <a:rPr lang="en-US" sz="1200" dirty="0" smtClean="0">
                          <a:latin typeface="Palatino Linotype" pitchFamily="18" charset="0"/>
                        </a:rPr>
                        <a:t>(</a:t>
                      </a:r>
                      <a:r>
                        <a:rPr lang="en-US" sz="1200" dirty="0">
                          <a:latin typeface="Palatino Linotype" pitchFamily="18" charset="0"/>
                        </a:rPr>
                        <a:t>BPE)</a:t>
                      </a:r>
                      <a:endParaRPr lang="en-US" sz="1100" dirty="0">
                        <a:latin typeface="Palatino Linotype" pitchFamily="18" charset="0"/>
                        <a:ea typeface="Calibri"/>
                        <a:cs typeface="Times New Roman"/>
                      </a:endParaRPr>
                    </a:p>
                  </a:txBody>
                  <a:tcPr marL="68580" marR="68580" marT="0" marB="0"/>
                </a:tc>
                <a:tc>
                  <a:txBody>
                    <a:bodyPr/>
                    <a:lstStyle/>
                    <a:p>
                      <a:pPr marL="0" marR="0" algn="just">
                        <a:lnSpc>
                          <a:spcPct val="107000"/>
                        </a:lnSpc>
                        <a:spcBef>
                          <a:spcPts val="0"/>
                        </a:spcBef>
                        <a:spcAft>
                          <a:spcPts val="800"/>
                        </a:spcAft>
                      </a:pPr>
                      <a:r>
                        <a:rPr lang="en-US" sz="1200" dirty="0">
                          <a:latin typeface="Palatino Linotype" pitchFamily="18" charset="0"/>
                        </a:rPr>
                        <a:t>The process with respect to one of the entities has commenced with listing expected by Q42018. </a:t>
                      </a:r>
                      <a:endParaRPr lang="en-US" sz="1100" dirty="0">
                        <a:latin typeface="Palatino Linotype" pitchFamily="18" charset="0"/>
                      </a:endParaRPr>
                    </a:p>
                    <a:p>
                      <a:pPr marL="0" marR="0" algn="just">
                        <a:lnSpc>
                          <a:spcPct val="107000"/>
                        </a:lnSpc>
                        <a:spcBef>
                          <a:spcPts val="0"/>
                        </a:spcBef>
                        <a:spcAft>
                          <a:spcPts val="800"/>
                        </a:spcAft>
                      </a:pPr>
                      <a:r>
                        <a:rPr lang="en-US" sz="1200" dirty="0">
                          <a:latin typeface="Palatino Linotype" pitchFamily="18" charset="0"/>
                        </a:rPr>
                        <a:t>The BPE may require some waivers to facilitate the introduction of these entities to the Capital Market</a:t>
                      </a:r>
                      <a:endParaRPr lang="en-US" sz="1100" dirty="0">
                        <a:latin typeface="Palatino Linotype" pitchFamily="18" charset="0"/>
                        <a:ea typeface="Calibri"/>
                        <a:cs typeface="Times New Roman"/>
                      </a:endParaRPr>
                    </a:p>
                  </a:txBody>
                  <a:tcPr marL="68580" marR="68580" marT="0" marB="0"/>
                </a:tc>
              </a:tr>
            </a:tbl>
          </a:graphicData>
        </a:graphic>
      </p:graphicFrame>
    </p:spTree>
    <p:extLst>
      <p:ext uri="{BB962C8B-B14F-4D97-AF65-F5344CB8AC3E}">
        <p14:creationId xmlns="" xmlns:p14="http://schemas.microsoft.com/office/powerpoint/2010/main" val="3010340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28600"/>
            <a:ext cx="8229600" cy="381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smtClean="0">
                <a:solidFill>
                  <a:prstClr val="white"/>
                </a:solidFill>
                <a:latin typeface="Baskerville Old Face" pitchFamily="18" charset="0"/>
              </a:rPr>
              <a:t>Significant Milestone and Challenges</a:t>
            </a:r>
            <a:endParaRPr lang="en-US" sz="2800" b="1" dirty="0">
              <a:solidFill>
                <a:prstClr val="white"/>
              </a:solidFill>
              <a:latin typeface="Baskerville Old Face" pitchFamily="18" charset="0"/>
            </a:endParaRPr>
          </a:p>
        </p:txBody>
      </p:sp>
      <p:cxnSp>
        <p:nvCxnSpPr>
          <p:cNvPr id="6" name="Straight Connector 5"/>
          <p:cNvCxnSpPr/>
          <p:nvPr/>
        </p:nvCxnSpPr>
        <p:spPr>
          <a:xfrm>
            <a:off x="0" y="685800"/>
            <a:ext cx="8229600" cy="0"/>
          </a:xfrm>
          <a:prstGeom prst="line">
            <a:avLst/>
          </a:prstGeom>
          <a:ln w="19050">
            <a:solidFill>
              <a:srgbClr val="A48308"/>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3CDC2C1C-18FD-46BB-8A79-D9FA6DD736E4}" type="slidenum">
              <a:rPr lang="en-US" smtClean="0">
                <a:solidFill>
                  <a:prstClr val="black">
                    <a:tint val="75000"/>
                  </a:prstClr>
                </a:solidFill>
              </a:rPr>
              <a:pPr/>
              <a:t>5</a:t>
            </a:fld>
            <a:endParaRPr lang="en-US">
              <a:solidFill>
                <a:prstClr val="black">
                  <a:tint val="75000"/>
                </a:prstClr>
              </a:solidFill>
            </a:endParaRPr>
          </a:p>
        </p:txBody>
      </p:sp>
      <p:pic>
        <p:nvPicPr>
          <p:cNvPr id="10" name="Picture 9" descr="C:\Users\piiwelomen\Desktop\images.jpg"/>
          <p:cNvPicPr/>
          <p:nvPr/>
        </p:nvPicPr>
        <p:blipFill>
          <a:blip r:embed="rId3" cstate="print"/>
          <a:srcRect/>
          <a:stretch>
            <a:fillRect/>
          </a:stretch>
        </p:blipFill>
        <p:spPr bwMode="auto">
          <a:xfrm>
            <a:off x="8229600" y="152400"/>
            <a:ext cx="762000" cy="552450"/>
          </a:xfrm>
          <a:prstGeom prst="rect">
            <a:avLst/>
          </a:prstGeom>
          <a:noFill/>
          <a:effectLst>
            <a:outerShdw blurRad="228600" dir="4440000" sx="102000" sy="102000" algn="ctr" rotWithShape="0">
              <a:schemeClr val="tx2">
                <a:lumMod val="40000"/>
                <a:lumOff val="60000"/>
                <a:alpha val="49000"/>
              </a:schemeClr>
            </a:outerShdw>
          </a:effectLst>
        </p:spPr>
      </p:pic>
      <p:sp>
        <p:nvSpPr>
          <p:cNvPr id="18" name="TextBox 17"/>
          <p:cNvSpPr txBox="1"/>
          <p:nvPr/>
        </p:nvSpPr>
        <p:spPr>
          <a:xfrm>
            <a:off x="2438400" y="1752600"/>
            <a:ext cx="6553200" cy="2010807"/>
          </a:xfrm>
          <a:prstGeom prst="rect">
            <a:avLst/>
          </a:prstGeom>
          <a:noFill/>
        </p:spPr>
        <p:txBody>
          <a:bodyPr wrap="square" rtlCol="0">
            <a:spAutoFit/>
          </a:bodyPr>
          <a:lstStyle/>
          <a:p>
            <a:pPr lvl="0">
              <a:spcBef>
                <a:spcPts val="1000"/>
              </a:spcBef>
              <a:spcAft>
                <a:spcPts val="600"/>
              </a:spcAft>
              <a:buFont typeface="Arial" pitchFamily="34" charset="0"/>
              <a:buChar char="•"/>
            </a:pPr>
            <a:r>
              <a:rPr lang="en-US" sz="1400" dirty="0" smtClean="0">
                <a:latin typeface="Palatino Linotype" pitchFamily="18" charset="0"/>
              </a:rPr>
              <a:t>The TC’s working group with the BPE successfully submitted its report to the DG of the BPE Q42017 recommending action on identified SOEs;</a:t>
            </a:r>
          </a:p>
          <a:p>
            <a:pPr lvl="0">
              <a:spcBef>
                <a:spcPts val="1000"/>
              </a:spcBef>
              <a:spcAft>
                <a:spcPts val="600"/>
              </a:spcAft>
              <a:buFont typeface="Arial" pitchFamily="34" charset="0"/>
              <a:buChar char="•"/>
            </a:pPr>
            <a:r>
              <a:rPr lang="en-US" sz="1400" dirty="0" smtClean="0">
                <a:latin typeface="Palatino Linotype" pitchFamily="18" charset="0"/>
              </a:rPr>
              <a:t>The BPE has approved the recommended entities as definite transactions for 2018 and engaged the recommended entities. All entities are on board with the listing agenda</a:t>
            </a:r>
          </a:p>
          <a:p>
            <a:pPr marL="0" indent="0">
              <a:spcBef>
                <a:spcPts val="1000"/>
              </a:spcBef>
              <a:spcAft>
                <a:spcPts val="600"/>
              </a:spcAft>
              <a:buFont typeface="Arial" pitchFamily="34" charset="0"/>
              <a:buChar char="•"/>
            </a:pPr>
            <a:r>
              <a:rPr lang="en-US" sz="1400" dirty="0" smtClean="0">
                <a:latin typeface="Palatino Linotype" pitchFamily="18" charset="0"/>
              </a:rPr>
              <a:t>The process with respect to one of the entities has commenced with listing expected by </a:t>
            </a:r>
            <a:r>
              <a:rPr lang="en-US" sz="1400" dirty="0" smtClean="0">
                <a:latin typeface="Palatino Linotype" pitchFamily="18" charset="0"/>
              </a:rPr>
              <a:t>Q42018 with another one at early commencement stage. </a:t>
            </a:r>
            <a:endParaRPr lang="en-US" sz="1400" dirty="0" smtClean="0">
              <a:latin typeface="Palatino Linotype" pitchFamily="18" charset="0"/>
            </a:endParaRPr>
          </a:p>
        </p:txBody>
      </p:sp>
      <p:sp>
        <p:nvSpPr>
          <p:cNvPr id="24" name="Shape 443"/>
          <p:cNvSpPr txBox="1">
            <a:spLocks/>
          </p:cNvSpPr>
          <p:nvPr/>
        </p:nvSpPr>
        <p:spPr>
          <a:xfrm>
            <a:off x="2514600" y="990600"/>
            <a:ext cx="6172200" cy="609600"/>
          </a:xfrm>
          <a:prstGeom prst="rect">
            <a:avLst/>
          </a:prstGeom>
        </p:spPr>
        <p:txBody>
          <a:bodyPr spcFirstLastPara="1" vert="horz" wrap="square" lIns="91425" tIns="91425" rIns="91425" bIns="91425" rtlCol="0" anchor="t" anchorCtr="0">
            <a:noAutofit/>
          </a:bodyPr>
          <a:lstStyle/>
          <a:p>
            <a:pPr marL="0" marR="0" lvl="0" indent="0" defTabSz="914400" rtl="0" eaLnBrk="1" fontAlgn="auto" latinLnBrk="0" hangingPunct="1">
              <a:lnSpc>
                <a:spcPct val="100000"/>
              </a:lnSpc>
              <a:spcBef>
                <a:spcPts val="600"/>
              </a:spcBef>
              <a:spcAft>
                <a:spcPts val="0"/>
              </a:spcAft>
              <a:buClrTx/>
              <a:buSzTx/>
              <a:buFont typeface="Arial" pitchFamily="34" charset="0"/>
              <a:buNone/>
              <a:tabLst/>
              <a:defRPr/>
            </a:pPr>
            <a:r>
              <a:rPr kumimoji="0" lang="en-US" sz="2800" b="1" i="0" u="none" strike="noStrike" kern="1200" cap="none" spc="0" normalizeH="0" baseline="0" noProof="0" dirty="0" smtClean="0">
                <a:ln>
                  <a:noFill/>
                </a:ln>
                <a:solidFill>
                  <a:schemeClr val="tx2">
                    <a:lumMod val="75000"/>
                  </a:schemeClr>
                </a:solidFill>
                <a:effectLst/>
                <a:uLnTx/>
                <a:uFillTx/>
                <a:latin typeface="Palatino Linotype" pitchFamily="18" charset="0"/>
              </a:rPr>
              <a:t>State Owned Enterprises (SOEs)</a:t>
            </a:r>
          </a:p>
          <a:p>
            <a:pPr marL="0" marR="0" lvl="0" indent="0" algn="ctr" defTabSz="914400" rtl="0" eaLnBrk="1" fontAlgn="auto" latinLnBrk="0" hangingPunct="1">
              <a:lnSpc>
                <a:spcPct val="100000"/>
              </a:lnSpc>
              <a:spcBef>
                <a:spcPts val="1000"/>
              </a:spcBef>
              <a:spcAft>
                <a:spcPts val="1000"/>
              </a:spcAft>
              <a:buClrTx/>
              <a:buSzTx/>
              <a:buFont typeface="Arial" pitchFamily="34" charset="0"/>
              <a:buChar char="•"/>
              <a:tabLst/>
              <a:defRPr/>
            </a:pPr>
            <a:endParaRPr kumimoji="0" lang="en-US" sz="12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ctr" defTabSz="914400" rtl="0" eaLnBrk="1" fontAlgn="auto" latinLnBrk="0" hangingPunct="1">
              <a:lnSpc>
                <a:spcPct val="100000"/>
              </a:lnSpc>
              <a:spcBef>
                <a:spcPts val="1000"/>
              </a:spcBef>
              <a:spcAft>
                <a:spcPts val="1000"/>
              </a:spcAft>
              <a:buClrTx/>
              <a:buSzTx/>
              <a:buFont typeface="Arial" pitchFamily="34" charset="0"/>
              <a:buChar char="•"/>
              <a:tabLst/>
              <a:defRPr/>
            </a:pPr>
            <a:endParaRPr kumimoji="0" lang="en-US" sz="12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ctr" defTabSz="914400" rtl="0" eaLnBrk="1" fontAlgn="auto" latinLnBrk="0" hangingPunct="1">
              <a:lnSpc>
                <a:spcPct val="100000"/>
              </a:lnSpc>
              <a:spcBef>
                <a:spcPts val="1000"/>
              </a:spcBef>
              <a:spcAft>
                <a:spcPts val="1000"/>
              </a:spcAft>
              <a:buClrTx/>
              <a:buSzTx/>
              <a:buFont typeface="Arial" pitchFamily="34" charset="0"/>
              <a:buChar char="•"/>
              <a:tabLst/>
              <a:defRPr/>
            </a:pPr>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5" name="Shape 768"/>
          <p:cNvSpPr/>
          <p:nvPr/>
        </p:nvSpPr>
        <p:spPr>
          <a:xfrm>
            <a:off x="609600" y="1524000"/>
            <a:ext cx="990600" cy="990600"/>
          </a:xfrm>
          <a:custGeom>
            <a:avLst/>
            <a:gdLst/>
            <a:ahLst/>
            <a:cxnLst/>
            <a:rect l="0" t="0" r="0" b="0"/>
            <a:pathLst>
              <a:path w="16221" h="16222" fill="none" extrusionOk="0">
                <a:moveTo>
                  <a:pt x="0" y="8111"/>
                </a:moveTo>
                <a:lnTo>
                  <a:pt x="0" y="8111"/>
                </a:lnTo>
                <a:lnTo>
                  <a:pt x="0" y="7697"/>
                </a:lnTo>
                <a:lnTo>
                  <a:pt x="49" y="7283"/>
                </a:lnTo>
                <a:lnTo>
                  <a:pt x="98" y="6869"/>
                </a:lnTo>
                <a:lnTo>
                  <a:pt x="171" y="6479"/>
                </a:lnTo>
                <a:lnTo>
                  <a:pt x="244" y="6090"/>
                </a:lnTo>
                <a:lnTo>
                  <a:pt x="366" y="5700"/>
                </a:lnTo>
                <a:lnTo>
                  <a:pt x="487" y="5335"/>
                </a:lnTo>
                <a:lnTo>
                  <a:pt x="634" y="4945"/>
                </a:lnTo>
                <a:lnTo>
                  <a:pt x="804" y="4604"/>
                </a:lnTo>
                <a:lnTo>
                  <a:pt x="975" y="4239"/>
                </a:lnTo>
                <a:lnTo>
                  <a:pt x="1169" y="3898"/>
                </a:lnTo>
                <a:lnTo>
                  <a:pt x="1389" y="3581"/>
                </a:lnTo>
                <a:lnTo>
                  <a:pt x="1608" y="3264"/>
                </a:lnTo>
                <a:lnTo>
                  <a:pt x="1851" y="2948"/>
                </a:lnTo>
                <a:lnTo>
                  <a:pt x="2119" y="2656"/>
                </a:lnTo>
                <a:lnTo>
                  <a:pt x="2387" y="2388"/>
                </a:lnTo>
                <a:lnTo>
                  <a:pt x="2655" y="2120"/>
                </a:lnTo>
                <a:lnTo>
                  <a:pt x="2947" y="1852"/>
                </a:lnTo>
                <a:lnTo>
                  <a:pt x="3264" y="1608"/>
                </a:lnTo>
                <a:lnTo>
                  <a:pt x="3581" y="1389"/>
                </a:lnTo>
                <a:lnTo>
                  <a:pt x="3897" y="1170"/>
                </a:lnTo>
                <a:lnTo>
                  <a:pt x="4238" y="975"/>
                </a:lnTo>
                <a:lnTo>
                  <a:pt x="4603" y="805"/>
                </a:lnTo>
                <a:lnTo>
                  <a:pt x="4944" y="634"/>
                </a:lnTo>
                <a:lnTo>
                  <a:pt x="5334" y="488"/>
                </a:lnTo>
                <a:lnTo>
                  <a:pt x="5699" y="366"/>
                </a:lnTo>
                <a:lnTo>
                  <a:pt x="6089" y="244"/>
                </a:lnTo>
                <a:lnTo>
                  <a:pt x="6479" y="171"/>
                </a:lnTo>
                <a:lnTo>
                  <a:pt x="6868" y="98"/>
                </a:lnTo>
                <a:lnTo>
                  <a:pt x="7282" y="50"/>
                </a:lnTo>
                <a:lnTo>
                  <a:pt x="7696" y="1"/>
                </a:lnTo>
                <a:lnTo>
                  <a:pt x="8111" y="1"/>
                </a:lnTo>
                <a:lnTo>
                  <a:pt x="8111" y="1"/>
                </a:lnTo>
                <a:lnTo>
                  <a:pt x="8525" y="1"/>
                </a:lnTo>
                <a:lnTo>
                  <a:pt x="8939" y="50"/>
                </a:lnTo>
                <a:lnTo>
                  <a:pt x="9353" y="98"/>
                </a:lnTo>
                <a:lnTo>
                  <a:pt x="9742" y="171"/>
                </a:lnTo>
                <a:lnTo>
                  <a:pt x="10132" y="244"/>
                </a:lnTo>
                <a:lnTo>
                  <a:pt x="10522" y="366"/>
                </a:lnTo>
                <a:lnTo>
                  <a:pt x="10911" y="488"/>
                </a:lnTo>
                <a:lnTo>
                  <a:pt x="11277" y="634"/>
                </a:lnTo>
                <a:lnTo>
                  <a:pt x="11618" y="805"/>
                </a:lnTo>
                <a:lnTo>
                  <a:pt x="11983" y="975"/>
                </a:lnTo>
                <a:lnTo>
                  <a:pt x="12324" y="1170"/>
                </a:lnTo>
                <a:lnTo>
                  <a:pt x="12641" y="1389"/>
                </a:lnTo>
                <a:lnTo>
                  <a:pt x="12957" y="1608"/>
                </a:lnTo>
                <a:lnTo>
                  <a:pt x="13274" y="1852"/>
                </a:lnTo>
                <a:lnTo>
                  <a:pt x="13566" y="2120"/>
                </a:lnTo>
                <a:lnTo>
                  <a:pt x="13834" y="2388"/>
                </a:lnTo>
                <a:lnTo>
                  <a:pt x="14126" y="2656"/>
                </a:lnTo>
                <a:lnTo>
                  <a:pt x="14370" y="2948"/>
                </a:lnTo>
                <a:lnTo>
                  <a:pt x="14613" y="3264"/>
                </a:lnTo>
                <a:lnTo>
                  <a:pt x="14832" y="3581"/>
                </a:lnTo>
                <a:lnTo>
                  <a:pt x="15052" y="3898"/>
                </a:lnTo>
                <a:lnTo>
                  <a:pt x="15247" y="4239"/>
                </a:lnTo>
                <a:lnTo>
                  <a:pt x="15417" y="4604"/>
                </a:lnTo>
                <a:lnTo>
                  <a:pt x="15587" y="4945"/>
                </a:lnTo>
                <a:lnTo>
                  <a:pt x="15734" y="5335"/>
                </a:lnTo>
                <a:lnTo>
                  <a:pt x="15855" y="5700"/>
                </a:lnTo>
                <a:lnTo>
                  <a:pt x="15977" y="6090"/>
                </a:lnTo>
                <a:lnTo>
                  <a:pt x="16050" y="6479"/>
                </a:lnTo>
                <a:lnTo>
                  <a:pt x="16123" y="6869"/>
                </a:lnTo>
                <a:lnTo>
                  <a:pt x="16172" y="7283"/>
                </a:lnTo>
                <a:lnTo>
                  <a:pt x="16221" y="7697"/>
                </a:lnTo>
                <a:lnTo>
                  <a:pt x="16221" y="8111"/>
                </a:lnTo>
                <a:lnTo>
                  <a:pt x="16221" y="8111"/>
                </a:lnTo>
                <a:lnTo>
                  <a:pt x="16221" y="8525"/>
                </a:lnTo>
                <a:lnTo>
                  <a:pt x="16172" y="8939"/>
                </a:lnTo>
                <a:lnTo>
                  <a:pt x="16123" y="9353"/>
                </a:lnTo>
                <a:lnTo>
                  <a:pt x="16050" y="9743"/>
                </a:lnTo>
                <a:lnTo>
                  <a:pt x="15977" y="10133"/>
                </a:lnTo>
                <a:lnTo>
                  <a:pt x="15855" y="10522"/>
                </a:lnTo>
                <a:lnTo>
                  <a:pt x="15734" y="10888"/>
                </a:lnTo>
                <a:lnTo>
                  <a:pt x="15587" y="11277"/>
                </a:lnTo>
                <a:lnTo>
                  <a:pt x="15417" y="11618"/>
                </a:lnTo>
                <a:lnTo>
                  <a:pt x="15247" y="11984"/>
                </a:lnTo>
                <a:lnTo>
                  <a:pt x="15052" y="12324"/>
                </a:lnTo>
                <a:lnTo>
                  <a:pt x="14832" y="12641"/>
                </a:lnTo>
                <a:lnTo>
                  <a:pt x="14613" y="12958"/>
                </a:lnTo>
                <a:lnTo>
                  <a:pt x="14370" y="13274"/>
                </a:lnTo>
                <a:lnTo>
                  <a:pt x="14126" y="13567"/>
                </a:lnTo>
                <a:lnTo>
                  <a:pt x="13834" y="13835"/>
                </a:lnTo>
                <a:lnTo>
                  <a:pt x="13566" y="14102"/>
                </a:lnTo>
                <a:lnTo>
                  <a:pt x="13274" y="14370"/>
                </a:lnTo>
                <a:lnTo>
                  <a:pt x="12957" y="14614"/>
                </a:lnTo>
                <a:lnTo>
                  <a:pt x="12641" y="14833"/>
                </a:lnTo>
                <a:lnTo>
                  <a:pt x="12324" y="15052"/>
                </a:lnTo>
                <a:lnTo>
                  <a:pt x="11983" y="15247"/>
                </a:lnTo>
                <a:lnTo>
                  <a:pt x="11618" y="15418"/>
                </a:lnTo>
                <a:lnTo>
                  <a:pt x="11277" y="15588"/>
                </a:lnTo>
                <a:lnTo>
                  <a:pt x="10911" y="15734"/>
                </a:lnTo>
                <a:lnTo>
                  <a:pt x="10522" y="15856"/>
                </a:lnTo>
                <a:lnTo>
                  <a:pt x="10132" y="15978"/>
                </a:lnTo>
                <a:lnTo>
                  <a:pt x="9742" y="16051"/>
                </a:lnTo>
                <a:lnTo>
                  <a:pt x="9353" y="16124"/>
                </a:lnTo>
                <a:lnTo>
                  <a:pt x="8939" y="16173"/>
                </a:lnTo>
                <a:lnTo>
                  <a:pt x="8525" y="16221"/>
                </a:lnTo>
                <a:lnTo>
                  <a:pt x="8111" y="16221"/>
                </a:lnTo>
                <a:lnTo>
                  <a:pt x="8111" y="16221"/>
                </a:lnTo>
                <a:lnTo>
                  <a:pt x="7696" y="16221"/>
                </a:lnTo>
                <a:lnTo>
                  <a:pt x="7282" y="16173"/>
                </a:lnTo>
                <a:lnTo>
                  <a:pt x="6868" y="16124"/>
                </a:lnTo>
                <a:lnTo>
                  <a:pt x="6479" y="16051"/>
                </a:lnTo>
                <a:lnTo>
                  <a:pt x="6089" y="15978"/>
                </a:lnTo>
                <a:lnTo>
                  <a:pt x="5699" y="15856"/>
                </a:lnTo>
                <a:lnTo>
                  <a:pt x="5334" y="15734"/>
                </a:lnTo>
                <a:lnTo>
                  <a:pt x="4944" y="15588"/>
                </a:lnTo>
                <a:lnTo>
                  <a:pt x="4603" y="15418"/>
                </a:lnTo>
                <a:lnTo>
                  <a:pt x="4238" y="15247"/>
                </a:lnTo>
                <a:lnTo>
                  <a:pt x="3897" y="15052"/>
                </a:lnTo>
                <a:lnTo>
                  <a:pt x="3581" y="14833"/>
                </a:lnTo>
                <a:lnTo>
                  <a:pt x="3264" y="14614"/>
                </a:lnTo>
                <a:lnTo>
                  <a:pt x="2947" y="14370"/>
                </a:lnTo>
                <a:lnTo>
                  <a:pt x="2655" y="14102"/>
                </a:lnTo>
                <a:lnTo>
                  <a:pt x="2387" y="13835"/>
                </a:lnTo>
                <a:lnTo>
                  <a:pt x="2119" y="13567"/>
                </a:lnTo>
                <a:lnTo>
                  <a:pt x="1851" y="13274"/>
                </a:lnTo>
                <a:lnTo>
                  <a:pt x="1608" y="12958"/>
                </a:lnTo>
                <a:lnTo>
                  <a:pt x="1389" y="12641"/>
                </a:lnTo>
                <a:lnTo>
                  <a:pt x="1169" y="12324"/>
                </a:lnTo>
                <a:lnTo>
                  <a:pt x="975" y="11984"/>
                </a:lnTo>
                <a:lnTo>
                  <a:pt x="804" y="11618"/>
                </a:lnTo>
                <a:lnTo>
                  <a:pt x="634" y="11277"/>
                </a:lnTo>
                <a:lnTo>
                  <a:pt x="487" y="10888"/>
                </a:lnTo>
                <a:lnTo>
                  <a:pt x="366" y="10522"/>
                </a:lnTo>
                <a:lnTo>
                  <a:pt x="244" y="10133"/>
                </a:lnTo>
                <a:lnTo>
                  <a:pt x="171" y="9743"/>
                </a:lnTo>
                <a:lnTo>
                  <a:pt x="98" y="9353"/>
                </a:lnTo>
                <a:lnTo>
                  <a:pt x="49" y="8939"/>
                </a:lnTo>
                <a:lnTo>
                  <a:pt x="0" y="8525"/>
                </a:lnTo>
                <a:lnTo>
                  <a:pt x="0" y="8111"/>
                </a:lnTo>
                <a:lnTo>
                  <a:pt x="0" y="8111"/>
                </a:lnTo>
                <a:close/>
                <a:moveTo>
                  <a:pt x="7234" y="11180"/>
                </a:moveTo>
                <a:lnTo>
                  <a:pt x="7234" y="11180"/>
                </a:lnTo>
                <a:lnTo>
                  <a:pt x="7282" y="11180"/>
                </a:lnTo>
                <a:lnTo>
                  <a:pt x="7282" y="11180"/>
                </a:lnTo>
                <a:lnTo>
                  <a:pt x="7453" y="11155"/>
                </a:lnTo>
                <a:lnTo>
                  <a:pt x="7623" y="11082"/>
                </a:lnTo>
                <a:lnTo>
                  <a:pt x="7794" y="10985"/>
                </a:lnTo>
                <a:lnTo>
                  <a:pt x="7916" y="10863"/>
                </a:lnTo>
                <a:lnTo>
                  <a:pt x="12007" y="6747"/>
                </a:lnTo>
                <a:lnTo>
                  <a:pt x="12007" y="6747"/>
                </a:lnTo>
                <a:lnTo>
                  <a:pt x="12105" y="6625"/>
                </a:lnTo>
                <a:lnTo>
                  <a:pt x="12153" y="6504"/>
                </a:lnTo>
                <a:lnTo>
                  <a:pt x="12202" y="6358"/>
                </a:lnTo>
                <a:lnTo>
                  <a:pt x="12202" y="6211"/>
                </a:lnTo>
                <a:lnTo>
                  <a:pt x="12202" y="6211"/>
                </a:lnTo>
                <a:lnTo>
                  <a:pt x="12178" y="6017"/>
                </a:lnTo>
                <a:lnTo>
                  <a:pt x="12129" y="5822"/>
                </a:lnTo>
                <a:lnTo>
                  <a:pt x="12032" y="5676"/>
                </a:lnTo>
                <a:lnTo>
                  <a:pt x="11886" y="5529"/>
                </a:lnTo>
                <a:lnTo>
                  <a:pt x="11886" y="5529"/>
                </a:lnTo>
                <a:lnTo>
                  <a:pt x="11764" y="5432"/>
                </a:lnTo>
                <a:lnTo>
                  <a:pt x="11618" y="5383"/>
                </a:lnTo>
                <a:lnTo>
                  <a:pt x="11472" y="5335"/>
                </a:lnTo>
                <a:lnTo>
                  <a:pt x="11325" y="5335"/>
                </a:lnTo>
                <a:lnTo>
                  <a:pt x="11325" y="5335"/>
                </a:lnTo>
                <a:lnTo>
                  <a:pt x="11131" y="5359"/>
                </a:lnTo>
                <a:lnTo>
                  <a:pt x="10960" y="5408"/>
                </a:lnTo>
                <a:lnTo>
                  <a:pt x="10790" y="5505"/>
                </a:lnTo>
                <a:lnTo>
                  <a:pt x="10643" y="5651"/>
                </a:lnTo>
                <a:lnTo>
                  <a:pt x="7161" y="8988"/>
                </a:lnTo>
                <a:lnTo>
                  <a:pt x="5797" y="7648"/>
                </a:lnTo>
                <a:lnTo>
                  <a:pt x="5797" y="7648"/>
                </a:lnTo>
                <a:lnTo>
                  <a:pt x="5675" y="7527"/>
                </a:lnTo>
                <a:lnTo>
                  <a:pt x="5505" y="7454"/>
                </a:lnTo>
                <a:lnTo>
                  <a:pt x="5358" y="7405"/>
                </a:lnTo>
                <a:lnTo>
                  <a:pt x="5188" y="7380"/>
                </a:lnTo>
                <a:lnTo>
                  <a:pt x="5188" y="7380"/>
                </a:lnTo>
                <a:lnTo>
                  <a:pt x="5017" y="7405"/>
                </a:lnTo>
                <a:lnTo>
                  <a:pt x="4847" y="7454"/>
                </a:lnTo>
                <a:lnTo>
                  <a:pt x="4701" y="7527"/>
                </a:lnTo>
                <a:lnTo>
                  <a:pt x="4555" y="7648"/>
                </a:lnTo>
                <a:lnTo>
                  <a:pt x="4555" y="7648"/>
                </a:lnTo>
                <a:lnTo>
                  <a:pt x="4457" y="7770"/>
                </a:lnTo>
                <a:lnTo>
                  <a:pt x="4360" y="7916"/>
                </a:lnTo>
                <a:lnTo>
                  <a:pt x="4311" y="8087"/>
                </a:lnTo>
                <a:lnTo>
                  <a:pt x="4311" y="8257"/>
                </a:lnTo>
                <a:lnTo>
                  <a:pt x="4311" y="8257"/>
                </a:lnTo>
                <a:lnTo>
                  <a:pt x="4311" y="8428"/>
                </a:lnTo>
                <a:lnTo>
                  <a:pt x="4360" y="8598"/>
                </a:lnTo>
                <a:lnTo>
                  <a:pt x="4457" y="8744"/>
                </a:lnTo>
                <a:lnTo>
                  <a:pt x="4555" y="8890"/>
                </a:lnTo>
                <a:lnTo>
                  <a:pt x="6601" y="10936"/>
                </a:lnTo>
                <a:lnTo>
                  <a:pt x="6601" y="10936"/>
                </a:lnTo>
                <a:lnTo>
                  <a:pt x="6747" y="11034"/>
                </a:lnTo>
                <a:lnTo>
                  <a:pt x="6893" y="11131"/>
                </a:lnTo>
                <a:lnTo>
                  <a:pt x="7063" y="11180"/>
                </a:lnTo>
                <a:lnTo>
                  <a:pt x="7234" y="11180"/>
                </a:lnTo>
                <a:lnTo>
                  <a:pt x="7234" y="11180"/>
                </a:lnTo>
                <a:close/>
              </a:path>
            </a:pathLst>
          </a:custGeom>
          <a:noFill/>
          <a:ln w="12175" cap="rnd" cmpd="sng">
            <a:solidFill>
              <a:srgbClr val="00B05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6" name="TextBox 25"/>
          <p:cNvSpPr txBox="1"/>
          <p:nvPr/>
        </p:nvSpPr>
        <p:spPr>
          <a:xfrm>
            <a:off x="2209800" y="5105400"/>
            <a:ext cx="6172200" cy="1384995"/>
          </a:xfrm>
          <a:prstGeom prst="rect">
            <a:avLst/>
          </a:prstGeom>
          <a:noFill/>
        </p:spPr>
        <p:txBody>
          <a:bodyPr wrap="square" rtlCol="0">
            <a:spAutoFit/>
          </a:bodyPr>
          <a:lstStyle/>
          <a:p>
            <a:pPr>
              <a:spcBef>
                <a:spcPts val="1000"/>
              </a:spcBef>
              <a:spcAft>
                <a:spcPts val="600"/>
              </a:spcAft>
              <a:buFont typeface="Arial" pitchFamily="34" charset="0"/>
              <a:buChar char="•"/>
            </a:pPr>
            <a:r>
              <a:rPr lang="en-US" sz="1400" dirty="0" smtClean="0">
                <a:latin typeface="Palatino Linotype" pitchFamily="18" charset="0"/>
              </a:rPr>
              <a:t>The Engagements by the TC have revealed a poor knowledge of the capital </a:t>
            </a:r>
            <a:r>
              <a:rPr lang="en-US" sz="1400" dirty="0" smtClean="0">
                <a:latin typeface="Palatino Linotype" pitchFamily="18" charset="0"/>
              </a:rPr>
              <a:t>market, its benefits and operation, </a:t>
            </a:r>
            <a:r>
              <a:rPr lang="en-US" sz="1400" dirty="0" smtClean="0">
                <a:latin typeface="Palatino Linotype" pitchFamily="18" charset="0"/>
              </a:rPr>
              <a:t>even among key government agencies. The TC is often times confronted with distinguishing public companies from private companies, the Exchanges from the regulator and the role of the players in the market</a:t>
            </a:r>
            <a:r>
              <a:rPr lang="en-US" sz="1400" dirty="0" smtClean="0">
                <a:latin typeface="Palatino Linotype" pitchFamily="18" charset="0"/>
              </a:rPr>
              <a:t>. We consider this one of the key factors mitigating against increased issuances and listings</a:t>
            </a:r>
            <a:endParaRPr lang="en-US" sz="1400" dirty="0" smtClean="0">
              <a:latin typeface="Palatino Linotype" pitchFamily="18" charset="0"/>
            </a:endParaRPr>
          </a:p>
        </p:txBody>
      </p:sp>
      <p:sp>
        <p:nvSpPr>
          <p:cNvPr id="27" name="Shape 770"/>
          <p:cNvSpPr/>
          <p:nvPr/>
        </p:nvSpPr>
        <p:spPr>
          <a:xfrm>
            <a:off x="533400" y="4800600"/>
            <a:ext cx="1066800" cy="838200"/>
          </a:xfrm>
          <a:custGeom>
            <a:avLst/>
            <a:gdLst/>
            <a:ahLst/>
            <a:cxnLst/>
            <a:rect l="0" t="0" r="0" b="0"/>
            <a:pathLst>
              <a:path w="16367" h="16368" fill="none" extrusionOk="0">
                <a:moveTo>
                  <a:pt x="16074" y="4385"/>
                </a:moveTo>
                <a:lnTo>
                  <a:pt x="11983" y="293"/>
                </a:lnTo>
                <a:lnTo>
                  <a:pt x="11983" y="293"/>
                </a:lnTo>
                <a:lnTo>
                  <a:pt x="11812" y="171"/>
                </a:lnTo>
                <a:lnTo>
                  <a:pt x="11642" y="74"/>
                </a:lnTo>
                <a:lnTo>
                  <a:pt x="11447" y="25"/>
                </a:lnTo>
                <a:lnTo>
                  <a:pt x="11252" y="1"/>
                </a:lnTo>
                <a:lnTo>
                  <a:pt x="5115" y="1"/>
                </a:lnTo>
                <a:lnTo>
                  <a:pt x="5115" y="1"/>
                </a:lnTo>
                <a:lnTo>
                  <a:pt x="4920" y="25"/>
                </a:lnTo>
                <a:lnTo>
                  <a:pt x="4725" y="74"/>
                </a:lnTo>
                <a:lnTo>
                  <a:pt x="4554" y="171"/>
                </a:lnTo>
                <a:lnTo>
                  <a:pt x="4384" y="293"/>
                </a:lnTo>
                <a:lnTo>
                  <a:pt x="292" y="4385"/>
                </a:lnTo>
                <a:lnTo>
                  <a:pt x="292" y="4385"/>
                </a:lnTo>
                <a:lnTo>
                  <a:pt x="171" y="4555"/>
                </a:lnTo>
                <a:lnTo>
                  <a:pt x="73" y="4726"/>
                </a:lnTo>
                <a:lnTo>
                  <a:pt x="24" y="4921"/>
                </a:lnTo>
                <a:lnTo>
                  <a:pt x="0" y="5115"/>
                </a:lnTo>
                <a:lnTo>
                  <a:pt x="0" y="11253"/>
                </a:lnTo>
                <a:lnTo>
                  <a:pt x="0" y="11253"/>
                </a:lnTo>
                <a:lnTo>
                  <a:pt x="24" y="11448"/>
                </a:lnTo>
                <a:lnTo>
                  <a:pt x="73" y="11642"/>
                </a:lnTo>
                <a:lnTo>
                  <a:pt x="171" y="11813"/>
                </a:lnTo>
                <a:lnTo>
                  <a:pt x="292" y="11983"/>
                </a:lnTo>
                <a:lnTo>
                  <a:pt x="4384" y="16075"/>
                </a:lnTo>
                <a:lnTo>
                  <a:pt x="4384" y="16075"/>
                </a:lnTo>
                <a:lnTo>
                  <a:pt x="4554" y="16197"/>
                </a:lnTo>
                <a:lnTo>
                  <a:pt x="4725" y="16294"/>
                </a:lnTo>
                <a:lnTo>
                  <a:pt x="4920" y="16343"/>
                </a:lnTo>
                <a:lnTo>
                  <a:pt x="5115" y="16367"/>
                </a:lnTo>
                <a:lnTo>
                  <a:pt x="11252" y="16367"/>
                </a:lnTo>
                <a:lnTo>
                  <a:pt x="11252" y="16367"/>
                </a:lnTo>
                <a:lnTo>
                  <a:pt x="11447" y="16343"/>
                </a:lnTo>
                <a:lnTo>
                  <a:pt x="11642" y="16294"/>
                </a:lnTo>
                <a:lnTo>
                  <a:pt x="11812" y="16197"/>
                </a:lnTo>
                <a:lnTo>
                  <a:pt x="11983" y="16075"/>
                </a:lnTo>
                <a:lnTo>
                  <a:pt x="16074" y="11983"/>
                </a:lnTo>
                <a:lnTo>
                  <a:pt x="16074" y="11983"/>
                </a:lnTo>
                <a:lnTo>
                  <a:pt x="16196" y="11813"/>
                </a:lnTo>
                <a:lnTo>
                  <a:pt x="16294" y="11642"/>
                </a:lnTo>
                <a:lnTo>
                  <a:pt x="16342" y="11448"/>
                </a:lnTo>
                <a:lnTo>
                  <a:pt x="16367" y="11253"/>
                </a:lnTo>
                <a:lnTo>
                  <a:pt x="16367" y="5115"/>
                </a:lnTo>
                <a:lnTo>
                  <a:pt x="16367" y="5115"/>
                </a:lnTo>
                <a:lnTo>
                  <a:pt x="16342" y="4921"/>
                </a:lnTo>
                <a:lnTo>
                  <a:pt x="16294" y="4726"/>
                </a:lnTo>
                <a:lnTo>
                  <a:pt x="16196" y="4555"/>
                </a:lnTo>
                <a:lnTo>
                  <a:pt x="16074" y="4385"/>
                </a:lnTo>
                <a:lnTo>
                  <a:pt x="16074" y="4385"/>
                </a:lnTo>
                <a:close/>
                <a:moveTo>
                  <a:pt x="9864" y="8452"/>
                </a:moveTo>
                <a:lnTo>
                  <a:pt x="11203" y="9792"/>
                </a:lnTo>
                <a:lnTo>
                  <a:pt x="11203" y="9792"/>
                </a:lnTo>
                <a:lnTo>
                  <a:pt x="11252" y="9840"/>
                </a:lnTo>
                <a:lnTo>
                  <a:pt x="11276" y="9913"/>
                </a:lnTo>
                <a:lnTo>
                  <a:pt x="11301" y="10059"/>
                </a:lnTo>
                <a:lnTo>
                  <a:pt x="11276" y="10206"/>
                </a:lnTo>
                <a:lnTo>
                  <a:pt x="11252" y="10279"/>
                </a:lnTo>
                <a:lnTo>
                  <a:pt x="11203" y="10327"/>
                </a:lnTo>
                <a:lnTo>
                  <a:pt x="10327" y="11204"/>
                </a:lnTo>
                <a:lnTo>
                  <a:pt x="10327" y="11204"/>
                </a:lnTo>
                <a:lnTo>
                  <a:pt x="10278" y="11253"/>
                </a:lnTo>
                <a:lnTo>
                  <a:pt x="10205" y="11277"/>
                </a:lnTo>
                <a:lnTo>
                  <a:pt x="10059" y="11302"/>
                </a:lnTo>
                <a:lnTo>
                  <a:pt x="9913" y="11277"/>
                </a:lnTo>
                <a:lnTo>
                  <a:pt x="9840" y="11253"/>
                </a:lnTo>
                <a:lnTo>
                  <a:pt x="9791" y="11204"/>
                </a:lnTo>
                <a:lnTo>
                  <a:pt x="8451" y="9865"/>
                </a:lnTo>
                <a:lnTo>
                  <a:pt x="8451" y="9865"/>
                </a:lnTo>
                <a:lnTo>
                  <a:pt x="8403" y="9816"/>
                </a:lnTo>
                <a:lnTo>
                  <a:pt x="8330" y="9792"/>
                </a:lnTo>
                <a:lnTo>
                  <a:pt x="8183" y="9767"/>
                </a:lnTo>
                <a:lnTo>
                  <a:pt x="8037" y="9792"/>
                </a:lnTo>
                <a:lnTo>
                  <a:pt x="7964" y="9816"/>
                </a:lnTo>
                <a:lnTo>
                  <a:pt x="7915" y="9865"/>
                </a:lnTo>
                <a:lnTo>
                  <a:pt x="6576" y="11204"/>
                </a:lnTo>
                <a:lnTo>
                  <a:pt x="6576" y="11204"/>
                </a:lnTo>
                <a:lnTo>
                  <a:pt x="6527" y="11253"/>
                </a:lnTo>
                <a:lnTo>
                  <a:pt x="6454" y="11277"/>
                </a:lnTo>
                <a:lnTo>
                  <a:pt x="6308" y="11302"/>
                </a:lnTo>
                <a:lnTo>
                  <a:pt x="6162" y="11277"/>
                </a:lnTo>
                <a:lnTo>
                  <a:pt x="6089" y="11253"/>
                </a:lnTo>
                <a:lnTo>
                  <a:pt x="6040" y="11204"/>
                </a:lnTo>
                <a:lnTo>
                  <a:pt x="5163" y="10327"/>
                </a:lnTo>
                <a:lnTo>
                  <a:pt x="5163" y="10327"/>
                </a:lnTo>
                <a:lnTo>
                  <a:pt x="5115" y="10279"/>
                </a:lnTo>
                <a:lnTo>
                  <a:pt x="5090" y="10206"/>
                </a:lnTo>
                <a:lnTo>
                  <a:pt x="5066" y="10059"/>
                </a:lnTo>
                <a:lnTo>
                  <a:pt x="5090" y="9913"/>
                </a:lnTo>
                <a:lnTo>
                  <a:pt x="5115" y="9840"/>
                </a:lnTo>
                <a:lnTo>
                  <a:pt x="5163" y="9792"/>
                </a:lnTo>
                <a:lnTo>
                  <a:pt x="6503" y="8452"/>
                </a:lnTo>
                <a:lnTo>
                  <a:pt x="6503" y="8452"/>
                </a:lnTo>
                <a:lnTo>
                  <a:pt x="6552" y="8403"/>
                </a:lnTo>
                <a:lnTo>
                  <a:pt x="6576" y="8330"/>
                </a:lnTo>
                <a:lnTo>
                  <a:pt x="6600" y="8184"/>
                </a:lnTo>
                <a:lnTo>
                  <a:pt x="6576" y="8038"/>
                </a:lnTo>
                <a:lnTo>
                  <a:pt x="6552" y="7965"/>
                </a:lnTo>
                <a:lnTo>
                  <a:pt x="6503" y="7916"/>
                </a:lnTo>
                <a:lnTo>
                  <a:pt x="5163" y="6577"/>
                </a:lnTo>
                <a:lnTo>
                  <a:pt x="5163" y="6577"/>
                </a:lnTo>
                <a:lnTo>
                  <a:pt x="5115" y="6528"/>
                </a:lnTo>
                <a:lnTo>
                  <a:pt x="5090" y="6455"/>
                </a:lnTo>
                <a:lnTo>
                  <a:pt x="5066" y="6309"/>
                </a:lnTo>
                <a:lnTo>
                  <a:pt x="5090" y="6163"/>
                </a:lnTo>
                <a:lnTo>
                  <a:pt x="5115" y="6090"/>
                </a:lnTo>
                <a:lnTo>
                  <a:pt x="5163" y="6041"/>
                </a:lnTo>
                <a:lnTo>
                  <a:pt x="6040" y="5164"/>
                </a:lnTo>
                <a:lnTo>
                  <a:pt x="6040" y="5164"/>
                </a:lnTo>
                <a:lnTo>
                  <a:pt x="6089" y="5115"/>
                </a:lnTo>
                <a:lnTo>
                  <a:pt x="6162" y="5091"/>
                </a:lnTo>
                <a:lnTo>
                  <a:pt x="6308" y="5067"/>
                </a:lnTo>
                <a:lnTo>
                  <a:pt x="6454" y="5091"/>
                </a:lnTo>
                <a:lnTo>
                  <a:pt x="6527" y="5115"/>
                </a:lnTo>
                <a:lnTo>
                  <a:pt x="6576" y="5164"/>
                </a:lnTo>
                <a:lnTo>
                  <a:pt x="7915" y="6504"/>
                </a:lnTo>
                <a:lnTo>
                  <a:pt x="7915" y="6504"/>
                </a:lnTo>
                <a:lnTo>
                  <a:pt x="7964" y="6552"/>
                </a:lnTo>
                <a:lnTo>
                  <a:pt x="8037" y="6577"/>
                </a:lnTo>
                <a:lnTo>
                  <a:pt x="8183" y="6601"/>
                </a:lnTo>
                <a:lnTo>
                  <a:pt x="8330" y="6577"/>
                </a:lnTo>
                <a:lnTo>
                  <a:pt x="8403" y="6552"/>
                </a:lnTo>
                <a:lnTo>
                  <a:pt x="8451" y="6504"/>
                </a:lnTo>
                <a:lnTo>
                  <a:pt x="9791" y="5164"/>
                </a:lnTo>
                <a:lnTo>
                  <a:pt x="9791" y="5164"/>
                </a:lnTo>
                <a:lnTo>
                  <a:pt x="9840" y="5115"/>
                </a:lnTo>
                <a:lnTo>
                  <a:pt x="9913" y="5091"/>
                </a:lnTo>
                <a:lnTo>
                  <a:pt x="10059" y="5067"/>
                </a:lnTo>
                <a:lnTo>
                  <a:pt x="10205" y="5091"/>
                </a:lnTo>
                <a:lnTo>
                  <a:pt x="10278" y="5115"/>
                </a:lnTo>
                <a:lnTo>
                  <a:pt x="10327" y="5164"/>
                </a:lnTo>
                <a:lnTo>
                  <a:pt x="11203" y="6041"/>
                </a:lnTo>
                <a:lnTo>
                  <a:pt x="11203" y="6041"/>
                </a:lnTo>
                <a:lnTo>
                  <a:pt x="11252" y="6090"/>
                </a:lnTo>
                <a:lnTo>
                  <a:pt x="11276" y="6163"/>
                </a:lnTo>
                <a:lnTo>
                  <a:pt x="11301" y="6309"/>
                </a:lnTo>
                <a:lnTo>
                  <a:pt x="11276" y="6455"/>
                </a:lnTo>
                <a:lnTo>
                  <a:pt x="11252" y="6528"/>
                </a:lnTo>
                <a:lnTo>
                  <a:pt x="11203" y="6577"/>
                </a:lnTo>
                <a:lnTo>
                  <a:pt x="9864" y="7916"/>
                </a:lnTo>
                <a:lnTo>
                  <a:pt x="9864" y="7916"/>
                </a:lnTo>
                <a:lnTo>
                  <a:pt x="9815" y="7965"/>
                </a:lnTo>
                <a:lnTo>
                  <a:pt x="9791" y="8038"/>
                </a:lnTo>
                <a:lnTo>
                  <a:pt x="9766" y="8184"/>
                </a:lnTo>
                <a:lnTo>
                  <a:pt x="9791" y="8330"/>
                </a:lnTo>
                <a:lnTo>
                  <a:pt x="9815" y="8403"/>
                </a:lnTo>
                <a:lnTo>
                  <a:pt x="9864" y="8452"/>
                </a:lnTo>
                <a:lnTo>
                  <a:pt x="9864" y="8452"/>
                </a:lnTo>
                <a:close/>
              </a:path>
            </a:pathLst>
          </a:custGeom>
          <a:noFill/>
          <a:ln w="12175" cap="rnd"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8" name="Shape 445"/>
          <p:cNvSpPr txBox="1">
            <a:spLocks/>
          </p:cNvSpPr>
          <p:nvPr/>
        </p:nvSpPr>
        <p:spPr>
          <a:xfrm>
            <a:off x="2514600" y="4038600"/>
            <a:ext cx="5943600" cy="7620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600"/>
              </a:spcBef>
              <a:spcAft>
                <a:spcPts val="0"/>
              </a:spcAft>
              <a:buClrTx/>
              <a:buSzTx/>
              <a:buFont typeface="Arial" pitchFamily="34" charset="0"/>
              <a:buNone/>
              <a:tabLst/>
              <a:defRPr/>
            </a:pPr>
            <a:r>
              <a:rPr lang="en-US" sz="2800" b="1" dirty="0" smtClean="0">
                <a:solidFill>
                  <a:schemeClr val="tx2">
                    <a:lumMod val="75000"/>
                  </a:schemeClr>
                </a:solidFill>
                <a:latin typeface="Palatino Linotype" pitchFamily="18" charset="0"/>
              </a:rPr>
              <a:t>Knowledge of the Capital Market</a:t>
            </a:r>
          </a:p>
          <a:p>
            <a:pPr marL="0" marR="0" lvl="0" indent="0" algn="l" defTabSz="914400" rtl="0" eaLnBrk="1" fontAlgn="auto" latinLnBrk="0" hangingPunct="1">
              <a:lnSpc>
                <a:spcPct val="100000"/>
              </a:lnSpc>
              <a:spcBef>
                <a:spcPts val="1000"/>
              </a:spcBef>
              <a:spcAft>
                <a:spcPts val="1000"/>
              </a:spcAft>
              <a:buClrTx/>
              <a:buSzTx/>
              <a:buFont typeface="Arial" pitchFamily="34" charset="0"/>
              <a:buNone/>
              <a:tabLst/>
              <a:defRPr/>
            </a:pPr>
            <a:endParaRPr kumimoji="0" lang="en-US" sz="1200" b="0" i="0" u="none" strike="noStrike" kern="1200" cap="none" spc="0" normalizeH="0" baseline="0" noProof="0" dirty="0">
              <a:ln>
                <a:noFill/>
              </a:ln>
              <a:solidFill>
                <a:schemeClr val="tx1"/>
              </a:solidFill>
              <a:effectLst/>
              <a:uLnTx/>
              <a:uFillTx/>
              <a:latin typeface="+mn-lt"/>
              <a:ea typeface="+mn-ea"/>
              <a:cs typeface="+mn-cs"/>
            </a:endParaRPr>
          </a:p>
        </p:txBody>
      </p:sp>
      <p:cxnSp>
        <p:nvCxnSpPr>
          <p:cNvPr id="30" name="Straight Connector 29"/>
          <p:cNvCxnSpPr/>
          <p:nvPr/>
        </p:nvCxnSpPr>
        <p:spPr>
          <a:xfrm>
            <a:off x="2590800" y="1600200"/>
            <a:ext cx="5181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2743200" y="4648200"/>
            <a:ext cx="5181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2824503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28600"/>
            <a:ext cx="8229600" cy="381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smtClean="0">
                <a:solidFill>
                  <a:prstClr val="white"/>
                </a:solidFill>
                <a:latin typeface="Baskerville Old Face" pitchFamily="18" charset="0"/>
              </a:rPr>
              <a:t>Highlight of Our Recommendations</a:t>
            </a:r>
            <a:endParaRPr lang="en-US" sz="2800" b="1" dirty="0">
              <a:solidFill>
                <a:prstClr val="white"/>
              </a:solidFill>
              <a:latin typeface="Baskerville Old Face" pitchFamily="18" charset="0"/>
            </a:endParaRPr>
          </a:p>
        </p:txBody>
      </p:sp>
      <p:cxnSp>
        <p:nvCxnSpPr>
          <p:cNvPr id="6" name="Straight Connector 5"/>
          <p:cNvCxnSpPr/>
          <p:nvPr/>
        </p:nvCxnSpPr>
        <p:spPr>
          <a:xfrm>
            <a:off x="0" y="685800"/>
            <a:ext cx="8229600" cy="0"/>
          </a:xfrm>
          <a:prstGeom prst="line">
            <a:avLst/>
          </a:prstGeom>
          <a:ln w="19050">
            <a:solidFill>
              <a:srgbClr val="A48308"/>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3CDC2C1C-18FD-46BB-8A79-D9FA6DD736E4}" type="slidenum">
              <a:rPr lang="en-US" smtClean="0">
                <a:solidFill>
                  <a:prstClr val="black">
                    <a:tint val="75000"/>
                  </a:prstClr>
                </a:solidFill>
              </a:rPr>
              <a:pPr/>
              <a:t>6</a:t>
            </a:fld>
            <a:endParaRPr lang="en-US">
              <a:solidFill>
                <a:prstClr val="black">
                  <a:tint val="75000"/>
                </a:prstClr>
              </a:solidFill>
            </a:endParaRPr>
          </a:p>
        </p:txBody>
      </p:sp>
      <p:pic>
        <p:nvPicPr>
          <p:cNvPr id="10" name="Picture 9" descr="C:\Users\piiwelomen\Desktop\images.jpg"/>
          <p:cNvPicPr/>
          <p:nvPr/>
        </p:nvPicPr>
        <p:blipFill>
          <a:blip r:embed="rId3" cstate="print"/>
          <a:srcRect/>
          <a:stretch>
            <a:fillRect/>
          </a:stretch>
        </p:blipFill>
        <p:spPr bwMode="auto">
          <a:xfrm>
            <a:off x="8229600" y="152400"/>
            <a:ext cx="762000" cy="552450"/>
          </a:xfrm>
          <a:prstGeom prst="rect">
            <a:avLst/>
          </a:prstGeom>
          <a:noFill/>
          <a:effectLst>
            <a:outerShdw blurRad="228600" dir="4440000" sx="102000" sy="102000" algn="ctr" rotWithShape="0">
              <a:schemeClr val="tx2">
                <a:lumMod val="40000"/>
                <a:lumOff val="60000"/>
                <a:alpha val="49000"/>
              </a:schemeClr>
            </a:outerShdw>
          </a:effectLst>
        </p:spPr>
      </p:pic>
      <p:sp>
        <p:nvSpPr>
          <p:cNvPr id="16" name="Rectangle 15"/>
          <p:cNvSpPr/>
          <p:nvPr/>
        </p:nvSpPr>
        <p:spPr>
          <a:xfrm>
            <a:off x="228600" y="762000"/>
            <a:ext cx="7772400" cy="369332"/>
          </a:xfrm>
          <a:prstGeom prst="rect">
            <a:avLst/>
          </a:prstGeom>
        </p:spPr>
        <p:txBody>
          <a:bodyPr wrap="square">
            <a:spAutoFit/>
          </a:bodyPr>
          <a:lstStyle/>
          <a:p>
            <a:pPr lvl="0" fontAlgn="base">
              <a:spcBef>
                <a:spcPct val="0"/>
              </a:spcBef>
              <a:spcAft>
                <a:spcPct val="0"/>
              </a:spcAft>
              <a:tabLst>
                <a:tab pos="2667000" algn="l"/>
              </a:tabLst>
            </a:pPr>
            <a:r>
              <a:rPr lang="en-US" dirty="0" smtClean="0">
                <a:latin typeface="Palatino Linotype" pitchFamily="18" charset="0"/>
                <a:ea typeface="Calibri" pitchFamily="34" charset="0"/>
                <a:cs typeface="Courier New" pitchFamily="49" charset="0"/>
              </a:rPr>
              <a:t>The </a:t>
            </a:r>
            <a:r>
              <a:rPr lang="en-US" dirty="0" smtClean="0">
                <a:latin typeface="Palatino Linotype" pitchFamily="18" charset="0"/>
                <a:ea typeface="Calibri" pitchFamily="34" charset="0"/>
                <a:cs typeface="Courier New" pitchFamily="49" charset="0"/>
              </a:rPr>
              <a:t>TC proposes the following strategies to attract listings;</a:t>
            </a:r>
            <a:r>
              <a:rPr lang="en-US" dirty="0" smtClean="0">
                <a:ea typeface="Calibri" pitchFamily="34" charset="0"/>
                <a:cs typeface="Courier New" pitchFamily="49" charset="0"/>
              </a:rPr>
              <a:t> </a:t>
            </a:r>
            <a:endParaRPr lang="en-US" sz="800" dirty="0" smtClean="0">
              <a:latin typeface="Arial" pitchFamily="34" charset="0"/>
              <a:cs typeface="Arial" pitchFamily="34" charset="0"/>
            </a:endParaRPr>
          </a:p>
        </p:txBody>
      </p:sp>
      <p:sp>
        <p:nvSpPr>
          <p:cNvPr id="45058" name="Rectangle 2"/>
          <p:cNvSpPr>
            <a:spLocks noChangeArrowheads="1"/>
          </p:cNvSpPr>
          <p:nvPr/>
        </p:nvSpPr>
        <p:spPr bwMode="auto">
          <a:xfrm>
            <a:off x="1143000" y="1066800"/>
            <a:ext cx="7696200" cy="567078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tab pos="2667000" algn="l"/>
              </a:tabLst>
            </a:pPr>
            <a:r>
              <a:rPr kumimoji="0" lang="en-US" sz="1250" b="1" i="0" u="none" strike="noStrike" cap="none" normalizeH="0" baseline="0" dirty="0" smtClean="0">
                <a:ln>
                  <a:noFill/>
                </a:ln>
                <a:solidFill>
                  <a:schemeClr val="tx1"/>
                </a:solidFill>
                <a:effectLst/>
                <a:latin typeface="Palatino Linotype" pitchFamily="18" charset="0"/>
                <a:ea typeface="Calibri" pitchFamily="34" charset="0"/>
                <a:cs typeface="Courier New" pitchFamily="49" charset="0"/>
              </a:rPr>
              <a:t>Investor and Stakeholder Confidence</a:t>
            </a:r>
            <a:r>
              <a:rPr kumimoji="0" lang="en-US" sz="1250" b="0" i="0" u="none" strike="noStrike" cap="none" normalizeH="0" baseline="0" dirty="0" smtClean="0">
                <a:ln>
                  <a:noFill/>
                </a:ln>
                <a:solidFill>
                  <a:schemeClr val="tx1"/>
                </a:solidFill>
                <a:effectLst/>
                <a:latin typeface="Palatino Linotype" pitchFamily="18" charset="0"/>
                <a:ea typeface="Calibri" pitchFamily="34" charset="0"/>
                <a:cs typeface="Courier New" pitchFamily="49" charset="0"/>
              </a:rPr>
              <a:t> </a:t>
            </a:r>
            <a:r>
              <a:rPr kumimoji="0" lang="en-US" sz="1250" b="0" i="0" u="none" strike="noStrike" cap="none" normalizeH="0" baseline="0" dirty="0" smtClean="0">
                <a:ln>
                  <a:noFill/>
                </a:ln>
                <a:solidFill>
                  <a:schemeClr val="tx1"/>
                </a:solidFill>
                <a:effectLst/>
                <a:latin typeface="Calibri"/>
                <a:ea typeface="Calibri" pitchFamily="34" charset="0"/>
                <a:cs typeface="Courier New" pitchFamily="49" charset="0"/>
              </a:rPr>
              <a:t>–</a:t>
            </a:r>
            <a:r>
              <a:rPr kumimoji="0" lang="en-US" sz="1250" b="0" i="0" u="none" strike="noStrike" cap="none" normalizeH="0" baseline="0" dirty="0" smtClean="0">
                <a:ln>
                  <a:noFill/>
                </a:ln>
                <a:solidFill>
                  <a:schemeClr val="tx1"/>
                </a:solidFill>
                <a:effectLst/>
                <a:latin typeface="Palatino Linotype" pitchFamily="18" charset="0"/>
                <a:ea typeface="Calibri" pitchFamily="34" charset="0"/>
                <a:cs typeface="Courier New" pitchFamily="49" charset="0"/>
              </a:rPr>
              <a:t> The benefits of listing will continue to be a hard sell if issues which ensure investor and stakeholder confidence are not promptly and fairly resolved. Issues regarding corporate governance, information disclosure and unfair treatment of shareholders should be of priority to the regulator.</a:t>
            </a:r>
          </a:p>
          <a:p>
            <a:pPr marL="0" marR="0" lvl="0" indent="0" algn="l" defTabSz="914400" rtl="0" eaLnBrk="0" fontAlgn="base" latinLnBrk="0" hangingPunct="0">
              <a:lnSpc>
                <a:spcPct val="100000"/>
              </a:lnSpc>
              <a:spcBef>
                <a:spcPct val="0"/>
              </a:spcBef>
              <a:spcAft>
                <a:spcPct val="0"/>
              </a:spcAft>
              <a:buClrTx/>
              <a:buSzTx/>
              <a:buFontTx/>
              <a:buNone/>
              <a:tabLst>
                <a:tab pos="2667000" algn="l"/>
              </a:tabLst>
            </a:pPr>
            <a:endParaRPr kumimoji="0" lang="en-US" sz="125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tabLst>
                <a:tab pos="2667000" algn="l"/>
              </a:tabLst>
            </a:pPr>
            <a:r>
              <a:rPr lang="en-US" sz="1250" b="1" dirty="0" smtClean="0">
                <a:latin typeface="Palatino Linotype" pitchFamily="18" charset="0"/>
                <a:ea typeface="Calibri" pitchFamily="34" charset="0"/>
                <a:cs typeface="Courier New" pitchFamily="49" charset="0"/>
              </a:rPr>
              <a:t>Market Development</a:t>
            </a:r>
            <a:r>
              <a:rPr lang="en-US" sz="1250" dirty="0" smtClean="0">
                <a:latin typeface="Palatino Linotype" pitchFamily="18" charset="0"/>
                <a:ea typeface="Calibri" pitchFamily="34" charset="0"/>
                <a:cs typeface="Courier New" pitchFamily="49" charset="0"/>
              </a:rPr>
              <a:t> - Towards attracting players, a focus on market development is imperative to avoid reluctant participants who delist at the earliest opportunity</a:t>
            </a:r>
            <a:r>
              <a:rPr lang="en-US" sz="1250" dirty="0" smtClean="0">
                <a:latin typeface="Palatino Linotype" pitchFamily="18" charset="0"/>
                <a:ea typeface="Calibri" pitchFamily="34" charset="0"/>
                <a:cs typeface="Courier New" pitchFamily="49" charset="0"/>
              </a:rPr>
              <a:t>;</a:t>
            </a:r>
          </a:p>
          <a:p>
            <a:pPr lvl="0" eaLnBrk="0" fontAlgn="base" hangingPunct="0">
              <a:spcBef>
                <a:spcPct val="0"/>
              </a:spcBef>
              <a:spcAft>
                <a:spcPct val="0"/>
              </a:spcAft>
              <a:tabLst>
                <a:tab pos="2667000" algn="l"/>
              </a:tabLst>
            </a:pPr>
            <a:endParaRPr kumimoji="0" lang="en-US" sz="1250" b="1" i="0" u="none" strike="noStrike" cap="none" normalizeH="0" baseline="0" dirty="0" smtClean="0">
              <a:ln>
                <a:noFill/>
              </a:ln>
              <a:solidFill>
                <a:schemeClr val="tx1"/>
              </a:solidFill>
              <a:effectLst/>
              <a:latin typeface="Palatino Linotype" pitchFamily="18" charset="0"/>
              <a:ea typeface="Calibri" pitchFamily="34" charset="0"/>
              <a:cs typeface="Courier New" pitchFamily="49" charset="0"/>
            </a:endParaRPr>
          </a:p>
          <a:p>
            <a:pPr lvl="0" eaLnBrk="0" fontAlgn="base" hangingPunct="0">
              <a:spcBef>
                <a:spcPct val="0"/>
              </a:spcBef>
              <a:spcAft>
                <a:spcPct val="0"/>
              </a:spcAft>
              <a:tabLst>
                <a:tab pos="2667000" algn="l"/>
              </a:tabLst>
            </a:pPr>
            <a:r>
              <a:rPr kumimoji="0" lang="en-US" sz="1250" b="1" i="0" u="none" strike="noStrike" cap="none" normalizeH="0" baseline="0" dirty="0" smtClean="0">
                <a:ln>
                  <a:noFill/>
                </a:ln>
                <a:solidFill>
                  <a:schemeClr val="tx1"/>
                </a:solidFill>
                <a:effectLst/>
                <a:latin typeface="Palatino Linotype" pitchFamily="18" charset="0"/>
                <a:ea typeface="Calibri" pitchFamily="34" charset="0"/>
                <a:cs typeface="Courier New" pitchFamily="49" charset="0"/>
              </a:rPr>
              <a:t>Selling Document on the Capital Market</a:t>
            </a:r>
            <a:r>
              <a:rPr kumimoji="0" lang="en-US" sz="1250" b="0" i="0" u="none" strike="noStrike" cap="none" normalizeH="0" baseline="0" dirty="0" smtClean="0">
                <a:ln>
                  <a:noFill/>
                </a:ln>
                <a:solidFill>
                  <a:schemeClr val="tx1"/>
                </a:solidFill>
                <a:effectLst/>
                <a:latin typeface="Palatino Linotype" pitchFamily="18" charset="0"/>
                <a:ea typeface="Calibri" pitchFamily="34" charset="0"/>
                <a:cs typeface="Courier New" pitchFamily="49" charset="0"/>
              </a:rPr>
              <a:t> - Develop a robust document with information on the capital market which highlights the features of the market, players, Regulator, instruments, players, and steps on how to access the capital market for circulation to industry groups and other target sectors. This should include a workbook for end-users; the goal is to have a selling document on the capital market which can be dropped with key regulators, and investment hubs.</a:t>
            </a:r>
          </a:p>
          <a:p>
            <a:pPr marL="0" marR="0" lvl="0" indent="0" algn="l" defTabSz="914400" rtl="0" eaLnBrk="0" fontAlgn="base" latinLnBrk="0" hangingPunct="0">
              <a:lnSpc>
                <a:spcPct val="100000"/>
              </a:lnSpc>
              <a:spcBef>
                <a:spcPct val="0"/>
              </a:spcBef>
              <a:spcAft>
                <a:spcPct val="0"/>
              </a:spcAft>
              <a:buClrTx/>
              <a:buSzTx/>
              <a:buFontTx/>
              <a:buNone/>
              <a:tabLst>
                <a:tab pos="2667000" algn="l"/>
              </a:tabLst>
            </a:pPr>
            <a:endParaRPr kumimoji="0" lang="en-US" sz="12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667000" algn="l"/>
              </a:tabLst>
            </a:pPr>
            <a:r>
              <a:rPr kumimoji="0" lang="en-US" sz="1250" b="1" i="0" u="none" strike="noStrike" cap="none" normalizeH="0" baseline="0" dirty="0" smtClean="0">
                <a:ln>
                  <a:noFill/>
                </a:ln>
                <a:solidFill>
                  <a:schemeClr val="tx1"/>
                </a:solidFill>
                <a:effectLst/>
                <a:latin typeface="Palatino Linotype" pitchFamily="18" charset="0"/>
                <a:ea typeface="Calibri" pitchFamily="34" charset="0"/>
                <a:cs typeface="Courier New" pitchFamily="49" charset="0"/>
              </a:rPr>
              <a:t>Advertise the Capital Market</a:t>
            </a:r>
            <a:r>
              <a:rPr kumimoji="0" lang="en-US" sz="1250" b="0" i="0" u="none" strike="noStrike" cap="none" normalizeH="0" baseline="0" dirty="0" smtClean="0">
                <a:ln>
                  <a:noFill/>
                </a:ln>
                <a:solidFill>
                  <a:schemeClr val="tx1"/>
                </a:solidFill>
                <a:effectLst/>
                <a:latin typeface="Palatino Linotype" pitchFamily="18" charset="0"/>
                <a:ea typeface="Calibri" pitchFamily="34" charset="0"/>
                <a:cs typeface="Courier New" pitchFamily="49" charset="0"/>
              </a:rPr>
              <a:t> - Plan and commission a 10-15 minutes video on the capital market at two levels- a Market level on compliance preferably in Pidgin English and a High level on the size, opportunities and track record.</a:t>
            </a:r>
            <a:endParaRPr kumimoji="0" lang="en-US" sz="12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667000" algn="l"/>
              </a:tabLst>
            </a:pPr>
            <a:r>
              <a:rPr kumimoji="0" lang="en-US" sz="1250" b="0" i="0" u="none" strike="noStrike" cap="none" normalizeH="0" baseline="0" dirty="0" smtClean="0">
                <a:ln>
                  <a:noFill/>
                </a:ln>
                <a:solidFill>
                  <a:schemeClr val="tx1"/>
                </a:solidFill>
                <a:effectLst/>
                <a:latin typeface="Palatino Linotype" pitchFamily="18" charset="0"/>
                <a:ea typeface="Calibri" pitchFamily="34" charset="0"/>
                <a:cs typeface="Courier New" pitchFamily="49" charset="0"/>
              </a:rPr>
              <a:t/>
            </a:r>
            <a:br>
              <a:rPr kumimoji="0" lang="en-US" sz="1250" b="0" i="0" u="none" strike="noStrike" cap="none" normalizeH="0" baseline="0" dirty="0" smtClean="0">
                <a:ln>
                  <a:noFill/>
                </a:ln>
                <a:solidFill>
                  <a:schemeClr val="tx1"/>
                </a:solidFill>
                <a:effectLst/>
                <a:latin typeface="Palatino Linotype" pitchFamily="18" charset="0"/>
                <a:ea typeface="Calibri" pitchFamily="34" charset="0"/>
                <a:cs typeface="Courier New" pitchFamily="49" charset="0"/>
              </a:rPr>
            </a:br>
            <a:r>
              <a:rPr kumimoji="0" lang="en-US" sz="1250" b="1" i="0" u="none" strike="noStrike" cap="none" normalizeH="0" baseline="0" dirty="0" smtClean="0">
                <a:ln>
                  <a:noFill/>
                </a:ln>
                <a:solidFill>
                  <a:schemeClr val="tx1"/>
                </a:solidFill>
                <a:effectLst/>
                <a:latin typeface="Palatino Linotype" pitchFamily="18" charset="0"/>
                <a:ea typeface="Calibri" pitchFamily="34" charset="0"/>
                <a:cs typeface="Courier New" pitchFamily="49" charset="0"/>
              </a:rPr>
              <a:t>Shareholders Associations</a:t>
            </a:r>
            <a:r>
              <a:rPr kumimoji="0" lang="en-US" sz="1250" b="0" i="0" u="none" strike="noStrike" cap="none" normalizeH="0" baseline="0" dirty="0" smtClean="0">
                <a:ln>
                  <a:noFill/>
                </a:ln>
                <a:solidFill>
                  <a:schemeClr val="tx1"/>
                </a:solidFill>
                <a:effectLst/>
                <a:latin typeface="Palatino Linotype" pitchFamily="18" charset="0"/>
                <a:ea typeface="Calibri" pitchFamily="34" charset="0"/>
                <a:cs typeface="Courier New" pitchFamily="49" charset="0"/>
              </a:rPr>
              <a:t> - Shareholders Associations have been identified as a major deterrent for investments through the capital market and needs to be addressed through rules which curtail their activities;</a:t>
            </a:r>
          </a:p>
          <a:p>
            <a:pPr marL="0" marR="0" lvl="0" indent="0" algn="l" defTabSz="914400" rtl="0" eaLnBrk="0" fontAlgn="base" latinLnBrk="0" hangingPunct="0">
              <a:lnSpc>
                <a:spcPct val="100000"/>
              </a:lnSpc>
              <a:spcBef>
                <a:spcPct val="0"/>
              </a:spcBef>
              <a:spcAft>
                <a:spcPct val="0"/>
              </a:spcAft>
              <a:buClrTx/>
              <a:buSzTx/>
              <a:buFontTx/>
              <a:buNone/>
              <a:tabLst>
                <a:tab pos="2667000" algn="l"/>
              </a:tabLst>
            </a:pPr>
            <a:endParaRPr kumimoji="0" lang="en-US" sz="12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667000" algn="l"/>
              </a:tabLst>
            </a:pPr>
            <a:r>
              <a:rPr kumimoji="0" lang="en-US" sz="1250" b="1" i="0" u="none" strike="noStrike" cap="none" normalizeH="0" baseline="0" dirty="0" smtClean="0">
                <a:ln>
                  <a:noFill/>
                </a:ln>
                <a:solidFill>
                  <a:schemeClr val="tx1"/>
                </a:solidFill>
                <a:effectLst/>
                <a:latin typeface="Palatino Linotype" pitchFamily="18" charset="0"/>
                <a:ea typeface="Calibri" pitchFamily="34" charset="0"/>
                <a:cs typeface="Courier New" pitchFamily="49" charset="0"/>
              </a:rPr>
              <a:t>Trainings</a:t>
            </a:r>
            <a:r>
              <a:rPr kumimoji="0" lang="en-US" sz="1250" b="0" i="0" u="none" strike="noStrike" cap="none" normalizeH="0" baseline="0" dirty="0" smtClean="0">
                <a:ln>
                  <a:noFill/>
                </a:ln>
                <a:solidFill>
                  <a:schemeClr val="tx1"/>
                </a:solidFill>
                <a:effectLst/>
                <a:latin typeface="Palatino Linotype" pitchFamily="18" charset="0"/>
                <a:ea typeface="Calibri" pitchFamily="34" charset="0"/>
                <a:cs typeface="Courier New" pitchFamily="49" charset="0"/>
              </a:rPr>
              <a:t> - To improve the quality of filings with the SEC/NSE, a comprehensive training program should be institutionalized by the SEC for the capital market. Training would be focused on requirements for IPOs, Rights and other means of accessing the capital market</a:t>
            </a:r>
            <a:br>
              <a:rPr kumimoji="0" lang="en-US" sz="1250" b="0" i="0" u="none" strike="noStrike" cap="none" normalizeH="0" baseline="0" dirty="0" smtClean="0">
                <a:ln>
                  <a:noFill/>
                </a:ln>
                <a:solidFill>
                  <a:schemeClr val="tx1"/>
                </a:solidFill>
                <a:effectLst/>
                <a:latin typeface="Palatino Linotype" pitchFamily="18" charset="0"/>
                <a:ea typeface="Calibri" pitchFamily="34" charset="0"/>
                <a:cs typeface="Courier New" pitchFamily="49" charset="0"/>
              </a:rPr>
            </a:br>
            <a:r>
              <a:rPr kumimoji="0" lang="en-US" sz="1250" b="0" i="0" u="none" strike="noStrike" cap="none" normalizeH="0" baseline="0" dirty="0" smtClean="0">
                <a:ln>
                  <a:noFill/>
                </a:ln>
                <a:solidFill>
                  <a:schemeClr val="tx1"/>
                </a:solidFill>
                <a:effectLst/>
                <a:latin typeface="Palatino Linotype" pitchFamily="18" charset="0"/>
                <a:ea typeface="Calibri" pitchFamily="34" charset="0"/>
                <a:cs typeface="Courier New" pitchFamily="49" charset="0"/>
              </a:rPr>
              <a:t/>
            </a:r>
            <a:br>
              <a:rPr kumimoji="0" lang="en-US" sz="1250" b="0" i="0" u="none" strike="noStrike" cap="none" normalizeH="0" baseline="0" dirty="0" smtClean="0">
                <a:ln>
                  <a:noFill/>
                </a:ln>
                <a:solidFill>
                  <a:schemeClr val="tx1"/>
                </a:solidFill>
                <a:effectLst/>
                <a:latin typeface="Palatino Linotype" pitchFamily="18" charset="0"/>
                <a:ea typeface="Calibri" pitchFamily="34" charset="0"/>
                <a:cs typeface="Courier New" pitchFamily="49" charset="0"/>
              </a:rPr>
            </a:br>
            <a:r>
              <a:rPr kumimoji="0" lang="en-US" sz="1250" b="1" i="0" u="none" strike="noStrike" cap="none" normalizeH="0" baseline="0" dirty="0" smtClean="0">
                <a:ln>
                  <a:noFill/>
                </a:ln>
                <a:solidFill>
                  <a:schemeClr val="tx1"/>
                </a:solidFill>
                <a:effectLst/>
                <a:latin typeface="Palatino Linotype" pitchFamily="18" charset="0"/>
                <a:ea typeface="Calibri" pitchFamily="34" charset="0"/>
                <a:cs typeface="Courier New" pitchFamily="49" charset="0"/>
              </a:rPr>
              <a:t>Green Bonds</a:t>
            </a:r>
            <a:r>
              <a:rPr kumimoji="0" lang="en-US" sz="1250" b="0" i="0" u="none" strike="noStrike" cap="none" normalizeH="0" baseline="0" dirty="0" smtClean="0">
                <a:ln>
                  <a:noFill/>
                </a:ln>
                <a:solidFill>
                  <a:schemeClr val="tx1"/>
                </a:solidFill>
                <a:effectLst/>
                <a:latin typeface="Palatino Linotype" pitchFamily="18" charset="0"/>
                <a:ea typeface="Calibri" pitchFamily="34" charset="0"/>
                <a:cs typeface="Courier New" pitchFamily="49" charset="0"/>
              </a:rPr>
              <a:t> </a:t>
            </a:r>
            <a:r>
              <a:rPr kumimoji="0" lang="en-US" sz="1250" b="0" i="0" u="none" strike="noStrike" cap="none" normalizeH="0" baseline="0" dirty="0" smtClean="0">
                <a:ln>
                  <a:noFill/>
                </a:ln>
                <a:solidFill>
                  <a:schemeClr val="tx1"/>
                </a:solidFill>
                <a:effectLst/>
                <a:latin typeface="Calibri"/>
                <a:ea typeface="Calibri" pitchFamily="34" charset="0"/>
                <a:cs typeface="Courier New" pitchFamily="49" charset="0"/>
              </a:rPr>
              <a:t>–</a:t>
            </a:r>
            <a:r>
              <a:rPr kumimoji="0" lang="en-US" sz="1250" b="0" i="0" u="none" strike="noStrike" cap="none" normalizeH="0" baseline="0" dirty="0" smtClean="0">
                <a:ln>
                  <a:noFill/>
                </a:ln>
                <a:solidFill>
                  <a:schemeClr val="tx1"/>
                </a:solidFill>
                <a:effectLst/>
                <a:latin typeface="Palatino Linotype" pitchFamily="18" charset="0"/>
                <a:ea typeface="Calibri" pitchFamily="34" charset="0"/>
                <a:cs typeface="Courier New" pitchFamily="49" charset="0"/>
              </a:rPr>
              <a:t> Education for potential issuers on eligible projects to support green bond issuances. The SEC should access every relevant platform to educate the public on the factors which support a good structure, sustainable finance and the benefits of green bonds</a:t>
            </a:r>
            <a:r>
              <a:rPr kumimoji="0" lang="en-US" sz="125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en-US" sz="1250" b="0" i="0" u="none" strike="noStrike" cap="none" normalizeH="0" baseline="0" dirty="0" smtClean="0">
              <a:ln>
                <a:noFill/>
              </a:ln>
              <a:solidFill>
                <a:schemeClr val="tx1"/>
              </a:solidFill>
              <a:effectLst/>
              <a:latin typeface="Arial" pitchFamily="34" charset="0"/>
              <a:cs typeface="Arial" pitchFamily="34" charset="0"/>
            </a:endParaRPr>
          </a:p>
        </p:txBody>
      </p:sp>
      <p:pic>
        <p:nvPicPr>
          <p:cNvPr id="45060" name="Picture 4" descr="Related image"/>
          <p:cNvPicPr>
            <a:picLocks noChangeAspect="1" noChangeArrowheads="1"/>
          </p:cNvPicPr>
          <p:nvPr/>
        </p:nvPicPr>
        <p:blipFill>
          <a:blip r:embed="rId4" cstate="print"/>
          <a:srcRect/>
          <a:stretch>
            <a:fillRect/>
          </a:stretch>
        </p:blipFill>
        <p:spPr bwMode="auto">
          <a:xfrm>
            <a:off x="228600" y="1295400"/>
            <a:ext cx="695325" cy="695325"/>
          </a:xfrm>
          <a:prstGeom prst="rect">
            <a:avLst/>
          </a:prstGeom>
          <a:noFill/>
        </p:spPr>
      </p:pic>
      <p:pic>
        <p:nvPicPr>
          <p:cNvPr id="45062" name="Picture 6" descr="Image result for market development"/>
          <p:cNvPicPr>
            <a:picLocks noChangeAspect="1" noChangeArrowheads="1"/>
          </p:cNvPicPr>
          <p:nvPr/>
        </p:nvPicPr>
        <p:blipFill>
          <a:blip r:embed="rId5" cstate="print"/>
          <a:srcRect/>
          <a:stretch>
            <a:fillRect/>
          </a:stretch>
        </p:blipFill>
        <p:spPr bwMode="auto">
          <a:xfrm>
            <a:off x="152400" y="2133600"/>
            <a:ext cx="752421" cy="457200"/>
          </a:xfrm>
          <a:prstGeom prst="rect">
            <a:avLst/>
          </a:prstGeom>
          <a:noFill/>
        </p:spPr>
      </p:pic>
      <p:pic>
        <p:nvPicPr>
          <p:cNvPr id="45064" name="Picture 8" descr="Image result for capital market advertisement"/>
          <p:cNvPicPr>
            <a:picLocks noChangeAspect="1" noChangeArrowheads="1"/>
          </p:cNvPicPr>
          <p:nvPr/>
        </p:nvPicPr>
        <p:blipFill>
          <a:blip r:embed="rId6" cstate="print"/>
          <a:srcRect b="32143"/>
          <a:stretch>
            <a:fillRect/>
          </a:stretch>
        </p:blipFill>
        <p:spPr bwMode="auto">
          <a:xfrm>
            <a:off x="152400" y="2971800"/>
            <a:ext cx="685800" cy="1327148"/>
          </a:xfrm>
          <a:prstGeom prst="rect">
            <a:avLst/>
          </a:prstGeom>
          <a:noFill/>
        </p:spPr>
      </p:pic>
      <p:sp>
        <p:nvSpPr>
          <p:cNvPr id="45066" name="AutoShape 10" descr="Image result for training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5068" name="AutoShape 12" descr="Image result for training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45070" name="Picture 14" descr="Image result for trainings"/>
          <p:cNvPicPr>
            <a:picLocks noChangeAspect="1" noChangeArrowheads="1"/>
          </p:cNvPicPr>
          <p:nvPr/>
        </p:nvPicPr>
        <p:blipFill>
          <a:blip r:embed="rId7" cstate="print"/>
          <a:srcRect/>
          <a:stretch>
            <a:fillRect/>
          </a:stretch>
        </p:blipFill>
        <p:spPr bwMode="auto">
          <a:xfrm>
            <a:off x="0" y="4876800"/>
            <a:ext cx="833438" cy="533400"/>
          </a:xfrm>
          <a:prstGeom prst="rect">
            <a:avLst/>
          </a:prstGeom>
          <a:noFill/>
        </p:spPr>
      </p:pic>
      <p:pic>
        <p:nvPicPr>
          <p:cNvPr id="45072" name="Picture 16" descr="Image result for green bonds"/>
          <p:cNvPicPr>
            <a:picLocks noChangeAspect="1" noChangeArrowheads="1"/>
          </p:cNvPicPr>
          <p:nvPr/>
        </p:nvPicPr>
        <p:blipFill>
          <a:blip r:embed="rId8" cstate="print"/>
          <a:srcRect l="13636" r="11364"/>
          <a:stretch>
            <a:fillRect/>
          </a:stretch>
        </p:blipFill>
        <p:spPr bwMode="auto">
          <a:xfrm>
            <a:off x="0" y="5638800"/>
            <a:ext cx="914401" cy="609601"/>
          </a:xfrm>
          <a:prstGeom prst="rect">
            <a:avLst/>
          </a:prstGeom>
          <a:noFill/>
        </p:spPr>
      </p:pic>
    </p:spTree>
    <p:extLst>
      <p:ext uri="{BB962C8B-B14F-4D97-AF65-F5344CB8AC3E}">
        <p14:creationId xmlns="" xmlns:p14="http://schemas.microsoft.com/office/powerpoint/2010/main" val="2824503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0" y="609600"/>
            <a:ext cx="9144000" cy="1588"/>
          </a:xfrm>
          <a:prstGeom prst="line">
            <a:avLst/>
          </a:prstGeom>
          <a:ln w="19050">
            <a:solidFill>
              <a:srgbClr val="A48308"/>
            </a:solidFill>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381000" y="825588"/>
            <a:ext cx="8382000" cy="57133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spcBef>
                <a:spcPct val="20000"/>
              </a:spcBef>
              <a:buFont typeface="Wingdings" panose="05000000000000000000" pitchFamily="2" charset="2"/>
              <a:buChar char="q"/>
            </a:pPr>
            <a:endParaRPr lang="en-US" dirty="0" smtClean="0">
              <a:solidFill>
                <a:prstClr val="black"/>
              </a:solidFill>
              <a:cs typeface="Arial" pitchFamily="34" charset="0"/>
            </a:endParaRPr>
          </a:p>
          <a:p>
            <a:pPr marL="285750" indent="-285750" algn="just">
              <a:spcBef>
                <a:spcPct val="20000"/>
              </a:spcBef>
              <a:buFont typeface="Wingdings" panose="05000000000000000000" pitchFamily="2" charset="2"/>
              <a:buChar char="q"/>
            </a:pPr>
            <a:endParaRPr lang="en-US" dirty="0" smtClean="0">
              <a:solidFill>
                <a:prstClr val="black"/>
              </a:solidFill>
              <a:cs typeface="Arial" pitchFamily="34" charset="0"/>
            </a:endParaRPr>
          </a:p>
          <a:p>
            <a:pPr marL="285750" indent="-285750" algn="just">
              <a:spcBef>
                <a:spcPct val="20000"/>
              </a:spcBef>
              <a:buFont typeface="Wingdings" panose="05000000000000000000" pitchFamily="2" charset="2"/>
              <a:buChar char="q"/>
            </a:pPr>
            <a:endParaRPr lang="en-US" b="1" dirty="0" smtClean="0">
              <a:solidFill>
                <a:prstClr val="black"/>
              </a:solidFill>
              <a:cs typeface="Arial" pitchFamily="34" charset="0"/>
            </a:endParaRPr>
          </a:p>
          <a:p>
            <a:pPr marL="285750" indent="-285750" algn="just">
              <a:spcBef>
                <a:spcPct val="20000"/>
              </a:spcBef>
              <a:buFont typeface="Wingdings" panose="05000000000000000000" pitchFamily="2" charset="2"/>
              <a:buChar char="q"/>
            </a:pPr>
            <a:endParaRPr lang="en-US" b="1" dirty="0" smtClean="0">
              <a:solidFill>
                <a:prstClr val="black"/>
              </a:solidFill>
              <a:cs typeface="Arial" pitchFamily="34" charset="0"/>
            </a:endParaRPr>
          </a:p>
          <a:p>
            <a:pPr marL="285750" indent="-285750" algn="just">
              <a:spcBef>
                <a:spcPct val="20000"/>
              </a:spcBef>
              <a:buFont typeface="Wingdings" panose="05000000000000000000" pitchFamily="2" charset="2"/>
              <a:buChar char="q"/>
            </a:pPr>
            <a:endParaRPr lang="en-US" b="1" dirty="0">
              <a:solidFill>
                <a:prstClr val="black"/>
              </a:solidFill>
              <a:cs typeface="Arial" pitchFamily="34" charset="0"/>
            </a:endParaRPr>
          </a:p>
          <a:p>
            <a:pPr marL="285750" indent="-285750" algn="just">
              <a:spcBef>
                <a:spcPct val="20000"/>
              </a:spcBef>
              <a:buFont typeface="Wingdings" panose="05000000000000000000" pitchFamily="2" charset="2"/>
              <a:buChar char="q"/>
            </a:pPr>
            <a:endParaRPr lang="en-US" b="1" dirty="0" smtClean="0">
              <a:solidFill>
                <a:prstClr val="black"/>
              </a:solidFill>
              <a:cs typeface="Arial" pitchFamily="34" charset="0"/>
            </a:endParaRPr>
          </a:p>
          <a:p>
            <a:pPr marL="285750" indent="-285750" algn="ctr">
              <a:spcBef>
                <a:spcPct val="20000"/>
              </a:spcBef>
            </a:pPr>
            <a:r>
              <a:rPr lang="en-US" sz="2800" dirty="0" smtClean="0">
                <a:solidFill>
                  <a:prstClr val="black"/>
                </a:solidFill>
                <a:latin typeface="Palatino Linotype" pitchFamily="18" charset="0"/>
                <a:cs typeface="Arial" pitchFamily="34" charset="0"/>
              </a:rPr>
              <a:t>….And it’s a Wrap!!!!</a:t>
            </a:r>
            <a:endParaRPr lang="en-US" sz="2800" dirty="0">
              <a:solidFill>
                <a:prstClr val="black"/>
              </a:solidFill>
              <a:latin typeface="Palatino Linotype" pitchFamily="18" charset="0"/>
              <a:cs typeface="Arial" pitchFamily="34" charset="0"/>
            </a:endParaRPr>
          </a:p>
          <a:p>
            <a:pPr marL="285750" indent="-285750">
              <a:spcBef>
                <a:spcPct val="20000"/>
              </a:spcBef>
              <a:buFont typeface="Wingdings" panose="05000000000000000000" pitchFamily="2" charset="2"/>
              <a:buChar char="q"/>
            </a:pPr>
            <a:endParaRPr lang="en-US" dirty="0" smtClean="0">
              <a:solidFill>
                <a:prstClr val="black"/>
              </a:solidFill>
              <a:cs typeface="Arial" pitchFamily="34" charset="0"/>
            </a:endParaRPr>
          </a:p>
          <a:p>
            <a:pPr marL="285750" indent="-285750">
              <a:spcBef>
                <a:spcPct val="20000"/>
              </a:spcBef>
            </a:pPr>
            <a:endParaRPr lang="en-US" dirty="0" smtClean="0">
              <a:solidFill>
                <a:prstClr val="black"/>
              </a:solidFill>
              <a:cs typeface="Arial" pitchFamily="34" charset="0"/>
            </a:endParaRPr>
          </a:p>
          <a:p>
            <a:pPr marL="285750" indent="-285750">
              <a:spcBef>
                <a:spcPct val="20000"/>
              </a:spcBef>
            </a:pPr>
            <a:endParaRPr lang="en-US" dirty="0" smtClean="0">
              <a:solidFill>
                <a:prstClr val="black"/>
              </a:solidFill>
              <a:cs typeface="Arial" pitchFamily="34" charset="0"/>
            </a:endParaRPr>
          </a:p>
          <a:p>
            <a:pPr marL="285750" indent="-285750">
              <a:spcBef>
                <a:spcPct val="20000"/>
              </a:spcBef>
            </a:pPr>
            <a:endParaRPr lang="en-US" dirty="0" smtClean="0">
              <a:solidFill>
                <a:prstClr val="black"/>
              </a:solidFill>
              <a:cs typeface="Arial" pitchFamily="34" charset="0"/>
            </a:endParaRPr>
          </a:p>
          <a:p>
            <a:pPr marL="285750" indent="-285750">
              <a:spcBef>
                <a:spcPct val="20000"/>
              </a:spcBef>
            </a:pPr>
            <a:endParaRPr lang="en-US" dirty="0" smtClean="0">
              <a:solidFill>
                <a:prstClr val="black"/>
              </a:solidFill>
              <a:cs typeface="Arial" pitchFamily="34" charset="0"/>
            </a:endParaRPr>
          </a:p>
          <a:p>
            <a:pPr marL="285750" indent="-285750" algn="ctr">
              <a:spcBef>
                <a:spcPct val="20000"/>
              </a:spcBef>
            </a:pPr>
            <a:r>
              <a:rPr lang="en-US" sz="2400" dirty="0" smtClean="0">
                <a:solidFill>
                  <a:prstClr val="black"/>
                </a:solidFill>
                <a:latin typeface="Palatino Linotype" pitchFamily="18" charset="0"/>
                <a:cs typeface="Arial" pitchFamily="34" charset="0"/>
              </a:rPr>
              <a:t>The full and final report </a:t>
            </a:r>
            <a:r>
              <a:rPr lang="en-US" sz="2400" dirty="0" smtClean="0">
                <a:solidFill>
                  <a:prstClr val="black"/>
                </a:solidFill>
                <a:latin typeface="Palatino Linotype" pitchFamily="18" charset="0"/>
                <a:cs typeface="Arial" pitchFamily="34" charset="0"/>
              </a:rPr>
              <a:t>of the Technical Committee </a:t>
            </a:r>
            <a:r>
              <a:rPr lang="en-US" sz="2400" dirty="0" smtClean="0">
                <a:solidFill>
                  <a:prstClr val="black"/>
                </a:solidFill>
                <a:latin typeface="Palatino Linotype" pitchFamily="18" charset="0"/>
                <a:cs typeface="Arial" pitchFamily="34" charset="0"/>
              </a:rPr>
              <a:t>can </a:t>
            </a:r>
            <a:r>
              <a:rPr lang="en-US" sz="2400" dirty="0" smtClean="0">
                <a:solidFill>
                  <a:prstClr val="black"/>
                </a:solidFill>
                <a:latin typeface="Palatino Linotype" pitchFamily="18" charset="0"/>
                <a:cs typeface="Arial" pitchFamily="34" charset="0"/>
              </a:rPr>
              <a:t>be </a:t>
            </a:r>
            <a:r>
              <a:rPr lang="en-US" sz="2400" dirty="0" smtClean="0">
                <a:solidFill>
                  <a:prstClr val="black"/>
                </a:solidFill>
                <a:latin typeface="Palatino Linotype" pitchFamily="18" charset="0"/>
                <a:cs typeface="Arial" pitchFamily="34" charset="0"/>
              </a:rPr>
              <a:t>obtained </a:t>
            </a:r>
            <a:r>
              <a:rPr lang="en-US" sz="2400" dirty="0" smtClean="0">
                <a:solidFill>
                  <a:prstClr val="black"/>
                </a:solidFill>
                <a:latin typeface="Palatino Linotype" pitchFamily="18" charset="0"/>
                <a:cs typeface="Arial" pitchFamily="34" charset="0"/>
              </a:rPr>
              <a:t>from the </a:t>
            </a:r>
            <a:r>
              <a:rPr lang="en-US" sz="2400" dirty="0" smtClean="0">
                <a:solidFill>
                  <a:prstClr val="black"/>
                </a:solidFill>
                <a:latin typeface="Palatino Linotype" pitchFamily="18" charset="0"/>
                <a:cs typeface="Arial" pitchFamily="34" charset="0"/>
              </a:rPr>
              <a:t>SEC.</a:t>
            </a:r>
          </a:p>
          <a:p>
            <a:pPr marL="285750" indent="-285750" algn="ctr">
              <a:spcBef>
                <a:spcPct val="20000"/>
              </a:spcBef>
            </a:pPr>
            <a:endParaRPr lang="en-US" sz="2400" dirty="0" smtClean="0">
              <a:solidFill>
                <a:prstClr val="black"/>
              </a:solidFill>
              <a:latin typeface="Palatino Linotype" pitchFamily="18" charset="0"/>
              <a:cs typeface="Arial" pitchFamily="34" charset="0"/>
            </a:endParaRPr>
          </a:p>
          <a:p>
            <a:pPr marL="285750" indent="-285750" algn="ctr">
              <a:spcBef>
                <a:spcPct val="20000"/>
              </a:spcBef>
            </a:pPr>
            <a:endParaRPr lang="en-US" sz="2400" dirty="0" smtClean="0">
              <a:solidFill>
                <a:prstClr val="black"/>
              </a:solidFill>
              <a:latin typeface="Palatino Linotype" pitchFamily="18" charset="0"/>
              <a:cs typeface="Arial" pitchFamily="34" charset="0"/>
            </a:endParaRPr>
          </a:p>
          <a:p>
            <a:pPr marL="285750" indent="-285750" algn="ctr">
              <a:spcBef>
                <a:spcPct val="20000"/>
              </a:spcBef>
            </a:pPr>
            <a:endParaRPr lang="en-US" sz="2400" dirty="0" smtClean="0">
              <a:solidFill>
                <a:prstClr val="black"/>
              </a:solidFill>
              <a:latin typeface="Palatino Linotype" pitchFamily="18" charset="0"/>
              <a:cs typeface="Arial" pitchFamily="34" charset="0"/>
            </a:endParaRPr>
          </a:p>
          <a:p>
            <a:pPr marL="285750" indent="-285750" algn="ctr">
              <a:spcBef>
                <a:spcPct val="20000"/>
              </a:spcBef>
            </a:pPr>
            <a:r>
              <a:rPr lang="en-US" sz="2400" dirty="0" smtClean="0">
                <a:solidFill>
                  <a:prstClr val="black"/>
                </a:solidFill>
                <a:latin typeface="Palatino Linotype" pitchFamily="18" charset="0"/>
                <a:cs typeface="Arial" pitchFamily="34" charset="0"/>
              </a:rPr>
              <a:t>We thank you all for the opportunity to Serve.</a:t>
            </a:r>
            <a:endParaRPr lang="en-US" dirty="0">
              <a:solidFill>
                <a:prstClr val="black"/>
              </a:solidFill>
              <a:cs typeface="Arial" pitchFamily="34" charset="0"/>
            </a:endParaRPr>
          </a:p>
          <a:p>
            <a:pPr marL="285750" indent="-285750">
              <a:spcBef>
                <a:spcPct val="20000"/>
              </a:spcBef>
              <a:buFont typeface="Wingdings" panose="05000000000000000000" pitchFamily="2" charset="2"/>
              <a:buChar char="q"/>
            </a:pPr>
            <a:endParaRPr lang="en-US" dirty="0">
              <a:solidFill>
                <a:prstClr val="black"/>
              </a:solidFill>
              <a:cs typeface="Arial" pitchFamily="34" charset="0"/>
            </a:endParaRPr>
          </a:p>
          <a:p>
            <a:pPr marL="285750" indent="-285750">
              <a:spcBef>
                <a:spcPct val="20000"/>
              </a:spcBef>
              <a:buFont typeface="Wingdings" panose="05000000000000000000" pitchFamily="2" charset="2"/>
              <a:buChar char="q"/>
            </a:pPr>
            <a:endParaRPr lang="en-US" dirty="0" smtClean="0">
              <a:solidFill>
                <a:prstClr val="black"/>
              </a:solidFill>
              <a:cs typeface="Arial" pitchFamily="34" charset="0"/>
            </a:endParaRPr>
          </a:p>
          <a:p>
            <a:pPr marL="285750" indent="-285750">
              <a:spcBef>
                <a:spcPct val="20000"/>
              </a:spcBef>
              <a:buFont typeface="Wingdings" panose="05000000000000000000" pitchFamily="2" charset="2"/>
              <a:buChar char="q"/>
            </a:pPr>
            <a:endParaRPr lang="en-US" dirty="0">
              <a:solidFill>
                <a:prstClr val="black"/>
              </a:solidFill>
              <a:cs typeface="Arial" pitchFamily="34" charset="0"/>
            </a:endParaRPr>
          </a:p>
          <a:p>
            <a:pPr marL="285750" indent="-285750">
              <a:spcBef>
                <a:spcPct val="20000"/>
              </a:spcBef>
              <a:buFont typeface="Wingdings" panose="05000000000000000000" pitchFamily="2" charset="2"/>
              <a:buChar char="q"/>
            </a:pPr>
            <a:endParaRPr lang="en-US" dirty="0" smtClean="0">
              <a:solidFill>
                <a:prstClr val="black"/>
              </a:solidFill>
              <a:cs typeface="Arial" pitchFamily="34" charset="0"/>
            </a:endParaRPr>
          </a:p>
        </p:txBody>
      </p:sp>
      <p:sp>
        <p:nvSpPr>
          <p:cNvPr id="9" name="Slide Number Placeholder 8"/>
          <p:cNvSpPr>
            <a:spLocks noGrp="1"/>
          </p:cNvSpPr>
          <p:nvPr>
            <p:ph type="sldNum" sz="quarter" idx="12"/>
          </p:nvPr>
        </p:nvSpPr>
        <p:spPr/>
        <p:txBody>
          <a:bodyPr/>
          <a:lstStyle/>
          <a:p>
            <a:fld id="{3CDC2C1C-18FD-46BB-8A79-D9FA6DD736E4}" type="slidenum">
              <a:rPr lang="en-US" smtClean="0">
                <a:solidFill>
                  <a:prstClr val="black">
                    <a:tint val="75000"/>
                  </a:prstClr>
                </a:solidFill>
              </a:rPr>
              <a:pPr/>
              <a:t>7</a:t>
            </a:fld>
            <a:endParaRPr lang="en-US" dirty="0">
              <a:solidFill>
                <a:prstClr val="black">
                  <a:tint val="75000"/>
                </a:prstClr>
              </a:solidFill>
            </a:endParaRPr>
          </a:p>
        </p:txBody>
      </p:sp>
      <p:sp>
        <p:nvSpPr>
          <p:cNvPr id="7" name="Rectangle 6"/>
          <p:cNvSpPr/>
          <p:nvPr/>
        </p:nvSpPr>
        <p:spPr>
          <a:xfrm>
            <a:off x="0" y="152400"/>
            <a:ext cx="9144000" cy="381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i="1" dirty="0" smtClean="0">
                <a:solidFill>
                  <a:prstClr val="white"/>
                </a:solidFill>
                <a:latin typeface="Arial" panose="020B0604020202020204" pitchFamily="34" charset="0"/>
                <a:cs typeface="Arial" panose="020B0604020202020204" pitchFamily="34" charset="0"/>
              </a:rPr>
              <a:t> </a:t>
            </a:r>
            <a:endParaRPr lang="en-US" sz="1600" i="1" dirty="0">
              <a:solidFill>
                <a:prstClr val="white"/>
              </a:solidFill>
              <a:latin typeface="Arial" panose="020B0604020202020204" pitchFamily="34" charset="0"/>
              <a:cs typeface="Arial" panose="020B0604020202020204" pitchFamily="34" charset="0"/>
            </a:endParaRPr>
          </a:p>
        </p:txBody>
      </p:sp>
      <p:pic>
        <p:nvPicPr>
          <p:cNvPr id="10" name="Picture 2" descr="Related image"/>
          <p:cNvPicPr>
            <a:picLocks noChangeAspect="1" noChangeArrowheads="1"/>
          </p:cNvPicPr>
          <p:nvPr/>
        </p:nvPicPr>
        <p:blipFill>
          <a:blip r:embed="rId3" cstate="print"/>
          <a:srcRect/>
          <a:stretch>
            <a:fillRect/>
          </a:stretch>
        </p:blipFill>
        <p:spPr bwMode="auto">
          <a:xfrm>
            <a:off x="3962400" y="2286000"/>
            <a:ext cx="1143000" cy="1143001"/>
          </a:xfrm>
          <a:prstGeom prst="rect">
            <a:avLst/>
          </a:prstGeom>
          <a:noFill/>
        </p:spPr>
      </p:pic>
    </p:spTree>
    <p:extLst>
      <p:ext uri="{BB962C8B-B14F-4D97-AF65-F5344CB8AC3E}">
        <p14:creationId xmlns="" xmlns:p14="http://schemas.microsoft.com/office/powerpoint/2010/main" val="17152605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0" y="609600"/>
            <a:ext cx="9144000" cy="1588"/>
          </a:xfrm>
          <a:prstGeom prst="line">
            <a:avLst/>
          </a:prstGeom>
          <a:ln w="19050">
            <a:solidFill>
              <a:srgbClr val="A48308"/>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3CDC2C1C-18FD-46BB-8A79-D9FA6DD736E4}" type="slidenum">
              <a:rPr lang="en-US" smtClean="0">
                <a:solidFill>
                  <a:prstClr val="black">
                    <a:tint val="75000"/>
                  </a:prstClr>
                </a:solidFill>
              </a:rPr>
              <a:pPr/>
              <a:t>8</a:t>
            </a:fld>
            <a:endParaRPr lang="en-US" dirty="0">
              <a:solidFill>
                <a:prstClr val="black">
                  <a:tint val="75000"/>
                </a:prstClr>
              </a:solidFill>
            </a:endParaRPr>
          </a:p>
        </p:txBody>
      </p:sp>
      <p:sp>
        <p:nvSpPr>
          <p:cNvPr id="7" name="Rectangle 6"/>
          <p:cNvSpPr/>
          <p:nvPr/>
        </p:nvSpPr>
        <p:spPr>
          <a:xfrm>
            <a:off x="0" y="152400"/>
            <a:ext cx="9144000" cy="381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i="1" dirty="0" smtClean="0">
                <a:solidFill>
                  <a:prstClr val="white"/>
                </a:solidFill>
                <a:latin typeface="Arial" panose="020B0604020202020204" pitchFamily="34" charset="0"/>
                <a:cs typeface="Arial" panose="020B0604020202020204" pitchFamily="34" charset="0"/>
              </a:rPr>
              <a:t> </a:t>
            </a:r>
            <a:endParaRPr lang="en-US" sz="1600" i="1" dirty="0">
              <a:solidFill>
                <a:prstClr val="white"/>
              </a:solidFill>
              <a:latin typeface="Arial" panose="020B0604020202020204" pitchFamily="34" charset="0"/>
              <a:cs typeface="Arial" panose="020B0604020202020204" pitchFamily="34" charset="0"/>
            </a:endParaRPr>
          </a:p>
        </p:txBody>
      </p:sp>
      <p:graphicFrame>
        <p:nvGraphicFramePr>
          <p:cNvPr id="11" name="Table 10"/>
          <p:cNvGraphicFramePr>
            <a:graphicFrameLocks noGrp="1"/>
          </p:cNvGraphicFramePr>
          <p:nvPr/>
        </p:nvGraphicFramePr>
        <p:xfrm>
          <a:off x="1600200" y="762000"/>
          <a:ext cx="7391400" cy="5638802"/>
        </p:xfrm>
        <a:graphic>
          <a:graphicData uri="http://schemas.openxmlformats.org/drawingml/2006/table">
            <a:tbl>
              <a:tblPr/>
              <a:tblGrid>
                <a:gridCol w="615949"/>
                <a:gridCol w="3012800"/>
                <a:gridCol w="3762651"/>
              </a:tblGrid>
              <a:tr h="198582">
                <a:tc>
                  <a:txBody>
                    <a:bodyPr/>
                    <a:lstStyle/>
                    <a:p>
                      <a:pPr marL="342900" marR="0" lvl="0" indent="-342900">
                        <a:lnSpc>
                          <a:spcPct val="107000"/>
                        </a:lnSpc>
                        <a:spcBef>
                          <a:spcPts val="1200"/>
                        </a:spcBef>
                        <a:spcAft>
                          <a:spcPts val="0"/>
                        </a:spcAft>
                        <a:buFont typeface="+mj-lt"/>
                        <a:buAutoNum type="arabicPeriod"/>
                      </a:pPr>
                      <a:endParaRPr lang="en-US" sz="900" dirty="0">
                        <a:latin typeface="Palatino Linotype"/>
                        <a:ea typeface="Calibri"/>
                        <a:cs typeface="Times New Roman"/>
                      </a:endParaRPr>
                    </a:p>
                  </a:txBody>
                  <a:tcPr marL="52251" marR="52251" marT="0" marB="0">
                    <a:lnL>
                      <a:noFill/>
                    </a:lnL>
                    <a:lnR>
                      <a:noFill/>
                    </a:lnR>
                    <a:lnT>
                      <a:noFill/>
                    </a:lnT>
                    <a:lnB>
                      <a:noFill/>
                    </a:lnB>
                  </a:tcPr>
                </a:tc>
                <a:tc>
                  <a:txBody>
                    <a:bodyPr/>
                    <a:lstStyle/>
                    <a:p>
                      <a:pPr marL="0" marR="0">
                        <a:lnSpc>
                          <a:spcPct val="107000"/>
                        </a:lnSpc>
                        <a:spcBef>
                          <a:spcPts val="1200"/>
                        </a:spcBef>
                        <a:spcAft>
                          <a:spcPts val="0"/>
                        </a:spcAft>
                      </a:pPr>
                      <a:r>
                        <a:rPr lang="en-US" sz="1000" b="1" dirty="0">
                          <a:latin typeface="Palatino Linotype"/>
                          <a:ea typeface="Calibri"/>
                          <a:cs typeface="Times New Roman"/>
                        </a:rPr>
                        <a:t>Bola Ajomale</a:t>
                      </a:r>
                      <a:endParaRPr lang="en-US" sz="1000" b="1" dirty="0">
                        <a:latin typeface="Calibri"/>
                        <a:ea typeface="Calibri"/>
                        <a:cs typeface="Times New Roman"/>
                      </a:endParaRPr>
                    </a:p>
                  </a:txBody>
                  <a:tcPr marL="52251" marR="52251" marT="0" marB="0">
                    <a:lnL>
                      <a:noFill/>
                    </a:lnL>
                    <a:lnR>
                      <a:noFill/>
                    </a:lnR>
                    <a:lnT>
                      <a:noFill/>
                    </a:lnT>
                    <a:lnB>
                      <a:noFill/>
                    </a:lnB>
                  </a:tcPr>
                </a:tc>
                <a:tc>
                  <a:txBody>
                    <a:bodyPr/>
                    <a:lstStyle/>
                    <a:p>
                      <a:pPr marL="342900" marR="0" lvl="0" indent="-342900">
                        <a:lnSpc>
                          <a:spcPct val="107000"/>
                        </a:lnSpc>
                        <a:spcBef>
                          <a:spcPts val="1200"/>
                        </a:spcBef>
                        <a:spcAft>
                          <a:spcPts val="0"/>
                        </a:spcAft>
                        <a:buFont typeface="Palatino Linotype"/>
                        <a:buChar char="-"/>
                      </a:pPr>
                      <a:r>
                        <a:rPr lang="en-US" sz="900">
                          <a:latin typeface="Palatino Linotype"/>
                          <a:ea typeface="Calibri"/>
                          <a:cs typeface="Times New Roman"/>
                        </a:rPr>
                        <a:t>NASD/Chairman</a:t>
                      </a:r>
                      <a:endParaRPr lang="en-US" sz="800">
                        <a:latin typeface="Calibri"/>
                        <a:ea typeface="Calibri"/>
                        <a:cs typeface="Times New Roman"/>
                      </a:endParaRPr>
                    </a:p>
                  </a:txBody>
                  <a:tcPr marL="52251" marR="52251" marT="0" marB="0">
                    <a:lnL>
                      <a:noFill/>
                    </a:lnL>
                    <a:lnR>
                      <a:noFill/>
                    </a:lnR>
                    <a:lnT>
                      <a:noFill/>
                    </a:lnT>
                    <a:lnB>
                      <a:noFill/>
                    </a:lnB>
                  </a:tcPr>
                </a:tc>
              </a:tr>
              <a:tr h="572111">
                <a:tc>
                  <a:txBody>
                    <a:bodyPr/>
                    <a:lstStyle/>
                    <a:p>
                      <a:pPr marL="342900" marR="0" lvl="0" indent="-342900">
                        <a:lnSpc>
                          <a:spcPct val="107000"/>
                        </a:lnSpc>
                        <a:spcBef>
                          <a:spcPts val="1200"/>
                        </a:spcBef>
                        <a:spcAft>
                          <a:spcPts val="0"/>
                        </a:spcAft>
                        <a:buFont typeface="+mj-lt"/>
                        <a:buAutoNum type="arabicPeriod"/>
                      </a:pPr>
                      <a:endParaRPr lang="en-US" sz="900">
                        <a:latin typeface="Palatino Linotype"/>
                        <a:ea typeface="Calibri"/>
                        <a:cs typeface="Times New Roman"/>
                      </a:endParaRPr>
                    </a:p>
                  </a:txBody>
                  <a:tcPr marL="52251" marR="52251" marT="0" marB="0">
                    <a:lnL>
                      <a:noFill/>
                    </a:lnL>
                    <a:lnR>
                      <a:noFill/>
                    </a:lnR>
                    <a:lnT>
                      <a:noFill/>
                    </a:lnT>
                    <a:lnB>
                      <a:noFill/>
                    </a:lnB>
                  </a:tcPr>
                </a:tc>
                <a:tc>
                  <a:txBody>
                    <a:bodyPr/>
                    <a:lstStyle/>
                    <a:p>
                      <a:pPr marL="0" marR="0">
                        <a:lnSpc>
                          <a:spcPct val="107000"/>
                        </a:lnSpc>
                        <a:spcBef>
                          <a:spcPts val="1200"/>
                        </a:spcBef>
                        <a:spcAft>
                          <a:spcPts val="0"/>
                        </a:spcAft>
                      </a:pPr>
                      <a:r>
                        <a:rPr lang="en-US" sz="1000" b="1" dirty="0" err="1">
                          <a:latin typeface="Palatino Linotype"/>
                          <a:ea typeface="Calibri"/>
                          <a:cs typeface="Times New Roman"/>
                        </a:rPr>
                        <a:t>Haruna</a:t>
                      </a:r>
                      <a:r>
                        <a:rPr lang="en-US" sz="1000" dirty="0">
                          <a:latin typeface="Palatino Linotype"/>
                          <a:ea typeface="Calibri"/>
                          <a:cs typeface="Times New Roman"/>
                        </a:rPr>
                        <a:t> </a:t>
                      </a:r>
                      <a:r>
                        <a:rPr lang="en-US" sz="1000" b="1" dirty="0" err="1">
                          <a:latin typeface="Palatino Linotype"/>
                          <a:ea typeface="Calibri"/>
                          <a:cs typeface="Times New Roman"/>
                        </a:rPr>
                        <a:t>Jalo</a:t>
                      </a:r>
                      <a:r>
                        <a:rPr lang="en-US" sz="1000" b="1" dirty="0">
                          <a:latin typeface="Palatino Linotype"/>
                          <a:ea typeface="Calibri"/>
                          <a:cs typeface="Times New Roman"/>
                        </a:rPr>
                        <a:t>-Waziri*</a:t>
                      </a:r>
                      <a:endParaRPr lang="en-US" sz="1000" dirty="0">
                        <a:latin typeface="Calibri"/>
                        <a:ea typeface="Calibri"/>
                        <a:cs typeface="Times New Roman"/>
                      </a:endParaRPr>
                    </a:p>
                    <a:p>
                      <a:pPr marL="0" marR="0">
                        <a:lnSpc>
                          <a:spcPct val="107000"/>
                        </a:lnSpc>
                        <a:spcBef>
                          <a:spcPts val="1200"/>
                        </a:spcBef>
                        <a:spcAft>
                          <a:spcPts val="0"/>
                        </a:spcAft>
                      </a:pPr>
                      <a:r>
                        <a:rPr lang="en-US" sz="1000" i="1" dirty="0">
                          <a:latin typeface="Palatino Linotype"/>
                          <a:ea typeface="Calibri"/>
                          <a:cs typeface="Times New Roman"/>
                        </a:rPr>
                        <a:t>Alternate(s)</a:t>
                      </a:r>
                      <a:endParaRPr lang="en-US" sz="1000" dirty="0">
                        <a:latin typeface="Calibri"/>
                        <a:ea typeface="Calibri"/>
                        <a:cs typeface="Times New Roman"/>
                      </a:endParaRPr>
                    </a:p>
                  </a:txBody>
                  <a:tcPr marL="52251" marR="52251" marT="0" marB="0">
                    <a:lnL>
                      <a:noFill/>
                    </a:lnL>
                    <a:lnR>
                      <a:noFill/>
                    </a:lnR>
                    <a:lnT>
                      <a:noFill/>
                    </a:lnT>
                    <a:lnB>
                      <a:noFill/>
                    </a:lnB>
                  </a:tcPr>
                </a:tc>
                <a:tc rowSpan="2">
                  <a:txBody>
                    <a:bodyPr/>
                    <a:lstStyle/>
                    <a:p>
                      <a:pPr marL="342900" marR="0" lvl="0" indent="-342900">
                        <a:lnSpc>
                          <a:spcPct val="107000"/>
                        </a:lnSpc>
                        <a:spcBef>
                          <a:spcPts val="1200"/>
                        </a:spcBef>
                        <a:spcAft>
                          <a:spcPts val="0"/>
                        </a:spcAft>
                        <a:buFont typeface="Palatino Linotype"/>
                        <a:buChar char="-"/>
                      </a:pPr>
                      <a:r>
                        <a:rPr lang="en-US" sz="900">
                          <a:latin typeface="Palatino Linotype"/>
                          <a:ea typeface="Calibri"/>
                          <a:cs typeface="Times New Roman"/>
                        </a:rPr>
                        <a:t>NSE/ Chairman (Sept. 2016 – Oct. 2017) </a:t>
                      </a:r>
                      <a:endParaRPr lang="en-US" sz="800">
                        <a:latin typeface="Calibri"/>
                        <a:ea typeface="Calibri"/>
                        <a:cs typeface="Times New Roman"/>
                      </a:endParaRPr>
                    </a:p>
                  </a:txBody>
                  <a:tcPr marL="52251" marR="52251" marT="0" marB="0">
                    <a:lnL>
                      <a:noFill/>
                    </a:lnL>
                    <a:lnR>
                      <a:noFill/>
                    </a:lnR>
                    <a:lnT>
                      <a:noFill/>
                    </a:lnT>
                    <a:lnB>
                      <a:noFill/>
                    </a:lnB>
                  </a:tcPr>
                </a:tc>
              </a:tr>
              <a:tr h="198582">
                <a:tc>
                  <a:txBody>
                    <a:bodyPr/>
                    <a:lstStyle/>
                    <a:p>
                      <a:pPr marL="342900" marR="0" lvl="0" indent="-342900">
                        <a:lnSpc>
                          <a:spcPct val="107000"/>
                        </a:lnSpc>
                        <a:spcBef>
                          <a:spcPts val="1200"/>
                        </a:spcBef>
                        <a:spcAft>
                          <a:spcPts val="0"/>
                        </a:spcAft>
                        <a:buFont typeface="+mj-lt"/>
                        <a:buAutoNum type="arabicPeriod"/>
                      </a:pPr>
                      <a:endParaRPr lang="en-US" sz="900">
                        <a:latin typeface="Palatino Linotype"/>
                        <a:ea typeface="Calibri"/>
                        <a:cs typeface="Times New Roman"/>
                      </a:endParaRPr>
                    </a:p>
                  </a:txBody>
                  <a:tcPr marL="52251" marR="52251" marT="0" marB="0">
                    <a:lnL>
                      <a:noFill/>
                    </a:lnL>
                    <a:lnR>
                      <a:noFill/>
                    </a:lnR>
                    <a:lnT>
                      <a:noFill/>
                    </a:lnT>
                    <a:lnB>
                      <a:noFill/>
                    </a:lnB>
                  </a:tcPr>
                </a:tc>
                <a:tc>
                  <a:txBody>
                    <a:bodyPr/>
                    <a:lstStyle/>
                    <a:p>
                      <a:pPr marL="0" marR="0">
                        <a:lnSpc>
                          <a:spcPct val="107000"/>
                        </a:lnSpc>
                        <a:spcBef>
                          <a:spcPts val="1200"/>
                        </a:spcBef>
                        <a:spcAft>
                          <a:spcPts val="0"/>
                        </a:spcAft>
                      </a:pPr>
                      <a:r>
                        <a:rPr lang="en-US" sz="1000" b="1" dirty="0">
                          <a:latin typeface="Palatino Linotype"/>
                          <a:ea typeface="Calibri"/>
                          <a:cs typeface="Times New Roman"/>
                        </a:rPr>
                        <a:t>Tony</a:t>
                      </a:r>
                      <a:r>
                        <a:rPr lang="en-US" sz="1000" dirty="0">
                          <a:latin typeface="Palatino Linotype"/>
                          <a:ea typeface="Calibri"/>
                          <a:cs typeface="Times New Roman"/>
                        </a:rPr>
                        <a:t> </a:t>
                      </a:r>
                      <a:r>
                        <a:rPr lang="en-US" sz="1000" b="1" dirty="0">
                          <a:latin typeface="Palatino Linotype"/>
                          <a:ea typeface="Calibri"/>
                          <a:cs typeface="Times New Roman"/>
                        </a:rPr>
                        <a:t>Ibeziako</a:t>
                      </a:r>
                      <a:endParaRPr lang="en-US" sz="1000" b="1" dirty="0">
                        <a:latin typeface="Calibri"/>
                        <a:ea typeface="Calibri"/>
                        <a:cs typeface="Times New Roman"/>
                      </a:endParaRPr>
                    </a:p>
                  </a:txBody>
                  <a:tcPr marL="52251" marR="52251" marT="0" marB="0">
                    <a:lnL>
                      <a:noFill/>
                    </a:lnL>
                    <a:lnR>
                      <a:noFill/>
                    </a:lnR>
                    <a:lnT>
                      <a:noFill/>
                    </a:lnT>
                    <a:lnB>
                      <a:noFill/>
                    </a:lnB>
                  </a:tcPr>
                </a:tc>
                <a:tc vMerge="1">
                  <a:txBody>
                    <a:bodyPr/>
                    <a:lstStyle/>
                    <a:p>
                      <a:endParaRPr lang="en-US"/>
                    </a:p>
                  </a:txBody>
                  <a:tcPr/>
                </a:tc>
              </a:tr>
              <a:tr h="198582">
                <a:tc>
                  <a:txBody>
                    <a:bodyPr/>
                    <a:lstStyle/>
                    <a:p>
                      <a:pPr marL="342900" marR="0" lvl="0" indent="-342900">
                        <a:lnSpc>
                          <a:spcPct val="107000"/>
                        </a:lnSpc>
                        <a:spcBef>
                          <a:spcPts val="1200"/>
                        </a:spcBef>
                        <a:spcAft>
                          <a:spcPts val="0"/>
                        </a:spcAft>
                        <a:buFont typeface="+mj-lt"/>
                        <a:buAutoNum type="arabicPeriod"/>
                      </a:pPr>
                      <a:endParaRPr lang="en-US" sz="900">
                        <a:latin typeface="Palatino Linotype"/>
                        <a:ea typeface="Calibri"/>
                        <a:cs typeface="Times New Roman"/>
                      </a:endParaRPr>
                    </a:p>
                  </a:txBody>
                  <a:tcPr marL="52251" marR="52251" marT="0" marB="0">
                    <a:lnL>
                      <a:noFill/>
                    </a:lnL>
                    <a:lnR>
                      <a:noFill/>
                    </a:lnR>
                    <a:lnT>
                      <a:noFill/>
                    </a:lnT>
                    <a:lnB>
                      <a:noFill/>
                    </a:lnB>
                  </a:tcPr>
                </a:tc>
                <a:tc>
                  <a:txBody>
                    <a:bodyPr/>
                    <a:lstStyle/>
                    <a:p>
                      <a:pPr marL="0" marR="0">
                        <a:lnSpc>
                          <a:spcPct val="107000"/>
                        </a:lnSpc>
                        <a:spcBef>
                          <a:spcPts val="1200"/>
                        </a:spcBef>
                        <a:spcAft>
                          <a:spcPts val="0"/>
                        </a:spcAft>
                      </a:pPr>
                      <a:r>
                        <a:rPr lang="en-US" sz="1000" b="1" dirty="0">
                          <a:latin typeface="Palatino Linotype"/>
                          <a:ea typeface="Calibri"/>
                          <a:cs typeface="Times New Roman"/>
                        </a:rPr>
                        <a:t>Emmanuel</a:t>
                      </a:r>
                      <a:r>
                        <a:rPr lang="en-US" sz="1000" dirty="0">
                          <a:latin typeface="Palatino Linotype"/>
                          <a:ea typeface="Calibri"/>
                          <a:cs typeface="Times New Roman"/>
                        </a:rPr>
                        <a:t> </a:t>
                      </a:r>
                      <a:r>
                        <a:rPr lang="en-US" sz="1000" b="1" dirty="0">
                          <a:latin typeface="Palatino Linotype"/>
                          <a:ea typeface="Calibri"/>
                          <a:cs typeface="Times New Roman"/>
                        </a:rPr>
                        <a:t>Etaderhi</a:t>
                      </a:r>
                      <a:endParaRPr lang="en-US" sz="1000" b="1" dirty="0">
                        <a:latin typeface="Calibri"/>
                        <a:ea typeface="Calibri"/>
                        <a:cs typeface="Times New Roman"/>
                      </a:endParaRPr>
                    </a:p>
                  </a:txBody>
                  <a:tcPr marL="52251" marR="52251" marT="0" marB="0">
                    <a:lnL>
                      <a:noFill/>
                    </a:lnL>
                    <a:lnR>
                      <a:noFill/>
                    </a:lnR>
                    <a:lnT>
                      <a:noFill/>
                    </a:lnT>
                    <a:lnB>
                      <a:noFill/>
                    </a:lnB>
                  </a:tcPr>
                </a:tc>
                <a:tc>
                  <a:txBody>
                    <a:bodyPr/>
                    <a:lstStyle/>
                    <a:p>
                      <a:pPr marL="342900" marR="0" lvl="0" indent="-342900">
                        <a:lnSpc>
                          <a:spcPct val="107000"/>
                        </a:lnSpc>
                        <a:spcBef>
                          <a:spcPts val="1200"/>
                        </a:spcBef>
                        <a:spcAft>
                          <a:spcPts val="0"/>
                        </a:spcAft>
                        <a:buFont typeface="Palatino Linotype"/>
                        <a:buChar char="-"/>
                      </a:pPr>
                      <a:r>
                        <a:rPr lang="en-US" sz="900">
                          <a:latin typeface="Palatino Linotype"/>
                          <a:ea typeface="Calibri"/>
                          <a:cs typeface="Times New Roman"/>
                        </a:rPr>
                        <a:t>FMDQ OTC Plc</a:t>
                      </a:r>
                      <a:endParaRPr lang="en-US" sz="800">
                        <a:latin typeface="Calibri"/>
                        <a:ea typeface="Calibri"/>
                        <a:cs typeface="Times New Roman"/>
                      </a:endParaRPr>
                    </a:p>
                  </a:txBody>
                  <a:tcPr marL="52251" marR="52251" marT="0" marB="0">
                    <a:lnL>
                      <a:noFill/>
                    </a:lnL>
                    <a:lnR>
                      <a:noFill/>
                    </a:lnR>
                    <a:lnT>
                      <a:noFill/>
                    </a:lnT>
                    <a:lnB>
                      <a:noFill/>
                    </a:lnB>
                  </a:tcPr>
                </a:tc>
              </a:tr>
              <a:tr h="572111">
                <a:tc>
                  <a:txBody>
                    <a:bodyPr/>
                    <a:lstStyle/>
                    <a:p>
                      <a:pPr marL="342900" marR="0" lvl="0" indent="-342900">
                        <a:lnSpc>
                          <a:spcPct val="107000"/>
                        </a:lnSpc>
                        <a:spcBef>
                          <a:spcPts val="1200"/>
                        </a:spcBef>
                        <a:spcAft>
                          <a:spcPts val="0"/>
                        </a:spcAft>
                        <a:buFont typeface="+mj-lt"/>
                        <a:buAutoNum type="arabicPeriod"/>
                      </a:pPr>
                      <a:endParaRPr lang="en-US" sz="900">
                        <a:latin typeface="Palatino Linotype"/>
                        <a:ea typeface="Calibri"/>
                        <a:cs typeface="Times New Roman"/>
                      </a:endParaRPr>
                    </a:p>
                  </a:txBody>
                  <a:tcPr marL="52251" marR="52251" marT="0" marB="0">
                    <a:lnL>
                      <a:noFill/>
                    </a:lnL>
                    <a:lnR>
                      <a:noFill/>
                    </a:lnR>
                    <a:lnT>
                      <a:noFill/>
                    </a:lnT>
                    <a:lnB>
                      <a:noFill/>
                    </a:lnB>
                  </a:tcPr>
                </a:tc>
                <a:tc>
                  <a:txBody>
                    <a:bodyPr/>
                    <a:lstStyle/>
                    <a:p>
                      <a:pPr marL="0" marR="0">
                        <a:lnSpc>
                          <a:spcPct val="107000"/>
                        </a:lnSpc>
                        <a:spcBef>
                          <a:spcPts val="1200"/>
                        </a:spcBef>
                        <a:spcAft>
                          <a:spcPts val="0"/>
                        </a:spcAft>
                      </a:pPr>
                      <a:r>
                        <a:rPr lang="en-US" sz="1000" b="1" dirty="0">
                          <a:latin typeface="Palatino Linotype"/>
                          <a:ea typeface="Calibri"/>
                          <a:cs typeface="Times New Roman"/>
                        </a:rPr>
                        <a:t>Funso</a:t>
                      </a:r>
                      <a:r>
                        <a:rPr lang="en-US" sz="1000" dirty="0">
                          <a:latin typeface="Palatino Linotype"/>
                          <a:ea typeface="Calibri"/>
                          <a:cs typeface="Times New Roman"/>
                        </a:rPr>
                        <a:t> </a:t>
                      </a:r>
                      <a:r>
                        <a:rPr lang="en-US" sz="1000" b="1" dirty="0">
                          <a:latin typeface="Palatino Linotype"/>
                          <a:ea typeface="Calibri"/>
                          <a:cs typeface="Times New Roman"/>
                        </a:rPr>
                        <a:t>Akere</a:t>
                      </a:r>
                      <a:r>
                        <a:rPr lang="en-US" sz="1000" dirty="0">
                          <a:latin typeface="Palatino Linotype"/>
                          <a:ea typeface="Calibri"/>
                          <a:cs typeface="Times New Roman"/>
                        </a:rPr>
                        <a:t>*</a:t>
                      </a:r>
                      <a:endParaRPr lang="en-US" sz="1000" dirty="0">
                        <a:latin typeface="Calibri"/>
                        <a:ea typeface="Calibri"/>
                        <a:cs typeface="Times New Roman"/>
                      </a:endParaRPr>
                    </a:p>
                    <a:p>
                      <a:pPr marL="0" marR="0">
                        <a:lnSpc>
                          <a:spcPct val="107000"/>
                        </a:lnSpc>
                        <a:spcBef>
                          <a:spcPts val="1200"/>
                        </a:spcBef>
                        <a:spcAft>
                          <a:spcPts val="0"/>
                        </a:spcAft>
                      </a:pPr>
                      <a:r>
                        <a:rPr lang="en-US" sz="1000" i="1" dirty="0">
                          <a:latin typeface="Palatino Linotype"/>
                          <a:ea typeface="Calibri"/>
                          <a:cs typeface="Times New Roman"/>
                        </a:rPr>
                        <a:t>Alternate(s)</a:t>
                      </a:r>
                      <a:endParaRPr lang="en-US" sz="1000" dirty="0">
                        <a:latin typeface="Calibri"/>
                        <a:ea typeface="Calibri"/>
                        <a:cs typeface="Times New Roman"/>
                      </a:endParaRPr>
                    </a:p>
                  </a:txBody>
                  <a:tcPr marL="52251" marR="52251" marT="0" marB="0">
                    <a:lnL>
                      <a:noFill/>
                    </a:lnL>
                    <a:lnR>
                      <a:noFill/>
                    </a:lnR>
                    <a:lnT>
                      <a:noFill/>
                    </a:lnT>
                    <a:lnB>
                      <a:noFill/>
                    </a:lnB>
                  </a:tcPr>
                </a:tc>
                <a:tc rowSpan="3">
                  <a:txBody>
                    <a:bodyPr/>
                    <a:lstStyle/>
                    <a:p>
                      <a:pPr marL="342900" marR="0" lvl="0" indent="-342900">
                        <a:lnSpc>
                          <a:spcPct val="107000"/>
                        </a:lnSpc>
                        <a:spcBef>
                          <a:spcPts val="1200"/>
                        </a:spcBef>
                        <a:spcAft>
                          <a:spcPts val="0"/>
                        </a:spcAft>
                        <a:buFont typeface="Palatino Linotype"/>
                        <a:buChar char="-"/>
                      </a:pPr>
                      <a:r>
                        <a:rPr lang="en-US" sz="900" dirty="0" err="1">
                          <a:latin typeface="Palatino Linotype"/>
                          <a:ea typeface="Calibri"/>
                          <a:cs typeface="Times New Roman"/>
                        </a:rPr>
                        <a:t>Stanbic</a:t>
                      </a:r>
                      <a:r>
                        <a:rPr lang="en-US" sz="900" dirty="0">
                          <a:latin typeface="Palatino Linotype"/>
                          <a:ea typeface="Calibri"/>
                          <a:cs typeface="Times New Roman"/>
                        </a:rPr>
                        <a:t> IBTC Capital</a:t>
                      </a:r>
                      <a:endParaRPr lang="en-US" sz="800" dirty="0">
                        <a:latin typeface="Calibri"/>
                        <a:ea typeface="Calibri"/>
                        <a:cs typeface="Times New Roman"/>
                      </a:endParaRPr>
                    </a:p>
                  </a:txBody>
                  <a:tcPr marL="52251" marR="52251" marT="0" marB="0">
                    <a:lnL>
                      <a:noFill/>
                    </a:lnL>
                    <a:lnR>
                      <a:noFill/>
                    </a:lnR>
                    <a:lnT>
                      <a:noFill/>
                    </a:lnT>
                    <a:lnB>
                      <a:noFill/>
                    </a:lnB>
                  </a:tcPr>
                </a:tc>
              </a:tr>
              <a:tr h="198582">
                <a:tc>
                  <a:txBody>
                    <a:bodyPr/>
                    <a:lstStyle/>
                    <a:p>
                      <a:pPr marL="342900" marR="0" lvl="0" indent="-342900">
                        <a:lnSpc>
                          <a:spcPct val="107000"/>
                        </a:lnSpc>
                        <a:spcBef>
                          <a:spcPts val="1200"/>
                        </a:spcBef>
                        <a:spcAft>
                          <a:spcPts val="0"/>
                        </a:spcAft>
                        <a:buFont typeface="+mj-lt"/>
                        <a:buAutoNum type="arabicPeriod"/>
                      </a:pPr>
                      <a:endParaRPr lang="en-US" sz="900">
                        <a:latin typeface="Palatino Linotype"/>
                        <a:ea typeface="Calibri"/>
                        <a:cs typeface="Times New Roman"/>
                      </a:endParaRPr>
                    </a:p>
                  </a:txBody>
                  <a:tcPr marL="52251" marR="52251" marT="0" marB="0">
                    <a:lnL>
                      <a:noFill/>
                    </a:lnL>
                    <a:lnR>
                      <a:noFill/>
                    </a:lnR>
                    <a:lnT>
                      <a:noFill/>
                    </a:lnT>
                    <a:lnB>
                      <a:noFill/>
                    </a:lnB>
                  </a:tcPr>
                </a:tc>
                <a:tc>
                  <a:txBody>
                    <a:bodyPr/>
                    <a:lstStyle/>
                    <a:p>
                      <a:pPr marL="0" marR="0">
                        <a:lnSpc>
                          <a:spcPct val="107000"/>
                        </a:lnSpc>
                        <a:spcBef>
                          <a:spcPts val="1200"/>
                        </a:spcBef>
                        <a:spcAft>
                          <a:spcPts val="0"/>
                        </a:spcAft>
                      </a:pPr>
                      <a:r>
                        <a:rPr lang="en-US" sz="1000" b="1" dirty="0">
                          <a:latin typeface="Palatino Linotype"/>
                          <a:ea typeface="Calibri"/>
                          <a:cs typeface="Times New Roman"/>
                        </a:rPr>
                        <a:t>Oyinda</a:t>
                      </a:r>
                      <a:r>
                        <a:rPr lang="en-US" sz="1000" dirty="0">
                          <a:latin typeface="Palatino Linotype"/>
                          <a:ea typeface="Calibri"/>
                          <a:cs typeface="Times New Roman"/>
                        </a:rPr>
                        <a:t> </a:t>
                      </a:r>
                      <a:r>
                        <a:rPr lang="en-US" sz="1000" b="1" dirty="0">
                          <a:latin typeface="Palatino Linotype"/>
                          <a:ea typeface="Calibri"/>
                          <a:cs typeface="Times New Roman"/>
                        </a:rPr>
                        <a:t>Akinyemi</a:t>
                      </a:r>
                      <a:endParaRPr lang="en-US" sz="1000" b="1" dirty="0">
                        <a:latin typeface="Calibri"/>
                        <a:ea typeface="Calibri"/>
                        <a:cs typeface="Times New Roman"/>
                      </a:endParaRPr>
                    </a:p>
                  </a:txBody>
                  <a:tcPr marL="52251" marR="52251" marT="0" marB="0">
                    <a:lnL>
                      <a:noFill/>
                    </a:lnL>
                    <a:lnR>
                      <a:noFill/>
                    </a:lnR>
                    <a:lnT>
                      <a:noFill/>
                    </a:lnT>
                    <a:lnB>
                      <a:noFill/>
                    </a:lnB>
                  </a:tcPr>
                </a:tc>
                <a:tc vMerge="1">
                  <a:txBody>
                    <a:bodyPr/>
                    <a:lstStyle/>
                    <a:p>
                      <a:endParaRPr lang="en-US"/>
                    </a:p>
                  </a:txBody>
                  <a:tcPr/>
                </a:tc>
              </a:tr>
              <a:tr h="198582">
                <a:tc>
                  <a:txBody>
                    <a:bodyPr/>
                    <a:lstStyle/>
                    <a:p>
                      <a:pPr marL="342900" marR="0" lvl="0" indent="-342900">
                        <a:lnSpc>
                          <a:spcPct val="107000"/>
                        </a:lnSpc>
                        <a:spcBef>
                          <a:spcPts val="1200"/>
                        </a:spcBef>
                        <a:spcAft>
                          <a:spcPts val="0"/>
                        </a:spcAft>
                        <a:buFont typeface="+mj-lt"/>
                        <a:buAutoNum type="arabicPeriod"/>
                      </a:pPr>
                      <a:endParaRPr lang="en-US" sz="900">
                        <a:latin typeface="Palatino Linotype"/>
                        <a:ea typeface="Calibri"/>
                        <a:cs typeface="Times New Roman"/>
                      </a:endParaRPr>
                    </a:p>
                  </a:txBody>
                  <a:tcPr marL="52251" marR="52251" marT="0" marB="0">
                    <a:lnL>
                      <a:noFill/>
                    </a:lnL>
                    <a:lnR>
                      <a:noFill/>
                    </a:lnR>
                    <a:lnT>
                      <a:noFill/>
                    </a:lnT>
                    <a:lnB>
                      <a:noFill/>
                    </a:lnB>
                  </a:tcPr>
                </a:tc>
                <a:tc>
                  <a:txBody>
                    <a:bodyPr/>
                    <a:lstStyle/>
                    <a:p>
                      <a:pPr marL="0" marR="0">
                        <a:lnSpc>
                          <a:spcPct val="107000"/>
                        </a:lnSpc>
                        <a:spcBef>
                          <a:spcPts val="1200"/>
                        </a:spcBef>
                        <a:spcAft>
                          <a:spcPts val="0"/>
                        </a:spcAft>
                      </a:pPr>
                      <a:r>
                        <a:rPr lang="en-US" sz="1000" b="1" dirty="0">
                          <a:latin typeface="Palatino Linotype"/>
                          <a:ea typeface="Calibri"/>
                          <a:cs typeface="Times New Roman"/>
                        </a:rPr>
                        <a:t>Tayo</a:t>
                      </a:r>
                      <a:r>
                        <a:rPr lang="en-US" sz="1000" dirty="0">
                          <a:latin typeface="Palatino Linotype"/>
                          <a:ea typeface="Calibri"/>
                          <a:cs typeface="Times New Roman"/>
                        </a:rPr>
                        <a:t> </a:t>
                      </a:r>
                      <a:r>
                        <a:rPr lang="en-US" sz="1000" b="1" dirty="0">
                          <a:latin typeface="Palatino Linotype"/>
                          <a:ea typeface="Calibri"/>
                          <a:cs typeface="Times New Roman"/>
                        </a:rPr>
                        <a:t>Adewale</a:t>
                      </a:r>
                      <a:endParaRPr lang="en-US" sz="1000" b="1" dirty="0">
                        <a:latin typeface="Calibri"/>
                        <a:ea typeface="Calibri"/>
                        <a:cs typeface="Times New Roman"/>
                      </a:endParaRPr>
                    </a:p>
                  </a:txBody>
                  <a:tcPr marL="52251" marR="52251" marT="0" marB="0">
                    <a:lnL>
                      <a:noFill/>
                    </a:lnL>
                    <a:lnR>
                      <a:noFill/>
                    </a:lnR>
                    <a:lnT>
                      <a:noFill/>
                    </a:lnT>
                    <a:lnB>
                      <a:noFill/>
                    </a:lnB>
                  </a:tcPr>
                </a:tc>
                <a:tc vMerge="1">
                  <a:txBody>
                    <a:bodyPr/>
                    <a:lstStyle/>
                    <a:p>
                      <a:endParaRPr lang="en-US"/>
                    </a:p>
                  </a:txBody>
                  <a:tcPr/>
                </a:tc>
              </a:tr>
              <a:tr h="572111">
                <a:tc>
                  <a:txBody>
                    <a:bodyPr/>
                    <a:lstStyle/>
                    <a:p>
                      <a:pPr marL="342900" marR="0" lvl="0" indent="-342900">
                        <a:lnSpc>
                          <a:spcPct val="107000"/>
                        </a:lnSpc>
                        <a:spcBef>
                          <a:spcPts val="1200"/>
                        </a:spcBef>
                        <a:spcAft>
                          <a:spcPts val="0"/>
                        </a:spcAft>
                        <a:buFont typeface="+mj-lt"/>
                        <a:buAutoNum type="arabicPeriod"/>
                      </a:pPr>
                      <a:endParaRPr lang="en-US" sz="900">
                        <a:latin typeface="Palatino Linotype"/>
                        <a:ea typeface="Calibri"/>
                        <a:cs typeface="Times New Roman"/>
                      </a:endParaRPr>
                    </a:p>
                  </a:txBody>
                  <a:tcPr marL="52251" marR="52251" marT="0" marB="0">
                    <a:lnL>
                      <a:noFill/>
                    </a:lnL>
                    <a:lnR>
                      <a:noFill/>
                    </a:lnR>
                    <a:lnT>
                      <a:noFill/>
                    </a:lnT>
                    <a:lnB>
                      <a:noFill/>
                    </a:lnB>
                  </a:tcPr>
                </a:tc>
                <a:tc>
                  <a:txBody>
                    <a:bodyPr/>
                    <a:lstStyle/>
                    <a:p>
                      <a:pPr marL="0" marR="0">
                        <a:lnSpc>
                          <a:spcPct val="107000"/>
                        </a:lnSpc>
                        <a:spcBef>
                          <a:spcPts val="1200"/>
                        </a:spcBef>
                        <a:spcAft>
                          <a:spcPts val="0"/>
                        </a:spcAft>
                      </a:pPr>
                      <a:r>
                        <a:rPr lang="en-US" sz="1000" b="1" dirty="0">
                          <a:latin typeface="Palatino Linotype"/>
                          <a:ea typeface="Calibri"/>
                          <a:cs typeface="Times New Roman"/>
                        </a:rPr>
                        <a:t>Michael</a:t>
                      </a:r>
                      <a:r>
                        <a:rPr lang="en-US" sz="1000" dirty="0">
                          <a:latin typeface="Palatino Linotype"/>
                          <a:ea typeface="Calibri"/>
                          <a:cs typeface="Times New Roman"/>
                        </a:rPr>
                        <a:t> </a:t>
                      </a:r>
                      <a:r>
                        <a:rPr lang="en-US" sz="1000" b="1" dirty="0">
                          <a:latin typeface="Palatino Linotype"/>
                          <a:ea typeface="Calibri"/>
                          <a:cs typeface="Times New Roman"/>
                        </a:rPr>
                        <a:t>Larbie</a:t>
                      </a:r>
                      <a:r>
                        <a:rPr lang="en-US" sz="1000" dirty="0">
                          <a:latin typeface="Palatino Linotype"/>
                          <a:ea typeface="Calibri"/>
                          <a:cs typeface="Times New Roman"/>
                        </a:rPr>
                        <a:t>*</a:t>
                      </a:r>
                      <a:endParaRPr lang="en-US" sz="1000" dirty="0">
                        <a:latin typeface="Calibri"/>
                        <a:ea typeface="Calibri"/>
                        <a:cs typeface="Times New Roman"/>
                      </a:endParaRPr>
                    </a:p>
                    <a:p>
                      <a:pPr marL="0" marR="0">
                        <a:lnSpc>
                          <a:spcPct val="107000"/>
                        </a:lnSpc>
                        <a:spcBef>
                          <a:spcPts val="1200"/>
                        </a:spcBef>
                        <a:spcAft>
                          <a:spcPts val="0"/>
                        </a:spcAft>
                      </a:pPr>
                      <a:r>
                        <a:rPr lang="en-US" sz="1000" i="1" dirty="0">
                          <a:latin typeface="Palatino Linotype"/>
                          <a:ea typeface="Calibri"/>
                          <a:cs typeface="Times New Roman"/>
                        </a:rPr>
                        <a:t>Alternate(s)</a:t>
                      </a:r>
                      <a:endParaRPr lang="en-US" sz="1000" dirty="0">
                        <a:latin typeface="Calibri"/>
                        <a:ea typeface="Calibri"/>
                        <a:cs typeface="Times New Roman"/>
                      </a:endParaRPr>
                    </a:p>
                  </a:txBody>
                  <a:tcPr marL="52251" marR="52251" marT="0" marB="0">
                    <a:lnL>
                      <a:noFill/>
                    </a:lnL>
                    <a:lnR>
                      <a:noFill/>
                    </a:lnR>
                    <a:lnT>
                      <a:noFill/>
                    </a:lnT>
                    <a:lnB>
                      <a:noFill/>
                    </a:lnB>
                  </a:tcPr>
                </a:tc>
                <a:tc rowSpan="3">
                  <a:txBody>
                    <a:bodyPr/>
                    <a:lstStyle/>
                    <a:p>
                      <a:pPr marL="342900" marR="0" lvl="0" indent="-342900">
                        <a:lnSpc>
                          <a:spcPct val="107000"/>
                        </a:lnSpc>
                        <a:spcBef>
                          <a:spcPts val="1200"/>
                        </a:spcBef>
                        <a:spcAft>
                          <a:spcPts val="0"/>
                        </a:spcAft>
                        <a:buFont typeface="Palatino Linotype"/>
                        <a:buChar char="-"/>
                      </a:pPr>
                      <a:r>
                        <a:rPr lang="en-US" sz="900">
                          <a:latin typeface="Palatino Linotype"/>
                          <a:ea typeface="Calibri"/>
                          <a:cs typeface="Times New Roman"/>
                        </a:rPr>
                        <a:t>Rand Merchant Bank</a:t>
                      </a:r>
                      <a:endParaRPr lang="en-US" sz="800">
                        <a:latin typeface="Calibri"/>
                        <a:ea typeface="Calibri"/>
                        <a:cs typeface="Times New Roman"/>
                      </a:endParaRPr>
                    </a:p>
                  </a:txBody>
                  <a:tcPr marL="52251" marR="52251" marT="0" marB="0">
                    <a:lnL>
                      <a:noFill/>
                    </a:lnL>
                    <a:lnR>
                      <a:noFill/>
                    </a:lnR>
                    <a:lnT>
                      <a:noFill/>
                    </a:lnT>
                    <a:lnB>
                      <a:noFill/>
                    </a:lnB>
                  </a:tcPr>
                </a:tc>
              </a:tr>
              <a:tr h="198582">
                <a:tc>
                  <a:txBody>
                    <a:bodyPr/>
                    <a:lstStyle/>
                    <a:p>
                      <a:pPr marL="342900" marR="0" lvl="0" indent="-342900">
                        <a:lnSpc>
                          <a:spcPct val="107000"/>
                        </a:lnSpc>
                        <a:spcBef>
                          <a:spcPts val="1200"/>
                        </a:spcBef>
                        <a:spcAft>
                          <a:spcPts val="0"/>
                        </a:spcAft>
                        <a:buFont typeface="+mj-lt"/>
                        <a:buAutoNum type="arabicPeriod"/>
                      </a:pPr>
                      <a:endParaRPr lang="en-US" sz="900">
                        <a:latin typeface="Palatino Linotype"/>
                        <a:ea typeface="Calibri"/>
                        <a:cs typeface="Times New Roman"/>
                      </a:endParaRPr>
                    </a:p>
                  </a:txBody>
                  <a:tcPr marL="52251" marR="52251" marT="0" marB="0">
                    <a:lnL>
                      <a:noFill/>
                    </a:lnL>
                    <a:lnR>
                      <a:noFill/>
                    </a:lnR>
                    <a:lnT>
                      <a:noFill/>
                    </a:lnT>
                    <a:lnB>
                      <a:noFill/>
                    </a:lnB>
                  </a:tcPr>
                </a:tc>
                <a:tc>
                  <a:txBody>
                    <a:bodyPr/>
                    <a:lstStyle/>
                    <a:p>
                      <a:pPr marL="0" marR="0">
                        <a:lnSpc>
                          <a:spcPct val="107000"/>
                        </a:lnSpc>
                        <a:spcBef>
                          <a:spcPts val="1200"/>
                        </a:spcBef>
                        <a:spcAft>
                          <a:spcPts val="0"/>
                        </a:spcAft>
                      </a:pPr>
                      <a:r>
                        <a:rPr lang="en-US" sz="1000" b="1" dirty="0">
                          <a:latin typeface="Palatino Linotype"/>
                          <a:ea typeface="Calibri"/>
                          <a:cs typeface="Times New Roman"/>
                        </a:rPr>
                        <a:t>Kemi</a:t>
                      </a:r>
                      <a:r>
                        <a:rPr lang="en-US" sz="1000" dirty="0">
                          <a:latin typeface="Palatino Linotype"/>
                          <a:ea typeface="Calibri"/>
                          <a:cs typeface="Times New Roman"/>
                        </a:rPr>
                        <a:t> </a:t>
                      </a:r>
                      <a:r>
                        <a:rPr lang="en-US" sz="1000" b="1" dirty="0">
                          <a:latin typeface="Palatino Linotype"/>
                          <a:ea typeface="Calibri"/>
                          <a:cs typeface="Times New Roman"/>
                        </a:rPr>
                        <a:t>Owonubi </a:t>
                      </a:r>
                      <a:endParaRPr lang="en-US" sz="1000" b="1" dirty="0">
                        <a:latin typeface="Calibri"/>
                        <a:ea typeface="Calibri"/>
                        <a:cs typeface="Times New Roman"/>
                      </a:endParaRPr>
                    </a:p>
                  </a:txBody>
                  <a:tcPr marL="52251" marR="52251" marT="0" marB="0">
                    <a:lnL>
                      <a:noFill/>
                    </a:lnL>
                    <a:lnR>
                      <a:noFill/>
                    </a:lnR>
                    <a:lnT>
                      <a:noFill/>
                    </a:lnT>
                    <a:lnB>
                      <a:noFill/>
                    </a:lnB>
                  </a:tcPr>
                </a:tc>
                <a:tc vMerge="1">
                  <a:txBody>
                    <a:bodyPr/>
                    <a:lstStyle/>
                    <a:p>
                      <a:endParaRPr lang="en-US"/>
                    </a:p>
                  </a:txBody>
                  <a:tcPr/>
                </a:tc>
              </a:tr>
              <a:tr h="198582">
                <a:tc>
                  <a:txBody>
                    <a:bodyPr/>
                    <a:lstStyle/>
                    <a:p>
                      <a:pPr marL="342900" marR="0" lvl="0" indent="-342900">
                        <a:lnSpc>
                          <a:spcPct val="107000"/>
                        </a:lnSpc>
                        <a:spcBef>
                          <a:spcPts val="1200"/>
                        </a:spcBef>
                        <a:spcAft>
                          <a:spcPts val="0"/>
                        </a:spcAft>
                        <a:buFont typeface="+mj-lt"/>
                        <a:buAutoNum type="arabicPeriod"/>
                      </a:pPr>
                      <a:endParaRPr lang="en-US" sz="900">
                        <a:latin typeface="Palatino Linotype"/>
                        <a:ea typeface="Calibri"/>
                        <a:cs typeface="Times New Roman"/>
                      </a:endParaRPr>
                    </a:p>
                  </a:txBody>
                  <a:tcPr marL="52251" marR="52251" marT="0" marB="0">
                    <a:lnL>
                      <a:noFill/>
                    </a:lnL>
                    <a:lnR>
                      <a:noFill/>
                    </a:lnR>
                    <a:lnT>
                      <a:noFill/>
                    </a:lnT>
                    <a:lnB>
                      <a:noFill/>
                    </a:lnB>
                  </a:tcPr>
                </a:tc>
                <a:tc>
                  <a:txBody>
                    <a:bodyPr/>
                    <a:lstStyle/>
                    <a:p>
                      <a:pPr marL="0" marR="0">
                        <a:lnSpc>
                          <a:spcPct val="107000"/>
                        </a:lnSpc>
                        <a:spcBef>
                          <a:spcPts val="1200"/>
                        </a:spcBef>
                        <a:spcAft>
                          <a:spcPts val="0"/>
                        </a:spcAft>
                      </a:pPr>
                      <a:r>
                        <a:rPr lang="en-US" sz="1000" b="1" dirty="0" err="1">
                          <a:latin typeface="Palatino Linotype"/>
                          <a:ea typeface="Calibri"/>
                          <a:cs typeface="Times New Roman"/>
                        </a:rPr>
                        <a:t>Biola</a:t>
                      </a:r>
                      <a:r>
                        <a:rPr lang="en-US" sz="1000" b="1" dirty="0">
                          <a:latin typeface="Palatino Linotype"/>
                          <a:ea typeface="Calibri"/>
                          <a:cs typeface="Times New Roman"/>
                        </a:rPr>
                        <a:t> </a:t>
                      </a:r>
                      <a:r>
                        <a:rPr lang="en-US" sz="1000" b="1" dirty="0" smtClean="0">
                          <a:latin typeface="Palatino Linotype"/>
                          <a:ea typeface="Calibri"/>
                          <a:cs typeface="Times New Roman"/>
                        </a:rPr>
                        <a:t>Adekoya</a:t>
                      </a:r>
                      <a:endParaRPr lang="en-US" sz="1000" b="1" dirty="0">
                        <a:latin typeface="Calibri"/>
                        <a:ea typeface="Calibri"/>
                        <a:cs typeface="Times New Roman"/>
                      </a:endParaRPr>
                    </a:p>
                  </a:txBody>
                  <a:tcPr marL="52251" marR="52251" marT="0" marB="0">
                    <a:lnL>
                      <a:noFill/>
                    </a:lnL>
                    <a:lnR>
                      <a:noFill/>
                    </a:lnR>
                    <a:lnT>
                      <a:noFill/>
                    </a:lnT>
                    <a:lnB>
                      <a:noFill/>
                    </a:lnB>
                  </a:tcPr>
                </a:tc>
                <a:tc vMerge="1">
                  <a:txBody>
                    <a:bodyPr/>
                    <a:lstStyle/>
                    <a:p>
                      <a:endParaRPr lang="en-US"/>
                    </a:p>
                  </a:txBody>
                  <a:tcPr/>
                </a:tc>
              </a:tr>
              <a:tr h="572111">
                <a:tc>
                  <a:txBody>
                    <a:bodyPr/>
                    <a:lstStyle/>
                    <a:p>
                      <a:pPr marL="342900" marR="0" lvl="0" indent="-342900">
                        <a:lnSpc>
                          <a:spcPct val="107000"/>
                        </a:lnSpc>
                        <a:spcBef>
                          <a:spcPts val="1200"/>
                        </a:spcBef>
                        <a:spcAft>
                          <a:spcPts val="0"/>
                        </a:spcAft>
                        <a:buFont typeface="+mj-lt"/>
                        <a:buAutoNum type="arabicPeriod"/>
                      </a:pPr>
                      <a:endParaRPr lang="en-US" sz="900" dirty="0">
                        <a:latin typeface="Palatino Linotype"/>
                        <a:ea typeface="Calibri"/>
                        <a:cs typeface="Times New Roman"/>
                      </a:endParaRPr>
                    </a:p>
                  </a:txBody>
                  <a:tcPr marL="52251" marR="52251" marT="0" marB="0">
                    <a:lnL>
                      <a:noFill/>
                    </a:lnL>
                    <a:lnR>
                      <a:noFill/>
                    </a:lnR>
                    <a:lnT>
                      <a:noFill/>
                    </a:lnT>
                    <a:lnB>
                      <a:noFill/>
                    </a:lnB>
                  </a:tcPr>
                </a:tc>
                <a:tc>
                  <a:txBody>
                    <a:bodyPr/>
                    <a:lstStyle/>
                    <a:p>
                      <a:pPr marL="0" marR="0">
                        <a:lnSpc>
                          <a:spcPct val="107000"/>
                        </a:lnSpc>
                        <a:spcBef>
                          <a:spcPts val="1200"/>
                        </a:spcBef>
                        <a:spcAft>
                          <a:spcPts val="0"/>
                        </a:spcAft>
                      </a:pPr>
                      <a:r>
                        <a:rPr lang="en-US" sz="1000" b="1" dirty="0">
                          <a:latin typeface="Palatino Linotype"/>
                          <a:ea typeface="Calibri"/>
                          <a:cs typeface="Times New Roman"/>
                        </a:rPr>
                        <a:t>Chuka Eseka</a:t>
                      </a:r>
                      <a:r>
                        <a:rPr lang="en-US" sz="1000" dirty="0">
                          <a:latin typeface="Palatino Linotype"/>
                          <a:ea typeface="Calibri"/>
                          <a:cs typeface="Times New Roman"/>
                        </a:rPr>
                        <a:t>*</a:t>
                      </a:r>
                      <a:endParaRPr lang="en-US" sz="1000" dirty="0">
                        <a:latin typeface="Calibri"/>
                        <a:ea typeface="Calibri"/>
                        <a:cs typeface="Times New Roman"/>
                      </a:endParaRPr>
                    </a:p>
                    <a:p>
                      <a:pPr marL="0" marR="0">
                        <a:lnSpc>
                          <a:spcPct val="107000"/>
                        </a:lnSpc>
                        <a:spcBef>
                          <a:spcPts val="1200"/>
                        </a:spcBef>
                        <a:spcAft>
                          <a:spcPts val="0"/>
                        </a:spcAft>
                      </a:pPr>
                      <a:r>
                        <a:rPr lang="en-US" sz="1000" i="1" dirty="0">
                          <a:latin typeface="Palatino Linotype"/>
                          <a:ea typeface="Calibri"/>
                          <a:cs typeface="Times New Roman"/>
                        </a:rPr>
                        <a:t>Alternate(s)</a:t>
                      </a:r>
                      <a:endParaRPr lang="en-US" sz="1000" dirty="0">
                        <a:latin typeface="Calibri"/>
                        <a:ea typeface="Calibri"/>
                        <a:cs typeface="Times New Roman"/>
                      </a:endParaRPr>
                    </a:p>
                  </a:txBody>
                  <a:tcPr marL="52251" marR="52251" marT="0" marB="0">
                    <a:lnL>
                      <a:noFill/>
                    </a:lnL>
                    <a:lnR>
                      <a:noFill/>
                    </a:lnR>
                    <a:lnT>
                      <a:noFill/>
                    </a:lnT>
                    <a:lnB>
                      <a:noFill/>
                    </a:lnB>
                  </a:tcPr>
                </a:tc>
                <a:tc rowSpan="2">
                  <a:txBody>
                    <a:bodyPr/>
                    <a:lstStyle/>
                    <a:p>
                      <a:pPr marL="342900" marR="0" lvl="0" indent="-342900">
                        <a:lnSpc>
                          <a:spcPct val="107000"/>
                        </a:lnSpc>
                        <a:spcBef>
                          <a:spcPts val="1200"/>
                        </a:spcBef>
                        <a:spcAft>
                          <a:spcPts val="0"/>
                        </a:spcAft>
                        <a:buFont typeface="Palatino Linotype"/>
                        <a:buChar char="-"/>
                      </a:pPr>
                      <a:r>
                        <a:rPr lang="en-US" sz="900" dirty="0" err="1">
                          <a:latin typeface="Palatino Linotype"/>
                          <a:ea typeface="Calibri"/>
                          <a:cs typeface="Times New Roman"/>
                        </a:rPr>
                        <a:t>Vetiva</a:t>
                      </a:r>
                      <a:r>
                        <a:rPr lang="en-US" sz="900" dirty="0">
                          <a:latin typeface="Palatino Linotype"/>
                          <a:ea typeface="Calibri"/>
                          <a:cs typeface="Times New Roman"/>
                        </a:rPr>
                        <a:t> Capital Management Ltd.</a:t>
                      </a:r>
                      <a:endParaRPr lang="en-US" sz="800" dirty="0">
                        <a:latin typeface="Calibri"/>
                        <a:ea typeface="Calibri"/>
                        <a:cs typeface="Times New Roman"/>
                      </a:endParaRPr>
                    </a:p>
                  </a:txBody>
                  <a:tcPr marL="52251" marR="52251" marT="0" marB="0">
                    <a:lnL>
                      <a:noFill/>
                    </a:lnL>
                    <a:lnR>
                      <a:noFill/>
                    </a:lnR>
                    <a:lnT>
                      <a:noFill/>
                    </a:lnT>
                    <a:lnB>
                      <a:noFill/>
                    </a:lnB>
                  </a:tcPr>
                </a:tc>
              </a:tr>
              <a:tr h="198582">
                <a:tc>
                  <a:txBody>
                    <a:bodyPr/>
                    <a:lstStyle/>
                    <a:p>
                      <a:pPr marL="342900" marR="0" lvl="0" indent="-342900">
                        <a:lnSpc>
                          <a:spcPct val="107000"/>
                        </a:lnSpc>
                        <a:spcBef>
                          <a:spcPts val="1200"/>
                        </a:spcBef>
                        <a:spcAft>
                          <a:spcPts val="0"/>
                        </a:spcAft>
                        <a:buFont typeface="+mj-lt"/>
                        <a:buAutoNum type="arabicPeriod"/>
                      </a:pPr>
                      <a:endParaRPr lang="en-US" sz="900" dirty="0">
                        <a:latin typeface="Palatino Linotype"/>
                        <a:ea typeface="Calibri"/>
                        <a:cs typeface="Times New Roman"/>
                      </a:endParaRPr>
                    </a:p>
                  </a:txBody>
                  <a:tcPr marL="52251" marR="52251" marT="0" marB="0">
                    <a:lnL>
                      <a:noFill/>
                    </a:lnL>
                    <a:lnR>
                      <a:noFill/>
                    </a:lnR>
                    <a:lnT>
                      <a:noFill/>
                    </a:lnT>
                    <a:lnB>
                      <a:noFill/>
                    </a:lnB>
                  </a:tcPr>
                </a:tc>
                <a:tc>
                  <a:txBody>
                    <a:bodyPr/>
                    <a:lstStyle/>
                    <a:p>
                      <a:pPr marL="0" marR="0">
                        <a:lnSpc>
                          <a:spcPct val="107000"/>
                        </a:lnSpc>
                        <a:spcBef>
                          <a:spcPts val="1200"/>
                        </a:spcBef>
                        <a:spcAft>
                          <a:spcPts val="0"/>
                        </a:spcAft>
                      </a:pPr>
                      <a:r>
                        <a:rPr lang="en-US" sz="1000" b="1" dirty="0">
                          <a:latin typeface="Palatino Linotype"/>
                          <a:ea typeface="Calibri"/>
                          <a:cs typeface="Times New Roman"/>
                        </a:rPr>
                        <a:t>Gbadebo Adenrele</a:t>
                      </a:r>
                      <a:endParaRPr lang="en-US" sz="1000" b="1" dirty="0">
                        <a:latin typeface="Calibri"/>
                        <a:ea typeface="Calibri"/>
                        <a:cs typeface="Times New Roman"/>
                      </a:endParaRPr>
                    </a:p>
                  </a:txBody>
                  <a:tcPr marL="52251" marR="52251" marT="0" marB="0">
                    <a:lnL>
                      <a:noFill/>
                    </a:lnL>
                    <a:lnR>
                      <a:noFill/>
                    </a:lnR>
                    <a:lnT>
                      <a:noFill/>
                    </a:lnT>
                    <a:lnB>
                      <a:noFill/>
                    </a:lnB>
                  </a:tcPr>
                </a:tc>
                <a:tc vMerge="1">
                  <a:txBody>
                    <a:bodyPr/>
                    <a:lstStyle/>
                    <a:p>
                      <a:endParaRPr lang="en-US"/>
                    </a:p>
                  </a:txBody>
                  <a:tcPr/>
                </a:tc>
              </a:tr>
              <a:tr h="198582">
                <a:tc>
                  <a:txBody>
                    <a:bodyPr/>
                    <a:lstStyle/>
                    <a:p>
                      <a:pPr marL="342900" marR="0" lvl="0" indent="-342900">
                        <a:lnSpc>
                          <a:spcPct val="107000"/>
                        </a:lnSpc>
                        <a:spcBef>
                          <a:spcPts val="1200"/>
                        </a:spcBef>
                        <a:spcAft>
                          <a:spcPts val="0"/>
                        </a:spcAft>
                        <a:buFont typeface="+mj-lt"/>
                        <a:buAutoNum type="arabicPeriod"/>
                      </a:pPr>
                      <a:endParaRPr lang="en-US" sz="900">
                        <a:latin typeface="Palatino Linotype"/>
                        <a:ea typeface="Calibri"/>
                        <a:cs typeface="Times New Roman"/>
                      </a:endParaRPr>
                    </a:p>
                  </a:txBody>
                  <a:tcPr marL="52251" marR="52251" marT="0" marB="0">
                    <a:lnL>
                      <a:noFill/>
                    </a:lnL>
                    <a:lnR>
                      <a:noFill/>
                    </a:lnR>
                    <a:lnT>
                      <a:noFill/>
                    </a:lnT>
                    <a:lnB>
                      <a:noFill/>
                    </a:lnB>
                  </a:tcPr>
                </a:tc>
                <a:tc>
                  <a:txBody>
                    <a:bodyPr/>
                    <a:lstStyle/>
                    <a:p>
                      <a:pPr marL="0" marR="0">
                        <a:lnSpc>
                          <a:spcPct val="107000"/>
                        </a:lnSpc>
                        <a:spcBef>
                          <a:spcPts val="1200"/>
                        </a:spcBef>
                        <a:spcAft>
                          <a:spcPts val="0"/>
                        </a:spcAft>
                      </a:pPr>
                      <a:r>
                        <a:rPr lang="en-US" sz="1000" b="1" dirty="0">
                          <a:latin typeface="Palatino Linotype"/>
                          <a:ea typeface="Calibri"/>
                          <a:cs typeface="Times New Roman"/>
                        </a:rPr>
                        <a:t>Dipo Ogunbiyi</a:t>
                      </a:r>
                      <a:endParaRPr lang="en-US" sz="1000" b="1" dirty="0">
                        <a:latin typeface="Calibri"/>
                        <a:ea typeface="Calibri"/>
                        <a:cs typeface="Times New Roman"/>
                      </a:endParaRPr>
                    </a:p>
                  </a:txBody>
                  <a:tcPr marL="52251" marR="52251" marT="0" marB="0">
                    <a:lnL>
                      <a:noFill/>
                    </a:lnL>
                    <a:lnR>
                      <a:noFill/>
                    </a:lnR>
                    <a:lnT>
                      <a:noFill/>
                    </a:lnT>
                    <a:lnB>
                      <a:noFill/>
                    </a:lnB>
                  </a:tcPr>
                </a:tc>
                <a:tc>
                  <a:txBody>
                    <a:bodyPr/>
                    <a:lstStyle/>
                    <a:p>
                      <a:pPr marL="342900" marR="0" lvl="0" indent="-342900">
                        <a:lnSpc>
                          <a:spcPct val="107000"/>
                        </a:lnSpc>
                        <a:spcBef>
                          <a:spcPts val="1200"/>
                        </a:spcBef>
                        <a:spcAft>
                          <a:spcPts val="0"/>
                        </a:spcAft>
                        <a:buFont typeface="Palatino Linotype"/>
                        <a:buChar char="-"/>
                      </a:pPr>
                      <a:r>
                        <a:rPr lang="en-US" sz="900" dirty="0">
                          <a:latin typeface="Palatino Linotype"/>
                          <a:ea typeface="Calibri"/>
                          <a:cs typeface="Times New Roman"/>
                        </a:rPr>
                        <a:t>FBN Merchant Bank</a:t>
                      </a:r>
                      <a:endParaRPr lang="en-US" sz="800" dirty="0">
                        <a:latin typeface="Calibri"/>
                        <a:ea typeface="Calibri"/>
                        <a:cs typeface="Times New Roman"/>
                      </a:endParaRPr>
                    </a:p>
                  </a:txBody>
                  <a:tcPr marL="52251" marR="52251" marT="0" marB="0">
                    <a:lnL>
                      <a:noFill/>
                    </a:lnL>
                    <a:lnR>
                      <a:noFill/>
                    </a:lnR>
                    <a:lnT>
                      <a:noFill/>
                    </a:lnT>
                    <a:lnB>
                      <a:noFill/>
                    </a:lnB>
                  </a:tcPr>
                </a:tc>
              </a:tr>
              <a:tr h="572111">
                <a:tc>
                  <a:txBody>
                    <a:bodyPr/>
                    <a:lstStyle/>
                    <a:p>
                      <a:pPr marL="342900" marR="0" lvl="0" indent="-342900">
                        <a:lnSpc>
                          <a:spcPct val="107000"/>
                        </a:lnSpc>
                        <a:spcBef>
                          <a:spcPts val="1200"/>
                        </a:spcBef>
                        <a:spcAft>
                          <a:spcPts val="0"/>
                        </a:spcAft>
                        <a:buFont typeface="+mj-lt"/>
                        <a:buAutoNum type="arabicPeriod"/>
                      </a:pPr>
                      <a:endParaRPr lang="en-US" sz="900">
                        <a:latin typeface="Palatino Linotype"/>
                        <a:ea typeface="Calibri"/>
                        <a:cs typeface="Times New Roman"/>
                      </a:endParaRPr>
                    </a:p>
                  </a:txBody>
                  <a:tcPr marL="52251" marR="52251" marT="0" marB="0">
                    <a:lnL>
                      <a:noFill/>
                    </a:lnL>
                    <a:lnR>
                      <a:noFill/>
                    </a:lnR>
                    <a:lnT>
                      <a:noFill/>
                    </a:lnT>
                    <a:lnB>
                      <a:noFill/>
                    </a:lnB>
                  </a:tcPr>
                </a:tc>
                <a:tc>
                  <a:txBody>
                    <a:bodyPr/>
                    <a:lstStyle/>
                    <a:p>
                      <a:pPr marL="0" marR="0">
                        <a:lnSpc>
                          <a:spcPct val="107000"/>
                        </a:lnSpc>
                        <a:spcBef>
                          <a:spcPts val="1200"/>
                        </a:spcBef>
                        <a:spcAft>
                          <a:spcPts val="0"/>
                        </a:spcAft>
                      </a:pPr>
                      <a:r>
                        <a:rPr lang="en-US" sz="1000" b="1" dirty="0">
                          <a:latin typeface="Palatino Linotype"/>
                          <a:ea typeface="Calibri"/>
                          <a:cs typeface="Times New Roman"/>
                        </a:rPr>
                        <a:t>Abdulkadir</a:t>
                      </a:r>
                      <a:r>
                        <a:rPr lang="en-US" sz="1000" dirty="0">
                          <a:latin typeface="Palatino Linotype"/>
                          <a:ea typeface="Calibri"/>
                          <a:cs typeface="Times New Roman"/>
                        </a:rPr>
                        <a:t> </a:t>
                      </a:r>
                      <a:r>
                        <a:rPr lang="en-US" sz="1000" b="1" dirty="0">
                          <a:latin typeface="Palatino Linotype"/>
                          <a:ea typeface="Calibri"/>
                          <a:cs typeface="Times New Roman"/>
                        </a:rPr>
                        <a:t>Abbas</a:t>
                      </a:r>
                      <a:r>
                        <a:rPr lang="en-US" sz="1000" dirty="0">
                          <a:latin typeface="Palatino Linotype"/>
                          <a:ea typeface="Calibri"/>
                          <a:cs typeface="Times New Roman"/>
                        </a:rPr>
                        <a:t>*</a:t>
                      </a:r>
                      <a:endParaRPr lang="en-US" sz="1000" dirty="0">
                        <a:latin typeface="Calibri"/>
                        <a:ea typeface="Calibri"/>
                        <a:cs typeface="Times New Roman"/>
                      </a:endParaRPr>
                    </a:p>
                    <a:p>
                      <a:pPr marL="0" marR="0">
                        <a:lnSpc>
                          <a:spcPct val="107000"/>
                        </a:lnSpc>
                        <a:spcBef>
                          <a:spcPts val="1200"/>
                        </a:spcBef>
                        <a:spcAft>
                          <a:spcPts val="0"/>
                        </a:spcAft>
                      </a:pPr>
                      <a:r>
                        <a:rPr lang="en-US" sz="1000" i="1" dirty="0">
                          <a:latin typeface="Palatino Linotype"/>
                          <a:ea typeface="Calibri"/>
                          <a:cs typeface="Times New Roman"/>
                        </a:rPr>
                        <a:t>Alternate(s)</a:t>
                      </a:r>
                      <a:endParaRPr lang="en-US" sz="1000" dirty="0">
                        <a:latin typeface="Calibri"/>
                        <a:ea typeface="Calibri"/>
                        <a:cs typeface="Times New Roman"/>
                      </a:endParaRPr>
                    </a:p>
                  </a:txBody>
                  <a:tcPr marL="52251" marR="52251" marT="0" marB="0">
                    <a:lnL>
                      <a:noFill/>
                    </a:lnL>
                    <a:lnR>
                      <a:noFill/>
                    </a:lnR>
                    <a:lnT>
                      <a:noFill/>
                    </a:lnT>
                    <a:lnB>
                      <a:noFill/>
                    </a:lnB>
                  </a:tcPr>
                </a:tc>
                <a:tc rowSpan="2">
                  <a:txBody>
                    <a:bodyPr/>
                    <a:lstStyle/>
                    <a:p>
                      <a:pPr marL="342900" marR="0" lvl="0" indent="-342900">
                        <a:lnSpc>
                          <a:spcPct val="107000"/>
                        </a:lnSpc>
                        <a:spcBef>
                          <a:spcPts val="1200"/>
                        </a:spcBef>
                        <a:spcAft>
                          <a:spcPts val="0"/>
                        </a:spcAft>
                        <a:buFont typeface="Palatino Linotype"/>
                        <a:buChar char="-"/>
                      </a:pPr>
                      <a:r>
                        <a:rPr lang="en-US" sz="900" dirty="0">
                          <a:latin typeface="Palatino Linotype"/>
                          <a:ea typeface="Calibri"/>
                          <a:cs typeface="Times New Roman"/>
                        </a:rPr>
                        <a:t>Securities and Exchange Commission</a:t>
                      </a:r>
                      <a:endParaRPr lang="en-US" sz="800" dirty="0">
                        <a:latin typeface="Calibri"/>
                        <a:ea typeface="Calibri"/>
                        <a:cs typeface="Times New Roman"/>
                      </a:endParaRPr>
                    </a:p>
                  </a:txBody>
                  <a:tcPr marL="52251" marR="52251" marT="0" marB="0">
                    <a:lnL>
                      <a:noFill/>
                    </a:lnL>
                    <a:lnR>
                      <a:noFill/>
                    </a:lnR>
                    <a:lnT>
                      <a:noFill/>
                    </a:lnT>
                    <a:lnB>
                      <a:noFill/>
                    </a:lnB>
                  </a:tcPr>
                </a:tc>
              </a:tr>
              <a:tr h="198582">
                <a:tc>
                  <a:txBody>
                    <a:bodyPr/>
                    <a:lstStyle/>
                    <a:p>
                      <a:pPr marL="342900" marR="0" lvl="0" indent="-342900">
                        <a:lnSpc>
                          <a:spcPct val="107000"/>
                        </a:lnSpc>
                        <a:spcBef>
                          <a:spcPts val="1200"/>
                        </a:spcBef>
                        <a:spcAft>
                          <a:spcPts val="0"/>
                        </a:spcAft>
                        <a:buFont typeface="+mj-lt"/>
                        <a:buAutoNum type="arabicPeriod"/>
                      </a:pPr>
                      <a:endParaRPr lang="en-US" sz="900">
                        <a:latin typeface="Palatino Linotype"/>
                        <a:ea typeface="Calibri"/>
                        <a:cs typeface="Times New Roman"/>
                      </a:endParaRPr>
                    </a:p>
                  </a:txBody>
                  <a:tcPr marL="52251" marR="52251" marT="0" marB="0">
                    <a:lnL>
                      <a:noFill/>
                    </a:lnL>
                    <a:lnR>
                      <a:noFill/>
                    </a:lnR>
                    <a:lnT>
                      <a:noFill/>
                    </a:lnT>
                    <a:lnB>
                      <a:noFill/>
                    </a:lnB>
                  </a:tcPr>
                </a:tc>
                <a:tc>
                  <a:txBody>
                    <a:bodyPr/>
                    <a:lstStyle/>
                    <a:p>
                      <a:pPr marL="0" marR="0">
                        <a:lnSpc>
                          <a:spcPct val="107000"/>
                        </a:lnSpc>
                        <a:spcBef>
                          <a:spcPts val="1200"/>
                        </a:spcBef>
                        <a:spcAft>
                          <a:spcPts val="0"/>
                        </a:spcAft>
                      </a:pPr>
                      <a:r>
                        <a:rPr lang="en-US" sz="1000" b="1" dirty="0">
                          <a:latin typeface="Palatino Linotype"/>
                          <a:ea typeface="Calibri"/>
                          <a:cs typeface="Times New Roman"/>
                        </a:rPr>
                        <a:t>Abdulsalam</a:t>
                      </a:r>
                      <a:r>
                        <a:rPr lang="en-US" sz="1000" dirty="0">
                          <a:latin typeface="Palatino Linotype"/>
                          <a:ea typeface="Calibri"/>
                          <a:cs typeface="Times New Roman"/>
                        </a:rPr>
                        <a:t> </a:t>
                      </a:r>
                      <a:r>
                        <a:rPr lang="en-US" sz="1000" b="1" dirty="0">
                          <a:latin typeface="Palatino Linotype"/>
                          <a:ea typeface="Calibri"/>
                          <a:cs typeface="Times New Roman"/>
                        </a:rPr>
                        <a:t>Sa’ad</a:t>
                      </a:r>
                      <a:endParaRPr lang="en-US" sz="1000" b="1" dirty="0">
                        <a:latin typeface="Calibri"/>
                        <a:ea typeface="Calibri"/>
                        <a:cs typeface="Times New Roman"/>
                      </a:endParaRPr>
                    </a:p>
                  </a:txBody>
                  <a:tcPr marL="52251" marR="52251" marT="0" marB="0">
                    <a:lnL>
                      <a:noFill/>
                    </a:lnL>
                    <a:lnR>
                      <a:noFill/>
                    </a:lnR>
                    <a:lnT>
                      <a:noFill/>
                    </a:lnT>
                    <a:lnB>
                      <a:noFill/>
                    </a:lnB>
                  </a:tcPr>
                </a:tc>
                <a:tc vMerge="1">
                  <a:txBody>
                    <a:bodyPr/>
                    <a:lstStyle/>
                    <a:p>
                      <a:endParaRPr lang="en-US"/>
                    </a:p>
                  </a:txBody>
                  <a:tcPr/>
                </a:tc>
              </a:tr>
              <a:tr h="593845">
                <a:tc>
                  <a:txBody>
                    <a:bodyPr/>
                    <a:lstStyle/>
                    <a:p>
                      <a:pPr marL="342900" marR="0" lvl="0" indent="-342900">
                        <a:lnSpc>
                          <a:spcPct val="107000"/>
                        </a:lnSpc>
                        <a:spcBef>
                          <a:spcPts val="1200"/>
                        </a:spcBef>
                        <a:spcAft>
                          <a:spcPts val="0"/>
                        </a:spcAft>
                        <a:buFont typeface="+mj-lt"/>
                        <a:buAutoNum type="arabicPeriod"/>
                      </a:pPr>
                      <a:endParaRPr lang="en-US" sz="900">
                        <a:latin typeface="Palatino Linotype"/>
                        <a:ea typeface="Calibri"/>
                        <a:cs typeface="Times New Roman"/>
                      </a:endParaRPr>
                    </a:p>
                  </a:txBody>
                  <a:tcPr marL="52251" marR="52251" marT="0" marB="0">
                    <a:lnL>
                      <a:noFill/>
                    </a:lnL>
                    <a:lnR>
                      <a:noFill/>
                    </a:lnR>
                    <a:lnT>
                      <a:noFill/>
                    </a:lnT>
                    <a:lnB>
                      <a:noFill/>
                    </a:lnB>
                  </a:tcPr>
                </a:tc>
                <a:tc>
                  <a:txBody>
                    <a:bodyPr/>
                    <a:lstStyle/>
                    <a:p>
                      <a:pPr marL="0" marR="0">
                        <a:lnSpc>
                          <a:spcPct val="107000"/>
                        </a:lnSpc>
                        <a:spcBef>
                          <a:spcPts val="1200"/>
                        </a:spcBef>
                        <a:spcAft>
                          <a:spcPts val="0"/>
                        </a:spcAft>
                      </a:pPr>
                      <a:r>
                        <a:rPr lang="en-US" sz="1000" b="1" dirty="0">
                          <a:latin typeface="Palatino Linotype"/>
                          <a:ea typeface="Calibri"/>
                          <a:cs typeface="Times New Roman"/>
                        </a:rPr>
                        <a:t>Elizabeth</a:t>
                      </a:r>
                      <a:r>
                        <a:rPr lang="en-US" sz="1000" dirty="0">
                          <a:latin typeface="Palatino Linotype"/>
                          <a:ea typeface="Calibri"/>
                          <a:cs typeface="Times New Roman"/>
                        </a:rPr>
                        <a:t> </a:t>
                      </a:r>
                      <a:r>
                        <a:rPr lang="en-US" sz="1000" b="1" dirty="0">
                          <a:latin typeface="Palatino Linotype"/>
                          <a:ea typeface="Calibri"/>
                          <a:cs typeface="Times New Roman"/>
                        </a:rPr>
                        <a:t>Ekpo</a:t>
                      </a:r>
                      <a:r>
                        <a:rPr lang="en-US" sz="1000" dirty="0">
                          <a:latin typeface="Palatino Linotype"/>
                          <a:ea typeface="Calibri"/>
                          <a:cs typeface="Times New Roman"/>
                        </a:rPr>
                        <a:t>*</a:t>
                      </a:r>
                      <a:endParaRPr lang="en-US" sz="1000" dirty="0">
                        <a:latin typeface="Calibri"/>
                        <a:ea typeface="Calibri"/>
                        <a:cs typeface="Times New Roman"/>
                      </a:endParaRPr>
                    </a:p>
                    <a:p>
                      <a:pPr marL="0" marR="0">
                        <a:lnSpc>
                          <a:spcPct val="107000"/>
                        </a:lnSpc>
                        <a:spcBef>
                          <a:spcPts val="1200"/>
                        </a:spcBef>
                        <a:spcAft>
                          <a:spcPts val="0"/>
                        </a:spcAft>
                      </a:pPr>
                      <a:r>
                        <a:rPr lang="en-US" sz="1000" i="1" dirty="0">
                          <a:latin typeface="Palatino Linotype"/>
                          <a:ea typeface="Calibri"/>
                          <a:cs typeface="Times New Roman"/>
                        </a:rPr>
                        <a:t>Alternate(s)</a:t>
                      </a:r>
                      <a:endParaRPr lang="en-US" sz="1000" dirty="0">
                        <a:latin typeface="Calibri"/>
                        <a:ea typeface="Calibri"/>
                        <a:cs typeface="Times New Roman"/>
                      </a:endParaRPr>
                    </a:p>
                  </a:txBody>
                  <a:tcPr marL="52251" marR="52251" marT="0" marB="0">
                    <a:lnL>
                      <a:noFill/>
                    </a:lnL>
                    <a:lnR>
                      <a:noFill/>
                    </a:lnR>
                    <a:lnT>
                      <a:noFill/>
                    </a:lnT>
                    <a:lnB>
                      <a:noFill/>
                    </a:lnB>
                  </a:tcPr>
                </a:tc>
                <a:tc>
                  <a:txBody>
                    <a:bodyPr/>
                    <a:lstStyle/>
                    <a:p>
                      <a:pPr marL="342900" marR="0" lvl="0" indent="-342900">
                        <a:lnSpc>
                          <a:spcPct val="107000"/>
                        </a:lnSpc>
                        <a:spcBef>
                          <a:spcPts val="1200"/>
                        </a:spcBef>
                        <a:spcAft>
                          <a:spcPts val="0"/>
                        </a:spcAft>
                        <a:buFont typeface="Palatino Linotype"/>
                        <a:buChar char="-"/>
                      </a:pPr>
                      <a:r>
                        <a:rPr lang="en-US" sz="900" dirty="0">
                          <a:latin typeface="Palatino Linotype"/>
                          <a:ea typeface="Calibri"/>
                          <a:cs typeface="Times New Roman"/>
                        </a:rPr>
                        <a:t>Securities and Exchange Commission</a:t>
                      </a:r>
                      <a:endParaRPr lang="en-US" sz="800" dirty="0">
                        <a:latin typeface="Calibri"/>
                        <a:ea typeface="Calibri"/>
                        <a:cs typeface="Times New Roman"/>
                      </a:endParaRPr>
                    </a:p>
                    <a:p>
                      <a:pPr marL="457200" marR="0">
                        <a:lnSpc>
                          <a:spcPct val="107000"/>
                        </a:lnSpc>
                        <a:spcBef>
                          <a:spcPts val="1200"/>
                        </a:spcBef>
                        <a:spcAft>
                          <a:spcPts val="0"/>
                        </a:spcAft>
                      </a:pPr>
                      <a:r>
                        <a:rPr lang="en-US" sz="900" dirty="0">
                          <a:latin typeface="Palatino Linotype"/>
                          <a:ea typeface="Calibri"/>
                          <a:cs typeface="Times New Roman"/>
                        </a:rPr>
                        <a:t>/Secretary (Sept. 2016 – March 2018)</a:t>
                      </a:r>
                      <a:endParaRPr lang="en-US" sz="800" dirty="0">
                        <a:latin typeface="Calibri"/>
                        <a:ea typeface="Calibri"/>
                        <a:cs typeface="Times New Roman"/>
                      </a:endParaRPr>
                    </a:p>
                  </a:txBody>
                  <a:tcPr marL="52251" marR="52251" marT="0" marB="0">
                    <a:lnL>
                      <a:noFill/>
                    </a:lnL>
                    <a:lnR>
                      <a:noFill/>
                    </a:lnR>
                    <a:lnT>
                      <a:noFill/>
                    </a:lnT>
                    <a:lnB>
                      <a:noFill/>
                    </a:lnB>
                  </a:tcPr>
                </a:tc>
              </a:tr>
              <a:tr h="198582">
                <a:tc>
                  <a:txBody>
                    <a:bodyPr/>
                    <a:lstStyle/>
                    <a:p>
                      <a:pPr marL="342900" marR="0" lvl="0" indent="-342900">
                        <a:lnSpc>
                          <a:spcPct val="107000"/>
                        </a:lnSpc>
                        <a:spcBef>
                          <a:spcPts val="1200"/>
                        </a:spcBef>
                        <a:spcAft>
                          <a:spcPts val="0"/>
                        </a:spcAft>
                        <a:buFont typeface="+mj-lt"/>
                        <a:buAutoNum type="arabicPeriod"/>
                      </a:pPr>
                      <a:endParaRPr lang="en-US" sz="900">
                        <a:latin typeface="Palatino Linotype"/>
                        <a:ea typeface="Calibri"/>
                        <a:cs typeface="Times New Roman"/>
                      </a:endParaRPr>
                    </a:p>
                  </a:txBody>
                  <a:tcPr marL="52251" marR="52251" marT="0" marB="0">
                    <a:lnL>
                      <a:noFill/>
                    </a:lnL>
                    <a:lnR>
                      <a:noFill/>
                    </a:lnR>
                    <a:lnT>
                      <a:noFill/>
                    </a:lnT>
                    <a:lnB>
                      <a:noFill/>
                    </a:lnB>
                  </a:tcPr>
                </a:tc>
                <a:tc>
                  <a:txBody>
                    <a:bodyPr/>
                    <a:lstStyle/>
                    <a:p>
                      <a:pPr marL="0" marR="0">
                        <a:lnSpc>
                          <a:spcPct val="107000"/>
                        </a:lnSpc>
                        <a:spcBef>
                          <a:spcPts val="1200"/>
                        </a:spcBef>
                        <a:spcAft>
                          <a:spcPts val="0"/>
                        </a:spcAft>
                      </a:pPr>
                      <a:r>
                        <a:rPr lang="en-US" sz="1000" b="1" dirty="0">
                          <a:latin typeface="Palatino Linotype"/>
                          <a:ea typeface="Calibri"/>
                          <a:cs typeface="Times New Roman"/>
                        </a:rPr>
                        <a:t>Gbemi</a:t>
                      </a:r>
                      <a:r>
                        <a:rPr lang="en-US" sz="1000" dirty="0">
                          <a:latin typeface="Palatino Linotype"/>
                          <a:ea typeface="Calibri"/>
                          <a:cs typeface="Times New Roman"/>
                        </a:rPr>
                        <a:t> </a:t>
                      </a:r>
                      <a:r>
                        <a:rPr lang="en-US" sz="1000" b="1" dirty="0">
                          <a:latin typeface="Palatino Linotype"/>
                          <a:ea typeface="Calibri"/>
                          <a:cs typeface="Times New Roman"/>
                        </a:rPr>
                        <a:t>Adekola</a:t>
                      </a:r>
                      <a:endParaRPr lang="en-US" sz="1000" b="1" dirty="0">
                        <a:latin typeface="Calibri"/>
                        <a:ea typeface="Calibri"/>
                        <a:cs typeface="Times New Roman"/>
                      </a:endParaRPr>
                    </a:p>
                  </a:txBody>
                  <a:tcPr marL="52251" marR="52251" marT="0" marB="0">
                    <a:lnL>
                      <a:noFill/>
                    </a:lnL>
                    <a:lnR>
                      <a:noFill/>
                    </a:lnR>
                    <a:lnT>
                      <a:noFill/>
                    </a:lnT>
                    <a:lnB>
                      <a:noFill/>
                    </a:lnB>
                  </a:tcPr>
                </a:tc>
                <a:tc>
                  <a:txBody>
                    <a:bodyPr/>
                    <a:lstStyle/>
                    <a:p>
                      <a:pPr marL="342900" marR="0" lvl="0" indent="-342900">
                        <a:lnSpc>
                          <a:spcPct val="107000"/>
                        </a:lnSpc>
                        <a:spcBef>
                          <a:spcPts val="1200"/>
                        </a:spcBef>
                        <a:spcAft>
                          <a:spcPts val="0"/>
                        </a:spcAft>
                        <a:buFont typeface="Palatino Linotype"/>
                        <a:buChar char="-"/>
                      </a:pPr>
                      <a:r>
                        <a:rPr lang="en-US" sz="900" dirty="0">
                          <a:latin typeface="Palatino Linotype"/>
                          <a:ea typeface="Calibri"/>
                          <a:cs typeface="Times New Roman"/>
                        </a:rPr>
                        <a:t>Secretary</a:t>
                      </a:r>
                      <a:endParaRPr lang="en-US" sz="800" dirty="0">
                        <a:latin typeface="Calibri"/>
                        <a:ea typeface="Calibri"/>
                        <a:cs typeface="Times New Roman"/>
                      </a:endParaRPr>
                    </a:p>
                  </a:txBody>
                  <a:tcPr marL="52251" marR="52251" marT="0" marB="0">
                    <a:lnL>
                      <a:noFill/>
                    </a:lnL>
                    <a:lnR>
                      <a:noFill/>
                    </a:lnR>
                    <a:lnT>
                      <a:noFill/>
                    </a:lnT>
                    <a:lnB>
                      <a:noFill/>
                    </a:lnB>
                  </a:tcPr>
                </a:tc>
              </a:tr>
            </a:tbl>
          </a:graphicData>
        </a:graphic>
      </p:graphicFrame>
      <p:sp>
        <p:nvSpPr>
          <p:cNvPr id="47106" name="AutoShape 2" descr="Image result for member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7108" name="AutoShape 4" descr="Image result for member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7110" name="AutoShape 6" descr="Image result for member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7112" name="AutoShape 8" descr="Image result for member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7114" name="AutoShape 10" descr="Image result for member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7116" name="AutoShape 12" descr="Image result for member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7118" name="AutoShape 14" descr="Related imag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7120" name="AutoShape 16" descr="Related imag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7122" name="AutoShape 18" descr="Related imag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7124" name="AutoShape 20" descr="Related imag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7126" name="AutoShape 22" descr="Image result for member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9" name="Picture 18"/>
          <p:cNvPicPr/>
          <p:nvPr/>
        </p:nvPicPr>
        <p:blipFill>
          <a:blip r:embed="rId3" cstate="print"/>
          <a:srcRect l="7024" t="34577" r="44347" b="22886"/>
          <a:stretch>
            <a:fillRect/>
          </a:stretch>
        </p:blipFill>
        <p:spPr bwMode="auto">
          <a:xfrm>
            <a:off x="152400" y="838200"/>
            <a:ext cx="1905000" cy="1069530"/>
          </a:xfrm>
          <a:prstGeom prst="rect">
            <a:avLst/>
          </a:prstGeom>
          <a:noFill/>
          <a:ln w="9525">
            <a:noFill/>
            <a:miter lim="800000"/>
            <a:headEnd/>
            <a:tailEnd/>
          </a:ln>
        </p:spPr>
      </p:pic>
    </p:spTree>
    <p:extLst>
      <p:ext uri="{BB962C8B-B14F-4D97-AF65-F5344CB8AC3E}">
        <p14:creationId xmlns="" xmlns:p14="http://schemas.microsoft.com/office/powerpoint/2010/main" val="171526054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OTLMARKERSHAPE" val="OTL"/>
</p:tagLst>
</file>

<file path=ppt/tags/tag10.xml><?xml version="1.0" encoding="utf-8"?>
<p:tagLst xmlns:a="http://schemas.openxmlformats.org/drawingml/2006/main" xmlns:r="http://schemas.openxmlformats.org/officeDocument/2006/relationships" xmlns:p="http://schemas.openxmlformats.org/presentationml/2006/main">
  <p:tag name="OTLMARKERSHAPE" val="OTL"/>
</p:tagLst>
</file>

<file path=ppt/tags/tag11.xml><?xml version="1.0" encoding="utf-8"?>
<p:tagLst xmlns:a="http://schemas.openxmlformats.org/drawingml/2006/main" xmlns:r="http://schemas.openxmlformats.org/officeDocument/2006/relationships" xmlns:p="http://schemas.openxmlformats.org/presentationml/2006/main">
  <p:tag name="OTLMARKERSHAPE" val="OTL"/>
</p:tagLst>
</file>

<file path=ppt/tags/tag12.xml><?xml version="1.0" encoding="utf-8"?>
<p:tagLst xmlns:a="http://schemas.openxmlformats.org/drawingml/2006/main" xmlns:r="http://schemas.openxmlformats.org/officeDocument/2006/relationships" xmlns:p="http://schemas.openxmlformats.org/presentationml/2006/main">
  <p:tag name="OTLMARKERSHAPE" val="OTL"/>
</p:tagLst>
</file>

<file path=ppt/tags/tag13.xml><?xml version="1.0" encoding="utf-8"?>
<p:tagLst xmlns:a="http://schemas.openxmlformats.org/drawingml/2006/main" xmlns:r="http://schemas.openxmlformats.org/officeDocument/2006/relationships" xmlns:p="http://schemas.openxmlformats.org/presentationml/2006/main">
  <p:tag name="OTLMARKERSHAPE" val="OTL"/>
</p:tagLst>
</file>

<file path=ppt/tags/tag14.xml><?xml version="1.0" encoding="utf-8"?>
<p:tagLst xmlns:a="http://schemas.openxmlformats.org/drawingml/2006/main" xmlns:r="http://schemas.openxmlformats.org/officeDocument/2006/relationships" xmlns:p="http://schemas.openxmlformats.org/presentationml/2006/main">
  <p:tag name="OTLMARKERSHAPE" val="OTL"/>
</p:tagLst>
</file>

<file path=ppt/tags/tag15.xml><?xml version="1.0" encoding="utf-8"?>
<p:tagLst xmlns:a="http://schemas.openxmlformats.org/drawingml/2006/main" xmlns:r="http://schemas.openxmlformats.org/officeDocument/2006/relationships" xmlns:p="http://schemas.openxmlformats.org/presentationml/2006/main">
  <p:tag name="OTLMARKERSHAPE" val="OTL"/>
</p:tagLst>
</file>

<file path=ppt/tags/tag16.xml><?xml version="1.0" encoding="utf-8"?>
<p:tagLst xmlns:a="http://schemas.openxmlformats.org/drawingml/2006/main" xmlns:r="http://schemas.openxmlformats.org/officeDocument/2006/relationships" xmlns:p="http://schemas.openxmlformats.org/presentationml/2006/main">
  <p:tag name="OTLMARKERSHAPE" val="OTL"/>
</p:tagLst>
</file>

<file path=ppt/tags/tag17.xml><?xml version="1.0" encoding="utf-8"?>
<p:tagLst xmlns:a="http://schemas.openxmlformats.org/drawingml/2006/main" xmlns:r="http://schemas.openxmlformats.org/officeDocument/2006/relationships" xmlns:p="http://schemas.openxmlformats.org/presentationml/2006/main">
  <p:tag name="OTLMARKERSHAPE" val="OTL"/>
</p:tagLst>
</file>

<file path=ppt/tags/tag18.xml><?xml version="1.0" encoding="utf-8"?>
<p:tagLst xmlns:a="http://schemas.openxmlformats.org/drawingml/2006/main" xmlns:r="http://schemas.openxmlformats.org/officeDocument/2006/relationships" xmlns:p="http://schemas.openxmlformats.org/presentationml/2006/main">
  <p:tag name="OTLMARKERSHAPE" val="OTL"/>
</p:tagLst>
</file>

<file path=ppt/tags/tag19.xml><?xml version="1.0" encoding="utf-8"?>
<p:tagLst xmlns:a="http://schemas.openxmlformats.org/drawingml/2006/main" xmlns:r="http://schemas.openxmlformats.org/officeDocument/2006/relationships" xmlns:p="http://schemas.openxmlformats.org/presentationml/2006/main">
  <p:tag name="OTLMARKERSHAPE" val="OTL"/>
</p:tagLst>
</file>

<file path=ppt/tags/tag2.xml><?xml version="1.0" encoding="utf-8"?>
<p:tagLst xmlns:a="http://schemas.openxmlformats.org/drawingml/2006/main" xmlns:r="http://schemas.openxmlformats.org/officeDocument/2006/relationships" xmlns:p="http://schemas.openxmlformats.org/presentationml/2006/main">
  <p:tag name="OTLMARKERSHAPE" val="OTL"/>
</p:tagLst>
</file>

<file path=ppt/tags/tag20.xml><?xml version="1.0" encoding="utf-8"?>
<p:tagLst xmlns:a="http://schemas.openxmlformats.org/drawingml/2006/main" xmlns:r="http://schemas.openxmlformats.org/officeDocument/2006/relationships" xmlns:p="http://schemas.openxmlformats.org/presentationml/2006/main">
  <p:tag name="OTLMARKERSHAPE" val="OTL"/>
</p:tagLst>
</file>

<file path=ppt/tags/tag21.xml><?xml version="1.0" encoding="utf-8"?>
<p:tagLst xmlns:a="http://schemas.openxmlformats.org/drawingml/2006/main" xmlns:r="http://schemas.openxmlformats.org/officeDocument/2006/relationships" xmlns:p="http://schemas.openxmlformats.org/presentationml/2006/main">
  <p:tag name="OTLMARKERSHAPE" val="OTL"/>
</p:tagLst>
</file>

<file path=ppt/tags/tag22.xml><?xml version="1.0" encoding="utf-8"?>
<p:tagLst xmlns:a="http://schemas.openxmlformats.org/drawingml/2006/main" xmlns:r="http://schemas.openxmlformats.org/officeDocument/2006/relationships" xmlns:p="http://schemas.openxmlformats.org/presentationml/2006/main">
  <p:tag name="OTLMARKERSHAPE" val="OTL"/>
</p:tagLst>
</file>

<file path=ppt/tags/tag23.xml><?xml version="1.0" encoding="utf-8"?>
<p:tagLst xmlns:a="http://schemas.openxmlformats.org/drawingml/2006/main" xmlns:r="http://schemas.openxmlformats.org/officeDocument/2006/relationships" xmlns:p="http://schemas.openxmlformats.org/presentationml/2006/main">
  <p:tag name="OTLMARKERSHAPE" val="OTL"/>
</p:tagLst>
</file>

<file path=ppt/tags/tag24.xml><?xml version="1.0" encoding="utf-8"?>
<p:tagLst xmlns:a="http://schemas.openxmlformats.org/drawingml/2006/main" xmlns:r="http://schemas.openxmlformats.org/officeDocument/2006/relationships" xmlns:p="http://schemas.openxmlformats.org/presentationml/2006/main">
  <p:tag name="OTLMARKERSHAPE" val="OTL"/>
</p:tagLst>
</file>

<file path=ppt/tags/tag25.xml><?xml version="1.0" encoding="utf-8"?>
<p:tagLst xmlns:a="http://schemas.openxmlformats.org/drawingml/2006/main" xmlns:r="http://schemas.openxmlformats.org/officeDocument/2006/relationships" xmlns:p="http://schemas.openxmlformats.org/presentationml/2006/main">
  <p:tag name="OTLMARKERSHAPE" val="OTL"/>
</p:tagLst>
</file>

<file path=ppt/tags/tag26.xml><?xml version="1.0" encoding="utf-8"?>
<p:tagLst xmlns:a="http://schemas.openxmlformats.org/drawingml/2006/main" xmlns:r="http://schemas.openxmlformats.org/officeDocument/2006/relationships" xmlns:p="http://schemas.openxmlformats.org/presentationml/2006/main">
  <p:tag name="OTLMARKERSHAPE" val="OTL"/>
</p:tagLst>
</file>

<file path=ppt/tags/tag27.xml><?xml version="1.0" encoding="utf-8"?>
<p:tagLst xmlns:a="http://schemas.openxmlformats.org/drawingml/2006/main" xmlns:r="http://schemas.openxmlformats.org/officeDocument/2006/relationships" xmlns:p="http://schemas.openxmlformats.org/presentationml/2006/main">
  <p:tag name="OTLMARKERSHAPE" val="OTL"/>
</p:tagLst>
</file>

<file path=ppt/tags/tag28.xml><?xml version="1.0" encoding="utf-8"?>
<p:tagLst xmlns:a="http://schemas.openxmlformats.org/drawingml/2006/main" xmlns:r="http://schemas.openxmlformats.org/officeDocument/2006/relationships" xmlns:p="http://schemas.openxmlformats.org/presentationml/2006/main">
  <p:tag name="OTLMARKERSHAPE" val="OTL"/>
</p:tagLst>
</file>

<file path=ppt/tags/tag29.xml><?xml version="1.0" encoding="utf-8"?>
<p:tagLst xmlns:a="http://schemas.openxmlformats.org/drawingml/2006/main" xmlns:r="http://schemas.openxmlformats.org/officeDocument/2006/relationships" xmlns:p="http://schemas.openxmlformats.org/presentationml/2006/main">
  <p:tag name="OTLMARKERSHAPE" val="OTL"/>
</p:tagLst>
</file>

<file path=ppt/tags/tag3.xml><?xml version="1.0" encoding="utf-8"?>
<p:tagLst xmlns:a="http://schemas.openxmlformats.org/drawingml/2006/main" xmlns:r="http://schemas.openxmlformats.org/officeDocument/2006/relationships" xmlns:p="http://schemas.openxmlformats.org/presentationml/2006/main">
  <p:tag name="OTLMARKERSHAPE" val="OTL"/>
</p:tagLst>
</file>

<file path=ppt/tags/tag30.xml><?xml version="1.0" encoding="utf-8"?>
<p:tagLst xmlns:a="http://schemas.openxmlformats.org/drawingml/2006/main" xmlns:r="http://schemas.openxmlformats.org/officeDocument/2006/relationships" xmlns:p="http://schemas.openxmlformats.org/presentationml/2006/main">
  <p:tag name="OTLMARKERSHAPE" val="OTL"/>
</p:tagLst>
</file>

<file path=ppt/tags/tag31.xml><?xml version="1.0" encoding="utf-8"?>
<p:tagLst xmlns:a="http://schemas.openxmlformats.org/drawingml/2006/main" xmlns:r="http://schemas.openxmlformats.org/officeDocument/2006/relationships" xmlns:p="http://schemas.openxmlformats.org/presentationml/2006/main">
  <p:tag name="OTLMARKERSHAPE" val="OTL"/>
</p:tagLst>
</file>

<file path=ppt/tags/tag4.xml><?xml version="1.0" encoding="utf-8"?>
<p:tagLst xmlns:a="http://schemas.openxmlformats.org/drawingml/2006/main" xmlns:r="http://schemas.openxmlformats.org/officeDocument/2006/relationships" xmlns:p="http://schemas.openxmlformats.org/presentationml/2006/main">
  <p:tag name="OTLMARKERSHAPE" val="OTL"/>
</p:tagLst>
</file>

<file path=ppt/tags/tag5.xml><?xml version="1.0" encoding="utf-8"?>
<p:tagLst xmlns:a="http://schemas.openxmlformats.org/drawingml/2006/main" xmlns:r="http://schemas.openxmlformats.org/officeDocument/2006/relationships" xmlns:p="http://schemas.openxmlformats.org/presentationml/2006/main">
  <p:tag name="OTLMARKERSHAPE" val="OTL"/>
</p:tagLst>
</file>

<file path=ppt/tags/tag6.xml><?xml version="1.0" encoding="utf-8"?>
<p:tagLst xmlns:a="http://schemas.openxmlformats.org/drawingml/2006/main" xmlns:r="http://schemas.openxmlformats.org/officeDocument/2006/relationships" xmlns:p="http://schemas.openxmlformats.org/presentationml/2006/main">
  <p:tag name="OTLMARKERSHAPE" val="OTL"/>
</p:tagLst>
</file>

<file path=ppt/tags/tag7.xml><?xml version="1.0" encoding="utf-8"?>
<p:tagLst xmlns:a="http://schemas.openxmlformats.org/drawingml/2006/main" xmlns:r="http://schemas.openxmlformats.org/officeDocument/2006/relationships" xmlns:p="http://schemas.openxmlformats.org/presentationml/2006/main">
  <p:tag name="OTLMARKERSHAPE" val="OTL"/>
</p:tagLst>
</file>

<file path=ppt/tags/tag8.xml><?xml version="1.0" encoding="utf-8"?>
<p:tagLst xmlns:a="http://schemas.openxmlformats.org/drawingml/2006/main" xmlns:r="http://schemas.openxmlformats.org/officeDocument/2006/relationships" xmlns:p="http://schemas.openxmlformats.org/presentationml/2006/main">
  <p:tag name="OTLMARKERSHAPE" val="OTL"/>
</p:tagLst>
</file>

<file path=ppt/tags/tag9.xml><?xml version="1.0" encoding="utf-8"?>
<p:tagLst xmlns:a="http://schemas.openxmlformats.org/drawingml/2006/main" xmlns:r="http://schemas.openxmlformats.org/officeDocument/2006/relationships" xmlns:p="http://schemas.openxmlformats.org/presentationml/2006/main">
  <p:tag name="OTLMARKERSHAPE" val="OTL"/>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Theme">
  <a:themeElements>
    <a:clrScheme name="Genesis">
      <a:dk1>
        <a:sysClr val="windowText" lastClr="000000"/>
      </a:dk1>
      <a:lt1>
        <a:sysClr val="window" lastClr="FFFFFF"/>
      </a:lt1>
      <a:dk2>
        <a:srgbClr val="465466"/>
      </a:dk2>
      <a:lt2>
        <a:srgbClr val="BBD7F8"/>
      </a:lt2>
      <a:accent1>
        <a:srgbClr val="80B606"/>
      </a:accent1>
      <a:accent2>
        <a:srgbClr val="E29F1D"/>
      </a:accent2>
      <a:accent3>
        <a:srgbClr val="2397E2"/>
      </a:accent3>
      <a:accent4>
        <a:srgbClr val="35ACA2"/>
      </a:accent4>
      <a:accent5>
        <a:srgbClr val="5430BB"/>
      </a:accent5>
      <a:accent6>
        <a:srgbClr val="8D34E0"/>
      </a:accent6>
      <a:hlink>
        <a:srgbClr val="00B0F0"/>
      </a:hlink>
      <a:folHlink>
        <a:srgbClr val="0070C0"/>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832</TotalTime>
  <Words>1174</Words>
  <Application>Microsoft Office PowerPoint</Application>
  <PresentationFormat>On-screen Show (4:3)</PresentationFormat>
  <Paragraphs>158</Paragraphs>
  <Slides>8</Slides>
  <Notes>7</Notes>
  <HiddenSlides>0</HiddenSlides>
  <MMClips>0</MMClips>
  <ScaleCrop>false</ScaleCrop>
  <HeadingPairs>
    <vt:vector size="4" baseType="variant">
      <vt:variant>
        <vt:lpstr>Theme</vt:lpstr>
      </vt:variant>
      <vt:variant>
        <vt:i4>2</vt:i4>
      </vt:variant>
      <vt:variant>
        <vt:lpstr>Slide Titles</vt:lpstr>
      </vt:variant>
      <vt:variant>
        <vt:i4>8</vt:i4>
      </vt:variant>
    </vt:vector>
  </HeadingPairs>
  <TitlesOfParts>
    <vt:vector size="10" baseType="lpstr">
      <vt:lpstr>Office Theme</vt:lpstr>
      <vt:lpstr>3_Office Theme</vt:lpstr>
      <vt:lpstr>Slide 1</vt:lpstr>
      <vt:lpstr>Slide 2</vt:lpstr>
      <vt:lpstr>Slide 3</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TECHNICAL COMMITTEE ON ATTRACTION OF NEW LISTINGS</dc:title>
  <dc:creator>eeudoh</dc:creator>
  <cp:lastModifiedBy>AA</cp:lastModifiedBy>
  <cp:revision>91</cp:revision>
  <dcterms:created xsi:type="dcterms:W3CDTF">2016-11-17T08:48:56Z</dcterms:created>
  <dcterms:modified xsi:type="dcterms:W3CDTF">2018-10-30T14:30:58Z</dcterms:modified>
</cp:coreProperties>
</file>