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8" autoAdjust="0"/>
  </p:normalViewPr>
  <p:slideViewPr>
    <p:cSldViewPr snapToGrid="0" snapToObjects="1">
      <p:cViewPr varScale="1">
        <p:scale>
          <a:sx n="74" d="100"/>
          <a:sy n="74" d="100"/>
        </p:scale>
        <p:origin x="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Stockbrokers</c:v>
                </c:pt>
              </c:strCache>
            </c:strRef>
          </c:tx>
          <c:spPr>
            <a:ln w="28575" cap="rnd">
              <a:solidFill>
                <a:srgbClr val="FF33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43009</c:v>
                </c:pt>
                <c:pt idx="1">
                  <c:v>43040</c:v>
                </c:pt>
                <c:pt idx="2">
                  <c:v>43070</c:v>
                </c:pt>
                <c:pt idx="3">
                  <c:v>43101</c:v>
                </c:pt>
                <c:pt idx="4">
                  <c:v>43132</c:v>
                </c:pt>
                <c:pt idx="5">
                  <c:v>43160</c:v>
                </c:pt>
                <c:pt idx="6">
                  <c:v>43191</c:v>
                </c:pt>
                <c:pt idx="7">
                  <c:v>43221</c:v>
                </c:pt>
                <c:pt idx="8">
                  <c:v>43252</c:v>
                </c:pt>
                <c:pt idx="9">
                  <c:v>43282</c:v>
                </c:pt>
                <c:pt idx="10">
                  <c:v>43313</c:v>
                </c:pt>
                <c:pt idx="11">
                  <c:v>43344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1188</c:v>
                </c:pt>
                <c:pt idx="1">
                  <c:v>1469</c:v>
                </c:pt>
                <c:pt idx="2">
                  <c:v>1216</c:v>
                </c:pt>
                <c:pt idx="3">
                  <c:v>2250</c:v>
                </c:pt>
                <c:pt idx="4">
                  <c:v>2045</c:v>
                </c:pt>
                <c:pt idx="5">
                  <c:v>2364</c:v>
                </c:pt>
                <c:pt idx="6">
                  <c:v>2256</c:v>
                </c:pt>
                <c:pt idx="7">
                  <c:v>2889</c:v>
                </c:pt>
                <c:pt idx="8" formatCode="#,##0">
                  <c:v>2627</c:v>
                </c:pt>
                <c:pt idx="9">
                  <c:v>1435</c:v>
                </c:pt>
                <c:pt idx="10">
                  <c:v>2444</c:v>
                </c:pt>
                <c:pt idx="11">
                  <c:v>2061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623-496C-BA5D-BC34370EE8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Registrars</c:v>
                </c:pt>
              </c:strCache>
            </c:strRef>
          </c:tx>
          <c:spPr>
            <a:ln w="28575" cap="rnd">
              <a:solidFill>
                <a:srgbClr val="00CC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43009</c:v>
                </c:pt>
                <c:pt idx="1">
                  <c:v>43040</c:v>
                </c:pt>
                <c:pt idx="2">
                  <c:v>43070</c:v>
                </c:pt>
                <c:pt idx="3">
                  <c:v>43101</c:v>
                </c:pt>
                <c:pt idx="4">
                  <c:v>43132</c:v>
                </c:pt>
                <c:pt idx="5">
                  <c:v>43160</c:v>
                </c:pt>
                <c:pt idx="6">
                  <c:v>43191</c:v>
                </c:pt>
                <c:pt idx="7">
                  <c:v>43221</c:v>
                </c:pt>
                <c:pt idx="8">
                  <c:v>43252</c:v>
                </c:pt>
                <c:pt idx="9">
                  <c:v>43282</c:v>
                </c:pt>
                <c:pt idx="10">
                  <c:v>43313</c:v>
                </c:pt>
                <c:pt idx="11">
                  <c:v>43344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50</c:v>
                </c:pt>
                <c:pt idx="1">
                  <c:v>195</c:v>
                </c:pt>
                <c:pt idx="2">
                  <c:v>105</c:v>
                </c:pt>
                <c:pt idx="3">
                  <c:v>93</c:v>
                </c:pt>
                <c:pt idx="4">
                  <c:v>78</c:v>
                </c:pt>
                <c:pt idx="5">
                  <c:v>173</c:v>
                </c:pt>
                <c:pt idx="6">
                  <c:v>229</c:v>
                </c:pt>
                <c:pt idx="7">
                  <c:v>1228</c:v>
                </c:pt>
                <c:pt idx="8">
                  <c:v>2753</c:v>
                </c:pt>
                <c:pt idx="9">
                  <c:v>2016</c:v>
                </c:pt>
                <c:pt idx="10">
                  <c:v>2028</c:v>
                </c:pt>
                <c:pt idx="11">
                  <c:v>1805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623-496C-BA5D-BC34370EE8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3566872"/>
        <c:axId val="453567656"/>
      </c:lineChart>
      <c:dateAx>
        <c:axId val="45356687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567656"/>
        <c:crosses val="autoZero"/>
        <c:auto val="1"/>
        <c:lblOffset val="100"/>
        <c:baseTimeUnit val="months"/>
      </c:dateAx>
      <c:valAx>
        <c:axId val="45356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566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Approved Mandates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FF-4B61-A2EE-A1712CB3BDF2}"/>
              </c:ext>
            </c:extLst>
          </c:dPt>
          <c:dPt>
            <c:idx val="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FF-4B61-A2EE-A1712CB3BDF2}"/>
              </c:ext>
            </c:extLst>
          </c:dPt>
          <c:dPt>
            <c:idx val="2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DFF-4B61-A2EE-A1712CB3BDF2}"/>
              </c:ext>
            </c:extLst>
          </c:dPt>
          <c:dPt>
            <c:idx val="3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DFF-4B61-A2EE-A1712CB3BDF2}"/>
              </c:ext>
            </c:extLst>
          </c:dPt>
          <c:dPt>
            <c:idx val="4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DFF-4B61-A2EE-A1712CB3BDF2}"/>
              </c:ext>
            </c:extLst>
          </c:dPt>
          <c:dPt>
            <c:idx val="5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DFF-4B61-A2EE-A1712CB3BDF2}"/>
              </c:ext>
            </c:extLst>
          </c:dPt>
          <c:dPt>
            <c:idx val="6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DFF-4B61-A2EE-A1712CB3BDF2}"/>
              </c:ext>
            </c:extLst>
          </c:dPt>
          <c:dPt>
            <c:idx val="7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DFF-4B61-A2EE-A1712CB3BDF2}"/>
              </c:ext>
            </c:extLst>
          </c:dPt>
          <c:dPt>
            <c:idx val="8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DFF-4B61-A2EE-A1712CB3BDF2}"/>
              </c:ext>
            </c:extLst>
          </c:dPt>
          <c:dPt>
            <c:idx val="9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DFF-4B61-A2EE-A1712CB3BDF2}"/>
              </c:ext>
            </c:extLst>
          </c:dPt>
          <c:dPt>
            <c:idx val="10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DFF-4B61-A2EE-A1712CB3BDF2}"/>
              </c:ext>
            </c:extLst>
          </c:dPt>
          <c:dPt>
            <c:idx val="11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DFF-4B61-A2EE-A1712CB3BDF2}"/>
              </c:ext>
            </c:extLst>
          </c:dPt>
          <c:dPt>
            <c:idx val="12"/>
            <c:invertIfNegative val="0"/>
            <c:bubble3D val="0"/>
            <c:spPr>
              <a:solidFill>
                <a:srgbClr val="CC99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2DFF-4B61-A2EE-A1712CB3BD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mmm\-yy</c:formatCode>
                <c:ptCount val="12"/>
                <c:pt idx="0">
                  <c:v>43009</c:v>
                </c:pt>
                <c:pt idx="1">
                  <c:v>43040</c:v>
                </c:pt>
                <c:pt idx="2">
                  <c:v>43070</c:v>
                </c:pt>
                <c:pt idx="3">
                  <c:v>43101</c:v>
                </c:pt>
                <c:pt idx="4">
                  <c:v>43132</c:v>
                </c:pt>
                <c:pt idx="5">
                  <c:v>43160</c:v>
                </c:pt>
                <c:pt idx="6">
                  <c:v>43191</c:v>
                </c:pt>
                <c:pt idx="7">
                  <c:v>43221</c:v>
                </c:pt>
                <c:pt idx="8">
                  <c:v>43252</c:v>
                </c:pt>
                <c:pt idx="9">
                  <c:v>43282</c:v>
                </c:pt>
                <c:pt idx="10">
                  <c:v>43313</c:v>
                </c:pt>
                <c:pt idx="11">
                  <c:v>43344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37153</c:v>
                </c:pt>
                <c:pt idx="1">
                  <c:v>48284</c:v>
                </c:pt>
                <c:pt idx="2">
                  <c:v>44644</c:v>
                </c:pt>
                <c:pt idx="3">
                  <c:v>64376</c:v>
                </c:pt>
                <c:pt idx="4">
                  <c:v>47500</c:v>
                </c:pt>
                <c:pt idx="5">
                  <c:v>45817</c:v>
                </c:pt>
                <c:pt idx="6">
                  <c:v>20740</c:v>
                </c:pt>
                <c:pt idx="7">
                  <c:v>16027</c:v>
                </c:pt>
                <c:pt idx="8">
                  <c:v>17228</c:v>
                </c:pt>
                <c:pt idx="9">
                  <c:v>18111</c:v>
                </c:pt>
                <c:pt idx="10">
                  <c:v>16572</c:v>
                </c:pt>
                <c:pt idx="11">
                  <c:v>13166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A-2DFF-4B61-A2EE-A1712CB3B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3573536"/>
        <c:axId val="453568048"/>
      </c:barChart>
      <c:dateAx>
        <c:axId val="45357353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568048"/>
        <c:crosses val="autoZero"/>
        <c:auto val="1"/>
        <c:lblOffset val="100"/>
        <c:baseTimeUnit val="months"/>
      </c:dateAx>
      <c:valAx>
        <c:axId val="45356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57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5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8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6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15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9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9B834-338E-8540-B8AF-0EF387E84815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B416-6026-264C-935D-12F1EDEC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FFE9B834-338E-8540-B8AF-0EF387E84815}" type="datetimeFigureOut">
              <a:rPr lang="en-US" smtClean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/>
              </a:defRPr>
            </a:lvl1pPr>
          </a:lstStyle>
          <a:p>
            <a:fld id="{6B36B416-6026-264C-935D-12F1EDEC3F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entury Gothic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entury Gothic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137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2018 </a:t>
            </a:r>
            <a:r>
              <a:rPr lang="en-US" dirty="0" smtClean="0">
                <a:latin typeface="Arial Black" panose="020B0A04020102020204" pitchFamily="34" charset="0"/>
              </a:rPr>
              <a:t>3</a:t>
            </a:r>
            <a:r>
              <a:rPr lang="en-US" baseline="30000" dirty="0" smtClean="0">
                <a:latin typeface="Arial Black" panose="020B0A04020102020204" pitchFamily="34" charset="0"/>
              </a:rPr>
              <a:t>RD</a:t>
            </a:r>
            <a:r>
              <a:rPr lang="en-US" dirty="0" smtClean="0">
                <a:latin typeface="Arial Black" panose="020B0A04020102020204" pitchFamily="34" charset="0"/>
              </a:rPr>
              <a:t> CAPITAL </a:t>
            </a:r>
            <a:r>
              <a:rPr lang="en-US" dirty="0">
                <a:latin typeface="Arial Black" panose="020B0A04020102020204" pitchFamily="34" charset="0"/>
              </a:rPr>
              <a:t>MARKET COMMITTEE </a:t>
            </a:r>
            <a:r>
              <a:rPr lang="en-US" dirty="0" smtClean="0">
                <a:latin typeface="Arial Black" panose="020B0A04020102020204" pitchFamily="34" charset="0"/>
              </a:rPr>
              <a:t>MEETING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sz="1800" dirty="0" smtClean="0">
                <a:latin typeface="Arial Black" panose="020B0A04020102020204" pitchFamily="34" charset="0"/>
              </a:rPr>
              <a:t>Wednesday, 14</a:t>
            </a:r>
            <a:r>
              <a:rPr lang="en-US" sz="1800" baseline="30000" dirty="0" smtClean="0">
                <a:latin typeface="Arial Black" panose="020B0A04020102020204" pitchFamily="34" charset="0"/>
              </a:rPr>
              <a:t>th</a:t>
            </a:r>
            <a:r>
              <a:rPr lang="en-US" sz="1800" dirty="0" smtClean="0">
                <a:latin typeface="Arial Black" panose="020B0A04020102020204" pitchFamily="34" charset="0"/>
              </a:rPr>
              <a:t> November, 2018</a:t>
            </a:r>
            <a:endParaRPr lang="en-US" sz="1800" dirty="0">
              <a:cs typeface="Century Gothic"/>
            </a:endParaRPr>
          </a:p>
        </p:txBody>
      </p:sp>
      <p:pic>
        <p:nvPicPr>
          <p:cNvPr id="4" name="Picture 3" descr="SecLogoHiDefCrestAloneWe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375" y="2355970"/>
            <a:ext cx="3079219" cy="22675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98490" y="4881093"/>
            <a:ext cx="7659710" cy="1397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entury Gothic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latin typeface="Algerian" panose="04020705040A02060702" pitchFamily="82" charset="0"/>
              </a:rPr>
              <a:t>E-dividend committee’s PRESENTATION</a:t>
            </a:r>
            <a:endParaRPr lang="en-US" sz="2800" dirty="0">
              <a:latin typeface="Algerian" panose="04020705040A020607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48141" y="569099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78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3947" y="1094397"/>
            <a:ext cx="7128792" cy="648072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b="1" dirty="0" smtClean="0"/>
              <a:t>Statistics of BVN Validation By Stock Brokers and </a:t>
            </a:r>
            <a:br>
              <a:rPr lang="en-US" sz="2400" b="1" dirty="0" smtClean="0"/>
            </a:br>
            <a:r>
              <a:rPr lang="en-US" sz="2400" b="1" dirty="0" smtClean="0"/>
              <a:t>Registrars in a Year Period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4F8F8-A67D-4035-B0BB-E4A2F8EC5562}" type="slidenum">
              <a:rPr lang="pt-PT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</a:t>
            </a:fld>
            <a:endParaRPr lang="pt-PT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179512" y="1196752"/>
          <a:ext cx="8640960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5607664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Total Number of Active Stockbroking Firms on BVN Portal 	- 85 </a:t>
            </a:r>
          </a:p>
          <a:p>
            <a:r>
              <a:rPr lang="en-GB" dirty="0" smtClean="0"/>
              <a:t>Total Number of Active Registrars on BVN Portal		- 11 </a:t>
            </a:r>
            <a:r>
              <a:rPr lang="en-GB" i="1" dirty="0" smtClean="0">
                <a:solidFill>
                  <a:srgbClr val="FF0000"/>
                </a:solidFill>
              </a:rPr>
              <a:t>in September 2018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3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080" y="857089"/>
            <a:ext cx="7380312" cy="432048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b="1" dirty="0" smtClean="0"/>
              <a:t>Statistics of Approved Mandates (12 Months Report)</a:t>
            </a:r>
            <a:endParaRPr lang="en-US" sz="24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4F8F8-A67D-4035-B0BB-E4A2F8EC5562}" type="slidenum">
              <a:rPr lang="pt-PT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3</a:t>
            </a:fld>
            <a:endParaRPr lang="pt-PT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57453924"/>
              </p:ext>
            </p:extLst>
          </p:nvPr>
        </p:nvGraphicFramePr>
        <p:xfrm>
          <a:off x="251520" y="1196752"/>
          <a:ext cx="8640960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9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20688"/>
            <a:ext cx="8686800" cy="432048"/>
          </a:xfrm>
        </p:spPr>
        <p:txBody>
          <a:bodyPr>
            <a:normAutofit fontScale="90000"/>
          </a:bodyPr>
          <a:lstStyle/>
          <a:p>
            <a:pPr lvl="0"/>
            <a:r>
              <a:rPr lang="en-US" sz="2400" dirty="0">
                <a:latin typeface="Arial Black" panose="020B0A04020102020204" pitchFamily="34" charset="0"/>
              </a:rPr>
              <a:t>MAJOR PROGRESS SINCE THE LAST CMC MEETING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0782" y="980728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 smtClean="0">
                <a:latin typeface="Century Gothic"/>
              </a:rPr>
              <a:t>The Automated Direct Debit of Investors for approved mandates currently have 2 banks while </a:t>
            </a:r>
            <a:r>
              <a:rPr lang="en-GB" sz="1700" dirty="0">
                <a:latin typeface="Century Gothic"/>
              </a:rPr>
              <a:t>8 banks have signed UAT. The remaining banks are still at various </a:t>
            </a:r>
            <a:r>
              <a:rPr lang="en-GB" sz="1700" dirty="0" smtClean="0">
                <a:latin typeface="Century Gothic"/>
              </a:rPr>
              <a:t>stages </a:t>
            </a:r>
            <a:r>
              <a:rPr lang="en-GB" sz="1700" dirty="0">
                <a:latin typeface="Century Gothic"/>
              </a:rPr>
              <a:t>of </a:t>
            </a:r>
            <a:r>
              <a:rPr lang="en-GB" sz="1700" dirty="0" smtClean="0">
                <a:latin typeface="Century Gothic"/>
              </a:rPr>
              <a:t>implementation making manual </a:t>
            </a:r>
            <a:r>
              <a:rPr lang="en-GB" sz="1700" dirty="0">
                <a:latin typeface="Century Gothic"/>
              </a:rPr>
              <a:t>debit of </a:t>
            </a:r>
            <a:r>
              <a:rPr lang="en-GB" sz="1700" dirty="0" smtClean="0">
                <a:latin typeface="Century Gothic"/>
              </a:rPr>
              <a:t>investors’ account inevitable.</a:t>
            </a:r>
            <a:endParaRPr lang="en-GB" sz="1700" dirty="0">
              <a:latin typeface="Century Gothic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>
                <a:latin typeface="Century Gothic"/>
              </a:rPr>
              <a:t>Registrars </a:t>
            </a:r>
            <a:r>
              <a:rPr lang="en-GB" sz="1700" dirty="0" smtClean="0">
                <a:latin typeface="Century Gothic"/>
              </a:rPr>
              <a:t>have </a:t>
            </a:r>
            <a:r>
              <a:rPr lang="en-GB" sz="1700" dirty="0">
                <a:latin typeface="Century Gothic"/>
              </a:rPr>
              <a:t>been paid </a:t>
            </a:r>
            <a:r>
              <a:rPr lang="en-GB" sz="1700" dirty="0" smtClean="0">
                <a:latin typeface="Century Gothic"/>
              </a:rPr>
              <a:t>e-DMMS </a:t>
            </a:r>
            <a:r>
              <a:rPr lang="en-GB" sz="1700" dirty="0">
                <a:latin typeface="Century Gothic"/>
              </a:rPr>
              <a:t>processing fee proceeds for </a:t>
            </a:r>
            <a:r>
              <a:rPr lang="en-GB" sz="1700" dirty="0" smtClean="0">
                <a:latin typeface="Century Gothic"/>
              </a:rPr>
              <a:t>April-July </a:t>
            </a:r>
            <a:r>
              <a:rPr lang="en-GB" sz="1700" dirty="0">
                <a:latin typeface="Century Gothic"/>
              </a:rPr>
              <a:t>2018 on September 04, 2018. This is for e-DMMS mandates processed after the expiration of  free processing period in March 31, 2018. SEC is yet to pay the outstanding period from October 2016 – March 2018. 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>
                <a:latin typeface="Century Gothic"/>
              </a:rPr>
              <a:t>There has been a consistent reduction in e-mandate activities since the cessation of free registration in April, 2018. </a:t>
            </a:r>
            <a:r>
              <a:rPr lang="en-GB" sz="1700" dirty="0">
                <a:solidFill>
                  <a:srgbClr val="00B050"/>
                </a:solidFill>
                <a:latin typeface="Century Gothic"/>
              </a:rPr>
              <a:t>We enjoin the stakeholders to resume sensitization so </a:t>
            </a:r>
            <a:r>
              <a:rPr lang="en-GB" sz="1700" dirty="0" smtClean="0">
                <a:solidFill>
                  <a:srgbClr val="00B050"/>
                </a:solidFill>
                <a:latin typeface="Century Gothic"/>
              </a:rPr>
              <a:t>as </a:t>
            </a:r>
            <a:r>
              <a:rPr lang="en-GB" sz="1700" dirty="0">
                <a:solidFill>
                  <a:srgbClr val="00B050"/>
                </a:solidFill>
                <a:latin typeface="Century Gothic"/>
              </a:rPr>
              <a:t>not to </a:t>
            </a:r>
            <a:r>
              <a:rPr lang="en-GB" sz="1700" dirty="0" smtClean="0">
                <a:solidFill>
                  <a:srgbClr val="00B050"/>
                </a:solidFill>
                <a:latin typeface="Century Gothic"/>
              </a:rPr>
              <a:t>lose </a:t>
            </a:r>
            <a:r>
              <a:rPr lang="en-GB" sz="1700" dirty="0">
                <a:solidFill>
                  <a:srgbClr val="00B050"/>
                </a:solidFill>
                <a:latin typeface="Century Gothic"/>
              </a:rPr>
              <a:t>the momentum gained over the years</a:t>
            </a:r>
            <a:r>
              <a:rPr lang="en-GB" sz="1700" dirty="0">
                <a:latin typeface="Century Gothic"/>
              </a:rPr>
              <a:t>.  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>
                <a:latin typeface="Century Gothic"/>
              </a:rPr>
              <a:t>Email and </a:t>
            </a:r>
            <a:r>
              <a:rPr lang="en-GB" sz="1700" dirty="0" smtClean="0">
                <a:latin typeface="Century Gothic"/>
              </a:rPr>
              <a:t>Telephone Number </a:t>
            </a:r>
            <a:r>
              <a:rPr lang="en-GB" sz="1700" dirty="0">
                <a:latin typeface="Century Gothic"/>
              </a:rPr>
              <a:t>data search service has commenced for R</a:t>
            </a:r>
            <a:r>
              <a:rPr lang="en-GB" sz="1700" dirty="0" smtClean="0">
                <a:latin typeface="Century Gothic"/>
              </a:rPr>
              <a:t>egistrars and capital market operators that </a:t>
            </a:r>
            <a:r>
              <a:rPr lang="en-GB" sz="1700" dirty="0">
                <a:latin typeface="Century Gothic"/>
              </a:rPr>
              <a:t>wants to update their investor records </a:t>
            </a:r>
            <a:r>
              <a:rPr lang="en-GB" sz="1700" dirty="0" smtClean="0">
                <a:latin typeface="Century Gothic"/>
              </a:rPr>
              <a:t>especially. </a:t>
            </a:r>
            <a:endParaRPr lang="en-GB" sz="1700" dirty="0">
              <a:latin typeface="Century Gothic"/>
            </a:endParaRP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>
                <a:latin typeface="Century Gothic"/>
              </a:rPr>
              <a:t>CSCS is currently implementing Name Enquiry service for confirmation of account numbers. This is part of the collaboration with NIBSS to entrench BVN related services in the capital market. 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GB" sz="1700" dirty="0">
                <a:latin typeface="Century Gothic"/>
              </a:rPr>
              <a:t>SLA with NSE on </a:t>
            </a:r>
            <a:r>
              <a:rPr lang="en-GB" sz="1700" dirty="0" smtClean="0">
                <a:latin typeface="Century Gothic"/>
              </a:rPr>
              <a:t>e-IPO </a:t>
            </a:r>
            <a:r>
              <a:rPr lang="en-GB" sz="1700" dirty="0">
                <a:latin typeface="Century Gothic"/>
              </a:rPr>
              <a:t>is almost complete. NIBSS </a:t>
            </a:r>
            <a:r>
              <a:rPr lang="en-GB" sz="1700" dirty="0" smtClean="0">
                <a:latin typeface="Century Gothic"/>
              </a:rPr>
              <a:t>requires NSE to produce a written </a:t>
            </a:r>
            <a:r>
              <a:rPr lang="en-GB" sz="1700" dirty="0">
                <a:latin typeface="Century Gothic"/>
              </a:rPr>
              <a:t>consent </a:t>
            </a:r>
            <a:r>
              <a:rPr lang="en-GB" sz="1700" dirty="0" smtClean="0">
                <a:latin typeface="Century Gothic"/>
              </a:rPr>
              <a:t>from </a:t>
            </a:r>
            <a:r>
              <a:rPr lang="en-GB" sz="1700" dirty="0">
                <a:latin typeface="Century Gothic"/>
              </a:rPr>
              <a:t>SEC in order to fully deploy BVN services to the e-IPO portal. The system itself is 95% operational. </a:t>
            </a:r>
          </a:p>
        </p:txBody>
      </p:sp>
    </p:spTree>
    <p:extLst>
      <p:ext uri="{BB962C8B-B14F-4D97-AF65-F5344CB8AC3E}">
        <p14:creationId xmlns:p14="http://schemas.microsoft.com/office/powerpoint/2010/main" val="291480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59" y="874059"/>
            <a:ext cx="8229600" cy="503238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latin typeface="Arial Black" panose="020B0A04020102020204" pitchFamily="34" charset="0"/>
              </a:rPr>
              <a:t>FACTORS RESPONSIBLE FOR DEVELOPMENTS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29" y="1377298"/>
            <a:ext cx="9049871" cy="4748866"/>
          </a:xfrm>
        </p:spPr>
        <p:txBody>
          <a:bodyPr>
            <a:normAutofit/>
          </a:bodyPr>
          <a:lstStyle/>
          <a:p>
            <a:r>
              <a:rPr lang="en-GB" sz="2200" dirty="0"/>
              <a:t>Resource constraints at NIBSS and the </a:t>
            </a:r>
            <a:r>
              <a:rPr lang="en-GB" sz="2200" dirty="0" smtClean="0"/>
              <a:t>Banks </a:t>
            </a:r>
            <a:r>
              <a:rPr lang="en-GB" sz="2200" dirty="0"/>
              <a:t>have severely impaired the progress of </a:t>
            </a:r>
            <a:r>
              <a:rPr lang="en-GB" sz="2200" dirty="0" smtClean="0"/>
              <a:t>the Automated Direct Debit of Investors for e-DMMS.</a:t>
            </a:r>
          </a:p>
          <a:p>
            <a:r>
              <a:rPr lang="en-GB" sz="2200" dirty="0" smtClean="0"/>
              <a:t>Investors have become cautious following the cessation of free e-DMMS registration. This reflects in the low numbers reported for e-DMMS registration</a:t>
            </a:r>
          </a:p>
          <a:p>
            <a:r>
              <a:rPr lang="en-GB" sz="2200" dirty="0" smtClean="0">
                <a:solidFill>
                  <a:srgbClr val="FF0000"/>
                </a:solidFill>
              </a:rPr>
              <a:t>Progress of work on the SLA with NSE on the e-IPO has halted. </a:t>
            </a:r>
            <a:r>
              <a:rPr lang="en-GB" sz="2200" dirty="0" smtClean="0"/>
              <a:t>This is because the new CBN Guidelines for BVN Information Sharing forbids NIBSS from sharing information with private organisation like NSE except with sectoral Regulatory Institution’s consent. </a:t>
            </a:r>
            <a:endParaRPr lang="en-GB" sz="2200" dirty="0"/>
          </a:p>
          <a:p>
            <a:r>
              <a:rPr lang="en-GB" sz="2200" dirty="0" smtClean="0"/>
              <a:t>Payment of e-DMMS processing fees from October 2016 to March 2018 is still being hindered by regulatory constraints.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74670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C COMMITTEE PRESENTATION TEMPLATE.potx" id="{865C88FB-927F-4486-84DF-EDE2B4290B7A}" vid="{C9DE4359-8664-4C56-ABBA-2EFA38E7AC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CMC COMMITTEES' PRESENTATION TEMPLATE</Template>
  <TotalTime>357</TotalTime>
  <Words>378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Algerian</vt:lpstr>
      <vt:lpstr>Arial</vt:lpstr>
      <vt:lpstr>Arial Black</vt:lpstr>
      <vt:lpstr>Calibri</vt:lpstr>
      <vt:lpstr>Century Gothic</vt:lpstr>
      <vt:lpstr>Office Theme</vt:lpstr>
      <vt:lpstr>2018 3RD CAPITAL MARKET COMMITTEE MEETING Wednesday, 14th November, 2018</vt:lpstr>
      <vt:lpstr>Statistics of BVN Validation By Stock Brokers and  Registrars in a Year Period</vt:lpstr>
      <vt:lpstr>Statistics of Approved Mandates (12 Months Report)</vt:lpstr>
      <vt:lpstr>MAJOR PROGRESS SINCE THE LAST CMC MEETING</vt:lpstr>
      <vt:lpstr>FACTORS RESPONSIBLE FOR DEVELOPMENTS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CAPITAL MARKET COMMITTEE MEETING</dc:title>
  <dc:creator>Akingbelure Folasade S.</dc:creator>
  <cp:lastModifiedBy>Austin Tobi</cp:lastModifiedBy>
  <cp:revision>26</cp:revision>
  <cp:lastPrinted>2018-10-18T12:29:40Z</cp:lastPrinted>
  <dcterms:created xsi:type="dcterms:W3CDTF">2018-02-07T11:05:24Z</dcterms:created>
  <dcterms:modified xsi:type="dcterms:W3CDTF">2018-11-13T22:39:46Z</dcterms:modified>
</cp:coreProperties>
</file>