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9" r:id="rId4"/>
    <p:sldId id="263" r:id="rId5"/>
    <p:sldId id="269" r:id="rId6"/>
    <p:sldId id="272" r:id="rId7"/>
    <p:sldId id="280" r:id="rId8"/>
    <p:sldId id="285" r:id="rId9"/>
    <p:sldId id="288" r:id="rId10"/>
    <p:sldId id="29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2" autoAdjust="0"/>
  </p:normalViewPr>
  <p:slideViewPr>
    <p:cSldViewPr>
      <p:cViewPr varScale="1">
        <p:scale>
          <a:sx n="55" d="100"/>
          <a:sy n="55" d="100"/>
        </p:scale>
        <p:origin x="1410" y="6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1764"/>
    </p:cViewPr>
  </p:sorterViewPr>
  <p:notesViewPr>
    <p:cSldViewPr>
      <p:cViewPr varScale="1">
        <p:scale>
          <a:sx n="63" d="100"/>
          <a:sy n="63" d="100"/>
        </p:scale>
        <p:origin x="-202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AF4669D-178B-4D25-9932-84D4DC1AFC35}" type="datetimeFigureOut">
              <a:rPr lang="en-US" smtClean="0"/>
              <a:pPr/>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88543DC-8325-4021-9455-C1C608F2360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8543DC-8325-4021-9455-C1C608F23603}"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8A7EEF1-5C7F-471B-85EB-DB16FB32245D}" type="datetimeFigureOut">
              <a:rPr lang="en-US" smtClean="0"/>
              <a:pPr/>
              <a:t>3/13/2019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4B57EB8-29C1-403D-81E5-EC5E9E522A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A7EEF1-5C7F-471B-85EB-DB16FB32245D}"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57EB8-29C1-403D-81E5-EC5E9E522A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A7EEF1-5C7F-471B-85EB-DB16FB32245D}"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57EB8-29C1-403D-81E5-EC5E9E522A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A7EEF1-5C7F-471B-85EB-DB16FB32245D}"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57EB8-29C1-403D-81E5-EC5E9E522A84}"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8A7EEF1-5C7F-471B-85EB-DB16FB32245D}" type="datetimeFigureOut">
              <a:rPr lang="en-US" smtClean="0"/>
              <a:pPr/>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57EB8-29C1-403D-81E5-EC5E9E522A8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A7EEF1-5C7F-471B-85EB-DB16FB32245D}" type="datetimeFigureOut">
              <a:rPr lang="en-US" smtClean="0"/>
              <a:pPr/>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57EB8-29C1-403D-81E5-EC5E9E522A84}"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A7EEF1-5C7F-471B-85EB-DB16FB32245D}" type="datetimeFigureOut">
              <a:rPr lang="en-US" smtClean="0"/>
              <a:pPr/>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57EB8-29C1-403D-81E5-EC5E9E522A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8A7EEF1-5C7F-471B-85EB-DB16FB32245D}" type="datetimeFigureOut">
              <a:rPr lang="en-US" smtClean="0"/>
              <a:pPr/>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57EB8-29C1-403D-81E5-EC5E9E522A84}"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7EEF1-5C7F-471B-85EB-DB16FB32245D}" type="datetimeFigureOut">
              <a:rPr lang="en-US" smtClean="0"/>
              <a:pPr/>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B57EB8-29C1-403D-81E5-EC5E9E522A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8A7EEF1-5C7F-471B-85EB-DB16FB32245D}" type="datetimeFigureOut">
              <a:rPr lang="en-US" smtClean="0"/>
              <a:pPr/>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57EB8-29C1-403D-81E5-EC5E9E522A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8A7EEF1-5C7F-471B-85EB-DB16FB32245D}" type="datetimeFigureOut">
              <a:rPr lang="en-US" smtClean="0"/>
              <a:pPr/>
              <a:t>3/13/2019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4B57EB8-29C1-403D-81E5-EC5E9E522A8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A7EEF1-5C7F-471B-85EB-DB16FB32245D}" type="datetimeFigureOut">
              <a:rPr lang="en-US" smtClean="0"/>
              <a:pPr/>
              <a:t>3/13/2019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B57EB8-29C1-403D-81E5-EC5E9E522A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mailto:cservice@cac.gov.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381000"/>
            <a:ext cx="7239000" cy="3970318"/>
          </a:xfrm>
          <a:prstGeom prst="rect">
            <a:avLst/>
          </a:prstGeom>
        </p:spPr>
        <p:txBody>
          <a:bodyPr wrap="square">
            <a:spAutoFit/>
          </a:bodyPr>
          <a:lstStyle/>
          <a:p>
            <a:pPr algn="ctr">
              <a:lnSpc>
                <a:spcPct val="150000"/>
              </a:lnSpc>
            </a:pPr>
            <a:r>
              <a:rPr lang="en-US" sz="2400" b="1" dirty="0" smtClean="0">
                <a:solidFill>
                  <a:srgbClr val="C00000"/>
                </a:solidFill>
                <a:latin typeface="Algerian" pitchFamily="82" charset="0"/>
              </a:rPr>
              <a:t>UPDATE ON THE REFORMS AND ACTIVITIES OF THE </a:t>
            </a:r>
            <a:r>
              <a:rPr lang="en-US" sz="2400" dirty="0" smtClean="0">
                <a:solidFill>
                  <a:srgbClr val="C00000"/>
                </a:solidFill>
                <a:latin typeface="Algerian" pitchFamily="82" charset="0"/>
              </a:rPr>
              <a:t>C</a:t>
            </a:r>
            <a:r>
              <a:rPr lang="en-US" sz="2400" b="1" dirty="0" smtClean="0">
                <a:solidFill>
                  <a:srgbClr val="C00000"/>
                </a:solidFill>
                <a:latin typeface="Algerian" pitchFamily="82" charset="0"/>
              </a:rPr>
              <a:t>ORPORATE AFFAIRS COMMISSION</a:t>
            </a:r>
            <a:r>
              <a:rPr lang="en-US" sz="2400" b="1" dirty="0" smtClean="0">
                <a:solidFill>
                  <a:srgbClr val="C00000"/>
                </a:solidFill>
              </a:rPr>
              <a:t/>
            </a:r>
            <a:br>
              <a:rPr lang="en-US" sz="2400" b="1" dirty="0" smtClean="0">
                <a:solidFill>
                  <a:srgbClr val="C00000"/>
                </a:solidFill>
              </a:rPr>
            </a:br>
            <a:endParaRPr lang="en-US" sz="2400" b="1" dirty="0" smtClean="0">
              <a:solidFill>
                <a:srgbClr val="C00000"/>
              </a:solidFill>
            </a:endParaRPr>
          </a:p>
          <a:p>
            <a:endParaRPr lang="en-US" b="1" dirty="0" smtClean="0"/>
          </a:p>
          <a:p>
            <a:endParaRPr lang="en-US" b="1" dirty="0" smtClean="0">
              <a:solidFill>
                <a:srgbClr val="C00000"/>
              </a:solidFill>
            </a:endParaRPr>
          </a:p>
          <a:p>
            <a:pPr algn="ctr"/>
            <a:endParaRPr lang="en-US" dirty="0" smtClean="0"/>
          </a:p>
          <a:p>
            <a:pPr algn="ctr"/>
            <a:endParaRPr lang="en-US" dirty="0" smtClean="0"/>
          </a:p>
          <a:p>
            <a:pPr algn="ctr"/>
            <a:endParaRPr lang="en-US" sz="2400" dirty="0" smtClean="0"/>
          </a:p>
          <a:p>
            <a:pPr algn="ctr"/>
            <a:r>
              <a:rPr lang="en-US" sz="2400" dirty="0" smtClean="0"/>
              <a:t/>
            </a:r>
            <a:br>
              <a:rPr lang="en-US" sz="2400" dirty="0" smtClean="0"/>
            </a:br>
            <a:endParaRPr lang="en-US" sz="2400" dirty="0"/>
          </a:p>
        </p:txBody>
      </p:sp>
      <p:pic>
        <p:nvPicPr>
          <p:cNvPr id="6" name="Picture 5"/>
          <p:cNvPicPr/>
          <p:nvPr/>
        </p:nvPicPr>
        <p:blipFill>
          <a:blip r:embed="rId2"/>
          <a:srcRect/>
          <a:stretch>
            <a:fillRect/>
          </a:stretch>
        </p:blipFill>
        <p:spPr bwMode="auto">
          <a:xfrm>
            <a:off x="4191000" y="2362200"/>
            <a:ext cx="1219200" cy="1219200"/>
          </a:xfrm>
          <a:prstGeom prst="rect">
            <a:avLst/>
          </a:prstGeom>
          <a:noFill/>
          <a:ln w="9525">
            <a:noFill/>
            <a:miter lim="800000"/>
            <a:headEnd/>
            <a:tailEnd/>
          </a:ln>
        </p:spPr>
      </p:pic>
      <p:sp>
        <p:nvSpPr>
          <p:cNvPr id="8" name="Rectangle 7"/>
          <p:cNvSpPr/>
          <p:nvPr/>
        </p:nvSpPr>
        <p:spPr>
          <a:xfrm>
            <a:off x="2438400" y="5562600"/>
            <a:ext cx="4572000"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r>
              <a:rPr lang="en-US" b="1" dirty="0" smtClean="0"/>
              <a:t>Lady </a:t>
            </a:r>
            <a:r>
              <a:rPr lang="en-US" b="1" dirty="0" err="1" smtClean="0"/>
              <a:t>Azuka</a:t>
            </a:r>
            <a:r>
              <a:rPr lang="en-US" b="1" dirty="0" smtClean="0"/>
              <a:t> </a:t>
            </a:r>
            <a:r>
              <a:rPr lang="en-US" b="1" dirty="0" err="1" smtClean="0"/>
              <a:t>Azinge</a:t>
            </a:r>
            <a:r>
              <a:rPr lang="en-US" b="1" dirty="0" smtClean="0"/>
              <a:t/>
            </a:r>
            <a:br>
              <a:rPr lang="en-US" b="1" dirty="0" smtClean="0"/>
            </a:br>
            <a:r>
              <a:rPr lang="en-US" b="1" dirty="0" smtClean="0"/>
              <a:t>Ag. Registrar-General/CEO</a:t>
            </a:r>
            <a:br>
              <a:rPr lang="en-US" b="1" dirty="0" smtClean="0"/>
            </a:br>
            <a:r>
              <a:rPr lang="en-US" b="1" dirty="0" smtClean="0"/>
              <a:t>     CORPORATE AFFAIRS COMMISSION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473891"/>
          </a:xfrm>
        </p:spPr>
        <p:txBody>
          <a:bodyPr>
            <a:normAutofit/>
          </a:bodyPr>
          <a:lstStyle/>
          <a:p>
            <a:pPr>
              <a:buNone/>
            </a:pPr>
            <a:endParaRPr lang="en-US" sz="1400" b="1" dirty="0" smtClean="0">
              <a:solidFill>
                <a:srgbClr val="C00000"/>
              </a:solidFill>
              <a:latin typeface="Bradley Hand ITC" pitchFamily="66" charset="0"/>
            </a:endParaRPr>
          </a:p>
          <a:p>
            <a:pPr>
              <a:buNone/>
            </a:pPr>
            <a:endParaRPr lang="en-US" sz="1400" b="1" dirty="0" smtClean="0">
              <a:solidFill>
                <a:srgbClr val="C00000"/>
              </a:solidFill>
              <a:latin typeface="Bradley Hand ITC" pitchFamily="66" charset="0"/>
            </a:endParaRPr>
          </a:p>
          <a:p>
            <a:pPr>
              <a:buNone/>
            </a:pPr>
            <a:endParaRPr lang="en-US" sz="1400" b="1" dirty="0" smtClean="0">
              <a:solidFill>
                <a:srgbClr val="C00000"/>
              </a:solidFill>
              <a:latin typeface="Bradley Hand ITC" pitchFamily="66" charset="0"/>
            </a:endParaRPr>
          </a:p>
          <a:p>
            <a:endParaRPr lang="en-US" sz="1400" dirty="0" smtClean="0"/>
          </a:p>
          <a:p>
            <a:pPr algn="ctr">
              <a:buNone/>
            </a:pPr>
            <a:endParaRPr lang="en-US" sz="1400" b="1" dirty="0" smtClean="0">
              <a:solidFill>
                <a:srgbClr val="C00000"/>
              </a:solidFill>
            </a:endParaRPr>
          </a:p>
          <a:p>
            <a:pPr algn="ctr">
              <a:buNone/>
            </a:pPr>
            <a:endParaRPr lang="en-US" sz="1800" b="1" dirty="0" smtClean="0">
              <a:solidFill>
                <a:srgbClr val="C00000"/>
              </a:solidFill>
            </a:endParaRPr>
          </a:p>
          <a:p>
            <a:pPr algn="ctr">
              <a:buNone/>
            </a:pPr>
            <a:endParaRPr lang="en-US" sz="1800" b="1" dirty="0" smtClean="0">
              <a:solidFill>
                <a:srgbClr val="C00000"/>
              </a:solidFill>
            </a:endParaRPr>
          </a:p>
          <a:p>
            <a:pPr algn="ctr">
              <a:buNone/>
            </a:pPr>
            <a:endParaRPr lang="en-US" sz="1800" b="1" dirty="0" smtClean="0">
              <a:solidFill>
                <a:srgbClr val="C00000"/>
              </a:solidFill>
            </a:endParaRPr>
          </a:p>
          <a:p>
            <a:pPr algn="ctr">
              <a:buNone/>
            </a:pPr>
            <a:endParaRPr lang="en-US" sz="1800" b="1" dirty="0" smtClean="0">
              <a:solidFill>
                <a:srgbClr val="C00000"/>
              </a:solidFill>
            </a:endParaRPr>
          </a:p>
          <a:p>
            <a:pPr algn="ctr">
              <a:buNone/>
            </a:pPr>
            <a:r>
              <a:rPr lang="en-US" sz="1800" b="1" dirty="0" smtClean="0">
                <a:solidFill>
                  <a:srgbClr val="C00000"/>
                </a:solidFill>
              </a:rPr>
              <a:t>Thank you </a:t>
            </a:r>
          </a:p>
          <a:p>
            <a:endParaRPr lang="en-US" sz="1400" dirty="0" smtClean="0"/>
          </a:p>
          <a:p>
            <a:pPr algn="ctr">
              <a:buNone/>
            </a:pPr>
            <a:r>
              <a:rPr lang="en-US" sz="2400" b="1" dirty="0" smtClean="0"/>
              <a:t>Lady </a:t>
            </a:r>
            <a:r>
              <a:rPr lang="en-US" sz="2400" b="1" dirty="0" err="1" smtClean="0"/>
              <a:t>Azuka</a:t>
            </a:r>
            <a:r>
              <a:rPr lang="en-US" sz="2400" b="1" dirty="0" smtClean="0"/>
              <a:t> </a:t>
            </a:r>
            <a:r>
              <a:rPr lang="en-US" sz="2400" b="1" dirty="0" err="1" smtClean="0"/>
              <a:t>Azinge</a:t>
            </a:r>
            <a:endParaRPr lang="en-US" sz="2400" b="1" dirty="0" smtClean="0"/>
          </a:p>
          <a:p>
            <a:pPr algn="ctr">
              <a:buNone/>
            </a:pPr>
            <a:r>
              <a:rPr lang="en-US" sz="2400" b="1" dirty="0" smtClean="0"/>
              <a:t>Ag. Registrar-General/CEO</a:t>
            </a:r>
          </a:p>
          <a:p>
            <a:pPr algn="ctr">
              <a:buNone/>
            </a:pPr>
            <a:r>
              <a:rPr lang="en-US" sz="2400" b="1" dirty="0" smtClean="0"/>
              <a:t>     CORPORATE AFFAIRS COMMISSION</a:t>
            </a:r>
            <a:endParaRPr lang="en-US" sz="2400" dirty="0" smtClean="0"/>
          </a:p>
          <a:p>
            <a:pPr lvl="8"/>
            <a:endParaRPr lang="en-US" dirty="0" smtClean="0"/>
          </a:p>
          <a:p>
            <a:endParaRPr lang="en-US" dirty="0"/>
          </a:p>
        </p:txBody>
      </p:sp>
      <p:sp>
        <p:nvSpPr>
          <p:cNvPr id="2" name="Title 1"/>
          <p:cNvSpPr>
            <a:spLocks noGrp="1"/>
          </p:cNvSpPr>
          <p:nvPr>
            <p:ph type="title"/>
          </p:nvPr>
        </p:nvSpPr>
        <p:spPr>
          <a:xfrm>
            <a:off x="457200" y="685800"/>
            <a:ext cx="8229600" cy="1219200"/>
          </a:xfrm>
        </p:spPr>
        <p:txBody>
          <a:bodyPr>
            <a:normAutofit/>
          </a:bodyPr>
          <a:lstStyle/>
          <a:p>
            <a:pPr algn="ctr"/>
            <a:r>
              <a:rPr lang="en-US" sz="1800" dirty="0" smtClean="0">
                <a:solidFill>
                  <a:srgbClr val="C00000"/>
                </a:solidFill>
                <a:effectLst/>
                <a:latin typeface="Bradley Hand ITC" pitchFamily="66" charset="0"/>
              </a:rPr>
              <a:t>Manpower Development…………….</a:t>
            </a:r>
            <a:r>
              <a:rPr lang="en-US" sz="1400" b="0" dirty="0" smtClean="0">
                <a:solidFill>
                  <a:srgbClr val="C00000"/>
                </a:solidFill>
                <a:effectLst/>
                <a:latin typeface="Bradley Hand ITC" pitchFamily="66" charset="0"/>
              </a:rPr>
              <a:t/>
            </a:r>
            <a:br>
              <a:rPr lang="en-US" sz="1400" b="0" dirty="0" smtClean="0">
                <a:solidFill>
                  <a:srgbClr val="C00000"/>
                </a:solidFill>
                <a:effectLst/>
                <a:latin typeface="Bradley Hand ITC" pitchFamily="66" charset="0"/>
              </a:rPr>
            </a:br>
            <a:r>
              <a:rPr lang="en-US" sz="1400" dirty="0" smtClean="0">
                <a:effectLst/>
              </a:rPr>
              <a:t>Management on its part is continuously training and retraining its manpower to improve skills for greater productivity with a view to attaining the Commission’s ultimate goal of being a World Class Companies Registry.</a:t>
            </a:r>
            <a:r>
              <a:rPr lang="en-US" sz="1400" dirty="0" smtClean="0"/>
              <a:t/>
            </a:r>
            <a:br>
              <a:rPr lang="en-US" sz="1400" dirty="0" smtClean="0"/>
            </a:br>
            <a:endParaRPr lang="en-US" sz="1400" dirty="0"/>
          </a:p>
        </p:txBody>
      </p:sp>
      <p:pic>
        <p:nvPicPr>
          <p:cNvPr id="4" name="Picture 3"/>
          <p:cNvPicPr/>
          <p:nvPr/>
        </p:nvPicPr>
        <p:blipFill>
          <a:blip r:embed="rId2"/>
          <a:srcRect/>
          <a:stretch>
            <a:fillRect/>
          </a:stretch>
        </p:blipFill>
        <p:spPr bwMode="auto">
          <a:xfrm>
            <a:off x="4267200" y="2286000"/>
            <a:ext cx="762000" cy="685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81200"/>
            <a:ext cx="8915400" cy="4267200"/>
          </a:xfrm>
        </p:spPr>
        <p:txBody>
          <a:bodyPr>
            <a:normAutofit/>
          </a:bodyPr>
          <a:lstStyle/>
          <a:p>
            <a:pPr>
              <a:buNone/>
            </a:pPr>
            <a:r>
              <a:rPr lang="en-US" sz="1400" dirty="0"/>
              <a:t>	</a:t>
            </a:r>
            <a:r>
              <a:rPr lang="en-US" sz="1400" dirty="0" smtClean="0"/>
              <a:t>Over the years, the Commission has been simplifying its processes and requirements towards making the process of registration and post registration services easier and cheaper.</a:t>
            </a:r>
          </a:p>
          <a:p>
            <a:pPr algn="just"/>
            <a:r>
              <a:rPr lang="en-US" sz="1400" dirty="0" smtClean="0"/>
              <a:t>One of the focal points of the Federal Government is to improve the business environment and make Nigeria a progressively easier place for business to start and thrive.  </a:t>
            </a:r>
          </a:p>
          <a:p>
            <a:pPr algn="just"/>
            <a:r>
              <a:rPr lang="en-US" sz="1400" dirty="0" smtClean="0"/>
              <a:t>The Commission as the agency of Government involved in the start-up of business has keyed into this laudable project.</a:t>
            </a:r>
          </a:p>
          <a:p>
            <a:pPr algn="just"/>
            <a:endParaRPr lang="en-US" sz="1400" dirty="0" smtClean="0"/>
          </a:p>
          <a:p>
            <a:r>
              <a:rPr lang="en-US" sz="1400" dirty="0" smtClean="0"/>
              <a:t>In this regard the Commission has carried out several reforms and other activities as follows:</a:t>
            </a:r>
          </a:p>
          <a:p>
            <a:endParaRPr lang="en-US" sz="1400" b="1" u="sng" dirty="0" smtClean="0">
              <a:solidFill>
                <a:srgbClr val="C00000"/>
              </a:solidFill>
            </a:endParaRPr>
          </a:p>
          <a:p>
            <a:pPr>
              <a:buNone/>
            </a:pPr>
            <a:r>
              <a:rPr lang="en-US" sz="1400" b="1" u="sng" dirty="0" smtClean="0">
                <a:solidFill>
                  <a:srgbClr val="C00000"/>
                </a:solidFill>
              </a:rPr>
              <a:t>DECENTRALIZATION OF OPERATIONS</a:t>
            </a:r>
            <a:endParaRPr lang="en-US" sz="1400" dirty="0" smtClean="0"/>
          </a:p>
          <a:p>
            <a:pPr algn="just"/>
            <a:r>
              <a:rPr lang="en-US" sz="1400" dirty="0" smtClean="0"/>
              <a:t>The Commission had taken practical steps to decentralize its operations by making the State Offices more functional and at par with the Head Office. </a:t>
            </a:r>
          </a:p>
          <a:p>
            <a:pPr algn="just">
              <a:buNone/>
            </a:pPr>
            <a:endParaRPr lang="en-US" sz="1400" dirty="0" smtClean="0"/>
          </a:p>
          <a:p>
            <a:pPr algn="just"/>
            <a:r>
              <a:rPr lang="en-US" sz="1400" dirty="0" smtClean="0"/>
              <a:t>Currently, all the State Offices can start and finish registration process for Companies, Business Names and Incorporated Trustees without recourse to Head Office. </a:t>
            </a:r>
          </a:p>
          <a:p>
            <a:pPr algn="just"/>
            <a:endParaRPr lang="en-US" sz="1400" dirty="0" smtClean="0"/>
          </a:p>
          <a:p>
            <a:endParaRPr lang="en-US" sz="1400" dirty="0"/>
          </a:p>
        </p:txBody>
      </p:sp>
      <p:sp>
        <p:nvSpPr>
          <p:cNvPr id="2" name="Title 1"/>
          <p:cNvSpPr>
            <a:spLocks noGrp="1"/>
          </p:cNvSpPr>
          <p:nvPr>
            <p:ph type="title"/>
          </p:nvPr>
        </p:nvSpPr>
        <p:spPr>
          <a:xfrm>
            <a:off x="457200" y="0"/>
            <a:ext cx="8153400" cy="2286000"/>
          </a:xfrm>
          <a:effectLst/>
        </p:spPr>
        <p:txBody>
          <a:bodyPr>
            <a:noAutofit/>
          </a:bodyPr>
          <a:lstStyle/>
          <a:p>
            <a:r>
              <a:rPr lang="en-US" sz="1400" u="sng" dirty="0" smtClean="0">
                <a:solidFill>
                  <a:srgbClr val="FF0000"/>
                </a:solidFill>
              </a:rPr>
              <a:t>INTRODUCTION</a:t>
            </a:r>
            <a:br>
              <a:rPr lang="en-US" sz="1400" u="sng" dirty="0" smtClean="0">
                <a:solidFill>
                  <a:srgbClr val="FF0000"/>
                </a:solidFill>
              </a:rPr>
            </a:br>
            <a:r>
              <a:rPr lang="en-US" sz="1400" b="0" dirty="0" smtClean="0"/>
              <a:t>The Commission in line with its mandate of registering of Companies, Business Names and Incorporated Trustees in Nigeria has registered the following entities under Part A, B and C of the Act respectively between January 2018 and February 2019.</a:t>
            </a:r>
            <a:br>
              <a:rPr lang="en-US" sz="1400" b="0" dirty="0" smtClean="0"/>
            </a:br>
            <a:r>
              <a:rPr lang="en-US" sz="1400" b="0" dirty="0" smtClean="0">
                <a:solidFill>
                  <a:srgbClr val="C00000"/>
                </a:solidFill>
              </a:rPr>
              <a:t>Limited Liability Companies 		-99,976</a:t>
            </a:r>
            <a:br>
              <a:rPr lang="en-US" sz="1400" b="0" dirty="0" smtClean="0">
                <a:solidFill>
                  <a:srgbClr val="C00000"/>
                </a:solidFill>
              </a:rPr>
            </a:br>
            <a:r>
              <a:rPr lang="en-US" sz="1400" b="0" dirty="0" smtClean="0">
                <a:solidFill>
                  <a:srgbClr val="C00000"/>
                </a:solidFill>
              </a:rPr>
              <a:t>Business Names			-215,310</a:t>
            </a:r>
            <a:br>
              <a:rPr lang="en-US" sz="1400" b="0" dirty="0" smtClean="0">
                <a:solidFill>
                  <a:srgbClr val="C00000"/>
                </a:solidFill>
              </a:rPr>
            </a:br>
            <a:r>
              <a:rPr lang="en-US" sz="1400" b="0" dirty="0" smtClean="0">
                <a:solidFill>
                  <a:srgbClr val="C00000"/>
                </a:solidFill>
              </a:rPr>
              <a:t>Incorporated Trustees 		-20,181</a:t>
            </a:r>
            <a:r>
              <a:rPr lang="en-US" sz="1400" dirty="0" smtClean="0">
                <a:solidFill>
                  <a:srgbClr val="C00000"/>
                </a:solidFill>
              </a:rPr>
              <a:t/>
            </a:r>
            <a:br>
              <a:rPr lang="en-US" sz="1400" dirty="0" smtClean="0">
                <a:solidFill>
                  <a:srgbClr val="C00000"/>
                </a:solidFill>
              </a:rPr>
            </a:br>
            <a:endParaRPr lang="en-US" sz="1400" dirty="0"/>
          </a:p>
        </p:txBody>
      </p:sp>
      <p:pic>
        <p:nvPicPr>
          <p:cNvPr id="4" name="Picture 3"/>
          <p:cNvPicPr/>
          <p:nvPr/>
        </p:nvPicPr>
        <p:blipFill>
          <a:blip r:embed="rId3"/>
          <a:srcRect/>
          <a:stretch>
            <a:fillRect/>
          </a:stretch>
        </p:blipFill>
        <p:spPr bwMode="auto">
          <a:xfrm>
            <a:off x="8153400" y="5867400"/>
            <a:ext cx="838200" cy="762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81000" y="304800"/>
            <a:ext cx="8382000" cy="1138773"/>
          </a:xfrm>
          <a:prstGeom prst="rect">
            <a:avLst/>
          </a:prstGeom>
        </p:spPr>
        <p:txBody>
          <a:bodyPr wrap="square">
            <a:spAutoFit/>
          </a:bodyPr>
          <a:lstStyle/>
          <a:p>
            <a:pPr algn="just"/>
            <a:endParaRPr lang="en-US" sz="2000" dirty="0" smtClean="0"/>
          </a:p>
          <a:p>
            <a:pPr algn="just"/>
            <a:endParaRPr lang="en-US" sz="2400" dirty="0" smtClean="0"/>
          </a:p>
          <a:p>
            <a:pPr algn="just"/>
            <a:endParaRPr lang="en-US" sz="2400" dirty="0" smtClean="0"/>
          </a:p>
        </p:txBody>
      </p:sp>
      <p:pic>
        <p:nvPicPr>
          <p:cNvPr id="10" name="Picture 9"/>
          <p:cNvPicPr/>
          <p:nvPr/>
        </p:nvPicPr>
        <p:blipFill>
          <a:blip r:embed="rId2"/>
          <a:srcRect/>
          <a:stretch>
            <a:fillRect/>
          </a:stretch>
        </p:blipFill>
        <p:spPr bwMode="auto">
          <a:xfrm>
            <a:off x="8458200" y="6172200"/>
            <a:ext cx="685800" cy="685800"/>
          </a:xfrm>
          <a:prstGeom prst="rect">
            <a:avLst/>
          </a:prstGeom>
          <a:noFill/>
          <a:ln w="9525">
            <a:noFill/>
            <a:miter lim="800000"/>
            <a:headEnd/>
            <a:tailEnd/>
          </a:ln>
        </p:spPr>
      </p:pic>
      <p:sp>
        <p:nvSpPr>
          <p:cNvPr id="5" name="Rectangle 4"/>
          <p:cNvSpPr/>
          <p:nvPr/>
        </p:nvSpPr>
        <p:spPr>
          <a:xfrm>
            <a:off x="381000" y="2362200"/>
            <a:ext cx="8305800" cy="1477328"/>
          </a:xfrm>
          <a:prstGeom prst="rect">
            <a:avLst/>
          </a:prstGeom>
        </p:spPr>
        <p:txBody>
          <a:bodyPr wrap="square">
            <a:spAutoFit/>
          </a:bodyPr>
          <a:lstStyle/>
          <a:p>
            <a:endParaRPr lang="en-US" b="1" u="sng" dirty="0" smtClean="0">
              <a:solidFill>
                <a:srgbClr val="C00000"/>
              </a:solidFill>
            </a:endParaRPr>
          </a:p>
          <a:p>
            <a:endParaRPr lang="en-US" b="1" u="sng" dirty="0" smtClean="0">
              <a:solidFill>
                <a:srgbClr val="C00000"/>
              </a:solidFill>
            </a:endParaRPr>
          </a:p>
          <a:p>
            <a:endParaRPr lang="en-US" dirty="0" smtClean="0"/>
          </a:p>
          <a:p>
            <a:endParaRPr lang="en-US" dirty="0" smtClean="0"/>
          </a:p>
          <a:p>
            <a:endParaRPr lang="en-US" dirty="0"/>
          </a:p>
        </p:txBody>
      </p:sp>
      <p:sp>
        <p:nvSpPr>
          <p:cNvPr id="8" name="Rectangle 7"/>
          <p:cNvSpPr/>
          <p:nvPr/>
        </p:nvSpPr>
        <p:spPr>
          <a:xfrm>
            <a:off x="533400" y="1143000"/>
            <a:ext cx="4419600" cy="923330"/>
          </a:xfrm>
          <a:prstGeom prst="rect">
            <a:avLst/>
          </a:prstGeom>
        </p:spPr>
        <p:txBody>
          <a:bodyPr wrap="square">
            <a:spAutoFit/>
          </a:bodyPr>
          <a:lstStyle/>
          <a:p>
            <a:r>
              <a:rPr lang="en-US" b="1" u="sng" dirty="0" smtClean="0">
                <a:solidFill>
                  <a:srgbClr val="C00000"/>
                </a:solidFill>
              </a:rPr>
              <a:t>ONLINE REGISTRATION PORTAL</a:t>
            </a:r>
          </a:p>
          <a:p>
            <a:endParaRPr lang="en-US" b="1" u="sng" dirty="0" smtClean="0">
              <a:solidFill>
                <a:srgbClr val="C00000"/>
              </a:solidFill>
            </a:endParaRPr>
          </a:p>
          <a:p>
            <a:endParaRPr lang="en-US" dirty="0"/>
          </a:p>
        </p:txBody>
      </p:sp>
      <p:sp>
        <p:nvSpPr>
          <p:cNvPr id="12" name="Rectangle 11"/>
          <p:cNvSpPr/>
          <p:nvPr/>
        </p:nvSpPr>
        <p:spPr>
          <a:xfrm>
            <a:off x="457200" y="1524000"/>
            <a:ext cx="8001000" cy="1384995"/>
          </a:xfrm>
          <a:prstGeom prst="rect">
            <a:avLst/>
          </a:prstGeom>
        </p:spPr>
        <p:txBody>
          <a:bodyPr wrap="square">
            <a:spAutoFit/>
          </a:bodyPr>
          <a:lstStyle/>
          <a:p>
            <a:pPr>
              <a:buNone/>
            </a:pPr>
            <a:r>
              <a:rPr lang="en-US" sz="1400" dirty="0" smtClean="0"/>
              <a:t>The CRP is now more user-friendly. It also affords customers  on-line and real-time access to the services of the Commission from the comfort of their offices or homes using the </a:t>
            </a:r>
            <a:r>
              <a:rPr lang="en-US" sz="1400" dirty="0" err="1" smtClean="0"/>
              <a:t>Remita</a:t>
            </a:r>
            <a:r>
              <a:rPr lang="en-US" sz="1400" dirty="0" smtClean="0"/>
              <a:t> e-payment platform. </a:t>
            </a:r>
          </a:p>
          <a:p>
            <a:pPr algn="just">
              <a:buNone/>
            </a:pPr>
            <a:endParaRPr lang="en-US" sz="1400" dirty="0" smtClean="0"/>
          </a:p>
          <a:p>
            <a:pPr algn="just">
              <a:buNone/>
            </a:pPr>
            <a:r>
              <a:rPr lang="en-US" sz="1400" dirty="0" smtClean="0"/>
              <a:t>In furtherance of its drive to deepen the use of the CRP, the Commission undertook various reforms such as: </a:t>
            </a:r>
          </a:p>
        </p:txBody>
      </p:sp>
      <p:sp>
        <p:nvSpPr>
          <p:cNvPr id="13" name="Rectangle 12"/>
          <p:cNvSpPr/>
          <p:nvPr/>
        </p:nvSpPr>
        <p:spPr>
          <a:xfrm>
            <a:off x="457200" y="228600"/>
            <a:ext cx="7924800" cy="954107"/>
          </a:xfrm>
          <a:prstGeom prst="rect">
            <a:avLst/>
          </a:prstGeom>
        </p:spPr>
        <p:txBody>
          <a:bodyPr wrap="square">
            <a:spAutoFit/>
          </a:bodyPr>
          <a:lstStyle/>
          <a:p>
            <a:pPr algn="just"/>
            <a:r>
              <a:rPr lang="en-US" sz="1400" dirty="0" smtClean="0"/>
              <a:t>With the introduction of the Companies Registration Portal (CRP) in February 2015, company registration activity has witnessed progressive increase and improvement. The feedback from our Customers and stakeholders has facilitated the continuous improvement in our service delivery which the Commission is committed to providing.</a:t>
            </a:r>
          </a:p>
        </p:txBody>
      </p:sp>
      <p:sp>
        <p:nvSpPr>
          <p:cNvPr id="14" name="Rectangle 13"/>
          <p:cNvSpPr/>
          <p:nvPr/>
        </p:nvSpPr>
        <p:spPr>
          <a:xfrm>
            <a:off x="533400" y="2971800"/>
            <a:ext cx="7848600" cy="2739211"/>
          </a:xfrm>
          <a:prstGeom prst="rect">
            <a:avLst/>
          </a:prstGeom>
        </p:spPr>
        <p:txBody>
          <a:bodyPr wrap="square">
            <a:spAutoFit/>
          </a:bodyPr>
          <a:lstStyle/>
          <a:p>
            <a:r>
              <a:rPr lang="en-US" sz="1400" i="1" dirty="0" smtClean="0"/>
              <a:t>Automation of all State Offices and closure of   manual registration  since March, 2018.</a:t>
            </a:r>
            <a:r>
              <a:rPr lang="en-US" sz="1400" dirty="0" smtClean="0"/>
              <a:t/>
            </a:r>
            <a:br>
              <a:rPr lang="en-US" sz="1400" dirty="0" smtClean="0"/>
            </a:br>
            <a:r>
              <a:rPr lang="en-US" sz="1400" dirty="0" smtClean="0"/>
              <a:t/>
            </a:r>
            <a:br>
              <a:rPr lang="en-US" sz="1400" dirty="0" smtClean="0"/>
            </a:br>
            <a:r>
              <a:rPr lang="en-US" sz="1400" i="1" dirty="0" smtClean="0"/>
              <a:t>b.   Feature upgrade of Registration Portal to improve users </a:t>
            </a:r>
            <a:r>
              <a:rPr lang="en-US" sz="1400" dirty="0" smtClean="0"/>
              <a:t/>
            </a:r>
            <a:br>
              <a:rPr lang="en-US" sz="1400" dirty="0" smtClean="0"/>
            </a:br>
            <a:r>
              <a:rPr lang="en-US" sz="1400" i="1" dirty="0" smtClean="0"/>
              <a:t>experience.</a:t>
            </a:r>
            <a:r>
              <a:rPr lang="en-US" sz="1400" dirty="0" smtClean="0"/>
              <a:t/>
            </a:r>
            <a:br>
              <a:rPr lang="en-US" sz="1400" dirty="0" smtClean="0"/>
            </a:br>
            <a:r>
              <a:rPr lang="en-US" sz="1400" dirty="0" smtClean="0"/>
              <a:t/>
            </a:r>
            <a:br>
              <a:rPr lang="en-US" sz="1400" dirty="0" smtClean="0"/>
            </a:br>
            <a:r>
              <a:rPr lang="en-US" sz="1400" i="1" dirty="0" smtClean="0"/>
              <a:t>c. Improvement of Availability search approval from 12 hours to 4 Hours.</a:t>
            </a:r>
            <a:r>
              <a:rPr lang="en-US" sz="1400" dirty="0" smtClean="0"/>
              <a:t/>
            </a:r>
            <a:br>
              <a:rPr lang="en-US" sz="1400" dirty="0" smtClean="0"/>
            </a:br>
            <a:r>
              <a:rPr lang="en-US" sz="1400" dirty="0" smtClean="0"/>
              <a:t/>
            </a:r>
            <a:br>
              <a:rPr lang="en-US" sz="1400" dirty="0" smtClean="0"/>
            </a:br>
            <a:r>
              <a:rPr lang="en-US" sz="1400" i="1" dirty="0" smtClean="0"/>
              <a:t>d.  Extensive training engagement  and forum for targeted  stakeholders. </a:t>
            </a:r>
            <a:r>
              <a:rPr lang="en-US" sz="1400" dirty="0" smtClean="0"/>
              <a:t/>
            </a:r>
            <a:br>
              <a:rPr lang="en-US" sz="1400" dirty="0" smtClean="0"/>
            </a:br>
            <a:r>
              <a:rPr lang="en-US" sz="1400" dirty="0" smtClean="0"/>
              <a:t/>
            </a:r>
            <a:br>
              <a:rPr lang="en-US" sz="1400" dirty="0" smtClean="0"/>
            </a:br>
            <a:r>
              <a:rPr lang="en-US" sz="1400" i="1" dirty="0" smtClean="0"/>
              <a:t>e.  Review and  Publication of Guidelines /Checklists on the   Commission’s website.</a:t>
            </a:r>
            <a:br>
              <a:rPr lang="en-US" sz="1400" i="1" dirty="0" smtClean="0"/>
            </a:br>
            <a:r>
              <a:rPr lang="en-US" sz="1400" dirty="0" smtClean="0"/>
              <a:t/>
            </a:r>
            <a:br>
              <a:rPr lang="en-US" sz="1400" dirty="0" smtClean="0"/>
            </a:br>
            <a:r>
              <a:rPr lang="en-US" sz="1400" i="1" dirty="0" smtClean="0"/>
              <a:t>f. Improvement in staff work tools</a:t>
            </a:r>
            <a:r>
              <a:rPr lang="en-US" i="1"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6126163"/>
          </a:xfrm>
        </p:spPr>
        <p:txBody>
          <a:bodyPr>
            <a:normAutofit/>
          </a:bodyPr>
          <a:lstStyle/>
          <a:p>
            <a:pPr>
              <a:buNone/>
            </a:pPr>
            <a:endParaRPr lang="en-US" sz="1400" dirty="0" smtClean="0"/>
          </a:p>
          <a:p>
            <a:pPr>
              <a:buNone/>
            </a:pPr>
            <a:r>
              <a:rPr lang="en-US" sz="1400" dirty="0" smtClean="0"/>
              <a:t>	</a:t>
            </a:r>
            <a:r>
              <a:rPr lang="en-US" sz="1400" b="1" u="sng" dirty="0" smtClean="0">
                <a:solidFill>
                  <a:srgbClr val="C00000"/>
                </a:solidFill>
              </a:rPr>
              <a:t>INTRODUCTION OF HELP DESK</a:t>
            </a:r>
            <a:endParaRPr lang="en-US" sz="1400" dirty="0"/>
          </a:p>
        </p:txBody>
      </p:sp>
      <p:sp>
        <p:nvSpPr>
          <p:cNvPr id="2" name="Title 1"/>
          <p:cNvSpPr>
            <a:spLocks noGrp="1"/>
          </p:cNvSpPr>
          <p:nvPr>
            <p:ph type="title"/>
          </p:nvPr>
        </p:nvSpPr>
        <p:spPr>
          <a:xfrm>
            <a:off x="304800" y="3505200"/>
            <a:ext cx="8610600" cy="2971800"/>
          </a:xfrm>
        </p:spPr>
        <p:txBody>
          <a:bodyPr>
            <a:normAutofit/>
          </a:bodyPr>
          <a:lstStyle/>
          <a:p>
            <a:pPr fontAlgn="b"/>
            <a:r>
              <a:rPr lang="en-US" sz="1400" dirty="0" smtClean="0">
                <a:solidFill>
                  <a:schemeClr val="tx1"/>
                </a:solidFill>
                <a:effectLst/>
                <a:latin typeface="+mn-lt"/>
                <a:ea typeface="Calibri" pitchFamily="34" charset="0"/>
                <a:cs typeface="Arial" pitchFamily="34" charset="0"/>
              </a:rPr>
              <a:t>The digitalization of records of these registered entities i.e., Limited Liability Companies, Business     Names and Incorporated Trustees will serve the convenience of our Customers and stakeholders and   achieve the desired delivery benchmarks set by the Commission.</a:t>
            </a:r>
            <a:br>
              <a:rPr lang="en-US" sz="1400" dirty="0" smtClean="0">
                <a:solidFill>
                  <a:schemeClr val="tx1"/>
                </a:solidFill>
                <a:effectLst/>
                <a:latin typeface="+mn-lt"/>
                <a:ea typeface="Calibri" pitchFamily="34" charset="0"/>
                <a:cs typeface="Arial" pitchFamily="34" charset="0"/>
              </a:rPr>
            </a:br>
            <a:r>
              <a:rPr lang="en-US" sz="1400" dirty="0" smtClean="0">
                <a:solidFill>
                  <a:schemeClr val="tx1"/>
                </a:solidFill>
                <a:effectLst/>
                <a:latin typeface="+mn-lt"/>
                <a:ea typeface="Calibri" pitchFamily="34" charset="0"/>
                <a:cs typeface="Arial" pitchFamily="34" charset="0"/>
              </a:rPr>
              <a:t> It will enable members of the public carry out searches and due diligence electronically</a:t>
            </a:r>
            <a:br>
              <a:rPr lang="en-US" sz="1400" dirty="0" smtClean="0">
                <a:solidFill>
                  <a:schemeClr val="tx1"/>
                </a:solidFill>
                <a:effectLst/>
                <a:latin typeface="+mn-lt"/>
                <a:ea typeface="Calibri" pitchFamily="34" charset="0"/>
                <a:cs typeface="Arial" pitchFamily="34" charset="0"/>
              </a:rPr>
            </a:br>
            <a:r>
              <a:rPr lang="en-US" sz="1400" dirty="0" smtClean="0"/>
              <a:t/>
            </a:r>
            <a:br>
              <a:rPr lang="en-US" sz="1400" dirty="0" smtClean="0"/>
            </a:br>
            <a:r>
              <a:rPr lang="en-US" sz="1400" u="sng" dirty="0" smtClean="0">
                <a:solidFill>
                  <a:srgbClr val="C00000"/>
                </a:solidFill>
                <a:effectLst/>
              </a:rPr>
              <a:t> PUBLIC SENSITIZATION ON REGISTRATION OF BUSINESSES AND REFORM INITIATIVES OF THE COMMISSION</a:t>
            </a:r>
            <a:br>
              <a:rPr lang="en-US" sz="1400" u="sng" dirty="0" smtClean="0">
                <a:solidFill>
                  <a:srgbClr val="C00000"/>
                </a:solidFill>
                <a:effectLst/>
              </a:rPr>
            </a:br>
            <a:r>
              <a:rPr lang="en-US" sz="1400" dirty="0" smtClean="0">
                <a:effectLst/>
              </a:rPr>
              <a:t>The Commission embarked on open market Sensitization/Registration of Businesses for entrepreneurs. This </a:t>
            </a:r>
            <a:r>
              <a:rPr lang="en-US" sz="1400" dirty="0" err="1" smtClean="0">
                <a:effectLst/>
              </a:rPr>
              <a:t>programme</a:t>
            </a:r>
            <a:r>
              <a:rPr lang="en-US" sz="1400" dirty="0" smtClean="0">
                <a:effectLst/>
              </a:rPr>
              <a:t> flagged off in October, 2017 with the sensitization/on- the-spot registration of Business Names and Companies Incorporation across the 36 States of the Federation. During the exercise, certificates are usually generated on-the-spot and handed over to the customers.</a:t>
            </a:r>
            <a:endParaRPr lang="en-US" sz="1400" dirty="0"/>
          </a:p>
        </p:txBody>
      </p:sp>
      <p:sp>
        <p:nvSpPr>
          <p:cNvPr id="6" name="Rectangle 5"/>
          <p:cNvSpPr/>
          <p:nvPr/>
        </p:nvSpPr>
        <p:spPr>
          <a:xfrm>
            <a:off x="228600" y="228600"/>
            <a:ext cx="8534400" cy="3170099"/>
          </a:xfrm>
          <a:prstGeom prst="rect">
            <a:avLst/>
          </a:prstGeom>
        </p:spPr>
        <p:txBody>
          <a:bodyPr wrap="square">
            <a:spAutoFit/>
          </a:bodyPr>
          <a:lstStyle/>
          <a:p>
            <a:pPr algn="just"/>
            <a:endParaRPr lang="en-US" dirty="0" smtClean="0"/>
          </a:p>
          <a:p>
            <a:pPr algn="just"/>
            <a:endParaRPr lang="en-US" sz="1400" dirty="0" smtClean="0"/>
          </a:p>
          <a:p>
            <a:pPr algn="just"/>
            <a:r>
              <a:rPr lang="en-US" sz="1400" dirty="0" smtClean="0"/>
              <a:t>The Commission has established a Help Desk Unit to attend to all forms of enquiries and complaints. </a:t>
            </a:r>
          </a:p>
          <a:p>
            <a:pPr algn="just"/>
            <a:r>
              <a:rPr lang="en-US" sz="1400" dirty="0" smtClean="0"/>
              <a:t>The Help Desk has five dedicated telephone lines which are on from 8am to 7pm Monday to Friday for assistance to customers on their enquiries and complaints.</a:t>
            </a:r>
          </a:p>
          <a:p>
            <a:pPr algn="just"/>
            <a:r>
              <a:rPr lang="en-US" sz="1400" dirty="0" smtClean="0"/>
              <a:t> The lines are: 08182299016, 08182298971, 09087401598, 09087401599 &amp; 09087401600. </a:t>
            </a:r>
          </a:p>
          <a:p>
            <a:pPr algn="just"/>
            <a:r>
              <a:rPr lang="en-US" sz="1400" dirty="0" smtClean="0"/>
              <a:t>The Help Desk also has an email service: </a:t>
            </a:r>
            <a:r>
              <a:rPr lang="en-US" sz="1400" u="sng" dirty="0" smtClean="0">
                <a:hlinkClick r:id="rId2"/>
              </a:rPr>
              <a:t>cservice@cac.gov.ng</a:t>
            </a:r>
            <a:endParaRPr lang="en-US" sz="1400" dirty="0" smtClean="0"/>
          </a:p>
          <a:p>
            <a:pPr>
              <a:buNone/>
            </a:pPr>
            <a:endParaRPr lang="en-US" sz="1400" b="1" dirty="0" smtClean="0">
              <a:solidFill>
                <a:srgbClr val="C00000"/>
              </a:solidFill>
            </a:endParaRPr>
          </a:p>
          <a:p>
            <a:pPr>
              <a:buNone/>
            </a:pPr>
            <a:r>
              <a:rPr lang="en-US" sz="1400" b="1" dirty="0" smtClean="0">
                <a:solidFill>
                  <a:srgbClr val="C00000"/>
                </a:solidFill>
              </a:rPr>
              <a:t>D</a:t>
            </a:r>
            <a:r>
              <a:rPr lang="en-US" sz="1400" b="1" u="sng" dirty="0" smtClean="0">
                <a:solidFill>
                  <a:srgbClr val="C00000"/>
                </a:solidFill>
              </a:rPr>
              <a:t>IGITALIZATION OF LEGACY RECORDS</a:t>
            </a:r>
          </a:p>
          <a:p>
            <a:pPr>
              <a:buNone/>
            </a:pPr>
            <a:r>
              <a:rPr lang="en-US" sz="1400" dirty="0" smtClean="0"/>
              <a:t>In order to ensure the integrity of its database and provide for easy retrieval of registration records electronically, the Commission has embarked on rapid digitization of all the legacy records into suitable electronic formats. This project which commenced in 2014 is on-going and has reached advanced stage in terms of the volume of records captured so far.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550091"/>
          </a:xfrm>
        </p:spPr>
        <p:txBody>
          <a:bodyPr>
            <a:normAutofit/>
          </a:bodyPr>
          <a:lstStyle/>
          <a:p>
            <a:pPr algn="just">
              <a:buNone/>
            </a:pPr>
            <a:r>
              <a:rPr lang="en-US" sz="1400" dirty="0" smtClean="0"/>
              <a:t>   The </a:t>
            </a:r>
            <a:r>
              <a:rPr lang="en-US" sz="1400" dirty="0"/>
              <a:t>ultimate goal of the exercise is to sensitize MSMEs on the need to formalize their businesses to enable them access Federal Government interventions/support for the sector.</a:t>
            </a:r>
          </a:p>
          <a:p>
            <a:pPr algn="just"/>
            <a:r>
              <a:rPr lang="en-US" sz="1400" dirty="0" smtClean="0"/>
              <a:t>Also, such formalization of businesses will properly bring the MSMEs within the tax net and thus boost revenue for government. Furthermore, with formalization of businesses, the MSMEs will benefit from funding, training, capacity building and enhance corporate governance.</a:t>
            </a:r>
          </a:p>
          <a:p>
            <a:r>
              <a:rPr lang="en-US" sz="1400" dirty="0" smtClean="0"/>
              <a:t>The Commission’s sensitization </a:t>
            </a:r>
            <a:r>
              <a:rPr lang="en-US" sz="1400" dirty="0" err="1" smtClean="0"/>
              <a:t>programme</a:t>
            </a:r>
            <a:r>
              <a:rPr lang="en-US" sz="1400" dirty="0" smtClean="0"/>
              <a:t> is still on-going.</a:t>
            </a:r>
          </a:p>
          <a:p>
            <a:endParaRPr lang="en-US" sz="1400" u="sng" dirty="0" smtClean="0">
              <a:solidFill>
                <a:srgbClr val="C00000"/>
              </a:solidFill>
            </a:endParaRPr>
          </a:p>
          <a:p>
            <a:r>
              <a:rPr lang="en-US" sz="1400" u="sng" dirty="0" smtClean="0">
                <a:solidFill>
                  <a:srgbClr val="C00000"/>
                </a:solidFill>
              </a:rPr>
              <a:t>ENHANCED COLLABORATION/PARTNERSHIP WITH CRITICAL STAKEHOLDERS BY THE COMMISSION</a:t>
            </a:r>
            <a:r>
              <a:rPr lang="en-US" sz="1400" dirty="0" smtClean="0"/>
              <a:t/>
            </a:r>
            <a:br>
              <a:rPr lang="en-US" sz="1400" dirty="0" smtClean="0"/>
            </a:br>
            <a:r>
              <a:rPr lang="en-US" sz="1400" dirty="0" smtClean="0"/>
              <a:t>There is enhanced collaboration/partnership with critical stakeholders such as Nigerian Bar Association (NBA), Institute of Chartered Accountants of Nigeria (ICAN), National Association of Small and Medium Enterprises (NASME), Federal Inland Revenue Service (FIRS), National Association of Small Scale Industries (NASSI), Manufacturers Association of Nigeria (MAN), </a:t>
            </a:r>
          </a:p>
          <a:p>
            <a:endParaRPr lang="en-US" sz="1400" dirty="0" smtClean="0"/>
          </a:p>
          <a:p>
            <a:r>
              <a:rPr lang="en-US" sz="1400" dirty="0" smtClean="0"/>
              <a:t>National Association of Chambers of Commerce, Industry, Mines and Agriculture (NACCIMA), Small and Medium Enterprises Development Agency of Nigeria (SMEDAN), Institute of Chartered Secretaries and Administrators  of Nigeria (ICSAN),  Security and Exchange Commission (SEC) Association of National Accountants of Nigeria (ANAN), Institute of Directors (</a:t>
            </a:r>
            <a:r>
              <a:rPr lang="en-US" sz="1400" dirty="0" err="1" smtClean="0"/>
              <a:t>IoD</a:t>
            </a:r>
            <a:r>
              <a:rPr lang="en-US" sz="1400" dirty="0" smtClean="0"/>
              <a:t>), etc during their meetings, conferences and activities</a:t>
            </a:r>
          </a:p>
        </p:txBody>
      </p:sp>
      <p:sp>
        <p:nvSpPr>
          <p:cNvPr id="2" name="Title 1"/>
          <p:cNvSpPr>
            <a:spLocks noGrp="1"/>
          </p:cNvSpPr>
          <p:nvPr>
            <p:ph type="title"/>
          </p:nvPr>
        </p:nvSpPr>
        <p:spPr>
          <a:xfrm>
            <a:off x="457200" y="0"/>
            <a:ext cx="8229600" cy="762000"/>
          </a:xfrm>
        </p:spPr>
        <p:txBody>
          <a:bodyPr>
            <a:normAutofit/>
          </a:bodyPr>
          <a:lstStyle/>
          <a:p>
            <a:pPr algn="l"/>
            <a:r>
              <a:rPr lang="en-US" sz="1400" b="1" dirty="0" smtClean="0">
                <a:solidFill>
                  <a:srgbClr val="FF0000"/>
                </a:solidFill>
                <a:latin typeface="Bradley Hand ITC" pitchFamily="66" charset="0"/>
              </a:rPr>
              <a:t>Aims/Goals</a:t>
            </a:r>
            <a:r>
              <a:rPr lang="en-US" sz="1400" b="1" cap="small" dirty="0" smtClean="0">
                <a:solidFill>
                  <a:srgbClr val="FF0000"/>
                </a:solidFill>
                <a:latin typeface="Bradley Hand ITC" pitchFamily="66" charset="0"/>
              </a:rPr>
              <a:t>………</a:t>
            </a:r>
            <a:endParaRPr lang="en-US" sz="1400" b="1" cap="small" dirty="0">
              <a:solidFill>
                <a:srgbClr val="FF0000"/>
              </a:solidFill>
              <a:latin typeface="Bradley Hand ITC" pitchFamily="66" charset="0"/>
            </a:endParaRPr>
          </a:p>
        </p:txBody>
      </p:sp>
      <p:pic>
        <p:nvPicPr>
          <p:cNvPr id="4" name="Picture 3"/>
          <p:cNvPicPr/>
          <p:nvPr/>
        </p:nvPicPr>
        <p:blipFill>
          <a:blip r:embed="rId2"/>
          <a:srcRect/>
          <a:stretch>
            <a:fillRect/>
          </a:stretch>
        </p:blipFill>
        <p:spPr bwMode="auto">
          <a:xfrm>
            <a:off x="8458200" y="6096000"/>
            <a:ext cx="685800" cy="762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990600"/>
            <a:ext cx="8458200" cy="5181600"/>
          </a:xfrm>
        </p:spPr>
        <p:txBody>
          <a:bodyPr>
            <a:normAutofit lnSpcReduction="10000"/>
          </a:bodyPr>
          <a:lstStyle/>
          <a:p>
            <a:endParaRPr lang="en-US" sz="1400" b="1" u="sng" dirty="0" smtClean="0">
              <a:solidFill>
                <a:srgbClr val="C00000"/>
              </a:solidFill>
            </a:endParaRPr>
          </a:p>
          <a:p>
            <a:pPr>
              <a:buNone/>
            </a:pPr>
            <a:r>
              <a:rPr lang="en-US" sz="1400" b="1" dirty="0" smtClean="0">
                <a:solidFill>
                  <a:srgbClr val="C00000"/>
                </a:solidFill>
              </a:rPr>
              <a:t>	R</a:t>
            </a:r>
            <a:r>
              <a:rPr lang="en-US" sz="1400" b="1" u="sng" dirty="0" smtClean="0">
                <a:solidFill>
                  <a:srgbClr val="C00000"/>
                </a:solidFill>
              </a:rPr>
              <a:t>EMOVAL OF REQUIREMENT FOR PROFICIENCY CERTIFICATES AS A PRE-CONDITION FOR BUSINESS  REGISTRATION</a:t>
            </a:r>
          </a:p>
          <a:p>
            <a:r>
              <a:rPr lang="en-US" sz="1400" dirty="0" smtClean="0"/>
              <a:t>In order to improve investment climate and encourage more registration of businesses, the Commission in April, 2018 dispensed with the requirement of proficiency certificate as a pre-condition for registration of companies and business names under Parts ‘A’ and ‘B’ of the CAMA respectively.</a:t>
            </a:r>
          </a:p>
          <a:p>
            <a:endParaRPr lang="en-US" sz="1400" dirty="0" smtClean="0"/>
          </a:p>
          <a:p>
            <a:pPr>
              <a:buNone/>
            </a:pPr>
            <a:r>
              <a:rPr lang="en-US" sz="1400" b="1" dirty="0" smtClean="0">
                <a:solidFill>
                  <a:srgbClr val="C00000"/>
                </a:solidFill>
              </a:rPr>
              <a:t>	</a:t>
            </a:r>
            <a:r>
              <a:rPr lang="en-US" sz="1400" b="1" u="sng" dirty="0" smtClean="0">
                <a:solidFill>
                  <a:srgbClr val="C00000"/>
                </a:solidFill>
              </a:rPr>
              <a:t>SUBMISSION OF POST INCORPORATION FILINGS FROM STATE OFFICES VIA ELECTRONIC MEANS</a:t>
            </a:r>
          </a:p>
          <a:p>
            <a:pPr>
              <a:buNone/>
            </a:pPr>
            <a:r>
              <a:rPr lang="en-US" sz="1400" dirty="0" smtClean="0"/>
              <a:t/>
            </a:r>
            <a:br>
              <a:rPr lang="en-US" sz="1400" dirty="0" smtClean="0"/>
            </a:br>
            <a:r>
              <a:rPr lang="en-US" sz="1400" dirty="0" smtClean="0"/>
              <a:t>To improve on the timeline for processing post registration applications,  the Commission has implemented partial automation of post incorporation applications. </a:t>
            </a:r>
          </a:p>
          <a:p>
            <a:pPr>
              <a:buNone/>
            </a:pPr>
            <a:endParaRPr lang="en-US" sz="1400" dirty="0" smtClean="0"/>
          </a:p>
          <a:p>
            <a:pPr>
              <a:buNone/>
            </a:pPr>
            <a:r>
              <a:rPr lang="en-US" sz="1400" dirty="0" smtClean="0"/>
              <a:t>  	In view of this, states offices are now able to fully respond to most of the Business Names post incorporation applications, while Incorporated Trustees and Limited Liability Companies which may require Head Office attention are being forwarded electronically.</a:t>
            </a:r>
          </a:p>
          <a:p>
            <a:pPr>
              <a:buNone/>
            </a:pPr>
            <a:endParaRPr lang="en-US" sz="1400" dirty="0" smtClean="0"/>
          </a:p>
          <a:p>
            <a:pPr>
              <a:buNone/>
            </a:pPr>
            <a:r>
              <a:rPr lang="en-US" sz="1400" dirty="0" smtClean="0"/>
              <a:t>	The implication is that standard timeline for post incorporation applications is now 4 to 5 days as against the several weeks  or months as was the case in the past.</a:t>
            </a:r>
          </a:p>
          <a:p>
            <a:pPr>
              <a:buNone/>
            </a:pPr>
            <a:r>
              <a:rPr lang="en-US" sz="1400" dirty="0" smtClean="0"/>
              <a:t>	It is instructive to note that the on-going digitalization of the legacy records when completed will enable full online services for post incorporation applications.</a:t>
            </a:r>
          </a:p>
          <a:p>
            <a:pPr>
              <a:buNone/>
            </a:pPr>
            <a:endParaRPr lang="en-US" sz="1400" dirty="0"/>
          </a:p>
        </p:txBody>
      </p:sp>
      <p:sp>
        <p:nvSpPr>
          <p:cNvPr id="3" name="Title 2"/>
          <p:cNvSpPr>
            <a:spLocks noGrp="1"/>
          </p:cNvSpPr>
          <p:nvPr>
            <p:ph type="title"/>
          </p:nvPr>
        </p:nvSpPr>
        <p:spPr>
          <a:xfrm>
            <a:off x="381000" y="0"/>
            <a:ext cx="8305800" cy="838200"/>
          </a:xfrm>
        </p:spPr>
        <p:txBody>
          <a:bodyPr>
            <a:normAutofit fontScale="90000"/>
          </a:bodyPr>
          <a:lstStyle/>
          <a:p>
            <a:r>
              <a:rPr lang="en-US" sz="1400" dirty="0" smtClean="0"/>
              <a:t/>
            </a:r>
            <a:br>
              <a:rPr lang="en-US" sz="1400" dirty="0" smtClean="0"/>
            </a:br>
            <a:r>
              <a:rPr lang="en-US" sz="1600" b="0" dirty="0" smtClean="0"/>
              <a:t/>
            </a:r>
            <a:br>
              <a:rPr lang="en-US" sz="1600" b="0" dirty="0" smtClean="0"/>
            </a:br>
            <a:r>
              <a:rPr lang="en-US" sz="1600" dirty="0" smtClean="0">
                <a:effectLst/>
              </a:rPr>
              <a:t>This collaboration has resulted in more awareness and registration of large number of MSMEs on one hand, and inter-agency cooperation with other key stakeholders</a:t>
            </a:r>
            <a:r>
              <a:rPr lang="en-US" sz="1600" b="0" dirty="0" smtClean="0"/>
              <a:t/>
            </a:r>
            <a:br>
              <a:rPr lang="en-US" sz="1600" b="0" dirty="0" smtClean="0"/>
            </a:br>
            <a:endParaRPr lang="en-US" sz="1600" b="0" i="1" dirty="0">
              <a:solidFill>
                <a:srgbClr val="FF0000"/>
              </a:solidFill>
            </a:endParaRPr>
          </a:p>
        </p:txBody>
      </p:sp>
      <p:pic>
        <p:nvPicPr>
          <p:cNvPr id="5" name="Picture 4"/>
          <p:cNvPicPr/>
          <p:nvPr/>
        </p:nvPicPr>
        <p:blipFill>
          <a:blip r:embed="rId2"/>
          <a:srcRect/>
          <a:stretch>
            <a:fillRect/>
          </a:stretch>
        </p:blipFill>
        <p:spPr bwMode="auto">
          <a:xfrm>
            <a:off x="8229600" y="6096000"/>
            <a:ext cx="685800" cy="762000"/>
          </a:xfrm>
          <a:prstGeom prst="rect">
            <a:avLst/>
          </a:prstGeom>
          <a:noFill/>
          <a:ln w="9525">
            <a:noFill/>
            <a:miter lim="800000"/>
            <a:headEnd/>
            <a:tailEnd/>
          </a:ln>
        </p:spPr>
      </p:pic>
      <p:sp>
        <p:nvSpPr>
          <p:cNvPr id="6" name="Rectangle 5"/>
          <p:cNvSpPr/>
          <p:nvPr/>
        </p:nvSpPr>
        <p:spPr>
          <a:xfrm>
            <a:off x="457200" y="228600"/>
            <a:ext cx="8153400" cy="2062103"/>
          </a:xfrm>
          <a:prstGeom prst="rect">
            <a:avLst/>
          </a:prstGeom>
        </p:spPr>
        <p:txBody>
          <a:bodyPr wrap="square">
            <a:spAutoFit/>
          </a:bodyPr>
          <a:lstStyle/>
          <a:p>
            <a:endParaRPr lang="en-US" sz="1400" dirty="0" smtClean="0"/>
          </a:p>
          <a:p>
            <a:endParaRPr lang="en-US" sz="14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686800" cy="5473891"/>
          </a:xfrm>
        </p:spPr>
        <p:txBody>
          <a:bodyPr>
            <a:normAutofit lnSpcReduction="10000"/>
          </a:bodyPr>
          <a:lstStyle/>
          <a:p>
            <a:pPr>
              <a:buNone/>
            </a:pPr>
            <a:r>
              <a:rPr lang="en-US" sz="1400" dirty="0"/>
              <a:t>	</a:t>
            </a:r>
            <a:r>
              <a:rPr lang="en-US" sz="1400" dirty="0" smtClean="0"/>
              <a:t>The </a:t>
            </a:r>
            <a:r>
              <a:rPr lang="en-US" sz="1400" dirty="0"/>
              <a:t>Commission has been actively participating in the Micro, Small and Medium Enterprises (MSMEs) Clinics taking place nationwide and being coordinated by the Office of the Vice President of Nigeria, </a:t>
            </a:r>
            <a:r>
              <a:rPr lang="en-US" sz="1400" b="1" dirty="0"/>
              <a:t>His Excellency, Prof. </a:t>
            </a:r>
            <a:r>
              <a:rPr lang="en-US" sz="1400" b="1" dirty="0" err="1" smtClean="0"/>
              <a:t>Yemi</a:t>
            </a:r>
            <a:r>
              <a:rPr lang="en-US" sz="1400" b="1" dirty="0" smtClean="0"/>
              <a:t> </a:t>
            </a:r>
            <a:r>
              <a:rPr lang="en-US" sz="1400" b="1" dirty="0" err="1" smtClean="0"/>
              <a:t>Osinbajo</a:t>
            </a:r>
            <a:r>
              <a:rPr lang="en-US" sz="1400" b="1" dirty="0"/>
              <a:t>, SAN, GCON</a:t>
            </a:r>
            <a:r>
              <a:rPr lang="en-US" sz="1400" dirty="0" smtClean="0"/>
              <a:t>.</a:t>
            </a:r>
          </a:p>
          <a:p>
            <a:pPr>
              <a:buNone/>
            </a:pPr>
            <a:r>
              <a:rPr lang="en-US" sz="1400" dirty="0" smtClean="0"/>
              <a:t>	The Clinic, a brain child of the current administration has brought relevant Government Agencies and their Managements together to interact with small businesses operating in various cities across the country to enable the Agencies provide direct support to these businesses.</a:t>
            </a:r>
          </a:p>
          <a:p>
            <a:pPr>
              <a:buNone/>
            </a:pPr>
            <a:r>
              <a:rPr lang="en-US" sz="1400" dirty="0" smtClean="0"/>
              <a:t>	The forum provides yet another platform for the Commission to enlighten the participants on the benefits of business registration and the Commission’s reform initiatives.</a:t>
            </a:r>
          </a:p>
          <a:p>
            <a:pPr>
              <a:buNone/>
            </a:pPr>
            <a:r>
              <a:rPr lang="en-US" sz="1400" dirty="0" smtClean="0"/>
              <a:t>	The Clinic which has so far been held in seventeen (17) States and the FCT is expected to cover all the thirty six (36) States of the Federation.</a:t>
            </a:r>
          </a:p>
          <a:p>
            <a:pPr>
              <a:buNone/>
            </a:pPr>
            <a:endParaRPr lang="en-US" sz="1400" dirty="0" smtClean="0"/>
          </a:p>
          <a:p>
            <a:pPr>
              <a:buNone/>
            </a:pPr>
            <a:r>
              <a:rPr lang="en-US" sz="1400" dirty="0" smtClean="0"/>
              <a:t>	It is instructive to note that during the clinics, the Commission carries out on-the-spot registration of businesses and issue certificates.</a:t>
            </a:r>
          </a:p>
          <a:p>
            <a:pPr>
              <a:buNone/>
            </a:pPr>
            <a:endParaRPr lang="en-US" sz="1400" dirty="0" smtClean="0"/>
          </a:p>
          <a:p>
            <a:pPr>
              <a:buNone/>
            </a:pPr>
            <a:r>
              <a:rPr lang="en-US" sz="1400" dirty="0" smtClean="0">
                <a:solidFill>
                  <a:srgbClr val="C00000"/>
                </a:solidFill>
                <a:effectLst>
                  <a:outerShdw blurRad="38100" dist="38100" dir="2700000" algn="tl">
                    <a:srgbClr val="000000">
                      <a:alpha val="43137"/>
                    </a:srgbClr>
                  </a:outerShdw>
                </a:effectLst>
              </a:rPr>
              <a:t>	</a:t>
            </a:r>
            <a:r>
              <a:rPr lang="en-US" sz="1400" u="sng" dirty="0" smtClean="0">
                <a:solidFill>
                  <a:srgbClr val="C00000"/>
                </a:solidFill>
                <a:effectLst>
                  <a:outerShdw blurRad="38100" dist="38100" dir="2700000" algn="tl">
                    <a:srgbClr val="000000">
                      <a:alpha val="43137"/>
                    </a:srgbClr>
                  </a:outerShdw>
                </a:effectLst>
              </a:rPr>
              <a:t>PARTICIPATION IN INTERNATIONAL AND LOCAL TRADE FAIRS</a:t>
            </a:r>
            <a:endParaRPr lang="en-US" sz="1400" dirty="0" smtClean="0">
              <a:effectLst>
                <a:outerShdw blurRad="38100" dist="38100" dir="2700000" algn="tl">
                  <a:srgbClr val="000000">
                    <a:alpha val="43137"/>
                  </a:srgbClr>
                </a:outerShdw>
              </a:effectLst>
            </a:endParaRPr>
          </a:p>
          <a:p>
            <a:pPr>
              <a:buNone/>
            </a:pPr>
            <a:r>
              <a:rPr lang="en-US" sz="1400" dirty="0" smtClean="0"/>
              <a:t>	The Commission participates regularly at key Trade Fairs like the; Lagos, Enugu, </a:t>
            </a:r>
            <a:r>
              <a:rPr lang="en-US" sz="1400" dirty="0" err="1" smtClean="0"/>
              <a:t>Kaduna,Port</a:t>
            </a:r>
            <a:r>
              <a:rPr lang="en-US" sz="1400" dirty="0" smtClean="0"/>
              <a:t> Harcourt and Abuja fairs. </a:t>
            </a:r>
          </a:p>
          <a:p>
            <a:pPr>
              <a:buNone/>
            </a:pPr>
            <a:r>
              <a:rPr lang="en-US" sz="1400" dirty="0" smtClean="0"/>
              <a:t>	During such fairs, the Commission carries out on-the-spot registration and public enlightenment on its activities and reform initiatives.</a:t>
            </a:r>
          </a:p>
          <a:p>
            <a:pPr>
              <a:buNone/>
            </a:pPr>
            <a:r>
              <a:rPr lang="en-US" sz="1400" dirty="0" smtClean="0">
                <a:solidFill>
                  <a:srgbClr val="C00000"/>
                </a:solidFill>
              </a:rPr>
              <a:t>	</a:t>
            </a:r>
            <a:r>
              <a:rPr lang="en-US" sz="1400" b="1" u="sng" dirty="0" smtClean="0">
                <a:solidFill>
                  <a:srgbClr val="C00000"/>
                </a:solidFill>
              </a:rPr>
              <a:t>ROBUST WEBSITE</a:t>
            </a:r>
            <a:endParaRPr lang="en-US" sz="1400" dirty="0" smtClean="0"/>
          </a:p>
          <a:p>
            <a:r>
              <a:rPr lang="en-US" sz="1400" dirty="0" smtClean="0"/>
              <a:t>The Commission has a robust website which is updated regularly with the Commission’s activities and corporate governance issues to ensure effective service delivery.</a:t>
            </a:r>
          </a:p>
          <a:p>
            <a:endParaRPr lang="en-US" sz="1400" dirty="0" smtClean="0"/>
          </a:p>
          <a:p>
            <a:pPr>
              <a:buNone/>
            </a:pPr>
            <a:endParaRPr lang="en-US" sz="1400" dirty="0" smtClean="0"/>
          </a:p>
          <a:p>
            <a:pPr>
              <a:buNone/>
            </a:pPr>
            <a:endParaRPr lang="en-US" sz="1400" dirty="0"/>
          </a:p>
        </p:txBody>
      </p:sp>
      <p:sp>
        <p:nvSpPr>
          <p:cNvPr id="2" name="Title 1"/>
          <p:cNvSpPr>
            <a:spLocks noGrp="1"/>
          </p:cNvSpPr>
          <p:nvPr>
            <p:ph type="title"/>
          </p:nvPr>
        </p:nvSpPr>
        <p:spPr>
          <a:xfrm>
            <a:off x="304800" y="0"/>
            <a:ext cx="8610600" cy="762000"/>
          </a:xfrm>
        </p:spPr>
        <p:txBody>
          <a:bodyPr>
            <a:normAutofit/>
          </a:bodyPr>
          <a:lstStyle/>
          <a:p>
            <a:pPr lvl="0" algn="ctr"/>
            <a:r>
              <a:rPr lang="en-US" sz="1400" b="1" u="sng" dirty="0" smtClean="0"/>
              <a:t/>
            </a:r>
            <a:br>
              <a:rPr lang="en-US" sz="1400" b="1" u="sng" dirty="0" smtClean="0"/>
            </a:br>
            <a:r>
              <a:rPr lang="en-US" sz="1400" b="1" u="sng" dirty="0" smtClean="0">
                <a:solidFill>
                  <a:srgbClr val="FF0000"/>
                </a:solidFill>
              </a:rPr>
              <a:t>NATIONWIDE </a:t>
            </a:r>
            <a:r>
              <a:rPr lang="en-US" sz="1400" b="1" u="sng" dirty="0">
                <a:solidFill>
                  <a:srgbClr val="FF0000"/>
                </a:solidFill>
              </a:rPr>
              <a:t>MICRO, SMALL AND MEDIUM ENTERPRISES  (MSMEs) CLINICS </a:t>
            </a:r>
            <a:r>
              <a:rPr lang="en-US" sz="1400" dirty="0">
                <a:solidFill>
                  <a:srgbClr val="FF0000"/>
                </a:solidFill>
              </a:rPr>
              <a:t/>
            </a:r>
            <a:br>
              <a:rPr lang="en-US" sz="1400" dirty="0">
                <a:solidFill>
                  <a:srgbClr val="FF0000"/>
                </a:solidFill>
              </a:rPr>
            </a:br>
            <a:endParaRPr lang="en-US" sz="1400" dirty="0">
              <a:solidFill>
                <a:srgbClr val="FF0000"/>
              </a:solidFill>
            </a:endParaRPr>
          </a:p>
        </p:txBody>
      </p:sp>
      <p:pic>
        <p:nvPicPr>
          <p:cNvPr id="4" name="Picture 3"/>
          <p:cNvPicPr/>
          <p:nvPr/>
        </p:nvPicPr>
        <p:blipFill>
          <a:blip r:embed="rId2"/>
          <a:srcRect/>
          <a:stretch>
            <a:fillRect/>
          </a:stretch>
        </p:blipFill>
        <p:spPr bwMode="auto">
          <a:xfrm>
            <a:off x="8153400" y="5943600"/>
            <a:ext cx="762000" cy="685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397691"/>
          </a:xfrm>
        </p:spPr>
        <p:txBody>
          <a:bodyPr>
            <a:normAutofit fontScale="92500" lnSpcReduction="20000"/>
          </a:bodyPr>
          <a:lstStyle/>
          <a:p>
            <a:pPr>
              <a:buNone/>
            </a:pPr>
            <a:r>
              <a:rPr lang="en-US" sz="1400" dirty="0" smtClean="0"/>
              <a:t>	</a:t>
            </a:r>
            <a:r>
              <a:rPr lang="en-US" sz="1500" dirty="0" smtClean="0"/>
              <a:t>Due </a:t>
            </a:r>
            <a:r>
              <a:rPr lang="en-US" sz="1500" dirty="0"/>
              <a:t>to passage of time and developments in both the Nigerian </a:t>
            </a:r>
            <a:r>
              <a:rPr lang="en-US" sz="1500" dirty="0" smtClean="0"/>
              <a:t>and global </a:t>
            </a:r>
            <a:r>
              <a:rPr lang="en-US" sz="1500" dirty="0"/>
              <a:t>economies, it has become compelling to review some of the provisions of Companies and Allied Matters Act (CAMA) to address current challenges in companies’ administration and regulation</a:t>
            </a:r>
            <a:r>
              <a:rPr lang="en-US" sz="1500" dirty="0" smtClean="0"/>
              <a:t>.</a:t>
            </a:r>
          </a:p>
          <a:p>
            <a:pPr algn="just"/>
            <a:r>
              <a:rPr lang="en-US" sz="1500" dirty="0" smtClean="0"/>
              <a:t>Easing starting and growing business in Nigeria by introduction of single member company.</a:t>
            </a:r>
          </a:p>
          <a:p>
            <a:pPr algn="just"/>
            <a:r>
              <a:rPr lang="en-US" sz="1500" dirty="0" smtClean="0"/>
              <a:t>Ensuring more appropriate regulation for micro, small and medium scale enterprises by making holding of annual general meeting optional for small companies.</a:t>
            </a:r>
          </a:p>
          <a:p>
            <a:pPr algn="just">
              <a:buNone/>
            </a:pPr>
            <a:endParaRPr lang="en-US" sz="1500" dirty="0" smtClean="0"/>
          </a:p>
          <a:p>
            <a:pPr algn="just"/>
            <a:r>
              <a:rPr lang="en-US" sz="1500" dirty="0" smtClean="0"/>
              <a:t>Introduction of Company  Administration with the primary objective of rescuing the company as against receivership which only minds the interest of the </a:t>
            </a:r>
            <a:r>
              <a:rPr lang="en-US" sz="1500" dirty="0" err="1" smtClean="0"/>
              <a:t>appointor</a:t>
            </a:r>
            <a:r>
              <a:rPr lang="en-US" sz="1500" dirty="0" smtClean="0"/>
              <a:t>.</a:t>
            </a:r>
          </a:p>
          <a:p>
            <a:pPr algn="just">
              <a:buNone/>
            </a:pPr>
            <a:endParaRPr lang="en-US" sz="1500" dirty="0" smtClean="0"/>
          </a:p>
          <a:p>
            <a:pPr algn="just"/>
            <a:r>
              <a:rPr lang="en-US" sz="1500" dirty="0" smtClean="0"/>
              <a:t>Introduction of Company voluntary arrangement which allows companies to settle debts by arrangements with creditors on quantum and mode of payment in discharge of debts so owed.</a:t>
            </a:r>
          </a:p>
          <a:p>
            <a:pPr algn="just"/>
            <a:endParaRPr lang="en-US" sz="1500" dirty="0" smtClean="0"/>
          </a:p>
          <a:p>
            <a:r>
              <a:rPr lang="en-US" sz="1500" dirty="0" smtClean="0"/>
              <a:t>Introduction of Limited Liability partnership, a body corporate which combines the organizational flexibility and tax status of a partnership with limited liability for its partners.</a:t>
            </a:r>
          </a:p>
          <a:p>
            <a:r>
              <a:rPr lang="en-US" sz="1500" dirty="0" smtClean="0"/>
              <a:t>Introduction of limited partnership which  is similar to the general partnership but with at least one general partner who runs the business and one limited/silent partner.</a:t>
            </a:r>
          </a:p>
          <a:p>
            <a:pPr>
              <a:buNone/>
            </a:pPr>
            <a:endParaRPr lang="en-US" sz="1500" dirty="0"/>
          </a:p>
          <a:p>
            <a:pPr>
              <a:buNone/>
            </a:pPr>
            <a:r>
              <a:rPr lang="en-US" sz="1500" b="1" dirty="0" smtClean="0">
                <a:solidFill>
                  <a:srgbClr val="C00000"/>
                </a:solidFill>
                <a:latin typeface="Bradley Hand ITC" pitchFamily="66" charset="0"/>
              </a:rPr>
              <a:t>Benefits for the review of CAMA……………</a:t>
            </a:r>
            <a:endParaRPr lang="en-US" sz="1500" dirty="0" smtClean="0"/>
          </a:p>
          <a:p>
            <a:pPr>
              <a:buNone/>
            </a:pPr>
            <a:r>
              <a:rPr lang="en-US" sz="1500" dirty="0" smtClean="0"/>
              <a:t>	The thrust of the review is to strengthen the regulatory and enforcement capacities of the Commission to effectively discharge its functions and thus promote global best practices and good corporate governance in the management and operations of Companies, Business Names and Incorporated Trustees.</a:t>
            </a:r>
          </a:p>
          <a:p>
            <a:pPr>
              <a:buNone/>
            </a:pPr>
            <a:endParaRPr lang="en-US" sz="1500" dirty="0" smtClean="0"/>
          </a:p>
          <a:p>
            <a:pPr>
              <a:buNone/>
            </a:pPr>
            <a:r>
              <a:rPr lang="en-US" sz="1500" dirty="0" smtClean="0"/>
              <a:t>	The Bill has been passed by the Senate and House of Representatives and is awaiting Presidential Assent</a:t>
            </a:r>
          </a:p>
          <a:p>
            <a:endParaRPr lang="en-US" sz="1400" dirty="0"/>
          </a:p>
        </p:txBody>
      </p:sp>
      <p:sp>
        <p:nvSpPr>
          <p:cNvPr id="2" name="Title 1"/>
          <p:cNvSpPr>
            <a:spLocks noGrp="1"/>
          </p:cNvSpPr>
          <p:nvPr>
            <p:ph type="title"/>
          </p:nvPr>
        </p:nvSpPr>
        <p:spPr>
          <a:xfrm>
            <a:off x="228600" y="304800"/>
            <a:ext cx="8458200" cy="609600"/>
          </a:xfrm>
        </p:spPr>
        <p:txBody>
          <a:bodyPr>
            <a:normAutofit/>
          </a:bodyPr>
          <a:lstStyle/>
          <a:p>
            <a:pPr lvl="0"/>
            <a:r>
              <a:rPr lang="en-US" sz="1400" b="1" u="sng" dirty="0" smtClean="0">
                <a:solidFill>
                  <a:srgbClr val="C00000"/>
                </a:solidFill>
              </a:rPr>
              <a:t>REVIEW </a:t>
            </a:r>
            <a:r>
              <a:rPr lang="en-US" sz="1400" b="1" u="sng" dirty="0">
                <a:solidFill>
                  <a:srgbClr val="C00000"/>
                </a:solidFill>
              </a:rPr>
              <a:t>OF THE COMPANIES AND </a:t>
            </a:r>
            <a:r>
              <a:rPr lang="en-US" sz="1400" b="1" u="sng" dirty="0" smtClean="0">
                <a:solidFill>
                  <a:srgbClr val="C00000"/>
                </a:solidFill>
              </a:rPr>
              <a:t>ALLIEDMATTERS </a:t>
            </a:r>
            <a:r>
              <a:rPr lang="en-US" sz="1400" b="1" u="sng" dirty="0">
                <a:solidFill>
                  <a:srgbClr val="C00000"/>
                </a:solidFill>
              </a:rPr>
              <a:t>ACT (CAMA) 1990</a:t>
            </a:r>
            <a:r>
              <a:rPr lang="en-US" sz="1400" dirty="0">
                <a:solidFill>
                  <a:srgbClr val="C00000"/>
                </a:solidFill>
              </a:rPr>
              <a:t/>
            </a:r>
            <a:br>
              <a:rPr lang="en-US" sz="1400" dirty="0">
                <a:solidFill>
                  <a:srgbClr val="C00000"/>
                </a:solidFill>
              </a:rPr>
            </a:br>
            <a:r>
              <a:rPr lang="en-US" sz="1400" dirty="0" smtClean="0">
                <a:solidFill>
                  <a:srgbClr val="C00000"/>
                </a:solidFill>
              </a:rPr>
              <a:t>	</a:t>
            </a:r>
            <a:endParaRPr lang="en-US" sz="1400" dirty="0">
              <a:solidFill>
                <a:srgbClr val="C00000"/>
              </a:solidFill>
            </a:endParaRPr>
          </a:p>
        </p:txBody>
      </p:sp>
      <p:pic>
        <p:nvPicPr>
          <p:cNvPr id="4" name="Picture 3"/>
          <p:cNvPicPr/>
          <p:nvPr/>
        </p:nvPicPr>
        <p:blipFill>
          <a:blip r:embed="rId2"/>
          <a:srcRect/>
          <a:stretch>
            <a:fillRect/>
          </a:stretch>
        </p:blipFill>
        <p:spPr bwMode="auto">
          <a:xfrm>
            <a:off x="8077200" y="5867400"/>
            <a:ext cx="762000" cy="685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534400" cy="5562600"/>
          </a:xfrm>
        </p:spPr>
        <p:txBody>
          <a:bodyPr>
            <a:normAutofit/>
          </a:bodyPr>
          <a:lstStyle/>
          <a:p>
            <a:pPr>
              <a:buNone/>
            </a:pPr>
            <a:r>
              <a:rPr lang="en-US" sz="1400" dirty="0" smtClean="0"/>
              <a:t>	Following </a:t>
            </a:r>
            <a:r>
              <a:rPr lang="en-US" sz="1400" dirty="0"/>
              <a:t>the approval of the Hon. Minister </a:t>
            </a:r>
            <a:r>
              <a:rPr lang="en-US" sz="1400" dirty="0" smtClean="0"/>
              <a:t>of Industry</a:t>
            </a:r>
            <a:r>
              <a:rPr lang="en-US" sz="1400" dirty="0"/>
              <a:t>, Trade and Investment, </a:t>
            </a:r>
            <a:r>
              <a:rPr lang="en-US" sz="1400" dirty="0">
                <a:solidFill>
                  <a:srgbClr val="C00000"/>
                </a:solidFill>
              </a:rPr>
              <a:t>Dr. </a:t>
            </a:r>
            <a:r>
              <a:rPr lang="en-US" sz="1400" dirty="0" err="1" smtClean="0">
                <a:solidFill>
                  <a:srgbClr val="C00000"/>
                </a:solidFill>
              </a:rPr>
              <a:t>Okechukwu</a:t>
            </a:r>
            <a:r>
              <a:rPr lang="en-US" sz="1400" dirty="0" smtClean="0">
                <a:solidFill>
                  <a:srgbClr val="C00000"/>
                </a:solidFill>
              </a:rPr>
              <a:t> </a:t>
            </a:r>
            <a:r>
              <a:rPr lang="en-US" sz="1400" dirty="0" err="1" smtClean="0">
                <a:solidFill>
                  <a:srgbClr val="C00000"/>
                </a:solidFill>
              </a:rPr>
              <a:t>Enelamah</a:t>
            </a:r>
            <a:r>
              <a:rPr lang="en-US" sz="1400" dirty="0">
                <a:solidFill>
                  <a:srgbClr val="C00000"/>
                </a:solidFill>
              </a:rPr>
              <a:t>,</a:t>
            </a:r>
            <a:r>
              <a:rPr lang="en-US" sz="1400" dirty="0"/>
              <a:t> the Commission launched the Business Incentive Strategy to encourage small businesses formalize their business by registering same with the Commission. </a:t>
            </a:r>
            <a:endParaRPr lang="en-US" sz="1400" dirty="0" smtClean="0"/>
          </a:p>
          <a:p>
            <a:pPr>
              <a:buNone/>
            </a:pPr>
            <a:endParaRPr lang="en-US" sz="700" dirty="0"/>
          </a:p>
          <a:p>
            <a:pPr>
              <a:buNone/>
            </a:pPr>
            <a:r>
              <a:rPr lang="en-US" sz="1400" dirty="0" smtClean="0"/>
              <a:t>	Under </a:t>
            </a:r>
            <a:r>
              <a:rPr lang="en-US" sz="1400" dirty="0"/>
              <a:t>the strategy, the cost of  Business Names registration was reduced from </a:t>
            </a:r>
            <a:r>
              <a:rPr lang="en-US" sz="1400" b="1" strike="dblStrike" dirty="0"/>
              <a:t>N</a:t>
            </a:r>
            <a:r>
              <a:rPr lang="en-US" sz="1400" b="1" dirty="0"/>
              <a:t>10,000</a:t>
            </a:r>
            <a:r>
              <a:rPr lang="en-US" sz="1400" dirty="0"/>
              <a:t> to </a:t>
            </a:r>
            <a:r>
              <a:rPr lang="en-US" sz="1400" b="1" strike="dblStrike" dirty="0"/>
              <a:t>N</a:t>
            </a:r>
            <a:r>
              <a:rPr lang="en-US" sz="1400" b="1" dirty="0"/>
              <a:t>5,000</a:t>
            </a:r>
            <a:r>
              <a:rPr lang="en-US" sz="1400" dirty="0"/>
              <a:t> for initial period of 3 months (1</a:t>
            </a:r>
            <a:r>
              <a:rPr lang="en-US" sz="1400" baseline="30000" dirty="0"/>
              <a:t>st</a:t>
            </a:r>
            <a:r>
              <a:rPr lang="en-US" sz="1400" dirty="0"/>
              <a:t> October to 31</a:t>
            </a:r>
            <a:r>
              <a:rPr lang="en-US" sz="1400" baseline="30000" dirty="0"/>
              <a:t>st</a:t>
            </a:r>
            <a:r>
              <a:rPr lang="en-US" sz="1400" dirty="0"/>
              <a:t> December, 2018) and have been extended for a further period of 3 months (1</a:t>
            </a:r>
            <a:r>
              <a:rPr lang="en-US" sz="1400" baseline="30000" dirty="0"/>
              <a:t>st</a:t>
            </a:r>
            <a:r>
              <a:rPr lang="en-US" sz="1400" dirty="0"/>
              <a:t> January-31</a:t>
            </a:r>
            <a:r>
              <a:rPr lang="en-US" sz="1400" baseline="30000" dirty="0"/>
              <a:t>st</a:t>
            </a:r>
            <a:r>
              <a:rPr lang="en-US" sz="1400" dirty="0"/>
              <a:t> March, 2019</a:t>
            </a:r>
            <a:r>
              <a:rPr lang="en-US" sz="1400" dirty="0" smtClean="0"/>
              <a:t>).</a:t>
            </a:r>
          </a:p>
          <a:p>
            <a:pPr>
              <a:buNone/>
            </a:pPr>
            <a:r>
              <a:rPr lang="en-US" sz="1400" b="1" dirty="0" smtClean="0">
                <a:solidFill>
                  <a:srgbClr val="C00000"/>
                </a:solidFill>
                <a:latin typeface="Bradley Hand ITC" pitchFamily="66" charset="0"/>
              </a:rPr>
              <a:t>Business Names registered so far under BIS……………..</a:t>
            </a:r>
            <a:endParaRPr lang="en-US" sz="1400" b="1" dirty="0" smtClean="0"/>
          </a:p>
          <a:p>
            <a:pPr algn="just">
              <a:buNone/>
            </a:pPr>
            <a:r>
              <a:rPr lang="en-US" sz="1400" dirty="0" smtClean="0"/>
              <a:t>	A total of 73,879 Business Names were registered in the 3 months of October, November and December 2018, compared to the 23,539 registered in the corresponding period of year 2017, representing a 213.50% growth rate.</a:t>
            </a:r>
          </a:p>
          <a:p>
            <a:pPr>
              <a:buNone/>
            </a:pPr>
            <a:endParaRPr lang="en-US" sz="1400" dirty="0" smtClean="0"/>
          </a:p>
          <a:p>
            <a:pPr>
              <a:buNone/>
            </a:pPr>
            <a:r>
              <a:rPr lang="en-US" sz="1400" dirty="0" smtClean="0"/>
              <a:t>	 This increase in Business Names Registration during the BIS window is a testament of its success and actualization of the objective of formalization of small businesses.</a:t>
            </a:r>
          </a:p>
          <a:p>
            <a:pPr>
              <a:buNone/>
            </a:pPr>
            <a:r>
              <a:rPr lang="en-US" sz="1400" dirty="0" smtClean="0">
                <a:solidFill>
                  <a:srgbClr val="C00000"/>
                </a:solidFill>
              </a:rPr>
              <a:t>     </a:t>
            </a:r>
            <a:r>
              <a:rPr lang="en-US" sz="1400" u="sng" dirty="0" smtClean="0">
                <a:solidFill>
                  <a:srgbClr val="C00000"/>
                </a:solidFill>
              </a:rPr>
              <a:t>PROJECTION</a:t>
            </a:r>
            <a:endParaRPr lang="en-US" sz="1400" u="sng" dirty="0">
              <a:solidFill>
                <a:srgbClr val="C00000"/>
              </a:solidFill>
            </a:endParaRPr>
          </a:p>
          <a:p>
            <a:pPr algn="just">
              <a:buNone/>
            </a:pPr>
            <a:r>
              <a:rPr lang="en-US" sz="1400" dirty="0" smtClean="0"/>
              <a:t>	The Corporate Affairs Commission is well re-positioned to provide excellent services in order to add its quota to further improve Nigeria’s ranking in the World Bank’s ease of doing business index.</a:t>
            </a:r>
          </a:p>
          <a:p>
            <a:pPr algn="just">
              <a:buNone/>
            </a:pPr>
            <a:endParaRPr lang="en-US" sz="1400" dirty="0" smtClean="0"/>
          </a:p>
          <a:p>
            <a:r>
              <a:rPr lang="en-US" sz="1400" dirty="0" smtClean="0"/>
              <a:t>The Commission is assiduously working towards deploying a more robust application to ensure registration of businesses within 4-6 hours and ultimately self-generation of certificates by the customers.</a:t>
            </a:r>
          </a:p>
          <a:p>
            <a:endParaRPr lang="en-US" sz="1400" dirty="0"/>
          </a:p>
        </p:txBody>
      </p:sp>
      <p:sp>
        <p:nvSpPr>
          <p:cNvPr id="2" name="Title 1"/>
          <p:cNvSpPr>
            <a:spLocks noGrp="1"/>
          </p:cNvSpPr>
          <p:nvPr>
            <p:ph type="title"/>
          </p:nvPr>
        </p:nvSpPr>
        <p:spPr>
          <a:xfrm>
            <a:off x="533400" y="0"/>
            <a:ext cx="8229600" cy="762000"/>
          </a:xfrm>
        </p:spPr>
        <p:txBody>
          <a:bodyPr>
            <a:noAutofit/>
          </a:bodyPr>
          <a:lstStyle/>
          <a:p>
            <a:pPr lvl="0"/>
            <a:r>
              <a:rPr lang="en-US" sz="1400" dirty="0">
                <a:solidFill>
                  <a:srgbClr val="C00000"/>
                </a:solidFill>
              </a:rPr>
              <a:t/>
            </a:r>
            <a:br>
              <a:rPr lang="en-US" sz="1400" dirty="0">
                <a:solidFill>
                  <a:srgbClr val="C00000"/>
                </a:solidFill>
              </a:rPr>
            </a:br>
            <a:r>
              <a:rPr lang="en-US" sz="1400" dirty="0" smtClean="0">
                <a:solidFill>
                  <a:srgbClr val="C00000"/>
                </a:solidFill>
              </a:rPr>
              <a:t>BUSINESS INCENTIVE STRATEGY</a:t>
            </a:r>
            <a:br>
              <a:rPr lang="en-US" sz="1400" dirty="0" smtClean="0">
                <a:solidFill>
                  <a:srgbClr val="C00000"/>
                </a:solidFill>
              </a:rPr>
            </a:br>
            <a:endParaRPr lang="en-US" sz="1400" dirty="0">
              <a:solidFill>
                <a:srgbClr val="C00000"/>
              </a:solidFill>
            </a:endParaRPr>
          </a:p>
        </p:txBody>
      </p:sp>
      <p:pic>
        <p:nvPicPr>
          <p:cNvPr id="4" name="Picture 3"/>
          <p:cNvPicPr/>
          <p:nvPr/>
        </p:nvPicPr>
        <p:blipFill>
          <a:blip r:embed="rId2"/>
          <a:srcRect/>
          <a:stretch>
            <a:fillRect/>
          </a:stretch>
        </p:blipFill>
        <p:spPr bwMode="auto">
          <a:xfrm>
            <a:off x="7924800" y="6019800"/>
            <a:ext cx="762000" cy="685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667</TotalTime>
  <Words>431</Words>
  <Application>Microsoft Office PowerPoint</Application>
  <PresentationFormat>On-screen Show (4:3)</PresentationFormat>
  <Paragraphs>124</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Algerian</vt:lpstr>
      <vt:lpstr>Arial</vt:lpstr>
      <vt:lpstr>Bradley Hand ITC</vt:lpstr>
      <vt:lpstr>Calibri</vt:lpstr>
      <vt:lpstr>Lucida Sans Unicode</vt:lpstr>
      <vt:lpstr>Verdana</vt:lpstr>
      <vt:lpstr>Wingdings 2</vt:lpstr>
      <vt:lpstr>Wingdings 3</vt:lpstr>
      <vt:lpstr>Concourse</vt:lpstr>
      <vt:lpstr>PowerPoint Presentation</vt:lpstr>
      <vt:lpstr>INTRODUCTION The Commission in line with its mandate of registering of Companies, Business Names and Incorporated Trustees in Nigeria has registered the following entities under Part A, B and C of the Act respectively between January 2018 and February 2019. Limited Liability Companies   -99,976 Business Names   -215,310 Incorporated Trustees   -20,181 </vt:lpstr>
      <vt:lpstr>PowerPoint Presentation</vt:lpstr>
      <vt:lpstr>The digitalization of records of these registered entities i.e., Limited Liability Companies, Business     Names and Incorporated Trustees will serve the convenience of our Customers and stakeholders and   achieve the desired delivery benchmarks set by the Commission.  It will enable members of the public carry out searches and due diligence electronically   PUBLIC SENSITIZATION ON REGISTRATION OF BUSINESSES AND REFORM INITIATIVES OF THE COMMISSION The Commission embarked on open market Sensitization/Registration of Businesses for entrepreneurs. This programme flagged off in October, 2017 with the sensitization/on- the-spot registration of Business Names and Companies Incorporation across the 36 States of the Federation. During the exercise, certificates are usually generated on-the-spot and handed over to the customers.</vt:lpstr>
      <vt:lpstr>Aims/Goals………</vt:lpstr>
      <vt:lpstr>  This collaboration has resulted in more awareness and registration of large number of MSMEs on one hand, and inter-agency cooperation with other key stakeholders </vt:lpstr>
      <vt:lpstr> NATIONWIDE MICRO, SMALL AND MEDIUM ENTERPRISES  (MSMEs) CLINICS  </vt:lpstr>
      <vt:lpstr>REVIEW OF THE COMPANIES AND ALLIEDMATTERS ACT (CAMA) 1990  </vt:lpstr>
      <vt:lpstr> BUSINESS INCENTIVE STRATEGY </vt:lpstr>
      <vt:lpstr>Manpower Development……………. Management on its part is continuously training and retraining its manpower to improve skills for greater productivity with a view to attaining the Commission’s ultimate goal of being a World Class Companies Registry.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THE REFORMS AND ACTIVITIES OF THE CORPORATE AFFAIRS COMMISSION</dc:title>
  <dc:creator>baba ahmed</dc:creator>
  <cp:lastModifiedBy>CMC Secretariat</cp:lastModifiedBy>
  <cp:revision>143</cp:revision>
  <dcterms:created xsi:type="dcterms:W3CDTF">2019-02-28T14:21:01Z</dcterms:created>
  <dcterms:modified xsi:type="dcterms:W3CDTF">2019-03-13T15:18:59Z</dcterms:modified>
</cp:coreProperties>
</file>