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79" r:id="rId2"/>
    <p:sldId id="695" r:id="rId3"/>
    <p:sldId id="696" r:id="rId4"/>
    <p:sldId id="698" r:id="rId5"/>
    <p:sldId id="697" r:id="rId6"/>
    <p:sldId id="687" r:id="rId7"/>
    <p:sldId id="393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YOKUNLE ADARALEGBE" initials="AA" lastIdx="0" clrIdx="0">
    <p:extLst>
      <p:ext uri="{19B8F6BF-5375-455C-9EA6-DF929625EA0E}">
        <p15:presenceInfo xmlns:p15="http://schemas.microsoft.com/office/powerpoint/2012/main" userId="S-1-5-21-1952272671-2849572203-292877096-1427" providerId="AD"/>
      </p:ext>
    </p:extLst>
  </p:cmAuthor>
  <p:cmAuthor id="2" name="Abiola RASAQ" initials="AR" lastIdx="2" clrIdx="1">
    <p:extLst>
      <p:ext uri="{19B8F6BF-5375-455C-9EA6-DF929625EA0E}">
        <p15:presenceInfo xmlns:p15="http://schemas.microsoft.com/office/powerpoint/2012/main" userId="S::arasaq@cscs.ng::20f01866-2f00-4ded-8404-8e8c6c609b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F2B0"/>
    <a:srgbClr val="FF0000"/>
    <a:srgbClr val="0000CC"/>
    <a:srgbClr val="FFFF00"/>
    <a:srgbClr val="008000"/>
    <a:srgbClr val="00CC66"/>
    <a:srgbClr val="005828"/>
    <a:srgbClr val="FFFF66"/>
    <a:srgbClr val="004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>
      <p:cViewPr varScale="1">
        <p:scale>
          <a:sx n="59" d="100"/>
          <a:sy n="59" d="100"/>
        </p:scale>
        <p:origin x="12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4" d="100"/>
        <a:sy n="104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</a:rPr>
              <a:t>Volume of transactions (bn units)</a:t>
            </a:r>
          </a:p>
        </c:rich>
      </c:tx>
      <c:layout>
        <c:manualLayout>
          <c:xMode val="edge"/>
          <c:yMode val="edge"/>
          <c:x val="8.8311439434321556E-2"/>
          <c:y val="1.37138513137761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2489671679890454E-2"/>
          <c:y val="9.9339845433017548E-2"/>
          <c:w val="0.93502065664021905"/>
          <c:h val="0.8020343472584715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1.181442606541471E-2"/>
                  <c:y val="-1.05602054270136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E52-4A1E-8B30-59A1B3AAB3A1}"/>
                </c:ext>
              </c:extLst>
            </c:dLbl>
            <c:dLbl>
              <c:idx val="1"/>
              <c:layout>
                <c:manualLayout>
                  <c:x val="-9.0366405353888568E-3"/>
                  <c:y val="1.05337495721170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E52-4A1E-8B30-59A1B3AAB3A1}"/>
                </c:ext>
              </c:extLst>
            </c:dLbl>
            <c:dLbl>
              <c:idx val="2"/>
              <c:layout>
                <c:manualLayout>
                  <c:x val="5.4148827267944119E-17"/>
                  <c:y val="-1.55881676458932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E52-4A1E-8B30-59A1B3AAB3A1}"/>
                </c:ext>
              </c:extLst>
            </c:dLbl>
            <c:dLbl>
              <c:idx val="3"/>
              <c:layout>
                <c:manualLayout>
                  <c:x val="-2.9536065163536774E-3"/>
                  <c:y val="-7.9988467406932971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E52-4A1E-8B30-59A1B3AAB3A1}"/>
                </c:ext>
              </c:extLst>
            </c:dLbl>
            <c:dLbl>
              <c:idx val="4"/>
              <c:layout>
                <c:manualLayout>
                  <c:x val="2.953606516353569E-3"/>
                  <c:y val="-6.08133717609131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E52-4A1E-8B30-59A1B3AAB3A1}"/>
                </c:ext>
              </c:extLst>
            </c:dLbl>
            <c:numFmt formatCode="#,##0.0" sourceLinked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Sheet1!$G$85:$G$89</c:f>
              <c:strCache>
                <c:ptCount val="5"/>
                <c:pt idx="0">
                  <c:v>2018Q2</c:v>
                </c:pt>
                <c:pt idx="1">
                  <c:v>2018Q3</c:v>
                </c:pt>
                <c:pt idx="2">
                  <c:v>2018Q4</c:v>
                </c:pt>
                <c:pt idx="3">
                  <c:v>2019Q1</c:v>
                </c:pt>
                <c:pt idx="4">
                  <c:v>2019Q2</c:v>
                </c:pt>
              </c:strCache>
            </c:strRef>
          </c:cat>
          <c:val>
            <c:numRef>
              <c:f>Sheet1!$H$85:$H$89</c:f>
              <c:numCache>
                <c:formatCode>#,##0.00</c:formatCode>
                <c:ptCount val="5"/>
                <c:pt idx="0">
                  <c:v>23.72</c:v>
                </c:pt>
                <c:pt idx="1">
                  <c:v>17.18</c:v>
                </c:pt>
                <c:pt idx="2">
                  <c:v>14.47</c:v>
                </c:pt>
                <c:pt idx="3" formatCode="General">
                  <c:v>21.93</c:v>
                </c:pt>
                <c:pt idx="4">
                  <c:v>27.26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E52-4A1E-8B30-59A1B3AAB3A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6"/>
        <c:overlap val="-24"/>
        <c:axId val="632319807"/>
        <c:axId val="643445103"/>
      </c:barChart>
      <c:catAx>
        <c:axId val="632319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3445103"/>
        <c:crosses val="autoZero"/>
        <c:auto val="1"/>
        <c:lblAlgn val="ctr"/>
        <c:lblOffset val="100"/>
        <c:noMultiLvlLbl val="0"/>
      </c:catAx>
      <c:valAx>
        <c:axId val="643445103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6323198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</a:rPr>
              <a:t>Value of transaction </a:t>
            </a:r>
            <a:r>
              <a:rPr lang="en-US" sz="1600" b="1" baseline="0" dirty="0">
                <a:solidFill>
                  <a:schemeClr val="tx1"/>
                </a:solidFill>
              </a:rPr>
              <a:t>(</a:t>
            </a:r>
            <a:r>
              <a:rPr lang="en-US" sz="1600" b="1" baseline="0" dirty="0" err="1">
                <a:solidFill>
                  <a:schemeClr val="tx1"/>
                </a:solidFill>
              </a:rPr>
              <a:t>N’bn</a:t>
            </a:r>
            <a:r>
              <a:rPr lang="en-US" sz="1600" b="1" baseline="0" dirty="0">
                <a:solidFill>
                  <a:schemeClr val="tx1"/>
                </a:solidFill>
              </a:rPr>
              <a:t>) </a:t>
            </a:r>
          </a:p>
        </c:rich>
      </c:tx>
      <c:layout>
        <c:manualLayout>
          <c:xMode val="edge"/>
          <c:yMode val="edge"/>
          <c:x val="9.457024668145228E-2"/>
          <c:y val="6.786216286331304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3027667823462503E-2"/>
          <c:y val="0.12958364653205506"/>
          <c:w val="0.93394466435307499"/>
          <c:h val="0.76483949826176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1.5012576283392047E-2"/>
                  <c:y val="-9.3969057525473028E-3"/>
                </c:manualLayout>
              </c:layout>
              <c:numFmt formatCode="#,##0.0" sourceLinked="0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630417087196116"/>
                      <c:h val="5.02858626817149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A2A-443B-A00E-BDE26C43F7EE}"/>
                </c:ext>
              </c:extLst>
            </c:dLbl>
            <c:dLbl>
              <c:idx val="1"/>
              <c:layout>
                <c:manualLayout>
                  <c:x val="9.456977384440398E-3"/>
                  <c:y val="9.75157906436239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A2A-443B-A00E-BDE26C43F7EE}"/>
                </c:ext>
              </c:extLst>
            </c:dLbl>
            <c:dLbl>
              <c:idx val="2"/>
              <c:layout>
                <c:manualLayout>
                  <c:x val="-9.0075457700352288E-3"/>
                  <c:y val="-6.29381484476797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630417087196116"/>
                      <c:h val="5.36789708248806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A2A-443B-A00E-BDE26C43F7EE}"/>
                </c:ext>
              </c:extLst>
            </c:dLbl>
            <c:dLbl>
              <c:idx val="3"/>
              <c:layout>
                <c:manualLayout>
                  <c:x val="6.0050305133568195E-3"/>
                  <c:y val="-1.7076952219426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A2A-443B-A00E-BDE26C43F7EE}"/>
                </c:ext>
              </c:extLst>
            </c:dLbl>
            <c:dLbl>
              <c:idx val="4"/>
              <c:layout>
                <c:manualLayout>
                  <c:x val="6.0050305133567093E-3"/>
                  <c:y val="-2.75429542109413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A2A-443B-A00E-BDE26C43F7EE}"/>
                </c:ext>
              </c:extLst>
            </c:dLbl>
            <c:numFmt formatCode="#,##0.0" sourceLinked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Sheet1!$D$85:$D$89</c:f>
              <c:strCache>
                <c:ptCount val="5"/>
                <c:pt idx="0">
                  <c:v>2018Q2</c:v>
                </c:pt>
                <c:pt idx="1">
                  <c:v>2018Q3</c:v>
                </c:pt>
                <c:pt idx="2">
                  <c:v>2018Q4</c:v>
                </c:pt>
                <c:pt idx="3">
                  <c:v>2019Q1</c:v>
                </c:pt>
                <c:pt idx="4">
                  <c:v>2019Q2</c:v>
                </c:pt>
              </c:strCache>
            </c:strRef>
          </c:cat>
          <c:val>
            <c:numRef>
              <c:f>Sheet1!$E$85:$E$89</c:f>
              <c:numCache>
                <c:formatCode>#,##0.00</c:formatCode>
                <c:ptCount val="5"/>
                <c:pt idx="0">
                  <c:v>361.13</c:v>
                </c:pt>
                <c:pt idx="1">
                  <c:v>219.08</c:v>
                </c:pt>
                <c:pt idx="2">
                  <c:v>210.6</c:v>
                </c:pt>
                <c:pt idx="3" formatCode="0.00">
                  <c:v>214</c:v>
                </c:pt>
                <c:pt idx="4">
                  <c:v>333.05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A2A-443B-A00E-BDE26C43F7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-24"/>
        <c:axId val="139994415"/>
        <c:axId val="636712575"/>
      </c:barChart>
      <c:catAx>
        <c:axId val="1399944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ysClr val="window" lastClr="FFFFFF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712575"/>
        <c:crosses val="autoZero"/>
        <c:auto val="1"/>
        <c:lblAlgn val="ctr"/>
        <c:lblOffset val="100"/>
        <c:noMultiLvlLbl val="0"/>
      </c:catAx>
      <c:valAx>
        <c:axId val="636712575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1399944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5" y="1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E5ABDD5-1DD0-428A-912E-23934F57F65D}" type="datetimeFigureOut">
              <a:rPr lang="en-US" smtClean="0"/>
              <a:t>8/19/2019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5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52DD83F-D286-43C6-89CF-3F8AB135F9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554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5" y="1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3235836-EEDF-4826-88C6-24D867ED7F3C}" type="datetimeFigureOut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5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19DA59-DF62-4E87-BDB0-20DB6113B6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336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9DA59-DF62-4E87-BDB0-20DB6113B67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778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9DA59-DF62-4E87-BDB0-20DB6113B67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035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9DA59-DF62-4E87-BDB0-20DB6113B67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14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9DA59-DF62-4E87-BDB0-20DB6113B67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20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9DA59-DF62-4E87-BDB0-20DB6113B67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635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9DA59-DF62-4E87-BDB0-20DB6113B67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3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5820DB-3675-4978-836D-FD1A8137AB15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9812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57CD08-367B-49D5-B976-1A5CF570E3EB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74D874-EAAA-4DD8-BF3E-2C6889E7482C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C1873F-72FD-4D21-945B-898D732B31BC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31DA91-D92D-4A4F-89F7-A4742D07B7E2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CFD5F8-4AC6-40BA-9B6B-B79D1D17098D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49041D-D491-49D4-8855-4E3790C78F2B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C8614AB-E059-41B4-9365-F25B199669F8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879E58-5471-426B-8A4A-590ECEEFD0AE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055147-CC82-4119-884D-B3EDBCC9A49B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762CD5-62E0-4484-B78D-2AAE408F993F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scs conner edge motif darker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232340" y="0"/>
            <a:ext cx="2911659" cy="2362200"/>
          </a:xfrm>
          <a:prstGeom prst="rect">
            <a:avLst/>
          </a:prstGeom>
        </p:spPr>
      </p:pic>
      <p:pic>
        <p:nvPicPr>
          <p:cNvPr id="4" name="Picture 3" descr="cscs logo 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228600" y="152400"/>
            <a:ext cx="1592943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2ahUKEwjrsqPIiIfkAhUUShUIHee8BtUQjRx6BAgBEAQ&amp;url=/url?sa%3Di%26rct%3Dj%26q%3D%26esrc%3Ds%26source%3Dimages%26cd%3D%26ved%3D%26url%3Dhttps%3A%2F%2Fthenounproject.com%2Fterm%2Fwhistleblower%2F89125%2F%26psig%3DAOvVaw1mDq6P6hAWGrd1h1pUmYa0%26ust%3D1566033079132565&amp;psig=AOvVaw1mDq6P6hAWGrd1h1pUmYa0&amp;ust=156603307913256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477001"/>
            <a:ext cx="723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© CSCS Plc. Al Rights Reserved             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0449D4C-D6DF-42C4-A741-AD7586760DC2}"/>
              </a:ext>
            </a:extLst>
          </p:cNvPr>
          <p:cNvSpPr txBox="1">
            <a:spLocks noChangeArrowheads="1"/>
          </p:cNvSpPr>
          <p:nvPr/>
        </p:nvSpPr>
        <p:spPr>
          <a:xfrm>
            <a:off x="5086350" y="4800600"/>
            <a:ext cx="4057650" cy="914400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altLang="en-US" sz="2700" b="1" i="1" cap="none" dirty="0" err="1">
                <a:solidFill>
                  <a:schemeClr val="tx1">
                    <a:lumMod val="75000"/>
                    <a:lumOff val="25000"/>
                  </a:schemeClr>
                </a:solidFill>
                <a:cs typeface="Aharoni" panose="02010803020104030203" pitchFamily="2" charset="-79"/>
              </a:rPr>
              <a:t>Haruna</a:t>
            </a:r>
            <a:r>
              <a:rPr lang="en-US" altLang="en-US" sz="2700" b="1" i="1" cap="none" dirty="0">
                <a:solidFill>
                  <a:schemeClr val="tx1">
                    <a:lumMod val="75000"/>
                    <a:lumOff val="25000"/>
                  </a:schemeClr>
                </a:solidFill>
                <a:cs typeface="Aharoni" panose="02010803020104030203" pitchFamily="2" charset="-79"/>
              </a:rPr>
              <a:t> </a:t>
            </a:r>
            <a:r>
              <a:rPr lang="en-US" altLang="en-US" sz="2700" b="1" i="1" cap="none" dirty="0" err="1">
                <a:solidFill>
                  <a:schemeClr val="tx1">
                    <a:lumMod val="75000"/>
                    <a:lumOff val="25000"/>
                  </a:schemeClr>
                </a:solidFill>
                <a:cs typeface="Aharoni" panose="02010803020104030203" pitchFamily="2" charset="-79"/>
              </a:rPr>
              <a:t>Jalo-Waziri</a:t>
            </a:r>
            <a:endParaRPr lang="en-US" altLang="en-US" sz="2700" b="1" i="1" cap="none" dirty="0">
              <a:solidFill>
                <a:schemeClr val="tx1">
                  <a:lumMod val="75000"/>
                  <a:lumOff val="25000"/>
                </a:schemeClr>
              </a:solidFill>
              <a:cs typeface="Aharoni" panose="02010803020104030203" pitchFamily="2" charset="-79"/>
            </a:endParaRPr>
          </a:p>
          <a:p>
            <a:pPr algn="r">
              <a:lnSpc>
                <a:spcPct val="100000"/>
              </a:lnSpc>
              <a:defRPr/>
            </a:pPr>
            <a:r>
              <a:rPr lang="en-US" altLang="en-US" sz="1500" b="1" cap="none" dirty="0">
                <a:solidFill>
                  <a:schemeClr val="accent3">
                    <a:lumMod val="50000"/>
                  </a:schemeClr>
                </a:solidFill>
                <a:cs typeface="Aharoni" panose="02010803020104030203" pitchFamily="2" charset="-79"/>
              </a:rPr>
              <a:t>(MD/CEO)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8F7C65D-FFA1-4D06-BE7F-474206020CC6}"/>
              </a:ext>
            </a:extLst>
          </p:cNvPr>
          <p:cNvSpPr/>
          <p:nvPr/>
        </p:nvSpPr>
        <p:spPr>
          <a:xfrm>
            <a:off x="7274985" y="6096000"/>
            <a:ext cx="17709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  <a:defRPr/>
            </a:pPr>
            <a:r>
              <a:rPr lang="en-US" altLang="en-US" sz="1600" b="1" dirty="0">
                <a:cs typeface="Aharoni" panose="02010803020104030203" pitchFamily="2" charset="-79"/>
              </a:rPr>
              <a:t>22nd August, 2019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1828800"/>
            <a:ext cx="8839200" cy="21336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sz="2800" b="1" kern="0" dirty="0">
                <a:solidFill>
                  <a:srgbClr val="336600"/>
                </a:solidFill>
                <a:cs typeface="Arial" panose="020B0604020202020204" pitchFamily="34" charset="0"/>
              </a:rPr>
              <a:t>Second 2019 Capital Market Committee (CMC) Meeting</a:t>
            </a:r>
          </a:p>
          <a:p>
            <a:pPr algn="ctr">
              <a:defRPr/>
            </a:pPr>
            <a:endParaRPr lang="en-US" sz="2400" b="1" kern="0" dirty="0">
              <a:solidFill>
                <a:srgbClr val="336600"/>
              </a:solidFill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sz="2800" b="1" kern="0" dirty="0">
                <a:solidFill>
                  <a:prstClr val="black"/>
                </a:solidFill>
                <a:cs typeface="Arial" panose="020B0604020202020204" pitchFamily="34" charset="0"/>
              </a:rPr>
              <a:t>Highlights of CSCS’ Activities     </a:t>
            </a:r>
          </a:p>
          <a:p>
            <a:pPr algn="ctr">
              <a:defRPr/>
            </a:pPr>
            <a:endParaRPr lang="en-US" sz="2000" b="1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EA11860-9FD8-4462-A00C-83221F6D5017}"/>
              </a:ext>
            </a:extLst>
          </p:cNvPr>
          <p:cNvCxnSpPr>
            <a:cxnSpLocks/>
          </p:cNvCxnSpPr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 w="38100" cmpd="sng">
            <a:solidFill>
              <a:srgbClr val="C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8262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8C69DFDE-400E-4FB4-B3DE-D51168BA1A41}"/>
              </a:ext>
            </a:extLst>
          </p:cNvPr>
          <p:cNvSpPr txBox="1">
            <a:spLocks/>
          </p:cNvSpPr>
          <p:nvPr/>
        </p:nvSpPr>
        <p:spPr>
          <a:xfrm>
            <a:off x="1752600" y="490950"/>
            <a:ext cx="1400781" cy="423450"/>
          </a:xfrm>
          <a:prstGeom prst="rect">
            <a:avLst/>
          </a:prstGeom>
        </p:spPr>
        <p:txBody>
          <a:bodyPr/>
          <a:lstStyle>
            <a:lvl1pPr algn="ctr" defTabSz="1219170" rtl="0" eaLnBrk="1" latinLnBrk="0" hangingPunct="1">
              <a:lnSpc>
                <a:spcPct val="86000"/>
              </a:lnSpc>
              <a:spcBef>
                <a:spcPct val="0"/>
              </a:spcBef>
              <a:buNone/>
              <a:defRPr sz="2800" kern="800" spc="-53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GB" sz="2400" b="1" kern="1200" dirty="0">
                <a:solidFill>
                  <a:srgbClr val="C00000"/>
                </a:solidFill>
                <a:latin typeface="Tw Cen MT" panose="020B0602020104020603" pitchFamily="34" charset="0"/>
                <a:cs typeface="+mn-cs"/>
              </a:rPr>
              <a:t>| </a:t>
            </a:r>
            <a:r>
              <a:rPr lang="en-GB" sz="2400" b="1" kern="1200" dirty="0">
                <a:solidFill>
                  <a:srgbClr val="FF0000"/>
                </a:solidFill>
                <a:latin typeface="Tw Cen MT" panose="020B0602020104020603" pitchFamily="34" charset="0"/>
                <a:cs typeface="+mn-cs"/>
              </a:rPr>
              <a:t>Outline   </a:t>
            </a:r>
            <a:endParaRPr lang="en-US" sz="2400" b="1" kern="1200" dirty="0">
              <a:solidFill>
                <a:srgbClr val="FF0000"/>
              </a:solidFill>
              <a:latin typeface="Tw Cen MT" panose="020B0602020104020603" pitchFamily="34" charset="0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EA9412C-E80C-4264-AF4A-7E9FD7405FAD}"/>
              </a:ext>
            </a:extLst>
          </p:cNvPr>
          <p:cNvGrpSpPr/>
          <p:nvPr/>
        </p:nvGrpSpPr>
        <p:grpSpPr>
          <a:xfrm>
            <a:off x="990600" y="1524000"/>
            <a:ext cx="7543800" cy="469244"/>
            <a:chOff x="2709949" y="4226511"/>
            <a:chExt cx="4605251" cy="93861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1E04710-9897-4D5D-B914-E18B447F2D7C}"/>
                </a:ext>
              </a:extLst>
            </p:cNvPr>
            <p:cNvSpPr txBox="1"/>
            <p:nvPr/>
          </p:nvSpPr>
          <p:spPr>
            <a:xfrm>
              <a:off x="2709949" y="4426361"/>
              <a:ext cx="4605251" cy="73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defTabSz="228554"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01. </a:t>
              </a:r>
              <a:r>
                <a:rPr lang="en-US" b="1" kern="0" dirty="0">
                  <a:solidFill>
                    <a:prstClr val="black"/>
                  </a:solidFill>
                </a:rPr>
                <a:t>Market Update: Depository, Clearing &amp; Settlement Statistics 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ED95B5D-121A-4405-A5B8-E7E8E403CD0B}"/>
                </a:ext>
              </a:extLst>
            </p:cNvPr>
            <p:cNvCxnSpPr>
              <a:cxnSpLocks/>
            </p:cNvCxnSpPr>
            <p:nvPr/>
          </p:nvCxnSpPr>
          <p:spPr>
            <a:xfrm>
              <a:off x="2849649" y="4226511"/>
              <a:ext cx="1187450" cy="0"/>
            </a:xfrm>
            <a:prstGeom prst="line">
              <a:avLst/>
            </a:prstGeom>
            <a:noFill/>
            <a:ln w="85725" cap="rnd" cmpd="sng" algn="ctr">
              <a:solidFill>
                <a:srgbClr val="70AD47">
                  <a:lumMod val="75000"/>
                </a:srgbClr>
              </a:solidFill>
              <a:prstDash val="solid"/>
              <a:round/>
            </a:ln>
            <a:effectLst/>
          </p:spPr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6DBF06E-76C1-464E-B2B2-BA9B379407CF}"/>
              </a:ext>
            </a:extLst>
          </p:cNvPr>
          <p:cNvGrpSpPr/>
          <p:nvPr/>
        </p:nvGrpSpPr>
        <p:grpSpPr>
          <a:xfrm>
            <a:off x="990600" y="2542269"/>
            <a:ext cx="6334157" cy="746244"/>
            <a:chOff x="2709949" y="6263320"/>
            <a:chExt cx="4605251" cy="149268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24155CB-325D-4BF0-8586-C8783E82C512}"/>
                </a:ext>
              </a:extLst>
            </p:cNvPr>
            <p:cNvSpPr txBox="1"/>
            <p:nvPr/>
          </p:nvSpPr>
          <p:spPr>
            <a:xfrm>
              <a:off x="2709949" y="6463172"/>
              <a:ext cx="4605251" cy="1292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defTabSz="228554"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02. </a:t>
              </a:r>
              <a:r>
                <a:rPr lang="en-US" b="1" kern="0" dirty="0">
                  <a:solidFill>
                    <a:prstClr val="black"/>
                  </a:solidFill>
                </a:rPr>
                <a:t>Important Developments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  <a:p>
              <a:pPr marL="0" marR="0" lvl="0" indent="0" defTabSz="22855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FD222BD-9A7B-4F31-B9A5-A60DB0D2A5B1}"/>
                </a:ext>
              </a:extLst>
            </p:cNvPr>
            <p:cNvCxnSpPr>
              <a:cxnSpLocks/>
            </p:cNvCxnSpPr>
            <p:nvPr/>
          </p:nvCxnSpPr>
          <p:spPr>
            <a:xfrm>
              <a:off x="2849649" y="6263320"/>
              <a:ext cx="1905231" cy="0"/>
            </a:xfrm>
            <a:prstGeom prst="line">
              <a:avLst/>
            </a:prstGeom>
            <a:noFill/>
            <a:ln w="85725" cap="rnd" cmpd="sng" algn="ctr">
              <a:solidFill>
                <a:srgbClr val="70AD47">
                  <a:lumMod val="75000"/>
                </a:srgbClr>
              </a:solidFill>
              <a:prstDash val="solid"/>
              <a:round/>
            </a:ln>
            <a:effectLst/>
          </p:spPr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E60CC6E8-E5A3-4A54-923C-C40B4942F439}"/>
              </a:ext>
            </a:extLst>
          </p:cNvPr>
          <p:cNvSpPr txBox="1"/>
          <p:nvPr/>
        </p:nvSpPr>
        <p:spPr>
          <a:xfrm>
            <a:off x="-52691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©2019 Copy right CSCS Plc. Al Rights Reserved                                                                                                                                         	</a:t>
            </a:r>
            <a:r>
              <a:rPr lang="en-US" sz="1200" b="1"/>
              <a:t> </a:t>
            </a:r>
            <a:r>
              <a:rPr lang="en-GB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GB" sz="12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en-GB" sz="1200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Page</a:t>
            </a:r>
            <a:endParaRPr lang="en-GB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69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Chart 36">
            <a:extLst>
              <a:ext uri="{FF2B5EF4-FFF2-40B4-BE49-F238E27FC236}">
                <a16:creationId xmlns:a16="http://schemas.microsoft.com/office/drawing/2014/main" id="{C564999D-73CB-4EB2-9ECE-1EE484EABC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6177089"/>
              </p:ext>
            </p:extLst>
          </p:nvPr>
        </p:nvGraphicFramePr>
        <p:xfrm>
          <a:off x="4791480" y="1137401"/>
          <a:ext cx="4299828" cy="2816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198F6AB7-3250-4AB5-A466-5BD7681287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0922147"/>
              </p:ext>
            </p:extLst>
          </p:nvPr>
        </p:nvGraphicFramePr>
        <p:xfrm>
          <a:off x="228600" y="1137401"/>
          <a:ext cx="4229787" cy="2858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3" name="Title 1"/>
          <p:cNvSpPr txBox="1">
            <a:spLocks/>
          </p:cNvSpPr>
          <p:nvPr/>
        </p:nvSpPr>
        <p:spPr>
          <a:xfrm>
            <a:off x="1404851" y="338550"/>
            <a:ext cx="7725381" cy="423450"/>
          </a:xfrm>
          <a:prstGeom prst="rect">
            <a:avLst/>
          </a:prstGeom>
        </p:spPr>
        <p:txBody>
          <a:bodyPr/>
          <a:lstStyle>
            <a:lvl1pPr algn="ctr" defTabSz="1219170" rtl="0" eaLnBrk="1" latinLnBrk="0" hangingPunct="1">
              <a:lnSpc>
                <a:spcPct val="86000"/>
              </a:lnSpc>
              <a:spcBef>
                <a:spcPct val="0"/>
              </a:spcBef>
              <a:buNone/>
              <a:defRPr sz="2800" kern="800" spc="-53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GB" sz="2200" b="1" kern="1200" dirty="0">
                <a:solidFill>
                  <a:srgbClr val="C00000"/>
                </a:solidFill>
                <a:latin typeface="Tw Cen MT" panose="020B0602020104020603" pitchFamily="34" charset="0"/>
                <a:cs typeface="+mn-cs"/>
              </a:rPr>
              <a:t>  |</a:t>
            </a:r>
            <a:r>
              <a:rPr lang="en-GB" sz="2200" b="1" kern="1200" dirty="0">
                <a:solidFill>
                  <a:srgbClr val="FF0000"/>
                </a:solidFill>
                <a:latin typeface="Tw Cen MT" panose="020B0602020104020603" pitchFamily="34" charset="0"/>
                <a:cs typeface="+mn-cs"/>
              </a:rPr>
              <a:t>Market Update: Clearing &amp; Settlement Statistics in Q2’2019   </a:t>
            </a:r>
            <a:endParaRPr lang="en-US" sz="2200" b="1" kern="1200" dirty="0">
              <a:solidFill>
                <a:srgbClr val="FF0000"/>
              </a:solidFill>
              <a:latin typeface="Tw Cen MT" panose="020B0602020104020603" pitchFamily="34" charset="0"/>
              <a:cs typeface="+mn-cs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CF12ED1-BCEF-436D-BBFC-C26AA94810D9}"/>
              </a:ext>
            </a:extLst>
          </p:cNvPr>
          <p:cNvSpPr txBox="1"/>
          <p:nvPr/>
        </p:nvSpPr>
        <p:spPr>
          <a:xfrm>
            <a:off x="207310" y="6556139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© CSCS Plc. Al Rights Reserved                                                                                                                                         	</a:t>
            </a:r>
            <a:r>
              <a:rPr lang="en-US" sz="1200" b="1" dirty="0"/>
              <a:t> </a:t>
            </a:r>
            <a:r>
              <a:rPr lang="en-GB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en-GB" sz="1200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Page</a:t>
            </a:r>
            <a:endParaRPr lang="en-GB" sz="2000" dirty="0">
              <a:latin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736CBF-7E9C-40A4-84D0-2D6BA069DC3A}"/>
              </a:ext>
            </a:extLst>
          </p:cNvPr>
          <p:cNvCxnSpPr>
            <a:cxnSpLocks/>
          </p:cNvCxnSpPr>
          <p:nvPr/>
        </p:nvCxnSpPr>
        <p:spPr>
          <a:xfrm>
            <a:off x="4572000" y="1066800"/>
            <a:ext cx="0" cy="525780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9CA84AA-D196-4615-A48C-D7303576E29D}"/>
              </a:ext>
            </a:extLst>
          </p:cNvPr>
          <p:cNvSpPr/>
          <p:nvPr/>
        </p:nvSpPr>
        <p:spPr>
          <a:xfrm>
            <a:off x="75692" y="4119829"/>
            <a:ext cx="4345689" cy="2247029"/>
          </a:xfrm>
          <a:prstGeom prst="rect">
            <a:avLst/>
          </a:prstGeom>
          <a:solidFill>
            <a:srgbClr val="CBF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/>
                </a:solidFill>
              </a:rPr>
              <a:t>Trading activity grew in the second quarter of the year, as reflected in the 56% </a:t>
            </a:r>
            <a:r>
              <a:rPr lang="en-US" sz="1400" dirty="0" err="1">
                <a:solidFill>
                  <a:schemeClr val="tx1"/>
                </a:solidFill>
              </a:rPr>
              <a:t>QoQ</a:t>
            </a:r>
            <a:r>
              <a:rPr lang="en-US" sz="1400" dirty="0">
                <a:solidFill>
                  <a:schemeClr val="tx1"/>
                </a:solidFill>
              </a:rPr>
              <a:t> growth in value of transaction cleared in the period, compared to Q1’2019.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en-US" sz="1100" dirty="0">
              <a:solidFill>
                <a:schemeClr val="tx1"/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/>
                </a:solidFill>
              </a:rPr>
              <a:t>Growth reflects listing of MTN shares in May and a one-off transaction in Forte Oil.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en-US" sz="1100" dirty="0">
              <a:solidFill>
                <a:schemeClr val="tx1"/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/>
                </a:solidFill>
              </a:rPr>
              <a:t>Albeit, it remains weak YoY; some 8% decline when compared to Q2’2018 transaction value.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4C3C58D-143C-49BB-AA03-854F3C8A67E1}"/>
              </a:ext>
            </a:extLst>
          </p:cNvPr>
          <p:cNvSpPr txBox="1"/>
          <p:nvPr/>
        </p:nvSpPr>
        <p:spPr>
          <a:xfrm>
            <a:off x="2310242" y="713951"/>
            <a:ext cx="5501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Trading activity – clearing and settlement in Q2 2019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07319E3-6696-4009-B3A7-0CCF0BFB2C1A}"/>
              </a:ext>
            </a:extLst>
          </p:cNvPr>
          <p:cNvCxnSpPr>
            <a:cxnSpLocks/>
          </p:cNvCxnSpPr>
          <p:nvPr/>
        </p:nvCxnSpPr>
        <p:spPr>
          <a:xfrm flipV="1">
            <a:off x="75692" y="6324601"/>
            <a:ext cx="8980008" cy="4225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F362D2AA-170C-4B2F-8427-46076CF2443B}"/>
              </a:ext>
            </a:extLst>
          </p:cNvPr>
          <p:cNvSpPr/>
          <p:nvPr/>
        </p:nvSpPr>
        <p:spPr>
          <a:xfrm>
            <a:off x="4685212" y="4119829"/>
            <a:ext cx="4345689" cy="2181236"/>
          </a:xfrm>
          <a:prstGeom prst="rect">
            <a:avLst/>
          </a:prstGeom>
          <a:solidFill>
            <a:srgbClr val="CBF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/>
                </a:solidFill>
              </a:rPr>
              <a:t>Volume of trades cleared grew 25% </a:t>
            </a:r>
            <a:r>
              <a:rPr lang="en-US" sz="1400" dirty="0" err="1">
                <a:solidFill>
                  <a:schemeClr val="tx1"/>
                </a:solidFill>
              </a:rPr>
              <a:t>QoQ</a:t>
            </a:r>
            <a:r>
              <a:rPr lang="en-US" sz="1400" dirty="0">
                <a:solidFill>
                  <a:schemeClr val="tx1"/>
                </a:solidFill>
              </a:rPr>
              <a:t>, as MTN listing improves market liquidity. Also, one-off trade on Forte Oil (1.9bn units) buoyed trading activity.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en-US" sz="800" dirty="0">
              <a:solidFill>
                <a:schemeClr val="tx1"/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/>
                </a:solidFill>
              </a:rPr>
              <a:t>From a YoY perspective, the volume of transaction cleared in the second quarter was also 15% higher than Q2’2018 statistics, due partly to more trades in a number of small cap stocks.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en-US" sz="600" dirty="0">
              <a:solidFill>
                <a:schemeClr val="tx1"/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/>
                </a:solidFill>
              </a:rPr>
              <a:t>Trades on NSE represents 99% and 96% of value and volume of transactions cleared during the period. </a:t>
            </a:r>
          </a:p>
        </p:txBody>
      </p:sp>
    </p:spTree>
    <p:extLst>
      <p:ext uri="{BB962C8B-B14F-4D97-AF65-F5344CB8AC3E}">
        <p14:creationId xmlns:p14="http://schemas.microsoft.com/office/powerpoint/2010/main" val="1692260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381000"/>
            <a:ext cx="4227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-53" dirty="0">
                <a:solidFill>
                  <a:srgbClr val="FF0000"/>
                </a:solidFill>
                <a:latin typeface="Tw Cen MT" panose="020B0602020104020603" pitchFamily="34" charset="0"/>
                <a:ea typeface="+mj-ea"/>
              </a:rPr>
              <a:t>| Important Developments…1/3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3B71EA-7760-4E1D-9A09-DE1D0B3FA70F}"/>
              </a:ext>
            </a:extLst>
          </p:cNvPr>
          <p:cNvSpPr txBox="1"/>
          <p:nvPr/>
        </p:nvSpPr>
        <p:spPr>
          <a:xfrm>
            <a:off x="-34636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© CSCS Plc. Al Rights Reserved                                                                                                                                         	</a:t>
            </a:r>
            <a:r>
              <a:rPr lang="en-US" sz="1200" b="1" dirty="0"/>
              <a:t> </a:t>
            </a:r>
            <a:r>
              <a:rPr lang="en-GB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en-GB" sz="1200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Page</a:t>
            </a:r>
            <a:endParaRPr lang="en-GB" sz="2000" dirty="0">
              <a:latin typeface="Arial" panose="020B0604020202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283FBCA-4BA6-4CBB-AEB6-AD9650293B48}"/>
              </a:ext>
            </a:extLst>
          </p:cNvPr>
          <p:cNvGrpSpPr/>
          <p:nvPr/>
        </p:nvGrpSpPr>
        <p:grpSpPr>
          <a:xfrm>
            <a:off x="792462" y="3102119"/>
            <a:ext cx="3550938" cy="1764940"/>
            <a:chOff x="14145032" y="7143348"/>
            <a:chExt cx="3895344" cy="3567994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7096EC7-72E4-4289-BDD9-0320A4866A78}"/>
                </a:ext>
              </a:extLst>
            </p:cNvPr>
            <p:cNvSpPr txBox="1"/>
            <p:nvPr/>
          </p:nvSpPr>
          <p:spPr>
            <a:xfrm>
              <a:off x="14529569" y="7143348"/>
              <a:ext cx="2713784" cy="746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228554"/>
              <a:r>
                <a:rPr lang="en-US" b="1" dirty="0">
                  <a:solidFill>
                    <a:srgbClr val="C00000"/>
                  </a:solidFill>
                </a:rPr>
                <a:t>Contact Center 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7141419-E748-4A32-97EA-DD0E66AD9E28}"/>
                </a:ext>
              </a:extLst>
            </p:cNvPr>
            <p:cNvSpPr txBox="1"/>
            <p:nvPr/>
          </p:nvSpPr>
          <p:spPr>
            <a:xfrm>
              <a:off x="14145032" y="7911443"/>
              <a:ext cx="3895344" cy="2799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 defTabSz="228554">
                <a:buClr>
                  <a:srgbClr val="70AD47">
                    <a:lumMod val="50000"/>
                  </a:srgbClr>
                </a:buClr>
                <a:defRPr/>
              </a:pPr>
              <a:r>
                <a:rPr lang="en-US" sz="1400" dirty="0">
                  <a:solidFill>
                    <a:prstClr val="black"/>
                  </a:solidFill>
                </a:rPr>
                <a:t>We have Implemented a CRM Solution to manage customers via multiple communication channels and now run an active contact </a:t>
              </a:r>
              <a:r>
                <a:rPr lang="en-US" sz="1400" dirty="0" err="1">
                  <a:solidFill>
                    <a:prstClr val="black"/>
                  </a:solidFill>
                </a:rPr>
                <a:t>centre</a:t>
              </a:r>
              <a:r>
                <a:rPr lang="en-US" sz="1400" dirty="0">
                  <a:solidFill>
                    <a:prstClr val="black"/>
                  </a:solidFill>
                </a:rPr>
                <a:t> to service clients’ request and resolve complaints </a:t>
              </a:r>
            </a:p>
            <a:p>
              <a:pPr marL="285750" lvl="1" indent="-285750" defTabSz="228554">
                <a:buClr>
                  <a:srgbClr val="70AD47">
                    <a:lumMod val="50000"/>
                  </a:srgbClr>
                </a:buClr>
                <a:buFont typeface="Wingdings" panose="05000000000000000000" pitchFamily="2" charset="2"/>
                <a:buChar char="§"/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1437471-800B-4C9F-917A-EF5A09D31FC3}"/>
              </a:ext>
            </a:extLst>
          </p:cNvPr>
          <p:cNvCxnSpPr>
            <a:cxnSpLocks/>
          </p:cNvCxnSpPr>
          <p:nvPr/>
        </p:nvCxnSpPr>
        <p:spPr>
          <a:xfrm>
            <a:off x="228600" y="4828401"/>
            <a:ext cx="8763000" cy="0"/>
          </a:xfrm>
          <a:prstGeom prst="line">
            <a:avLst/>
          </a:prstGeom>
          <a:ln w="38100" cmpd="sng">
            <a:solidFill>
              <a:srgbClr val="C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94BB4E3-1E13-44B6-BE10-D2D942AE8FDE}"/>
              </a:ext>
            </a:extLst>
          </p:cNvPr>
          <p:cNvCxnSpPr/>
          <p:nvPr/>
        </p:nvCxnSpPr>
        <p:spPr>
          <a:xfrm>
            <a:off x="381000" y="2057400"/>
            <a:ext cx="79248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EEAFE12B-C30A-45CF-AAC3-ECBD214317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419" y="2195204"/>
            <a:ext cx="1831169" cy="97375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A40E110-36B3-4790-B587-1EDD83D0EC5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026" y="2323231"/>
            <a:ext cx="1447800" cy="6858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24E13B56-D4C9-419F-A0C6-F15A03147E75}"/>
              </a:ext>
            </a:extLst>
          </p:cNvPr>
          <p:cNvSpPr txBox="1"/>
          <p:nvPr/>
        </p:nvSpPr>
        <p:spPr>
          <a:xfrm>
            <a:off x="5122026" y="3137356"/>
            <a:ext cx="2409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228554"/>
            <a:r>
              <a:rPr lang="en-US" b="1" dirty="0">
                <a:solidFill>
                  <a:srgbClr val="C00000"/>
                </a:solidFill>
              </a:rPr>
              <a:t>Thomas Murray Rating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0C1CAF8-3150-44C0-9860-57DE0D4C07AA}"/>
              </a:ext>
            </a:extLst>
          </p:cNvPr>
          <p:cNvSpPr txBox="1"/>
          <p:nvPr/>
        </p:nvSpPr>
        <p:spPr>
          <a:xfrm>
            <a:off x="5105400" y="3429000"/>
            <a:ext cx="32461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defTabSz="228554">
              <a:buClr>
                <a:srgbClr val="70AD47">
                  <a:lumMod val="50000"/>
                </a:srgbClr>
              </a:buClr>
              <a:defRPr/>
            </a:pPr>
            <a:r>
              <a:rPr lang="en-US" sz="1400" dirty="0">
                <a:solidFill>
                  <a:prstClr val="black"/>
                </a:solidFill>
              </a:rPr>
              <a:t>CSCS received an overall risk assessment upgrade from ‘A’ to ‘A+’, reinforcing enhanced credibility and strength of our depository, clearing and settlement capabilities. 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77C74A3-2E8D-496A-A968-612B6980E0D4}"/>
              </a:ext>
            </a:extLst>
          </p:cNvPr>
          <p:cNvSpPr txBox="1"/>
          <p:nvPr/>
        </p:nvSpPr>
        <p:spPr>
          <a:xfrm>
            <a:off x="6671878" y="2463792"/>
            <a:ext cx="1176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28554"/>
            <a:r>
              <a:rPr lang="en-US" sz="3200" b="1" dirty="0">
                <a:solidFill>
                  <a:srgbClr val="C00000"/>
                </a:solidFill>
              </a:rPr>
              <a:t>“A+”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B52E265-461E-495C-B5C3-F3E6BB69AC0D}"/>
              </a:ext>
            </a:extLst>
          </p:cNvPr>
          <p:cNvCxnSpPr>
            <a:cxnSpLocks/>
          </p:cNvCxnSpPr>
          <p:nvPr/>
        </p:nvCxnSpPr>
        <p:spPr>
          <a:xfrm>
            <a:off x="4572000" y="2057400"/>
            <a:ext cx="0" cy="277100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4898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381000"/>
            <a:ext cx="4302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-53" dirty="0">
                <a:solidFill>
                  <a:srgbClr val="FF0000"/>
                </a:solidFill>
                <a:latin typeface="Tw Cen MT" panose="020B0602020104020603" pitchFamily="34" charset="0"/>
                <a:ea typeface="+mj-ea"/>
              </a:rPr>
              <a:t>| Important Developments…2/3</a:t>
            </a:r>
            <a:r>
              <a:rPr lang="en-US" sz="2400" b="1" i="1" spc="-53" dirty="0">
                <a:solidFill>
                  <a:srgbClr val="FF0000"/>
                </a:solidFill>
                <a:latin typeface="Tw Cen MT" panose="020B0602020104020603" pitchFamily="34" charset="0"/>
                <a:ea typeface="+mj-ea"/>
              </a:rPr>
              <a:t> </a:t>
            </a:r>
            <a:r>
              <a:rPr lang="en-US" sz="2400" b="1" spc="-53" dirty="0">
                <a:solidFill>
                  <a:srgbClr val="FF0000"/>
                </a:solidFill>
                <a:latin typeface="Tw Cen MT" panose="020B0602020104020603" pitchFamily="34" charset="0"/>
                <a:ea typeface="+mj-ea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3B71EA-7760-4E1D-9A09-DE1D0B3FA70F}"/>
              </a:ext>
            </a:extLst>
          </p:cNvPr>
          <p:cNvSpPr txBox="1"/>
          <p:nvPr/>
        </p:nvSpPr>
        <p:spPr>
          <a:xfrm>
            <a:off x="-34636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©CSCS Plc. Al Rights Reserved                                                                                                                                         	</a:t>
            </a:r>
            <a:r>
              <a:rPr lang="en-US" sz="1200" b="1" dirty="0"/>
              <a:t> </a:t>
            </a:r>
            <a:r>
              <a:rPr lang="en-GB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en-GB" sz="1200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Page</a:t>
            </a:r>
            <a:endParaRPr lang="en-GB" sz="2000" dirty="0">
              <a:latin typeface="Arial" panose="020B0604020202020204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D860A18-2A20-4F6E-B46A-5B9B09C177CF}"/>
              </a:ext>
            </a:extLst>
          </p:cNvPr>
          <p:cNvGrpSpPr/>
          <p:nvPr/>
        </p:nvGrpSpPr>
        <p:grpSpPr>
          <a:xfrm>
            <a:off x="793866" y="2689716"/>
            <a:ext cx="8382000" cy="3229737"/>
            <a:chOff x="1548932" y="2369615"/>
            <a:chExt cx="3477438" cy="2719674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7B4AAF3-A162-4BA8-A51E-437AAC7919F6}"/>
                </a:ext>
              </a:extLst>
            </p:cNvPr>
            <p:cNvSpPr txBox="1"/>
            <p:nvPr/>
          </p:nvSpPr>
          <p:spPr>
            <a:xfrm>
              <a:off x="1548932" y="2768689"/>
              <a:ext cx="3477438" cy="2320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lvl="0" indent="-285750" defTabSz="1422328">
                <a:lnSpc>
                  <a:spcPct val="130000"/>
                </a:lnSpc>
                <a:spcBef>
                  <a:spcPct val="0"/>
                </a:spcBef>
                <a:spcAft>
                  <a:spcPct val="35000"/>
                </a:spcAft>
                <a:buFont typeface="Courier New" panose="02070309020205020404" pitchFamily="49" charset="0"/>
                <a:buChar char="o"/>
                <a:defRPr/>
              </a:pPr>
              <a:r>
                <a:rPr lang="en-US" sz="1300" b="1" kern="0" dirty="0">
                  <a:solidFill>
                    <a:srgbClr val="000000"/>
                  </a:solidFill>
                  <a:latin typeface="Myriad Pro"/>
                  <a:cs typeface="Calibri"/>
                </a:rPr>
                <a:t>Developed a Whistleblowing Portal, in partnership with Deloitte and </a:t>
              </a:r>
              <a:r>
                <a:rPr lang="en-US" sz="1300" b="1" kern="0" dirty="0" err="1">
                  <a:solidFill>
                    <a:srgbClr val="000000"/>
                  </a:solidFill>
                  <a:latin typeface="Myriad Pro"/>
                  <a:cs typeface="Calibri"/>
                </a:rPr>
                <a:t>Touche</a:t>
              </a:r>
              <a:r>
                <a:rPr lang="en-US" sz="1300" b="1" kern="0" dirty="0">
                  <a:solidFill>
                    <a:srgbClr val="000000"/>
                  </a:solidFill>
                  <a:latin typeface="Myriad Pro"/>
                  <a:cs typeface="Calibri"/>
                </a:rPr>
                <a:t> Nigeria. </a:t>
              </a:r>
            </a:p>
            <a:p>
              <a:pPr marL="285750" lvl="0" indent="-285750" defTabSz="1422328">
                <a:lnSpc>
                  <a:spcPct val="130000"/>
                </a:lnSpc>
                <a:spcBef>
                  <a:spcPct val="0"/>
                </a:spcBef>
                <a:spcAft>
                  <a:spcPct val="35000"/>
                </a:spcAft>
                <a:buFont typeface="Courier New" panose="02070309020205020404" pitchFamily="49" charset="0"/>
                <a:buChar char="o"/>
                <a:defRPr/>
              </a:pPr>
              <a:r>
                <a:rPr lang="en-US" sz="1300" b="1" kern="0" dirty="0">
                  <a:solidFill>
                    <a:srgbClr val="000000"/>
                  </a:solidFill>
                  <a:latin typeface="Myriad Pro"/>
                  <a:cs typeface="Calibri"/>
                </a:rPr>
                <a:t>Whistleblowing framework to be hosted on CSCS’ website and a communication plan is being developed to create requisite awareness amongst all categories of market participants. </a:t>
              </a:r>
            </a:p>
            <a:p>
              <a:pPr marL="285750" lvl="0" indent="-285750" defTabSz="1422328">
                <a:lnSpc>
                  <a:spcPct val="130000"/>
                </a:lnSpc>
                <a:spcBef>
                  <a:spcPct val="0"/>
                </a:spcBef>
                <a:spcAft>
                  <a:spcPct val="35000"/>
                </a:spcAft>
                <a:buFont typeface="Courier New" panose="02070309020205020404" pitchFamily="49" charset="0"/>
                <a:buChar char="o"/>
                <a:defRPr/>
              </a:pPr>
              <a:r>
                <a:rPr lang="en-US" sz="1300" b="1" kern="0" dirty="0">
                  <a:solidFill>
                    <a:srgbClr val="000000"/>
                  </a:solidFill>
                  <a:latin typeface="Myriad Pro"/>
                  <a:cs typeface="Calibri"/>
                </a:rPr>
                <a:t>This reinforces our commitment to addressing matters relating to:</a:t>
              </a:r>
            </a:p>
            <a:p>
              <a:pPr marL="285750" lvl="0" indent="-285750" defTabSz="1422328">
                <a:lnSpc>
                  <a:spcPct val="13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§"/>
                <a:defRPr/>
              </a:pPr>
              <a:r>
                <a:rPr lang="en-US" sz="1300" b="1" kern="0" dirty="0">
                  <a:solidFill>
                    <a:srgbClr val="000000"/>
                  </a:solidFill>
                  <a:latin typeface="Myriad Pro"/>
                  <a:cs typeface="Calibri"/>
                </a:rPr>
                <a:t>improper, unethical or inappropriate conduct whilst also defining effective measures for resolving complaints/concerns </a:t>
              </a:r>
            </a:p>
            <a:p>
              <a:pPr marL="285750" lvl="0" indent="-285750" defTabSz="1422328">
                <a:lnSpc>
                  <a:spcPct val="13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§"/>
                <a:defRPr/>
              </a:pPr>
              <a:r>
                <a:rPr lang="en-US" sz="1300" b="1" kern="0" dirty="0">
                  <a:solidFill>
                    <a:srgbClr val="000000"/>
                  </a:solidFill>
                  <a:latin typeface="Myriad Pro"/>
                  <a:cs typeface="Calibri"/>
                </a:rPr>
                <a:t>facilitate investigation of complaints from employees and outsiders about financial malpractices </a:t>
              </a:r>
            </a:p>
            <a:p>
              <a:pPr marL="285750" lvl="0" indent="-285750" defTabSz="1422328">
                <a:lnSpc>
                  <a:spcPct val="13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§"/>
                <a:defRPr/>
              </a:pPr>
              <a:r>
                <a:rPr lang="en-US" sz="1300" b="1" kern="0" dirty="0">
                  <a:solidFill>
                    <a:srgbClr val="000000"/>
                  </a:solidFill>
                  <a:latin typeface="Myriad Pro"/>
                  <a:cs typeface="Calibri"/>
                </a:rPr>
                <a:t>improper conduct or unethical behaviour that undermines CSCS’ SECURE values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37761F0-6CB6-42BE-A895-E876D1FAA2DA}"/>
                </a:ext>
              </a:extLst>
            </p:cNvPr>
            <p:cNvSpPr/>
            <p:nvPr/>
          </p:nvSpPr>
          <p:spPr>
            <a:xfrm>
              <a:off x="1880117" y="2369615"/>
              <a:ext cx="2484945" cy="2850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srgbClr val="007DC5"/>
                  </a:solidFill>
                  <a:latin typeface="Myriad Pro"/>
                </a:rPr>
                <a:t>CSCS Whistle Blowing Platform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7DC5"/>
                </a:solidFill>
                <a:effectLst/>
                <a:uLnTx/>
                <a:uFillTx/>
                <a:latin typeface="Myriad Pro"/>
              </a:endParaRPr>
            </a:p>
          </p:txBody>
        </p:sp>
      </p:grpSp>
      <p:pic>
        <p:nvPicPr>
          <p:cNvPr id="2050" name="Picture 2" descr="Image result for icon for whistle blowing">
            <a:hlinkClick r:id="rId3"/>
            <a:extLst>
              <a:ext uri="{FF2B5EF4-FFF2-40B4-BE49-F238E27FC236}">
                <a16:creationId xmlns:a16="http://schemas.microsoft.com/office/drawing/2014/main" id="{59E57C91-3984-450F-90E1-E657CA68F9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324343"/>
            <a:ext cx="1828800" cy="130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6518C99-4D7B-4A0B-B2FE-488837AD53C1}"/>
              </a:ext>
            </a:extLst>
          </p:cNvPr>
          <p:cNvCxnSpPr>
            <a:cxnSpLocks/>
          </p:cNvCxnSpPr>
          <p:nvPr/>
        </p:nvCxnSpPr>
        <p:spPr>
          <a:xfrm>
            <a:off x="228600" y="6581001"/>
            <a:ext cx="8763000" cy="0"/>
          </a:xfrm>
          <a:prstGeom prst="line">
            <a:avLst/>
          </a:prstGeom>
          <a:ln w="38100" cmpd="sng">
            <a:solidFill>
              <a:srgbClr val="C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723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376535"/>
            <a:ext cx="4302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-53" dirty="0">
                <a:solidFill>
                  <a:srgbClr val="FF0000"/>
                </a:solidFill>
                <a:latin typeface="Tw Cen MT" panose="020B0602020104020603" pitchFamily="34" charset="0"/>
                <a:ea typeface="+mj-ea"/>
              </a:rPr>
              <a:t>| Important Developments…3/3</a:t>
            </a:r>
            <a:r>
              <a:rPr lang="en-US" sz="2400" b="1" i="1" spc="-53" dirty="0">
                <a:solidFill>
                  <a:srgbClr val="FF0000"/>
                </a:solidFill>
                <a:latin typeface="Tw Cen MT" panose="020B0602020104020603" pitchFamily="34" charset="0"/>
                <a:ea typeface="+mj-ea"/>
              </a:rPr>
              <a:t> </a:t>
            </a:r>
            <a:r>
              <a:rPr lang="en-US" sz="2400" b="1" spc="-53" dirty="0">
                <a:solidFill>
                  <a:srgbClr val="FF0000"/>
                </a:solidFill>
                <a:latin typeface="Tw Cen MT" panose="020B0602020104020603" pitchFamily="34" charset="0"/>
                <a:ea typeface="+mj-ea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3B71EA-7760-4E1D-9A09-DE1D0B3FA70F}"/>
              </a:ext>
            </a:extLst>
          </p:cNvPr>
          <p:cNvSpPr txBox="1"/>
          <p:nvPr/>
        </p:nvSpPr>
        <p:spPr>
          <a:xfrm>
            <a:off x="-85942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©CSCS Plc. Al Rights Reserved                                                                                                                                         	</a:t>
            </a:r>
            <a:r>
              <a:rPr lang="en-US" sz="1200" b="1" dirty="0"/>
              <a:t> </a:t>
            </a:r>
            <a:r>
              <a:rPr lang="en-GB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en-GB" sz="1200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Page</a:t>
            </a:r>
            <a:endParaRPr lang="en-GB" sz="2000" dirty="0">
              <a:latin typeface="Arial" panose="020B0604020202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A6D9246-7017-478F-B5FA-1EE0E0CABAD7}"/>
              </a:ext>
            </a:extLst>
          </p:cNvPr>
          <p:cNvGrpSpPr/>
          <p:nvPr/>
        </p:nvGrpSpPr>
        <p:grpSpPr>
          <a:xfrm>
            <a:off x="0" y="1600200"/>
            <a:ext cx="8849932" cy="4800602"/>
            <a:chOff x="1149848" y="857589"/>
            <a:chExt cx="7660826" cy="3832522"/>
          </a:xfrm>
        </p:grpSpPr>
        <p:sp>
          <p:nvSpPr>
            <p:cNvPr id="13" name="Freeform 18">
              <a:extLst>
                <a:ext uri="{FF2B5EF4-FFF2-40B4-BE49-F238E27FC236}">
                  <a16:creationId xmlns:a16="http://schemas.microsoft.com/office/drawing/2014/main" id="{26320CE8-5D6F-48E6-8080-D9D828D8F06A}"/>
                </a:ext>
              </a:extLst>
            </p:cNvPr>
            <p:cNvSpPr/>
            <p:nvPr/>
          </p:nvSpPr>
          <p:spPr>
            <a:xfrm>
              <a:off x="1281772" y="857589"/>
              <a:ext cx="3430737" cy="1570004"/>
            </a:xfrm>
            <a:custGeom>
              <a:avLst/>
              <a:gdLst>
                <a:gd name="connsiteX0" fmla="*/ 0 w 3362494"/>
                <a:gd name="connsiteY0" fmla="*/ 82454 h 824535"/>
                <a:gd name="connsiteX1" fmla="*/ 82454 w 3362494"/>
                <a:gd name="connsiteY1" fmla="*/ 0 h 824535"/>
                <a:gd name="connsiteX2" fmla="*/ 3280041 w 3362494"/>
                <a:gd name="connsiteY2" fmla="*/ 0 h 824535"/>
                <a:gd name="connsiteX3" fmla="*/ 3362495 w 3362494"/>
                <a:gd name="connsiteY3" fmla="*/ 82454 h 824535"/>
                <a:gd name="connsiteX4" fmla="*/ 3362494 w 3362494"/>
                <a:gd name="connsiteY4" fmla="*/ 742082 h 824535"/>
                <a:gd name="connsiteX5" fmla="*/ 3280040 w 3362494"/>
                <a:gd name="connsiteY5" fmla="*/ 824536 h 824535"/>
                <a:gd name="connsiteX6" fmla="*/ 82454 w 3362494"/>
                <a:gd name="connsiteY6" fmla="*/ 824535 h 824535"/>
                <a:gd name="connsiteX7" fmla="*/ 0 w 3362494"/>
                <a:gd name="connsiteY7" fmla="*/ 742081 h 824535"/>
                <a:gd name="connsiteX8" fmla="*/ 0 w 3362494"/>
                <a:gd name="connsiteY8" fmla="*/ 82454 h 824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62494" h="824535">
                  <a:moveTo>
                    <a:pt x="0" y="82454"/>
                  </a:moveTo>
                  <a:cubicBezTo>
                    <a:pt x="0" y="36916"/>
                    <a:pt x="36916" y="0"/>
                    <a:pt x="82454" y="0"/>
                  </a:cubicBezTo>
                  <a:lnTo>
                    <a:pt x="3280041" y="0"/>
                  </a:lnTo>
                  <a:cubicBezTo>
                    <a:pt x="3325579" y="0"/>
                    <a:pt x="3362495" y="36916"/>
                    <a:pt x="3362495" y="82454"/>
                  </a:cubicBezTo>
                  <a:cubicBezTo>
                    <a:pt x="3362495" y="302330"/>
                    <a:pt x="3362494" y="522206"/>
                    <a:pt x="3362494" y="742082"/>
                  </a:cubicBezTo>
                  <a:cubicBezTo>
                    <a:pt x="3362494" y="787620"/>
                    <a:pt x="3325578" y="824536"/>
                    <a:pt x="3280040" y="824536"/>
                  </a:cubicBezTo>
                  <a:lnTo>
                    <a:pt x="82454" y="824535"/>
                  </a:lnTo>
                  <a:cubicBezTo>
                    <a:pt x="36916" y="824535"/>
                    <a:pt x="0" y="787619"/>
                    <a:pt x="0" y="742081"/>
                  </a:cubicBezTo>
                  <a:lnTo>
                    <a:pt x="0" y="82454"/>
                  </a:lnTo>
                  <a:close/>
                </a:path>
              </a:pathLst>
            </a:custGeom>
            <a:solidFill>
              <a:sysClr val="window" lastClr="FFFFFF">
                <a:alpha val="90000"/>
              </a:sysClr>
            </a:solidFill>
            <a:ln w="254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spcFirstLastPara="0" vert="horz" wrap="square" lIns="115589" tIns="115589" rIns="1460587" bIns="390435" numCol="1" spcCol="1270" anchor="ctr" anchorCtr="0">
              <a:noAutofit/>
            </a:bodyPr>
            <a:lstStyle/>
            <a:p>
              <a:pPr marL="228589" marR="0" lvl="1" indent="-228589" defTabSz="1066747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endPara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Myriad Pro"/>
                <a:ea typeface="+mn-ea"/>
                <a:cs typeface="+mn-cs"/>
              </a:endParaRPr>
            </a:p>
          </p:txBody>
        </p:sp>
        <p:sp>
          <p:nvSpPr>
            <p:cNvPr id="14" name="Freeform 19">
              <a:extLst>
                <a:ext uri="{FF2B5EF4-FFF2-40B4-BE49-F238E27FC236}">
                  <a16:creationId xmlns:a16="http://schemas.microsoft.com/office/drawing/2014/main" id="{EA5F776B-2D00-497E-8D43-38B91F8FFF3E}"/>
                </a:ext>
              </a:extLst>
            </p:cNvPr>
            <p:cNvSpPr/>
            <p:nvPr/>
          </p:nvSpPr>
          <p:spPr>
            <a:xfrm>
              <a:off x="5203496" y="2986768"/>
              <a:ext cx="3597888" cy="1703343"/>
            </a:xfrm>
            <a:custGeom>
              <a:avLst/>
              <a:gdLst>
                <a:gd name="connsiteX0" fmla="*/ 0 w 3349487"/>
                <a:gd name="connsiteY0" fmla="*/ 101515 h 1015149"/>
                <a:gd name="connsiteX1" fmla="*/ 101515 w 3349487"/>
                <a:gd name="connsiteY1" fmla="*/ 0 h 1015149"/>
                <a:gd name="connsiteX2" fmla="*/ 3247972 w 3349487"/>
                <a:gd name="connsiteY2" fmla="*/ 0 h 1015149"/>
                <a:gd name="connsiteX3" fmla="*/ 3349487 w 3349487"/>
                <a:gd name="connsiteY3" fmla="*/ 101515 h 1015149"/>
                <a:gd name="connsiteX4" fmla="*/ 3349487 w 3349487"/>
                <a:gd name="connsiteY4" fmla="*/ 913634 h 1015149"/>
                <a:gd name="connsiteX5" fmla="*/ 3247972 w 3349487"/>
                <a:gd name="connsiteY5" fmla="*/ 1015149 h 1015149"/>
                <a:gd name="connsiteX6" fmla="*/ 101515 w 3349487"/>
                <a:gd name="connsiteY6" fmla="*/ 1015149 h 1015149"/>
                <a:gd name="connsiteX7" fmla="*/ 0 w 3349487"/>
                <a:gd name="connsiteY7" fmla="*/ 913634 h 1015149"/>
                <a:gd name="connsiteX8" fmla="*/ 0 w 3349487"/>
                <a:gd name="connsiteY8" fmla="*/ 101515 h 1015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9487" h="1015149">
                  <a:moveTo>
                    <a:pt x="0" y="101515"/>
                  </a:moveTo>
                  <a:cubicBezTo>
                    <a:pt x="0" y="45450"/>
                    <a:pt x="45450" y="0"/>
                    <a:pt x="101515" y="0"/>
                  </a:cubicBezTo>
                  <a:lnTo>
                    <a:pt x="3247972" y="0"/>
                  </a:lnTo>
                  <a:cubicBezTo>
                    <a:pt x="3304037" y="0"/>
                    <a:pt x="3349487" y="45450"/>
                    <a:pt x="3349487" y="101515"/>
                  </a:cubicBezTo>
                  <a:lnTo>
                    <a:pt x="3349487" y="913634"/>
                  </a:lnTo>
                  <a:cubicBezTo>
                    <a:pt x="3349487" y="969699"/>
                    <a:pt x="3304037" y="1015149"/>
                    <a:pt x="3247972" y="1015149"/>
                  </a:cubicBezTo>
                  <a:lnTo>
                    <a:pt x="101515" y="1015149"/>
                  </a:lnTo>
                  <a:cubicBezTo>
                    <a:pt x="45450" y="1015149"/>
                    <a:pt x="0" y="969699"/>
                    <a:pt x="0" y="913634"/>
                  </a:cubicBezTo>
                  <a:lnTo>
                    <a:pt x="0" y="101515"/>
                  </a:lnTo>
                  <a:close/>
                </a:path>
              </a:pathLst>
            </a:custGeom>
            <a:solidFill>
              <a:sysClr val="window" lastClr="FFFFFF">
                <a:alpha val="90000"/>
              </a:sysClr>
            </a:solidFill>
            <a:ln w="254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spcFirstLastPara="0" vert="horz" wrap="square" lIns="1450808" tIns="449396" rIns="111013" bIns="111013" numCol="1" spcCol="1270" anchor="t" anchorCtr="0">
              <a:noAutofit/>
            </a:bodyPr>
            <a:lstStyle/>
            <a:p>
              <a:pPr marL="228589" marR="0" lvl="1" indent="-228589" defTabSz="948219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endParaRPr kumimoji="0" lang="en-IN" sz="1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Myriad Pro"/>
                <a:ea typeface="+mn-ea"/>
                <a:cs typeface="+mn-cs"/>
              </a:endParaRPr>
            </a:p>
          </p:txBody>
        </p:sp>
        <p:sp>
          <p:nvSpPr>
            <p:cNvPr id="15" name="Freeform 21">
              <a:extLst>
                <a:ext uri="{FF2B5EF4-FFF2-40B4-BE49-F238E27FC236}">
                  <a16:creationId xmlns:a16="http://schemas.microsoft.com/office/drawing/2014/main" id="{2179B840-96E3-42F3-9D90-D905A33AD8DD}"/>
                </a:ext>
              </a:extLst>
            </p:cNvPr>
            <p:cNvSpPr/>
            <p:nvPr/>
          </p:nvSpPr>
          <p:spPr>
            <a:xfrm>
              <a:off x="1347733" y="2925934"/>
              <a:ext cx="3417450" cy="1742863"/>
            </a:xfrm>
            <a:custGeom>
              <a:avLst/>
              <a:gdLst>
                <a:gd name="connsiteX0" fmla="*/ 0 w 2741516"/>
                <a:gd name="connsiteY0" fmla="*/ 91600 h 915996"/>
                <a:gd name="connsiteX1" fmla="*/ 91600 w 2741516"/>
                <a:gd name="connsiteY1" fmla="*/ 0 h 915996"/>
                <a:gd name="connsiteX2" fmla="*/ 2649916 w 2741516"/>
                <a:gd name="connsiteY2" fmla="*/ 0 h 915996"/>
                <a:gd name="connsiteX3" fmla="*/ 2741516 w 2741516"/>
                <a:gd name="connsiteY3" fmla="*/ 91600 h 915996"/>
                <a:gd name="connsiteX4" fmla="*/ 2741516 w 2741516"/>
                <a:gd name="connsiteY4" fmla="*/ 824396 h 915996"/>
                <a:gd name="connsiteX5" fmla="*/ 2649916 w 2741516"/>
                <a:gd name="connsiteY5" fmla="*/ 915996 h 915996"/>
                <a:gd name="connsiteX6" fmla="*/ 91600 w 2741516"/>
                <a:gd name="connsiteY6" fmla="*/ 915996 h 915996"/>
                <a:gd name="connsiteX7" fmla="*/ 0 w 2741516"/>
                <a:gd name="connsiteY7" fmla="*/ 824396 h 915996"/>
                <a:gd name="connsiteX8" fmla="*/ 0 w 2741516"/>
                <a:gd name="connsiteY8" fmla="*/ 91600 h 91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41516" h="915996">
                  <a:moveTo>
                    <a:pt x="0" y="91600"/>
                  </a:moveTo>
                  <a:cubicBezTo>
                    <a:pt x="0" y="41011"/>
                    <a:pt x="41011" y="0"/>
                    <a:pt x="91600" y="0"/>
                  </a:cubicBezTo>
                  <a:lnTo>
                    <a:pt x="2649916" y="0"/>
                  </a:lnTo>
                  <a:cubicBezTo>
                    <a:pt x="2700505" y="0"/>
                    <a:pt x="2741516" y="41011"/>
                    <a:pt x="2741516" y="91600"/>
                  </a:cubicBezTo>
                  <a:lnTo>
                    <a:pt x="2741516" y="824396"/>
                  </a:lnTo>
                  <a:cubicBezTo>
                    <a:pt x="2741516" y="874985"/>
                    <a:pt x="2700505" y="915996"/>
                    <a:pt x="2649916" y="915996"/>
                  </a:cubicBezTo>
                  <a:lnTo>
                    <a:pt x="91600" y="915996"/>
                  </a:lnTo>
                  <a:cubicBezTo>
                    <a:pt x="41011" y="915996"/>
                    <a:pt x="0" y="874985"/>
                    <a:pt x="0" y="824396"/>
                  </a:cubicBezTo>
                  <a:lnTo>
                    <a:pt x="0" y="91600"/>
                  </a:lnTo>
                  <a:close/>
                </a:path>
              </a:pathLst>
            </a:custGeom>
            <a:noFill/>
            <a:ln w="254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spcFirstLastPara="0" vert="horz" wrap="square" lIns="118268" tIns="423600" rIns="1214875" bIns="118268" numCol="1" spcCol="1270" anchor="t" anchorCtr="0">
              <a:noAutofit/>
            </a:bodyPr>
            <a:lstStyle/>
            <a:p>
              <a:pPr marL="228589" marR="0" lvl="1" indent="-228589" defTabSz="1066747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endPara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Myriad Pro"/>
                <a:ea typeface="+mn-ea"/>
                <a:cs typeface="+mn-cs"/>
              </a:endParaRPr>
            </a:p>
          </p:txBody>
        </p:sp>
        <p:sp>
          <p:nvSpPr>
            <p:cNvPr id="16" name="Freeform 22">
              <a:extLst>
                <a:ext uri="{FF2B5EF4-FFF2-40B4-BE49-F238E27FC236}">
                  <a16:creationId xmlns:a16="http://schemas.microsoft.com/office/drawing/2014/main" id="{226262E0-3E89-4BCF-9EA2-5981A096F8BA}"/>
                </a:ext>
              </a:extLst>
            </p:cNvPr>
            <p:cNvSpPr/>
            <p:nvPr/>
          </p:nvSpPr>
          <p:spPr>
            <a:xfrm>
              <a:off x="5216182" y="857589"/>
              <a:ext cx="3530881" cy="1520477"/>
            </a:xfrm>
            <a:custGeom>
              <a:avLst/>
              <a:gdLst>
                <a:gd name="connsiteX0" fmla="*/ 0 w 3327332"/>
                <a:gd name="connsiteY0" fmla="*/ 80800 h 807998"/>
                <a:gd name="connsiteX1" fmla="*/ 80800 w 3327332"/>
                <a:gd name="connsiteY1" fmla="*/ 0 h 807998"/>
                <a:gd name="connsiteX2" fmla="*/ 3246532 w 3327332"/>
                <a:gd name="connsiteY2" fmla="*/ 0 h 807998"/>
                <a:gd name="connsiteX3" fmla="*/ 3327332 w 3327332"/>
                <a:gd name="connsiteY3" fmla="*/ 80800 h 807998"/>
                <a:gd name="connsiteX4" fmla="*/ 3327332 w 3327332"/>
                <a:gd name="connsiteY4" fmla="*/ 727198 h 807998"/>
                <a:gd name="connsiteX5" fmla="*/ 3246532 w 3327332"/>
                <a:gd name="connsiteY5" fmla="*/ 807998 h 807998"/>
                <a:gd name="connsiteX6" fmla="*/ 80800 w 3327332"/>
                <a:gd name="connsiteY6" fmla="*/ 807998 h 807998"/>
                <a:gd name="connsiteX7" fmla="*/ 0 w 3327332"/>
                <a:gd name="connsiteY7" fmla="*/ 727198 h 807998"/>
                <a:gd name="connsiteX8" fmla="*/ 0 w 3327332"/>
                <a:gd name="connsiteY8" fmla="*/ 80800 h 807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27332" h="807998">
                  <a:moveTo>
                    <a:pt x="0" y="80800"/>
                  </a:moveTo>
                  <a:cubicBezTo>
                    <a:pt x="0" y="36175"/>
                    <a:pt x="36175" y="0"/>
                    <a:pt x="80800" y="0"/>
                  </a:cubicBezTo>
                  <a:lnTo>
                    <a:pt x="3246532" y="0"/>
                  </a:lnTo>
                  <a:cubicBezTo>
                    <a:pt x="3291157" y="0"/>
                    <a:pt x="3327332" y="36175"/>
                    <a:pt x="3327332" y="80800"/>
                  </a:cubicBezTo>
                  <a:lnTo>
                    <a:pt x="3327332" y="727198"/>
                  </a:lnTo>
                  <a:cubicBezTo>
                    <a:pt x="3327332" y="771823"/>
                    <a:pt x="3291157" y="807998"/>
                    <a:pt x="3246532" y="807998"/>
                  </a:cubicBezTo>
                  <a:lnTo>
                    <a:pt x="80800" y="807998"/>
                  </a:lnTo>
                  <a:cubicBezTo>
                    <a:pt x="36175" y="807998"/>
                    <a:pt x="0" y="771823"/>
                    <a:pt x="0" y="727198"/>
                  </a:cubicBezTo>
                  <a:lnTo>
                    <a:pt x="0" y="80800"/>
                  </a:lnTo>
                  <a:close/>
                </a:path>
              </a:pathLst>
            </a:custGeom>
            <a:solidFill>
              <a:sysClr val="window" lastClr="FFFFFF">
                <a:alpha val="90000"/>
              </a:sysClr>
            </a:solidFill>
            <a:ln w="254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spcFirstLastPara="0" vert="horz" wrap="square" lIns="1446039" tIns="115105" rIns="115105" bIns="384437" numCol="1" spcCol="1270" anchor="t" anchorCtr="0">
              <a:noAutofit/>
            </a:bodyPr>
            <a:lstStyle/>
            <a:p>
              <a:pPr marL="228589" marR="0" lvl="1" indent="-228589" defTabSz="1066747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endParaRPr kumimoji="0" lang="en-IN" sz="1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Myriad Pro"/>
                <a:ea typeface="+mn-ea"/>
                <a:cs typeface="+mn-cs"/>
              </a:endParaRPr>
            </a:p>
            <a:p>
              <a:pPr marL="228589" marR="0" lvl="1" indent="-228589" defTabSz="1066747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endParaRPr kumimoji="0" lang="en-IN" sz="1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Myriad Pro"/>
                <a:ea typeface="+mn-ea"/>
                <a:cs typeface="+mn-cs"/>
              </a:endParaRPr>
            </a:p>
          </p:txBody>
        </p:sp>
        <p:sp>
          <p:nvSpPr>
            <p:cNvPr id="17" name="Freeform 23">
              <a:extLst>
                <a:ext uri="{FF2B5EF4-FFF2-40B4-BE49-F238E27FC236}">
                  <a16:creationId xmlns:a16="http://schemas.microsoft.com/office/drawing/2014/main" id="{2E139369-51A8-48DF-BA62-D45FDA44BA52}"/>
                </a:ext>
              </a:extLst>
            </p:cNvPr>
            <p:cNvSpPr/>
            <p:nvPr/>
          </p:nvSpPr>
          <p:spPr>
            <a:xfrm>
              <a:off x="3524464" y="1040090"/>
              <a:ext cx="1419343" cy="1591132"/>
            </a:xfrm>
            <a:custGeom>
              <a:avLst/>
              <a:gdLst>
                <a:gd name="connsiteX0" fmla="*/ 0 w 1770249"/>
                <a:gd name="connsiteY0" fmla="*/ 1770249 h 1770249"/>
                <a:gd name="connsiteX1" fmla="*/ 1770249 w 1770249"/>
                <a:gd name="connsiteY1" fmla="*/ 0 h 1770249"/>
                <a:gd name="connsiteX2" fmla="*/ 1770249 w 1770249"/>
                <a:gd name="connsiteY2" fmla="*/ 1770249 h 1770249"/>
                <a:gd name="connsiteX3" fmla="*/ 0 w 1770249"/>
                <a:gd name="connsiteY3" fmla="*/ 1770249 h 1770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0249" h="1770249">
                  <a:moveTo>
                    <a:pt x="0" y="1770249"/>
                  </a:moveTo>
                  <a:cubicBezTo>
                    <a:pt x="0" y="792567"/>
                    <a:pt x="792567" y="0"/>
                    <a:pt x="1770249" y="0"/>
                  </a:cubicBezTo>
                  <a:lnTo>
                    <a:pt x="1770249" y="1770249"/>
                  </a:lnTo>
                  <a:lnTo>
                    <a:pt x="0" y="1770249"/>
                  </a:lnTo>
                  <a:close/>
                </a:path>
              </a:pathLst>
            </a:custGeom>
            <a:solidFill>
              <a:srgbClr val="00B050"/>
            </a:solidFill>
            <a:ln w="254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spcFirstLastPara="0" vert="horz" wrap="square" lIns="918909" tIns="918909" rIns="227584" bIns="227584" numCol="1" spcCol="1270" anchor="ctr" anchorCtr="0">
              <a:noAutofit/>
            </a:bodyPr>
            <a:lstStyle/>
            <a:p>
              <a:pPr marL="0" marR="0" lvl="0" indent="0" algn="ctr" defTabSz="1422328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Myriad Pro"/>
                <a:ea typeface="+mn-ea"/>
                <a:cs typeface="+mn-cs"/>
              </a:endParaRPr>
            </a:p>
          </p:txBody>
        </p:sp>
        <p:sp>
          <p:nvSpPr>
            <p:cNvPr id="18" name="Freeform 24">
              <a:extLst>
                <a:ext uri="{FF2B5EF4-FFF2-40B4-BE49-F238E27FC236}">
                  <a16:creationId xmlns:a16="http://schemas.microsoft.com/office/drawing/2014/main" id="{DDC09092-F533-4F9F-A8C6-51BF9421F5A6}"/>
                </a:ext>
              </a:extLst>
            </p:cNvPr>
            <p:cNvSpPr/>
            <p:nvPr/>
          </p:nvSpPr>
          <p:spPr>
            <a:xfrm>
              <a:off x="5010073" y="1040089"/>
              <a:ext cx="1548619" cy="1591132"/>
            </a:xfrm>
            <a:custGeom>
              <a:avLst/>
              <a:gdLst>
                <a:gd name="connsiteX0" fmla="*/ 0 w 1770249"/>
                <a:gd name="connsiteY0" fmla="*/ 1770249 h 1770249"/>
                <a:gd name="connsiteX1" fmla="*/ 1770249 w 1770249"/>
                <a:gd name="connsiteY1" fmla="*/ 0 h 1770249"/>
                <a:gd name="connsiteX2" fmla="*/ 1770249 w 1770249"/>
                <a:gd name="connsiteY2" fmla="*/ 1770249 h 1770249"/>
                <a:gd name="connsiteX3" fmla="*/ 0 w 1770249"/>
                <a:gd name="connsiteY3" fmla="*/ 1770249 h 1770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0249" h="1770249">
                  <a:moveTo>
                    <a:pt x="0" y="0"/>
                  </a:moveTo>
                  <a:cubicBezTo>
                    <a:pt x="977682" y="0"/>
                    <a:pt x="1770249" y="792567"/>
                    <a:pt x="1770249" y="1770249"/>
                  </a:cubicBezTo>
                  <a:lnTo>
                    <a:pt x="0" y="17702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254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spcFirstLastPara="0" vert="horz" wrap="square" lIns="170688" tIns="862013" rIns="862013" bIns="170688" numCol="1" spcCol="1270" anchor="ctr" anchorCtr="0">
              <a:noAutofit/>
            </a:bodyPr>
            <a:lstStyle/>
            <a:p>
              <a:pPr marL="0" marR="0" lvl="0" indent="0" algn="ctr" defTabSz="1066747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Myriad Pro"/>
                <a:ea typeface="+mn-ea"/>
                <a:cs typeface="+mn-cs"/>
              </a:endParaRPr>
            </a:p>
          </p:txBody>
        </p:sp>
        <p:sp>
          <p:nvSpPr>
            <p:cNvPr id="19" name="Freeform 25">
              <a:extLst>
                <a:ext uri="{FF2B5EF4-FFF2-40B4-BE49-F238E27FC236}">
                  <a16:creationId xmlns:a16="http://schemas.microsoft.com/office/drawing/2014/main" id="{75906D85-B034-4559-8807-9D551453F4C7}"/>
                </a:ext>
              </a:extLst>
            </p:cNvPr>
            <p:cNvSpPr/>
            <p:nvPr/>
          </p:nvSpPr>
          <p:spPr>
            <a:xfrm>
              <a:off x="5010073" y="2706477"/>
              <a:ext cx="1548620" cy="1557798"/>
            </a:xfrm>
            <a:custGeom>
              <a:avLst/>
              <a:gdLst>
                <a:gd name="connsiteX0" fmla="*/ 0 w 1770249"/>
                <a:gd name="connsiteY0" fmla="*/ 1770249 h 1770249"/>
                <a:gd name="connsiteX1" fmla="*/ 1770249 w 1770249"/>
                <a:gd name="connsiteY1" fmla="*/ 0 h 1770249"/>
                <a:gd name="connsiteX2" fmla="*/ 1770249 w 1770249"/>
                <a:gd name="connsiteY2" fmla="*/ 1770249 h 1770249"/>
                <a:gd name="connsiteX3" fmla="*/ 0 w 1770249"/>
                <a:gd name="connsiteY3" fmla="*/ 1770249 h 1770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0249" h="1770249">
                  <a:moveTo>
                    <a:pt x="1770249" y="0"/>
                  </a:moveTo>
                  <a:cubicBezTo>
                    <a:pt x="1770249" y="977682"/>
                    <a:pt x="977682" y="1770249"/>
                    <a:pt x="0" y="1770249"/>
                  </a:cubicBezTo>
                  <a:lnTo>
                    <a:pt x="0" y="0"/>
                  </a:lnTo>
                  <a:lnTo>
                    <a:pt x="1770249" y="0"/>
                  </a:lnTo>
                  <a:close/>
                </a:path>
              </a:pathLst>
            </a:custGeom>
            <a:solidFill>
              <a:srgbClr val="00B050"/>
            </a:solidFill>
            <a:ln w="254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spcFirstLastPara="0" vert="horz" wrap="square" lIns="132757" tIns="132759" rIns="824084" bIns="824083" numCol="1" spcCol="1270" anchor="ctr" anchorCtr="0">
              <a:noAutofit/>
            </a:bodyPr>
            <a:lstStyle/>
            <a:p>
              <a:pPr marL="0" marR="0" lvl="0" indent="0" algn="ctr" defTabSz="829693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Myriad Pro"/>
                  <a:ea typeface="+mn-ea"/>
                  <a:cs typeface="+mn-cs"/>
                </a:rPr>
                <a:t>  </a:t>
              </a:r>
            </a:p>
          </p:txBody>
        </p:sp>
        <p:sp>
          <p:nvSpPr>
            <p:cNvPr id="20" name="Freeform 26">
              <a:extLst>
                <a:ext uri="{FF2B5EF4-FFF2-40B4-BE49-F238E27FC236}">
                  <a16:creationId xmlns:a16="http://schemas.microsoft.com/office/drawing/2014/main" id="{75BA24B2-BDBD-4EE0-B0C2-43710D9F4B88}"/>
                </a:ext>
              </a:extLst>
            </p:cNvPr>
            <p:cNvSpPr/>
            <p:nvPr/>
          </p:nvSpPr>
          <p:spPr>
            <a:xfrm>
              <a:off x="3524462" y="2706477"/>
              <a:ext cx="1409867" cy="1557798"/>
            </a:xfrm>
            <a:custGeom>
              <a:avLst/>
              <a:gdLst>
                <a:gd name="connsiteX0" fmla="*/ 0 w 1770249"/>
                <a:gd name="connsiteY0" fmla="*/ 1770249 h 1770249"/>
                <a:gd name="connsiteX1" fmla="*/ 1770249 w 1770249"/>
                <a:gd name="connsiteY1" fmla="*/ 0 h 1770249"/>
                <a:gd name="connsiteX2" fmla="*/ 1770249 w 1770249"/>
                <a:gd name="connsiteY2" fmla="*/ 1770249 h 1770249"/>
                <a:gd name="connsiteX3" fmla="*/ 0 w 1770249"/>
                <a:gd name="connsiteY3" fmla="*/ 1770249 h 1770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0249" h="1770249">
                  <a:moveTo>
                    <a:pt x="1770249" y="1770249"/>
                  </a:moveTo>
                  <a:cubicBezTo>
                    <a:pt x="792567" y="1770249"/>
                    <a:pt x="0" y="977682"/>
                    <a:pt x="0" y="0"/>
                  </a:cubicBezTo>
                  <a:lnTo>
                    <a:pt x="1770249" y="0"/>
                  </a:lnTo>
                  <a:lnTo>
                    <a:pt x="1770249" y="1770249"/>
                  </a:lnTo>
                  <a:close/>
                </a:path>
              </a:pathLst>
            </a:custGeom>
            <a:solidFill>
              <a:srgbClr val="800000"/>
            </a:solidFill>
            <a:ln w="254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spcFirstLastPara="0" vert="horz" wrap="square" lIns="862013" tIns="170688" rIns="170688" bIns="862015" numCol="1" spcCol="1270" anchor="ctr" anchorCtr="0">
              <a:noAutofit/>
            </a:bodyPr>
            <a:lstStyle/>
            <a:p>
              <a:pPr marL="0" marR="0" lvl="0" indent="0" algn="ctr" defTabSz="1066747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Myriad Pro"/>
                <a:ea typeface="+mn-ea"/>
                <a:cs typeface="+mn-cs"/>
              </a:endParaRPr>
            </a:p>
          </p:txBody>
        </p:sp>
        <p:sp>
          <p:nvSpPr>
            <p:cNvPr id="21" name="Circular Arrow 27">
              <a:extLst>
                <a:ext uri="{FF2B5EF4-FFF2-40B4-BE49-F238E27FC236}">
                  <a16:creationId xmlns:a16="http://schemas.microsoft.com/office/drawing/2014/main" id="{97E56C7D-F8FD-4236-9CEE-943CA55486D0}"/>
                </a:ext>
              </a:extLst>
            </p:cNvPr>
            <p:cNvSpPr/>
            <p:nvPr/>
          </p:nvSpPr>
          <p:spPr>
            <a:xfrm>
              <a:off x="4689107" y="2330198"/>
              <a:ext cx="566188" cy="489163"/>
            </a:xfrm>
            <a:prstGeom prst="circularArrow">
              <a:avLst/>
            </a:prstGeom>
            <a:solidFill>
              <a:srgbClr val="0063BE">
                <a:tint val="60000"/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rgbClr val="00B050"/>
              </a:solidFill>
              <a:prstDash val="solid"/>
            </a:ln>
            <a:effectLst/>
          </p:spPr>
        </p:sp>
        <p:sp>
          <p:nvSpPr>
            <p:cNvPr id="22" name="Circular Arrow 28">
              <a:extLst>
                <a:ext uri="{FF2B5EF4-FFF2-40B4-BE49-F238E27FC236}">
                  <a16:creationId xmlns:a16="http://schemas.microsoft.com/office/drawing/2014/main" id="{74D7187D-9A27-40A3-8D86-401CA7215673}"/>
                </a:ext>
              </a:extLst>
            </p:cNvPr>
            <p:cNvSpPr/>
            <p:nvPr/>
          </p:nvSpPr>
          <p:spPr>
            <a:xfrm rot="10800000">
              <a:off x="4689107" y="2518338"/>
              <a:ext cx="566188" cy="489163"/>
            </a:xfrm>
            <a:prstGeom prst="circularArrow">
              <a:avLst/>
            </a:prstGeom>
            <a:solidFill>
              <a:srgbClr val="0063BE">
                <a:tint val="60000"/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rgbClr val="00B050"/>
              </a:solidFill>
              <a:prstDash val="solid"/>
            </a:ln>
            <a:effectLst/>
          </p:spPr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899F1CB-4BAA-407F-86D7-9F7FCDBC452E}"/>
                </a:ext>
              </a:extLst>
            </p:cNvPr>
            <p:cNvSpPr txBox="1"/>
            <p:nvPr/>
          </p:nvSpPr>
          <p:spPr>
            <a:xfrm>
              <a:off x="3656387" y="1320685"/>
              <a:ext cx="1411383" cy="117941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en-US" kern="0" dirty="0">
                  <a:solidFill>
                    <a:prstClr val="white"/>
                  </a:solidFill>
                </a:rPr>
                <a:t>Direct </a:t>
              </a:r>
            </a:p>
            <a:p>
              <a:pPr lvl="0" algn="ctr">
                <a:defRPr/>
              </a:pPr>
              <a:r>
                <a:rPr lang="en-US" kern="0" dirty="0">
                  <a:solidFill>
                    <a:prstClr val="white"/>
                  </a:solidFill>
                </a:rPr>
                <a:t>Cash Settlement  as at 9</a:t>
              </a:r>
              <a:r>
                <a:rPr lang="en-US" kern="0" baseline="30000" dirty="0">
                  <a:solidFill>
                    <a:prstClr val="white"/>
                  </a:solidFill>
                </a:rPr>
                <a:t>th</a:t>
              </a:r>
              <a:r>
                <a:rPr lang="en-US" kern="0" dirty="0">
                  <a:solidFill>
                    <a:prstClr val="white"/>
                  </a:solidFill>
                </a:rPr>
                <a:t> August, 2019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69A40E0-716C-4E82-AB1E-D44284CEA9B8}"/>
                </a:ext>
              </a:extLst>
            </p:cNvPr>
            <p:cNvSpPr txBox="1"/>
            <p:nvPr/>
          </p:nvSpPr>
          <p:spPr>
            <a:xfrm>
              <a:off x="4939755" y="1465926"/>
              <a:ext cx="1411383" cy="73713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en-IN" kern="0" dirty="0">
                  <a:solidFill>
                    <a:prstClr val="white"/>
                  </a:solidFill>
                </a:rPr>
                <a:t>Report on Instant Notification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65C81F4-CB53-4FA6-BE80-C50F608309F4}"/>
                </a:ext>
              </a:extLst>
            </p:cNvPr>
            <p:cNvSpPr txBox="1"/>
            <p:nvPr/>
          </p:nvSpPr>
          <p:spPr>
            <a:xfrm>
              <a:off x="3524463" y="2918804"/>
              <a:ext cx="1406873" cy="51599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en-IN" kern="0" dirty="0">
                  <a:solidFill>
                    <a:prstClr val="white"/>
                  </a:solidFill>
                </a:rPr>
                <a:t>Cyber Security Workshop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1D09B26-1F4D-46D8-978F-03C1970A5FC5}"/>
                </a:ext>
              </a:extLst>
            </p:cNvPr>
            <p:cNvSpPr txBox="1"/>
            <p:nvPr/>
          </p:nvSpPr>
          <p:spPr>
            <a:xfrm>
              <a:off x="4944576" y="2953499"/>
              <a:ext cx="1557444" cy="51599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en-IN" kern="0" dirty="0">
                  <a:solidFill>
                    <a:prstClr val="white"/>
                  </a:solidFill>
                </a:rPr>
                <a:t>Fixed Income Automation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9C7C74A-97D0-4BC0-B9B0-2BBDE946A9CB}"/>
                </a:ext>
              </a:extLst>
            </p:cNvPr>
            <p:cNvSpPr txBox="1"/>
            <p:nvPr/>
          </p:nvSpPr>
          <p:spPr>
            <a:xfrm>
              <a:off x="1149848" y="1100924"/>
              <a:ext cx="2704422" cy="58970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380886" lvl="0" indent="-230649">
                <a:buFont typeface="Arial" panose="020B0604020202020204" pitchFamily="34" charset="0"/>
                <a:buChar char="•"/>
                <a:defRPr/>
              </a:pPr>
              <a:r>
                <a:rPr lang="en-US" sz="1400" kern="0" dirty="0">
                  <a:solidFill>
                    <a:srgbClr val="000000"/>
                  </a:solidFill>
                </a:rPr>
                <a:t>No. of DCS Created – 5, 816</a:t>
              </a:r>
            </a:p>
            <a:p>
              <a:pPr marL="380886" lvl="0" indent="-230649">
                <a:buFont typeface="Arial" panose="020B0604020202020204" pitchFamily="34" charset="0"/>
                <a:buChar char="•"/>
                <a:defRPr/>
              </a:pPr>
              <a:r>
                <a:rPr lang="en-US" sz="1400" kern="0" dirty="0">
                  <a:solidFill>
                    <a:srgbClr val="000000"/>
                  </a:solidFill>
                </a:rPr>
                <a:t>No. of DCS requests pending – 50</a:t>
              </a:r>
            </a:p>
            <a:p>
              <a:pPr marL="380886" lvl="0" indent="-230649">
                <a:buFont typeface="Arial" panose="020B0604020202020204" pitchFamily="34" charset="0"/>
                <a:buChar char="•"/>
                <a:defRPr/>
              </a:pPr>
              <a:r>
                <a:rPr lang="en-US" sz="1400" kern="0" dirty="0">
                  <a:solidFill>
                    <a:srgbClr val="000000"/>
                  </a:solidFill>
                </a:rPr>
                <a:t>No. of DCS received so far – 818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4789D17-ED6E-4F08-8B4A-133502C6A336}"/>
                </a:ext>
              </a:extLst>
            </p:cNvPr>
            <p:cNvSpPr txBox="1"/>
            <p:nvPr/>
          </p:nvSpPr>
          <p:spPr>
            <a:xfrm>
              <a:off x="6162923" y="1130058"/>
              <a:ext cx="2584139" cy="76170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380886" lvl="0" indent="-230649">
                <a:buFont typeface="Arial" panose="020B0604020202020204" pitchFamily="34" charset="0"/>
                <a:buChar char="•"/>
                <a:defRPr/>
              </a:pPr>
              <a:r>
                <a:rPr lang="en-US" sz="1400" kern="0" dirty="0">
                  <a:solidFill>
                    <a:srgbClr val="000000"/>
                  </a:solidFill>
                </a:rPr>
                <a:t>Both mail and SMS notifications have been activated</a:t>
              </a:r>
            </a:p>
            <a:p>
              <a:pPr marL="380886" lvl="0" indent="-230649">
                <a:buFont typeface="Arial" panose="020B0604020202020204" pitchFamily="34" charset="0"/>
                <a:buChar char="•"/>
                <a:defRPr/>
              </a:pPr>
              <a:r>
                <a:rPr lang="en-US" sz="1400" kern="0" dirty="0">
                  <a:solidFill>
                    <a:srgbClr val="000000"/>
                  </a:solidFill>
                </a:rPr>
                <a:t>No. of accounts created (Jan to 9</a:t>
              </a:r>
              <a:r>
                <a:rPr lang="en-US" sz="1400" kern="0" baseline="30000" dirty="0">
                  <a:solidFill>
                    <a:srgbClr val="000000"/>
                  </a:solidFill>
                </a:rPr>
                <a:t>th</a:t>
              </a:r>
              <a:r>
                <a:rPr lang="en-US" sz="1400" kern="0" dirty="0">
                  <a:solidFill>
                    <a:srgbClr val="000000"/>
                  </a:solidFill>
                </a:rPr>
                <a:t> August, 2019) =  13,909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3836745-7F97-479A-B059-0DFFA1A2CF9C}"/>
                </a:ext>
              </a:extLst>
            </p:cNvPr>
            <p:cNvSpPr txBox="1"/>
            <p:nvPr/>
          </p:nvSpPr>
          <p:spPr>
            <a:xfrm>
              <a:off x="6502020" y="3331030"/>
              <a:ext cx="2308654" cy="76170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400" kern="0" dirty="0">
                  <a:solidFill>
                    <a:srgbClr val="000000"/>
                  </a:solidFill>
                </a:rPr>
                <a:t>System development and integration for Fixed Income Automation has been completed to serve the market need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15A72E9-7CAD-4F9D-9398-C4DB817A0ACF}"/>
                </a:ext>
              </a:extLst>
            </p:cNvPr>
            <p:cNvSpPr txBox="1"/>
            <p:nvPr/>
          </p:nvSpPr>
          <p:spPr>
            <a:xfrm>
              <a:off x="1281771" y="3158575"/>
              <a:ext cx="2506537" cy="11057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US" sz="1400" kern="0" dirty="0">
                  <a:solidFill>
                    <a:srgbClr val="000000"/>
                  </a:solidFill>
                </a:rPr>
                <a:t>We organized a Cyber Security workshop to create awareness and emphasize the understanding of the potential impact of disruptive Cyber security in the capital market</a:t>
              </a:r>
            </a:p>
          </p:txBody>
        </p: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6ACF990-45D3-4534-BBC8-3C0BBF30D7E0}"/>
              </a:ext>
            </a:extLst>
          </p:cNvPr>
          <p:cNvCxnSpPr>
            <a:cxnSpLocks/>
          </p:cNvCxnSpPr>
          <p:nvPr/>
        </p:nvCxnSpPr>
        <p:spPr>
          <a:xfrm>
            <a:off x="76200" y="6581001"/>
            <a:ext cx="8862709" cy="0"/>
          </a:xfrm>
          <a:prstGeom prst="line">
            <a:avLst/>
          </a:prstGeom>
          <a:ln w="38100" cmpd="sng">
            <a:solidFill>
              <a:srgbClr val="C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020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4953000"/>
            <a:ext cx="4648200" cy="1676400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altLang="en-US" sz="2000" b="1" cap="none" dirty="0">
              <a:cs typeface="Arial" panose="020B0604020202020204" pitchFamily="34" charset="0"/>
            </a:endParaRPr>
          </a:p>
          <a:p>
            <a:pPr algn="l">
              <a:defRPr/>
            </a:pPr>
            <a:endParaRPr lang="en-US" altLang="en-US" sz="1200" b="1" cap="none" dirty="0">
              <a:cs typeface="Arial" panose="020B0604020202020204" pitchFamily="34" charset="0"/>
            </a:endParaRPr>
          </a:p>
          <a:p>
            <a:pPr algn="l">
              <a:defRPr/>
            </a:pPr>
            <a:endParaRPr lang="en-US" altLang="en-US" sz="2000" b="1" cap="none" dirty="0">
              <a:cs typeface="Arial" panose="020B0604020202020204" pitchFamily="34" charset="0"/>
            </a:endParaRPr>
          </a:p>
          <a:p>
            <a:pPr algn="l">
              <a:defRPr/>
            </a:pPr>
            <a:endParaRPr lang="en-US" altLang="en-US" sz="2000" b="1" cap="none" dirty="0">
              <a:cs typeface="Arial" panose="020B0604020202020204" pitchFamily="34" charset="0"/>
            </a:endParaRPr>
          </a:p>
          <a:p>
            <a:pPr algn="l">
              <a:defRPr/>
            </a:pPr>
            <a:endParaRPr lang="en-US" altLang="en-US" sz="1600" b="1" cap="none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488668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©CSCS Plc. Al Rights Reserved                                                                                                                                         	</a:t>
            </a:r>
            <a:r>
              <a:rPr lang="en-US" sz="1200" b="1" dirty="0"/>
              <a:t> </a:t>
            </a:r>
            <a:r>
              <a:rPr lang="en-GB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| </a:t>
            </a:r>
            <a:r>
              <a:rPr lang="en-GB" sz="1200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Page</a:t>
            </a:r>
            <a:endParaRPr lang="en-GB" sz="2000" dirty="0">
              <a:latin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438400"/>
            <a:ext cx="50292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275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36740</TotalTime>
  <Words>568</Words>
  <Application>Microsoft Office PowerPoint</Application>
  <PresentationFormat>On-screen Show (4:3)</PresentationFormat>
  <Paragraphs>77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Aharoni</vt:lpstr>
      <vt:lpstr>Arial</vt:lpstr>
      <vt:lpstr>Calibri</vt:lpstr>
      <vt:lpstr>Candara</vt:lpstr>
      <vt:lpstr>Courier New</vt:lpstr>
      <vt:lpstr>Myriad Pro</vt:lpstr>
      <vt:lpstr>Times New Roman</vt:lpstr>
      <vt:lpstr>Tw Cen MT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Sunny Ukeachu</dc:creator>
  <cp:lastModifiedBy>CMC Secretariat</cp:lastModifiedBy>
  <cp:revision>823</cp:revision>
  <cp:lastPrinted>2019-03-18T14:38:09Z</cp:lastPrinted>
  <dcterms:created xsi:type="dcterms:W3CDTF">2014-08-25T17:17:31Z</dcterms:created>
  <dcterms:modified xsi:type="dcterms:W3CDTF">2019-08-19T13:50:23Z</dcterms:modified>
</cp:coreProperties>
</file>