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autoCompressPictures="0">
  <p:sldMasterIdLst>
    <p:sldMasterId id="2147483869" r:id="rId5"/>
  </p:sldMasterIdLst>
  <p:notesMasterIdLst>
    <p:notesMasterId r:id="rId14"/>
  </p:notesMasterIdLst>
  <p:handoutMasterIdLst>
    <p:handoutMasterId r:id="rId15"/>
  </p:handoutMasterIdLst>
  <p:sldIdLst>
    <p:sldId id="263" r:id="rId6"/>
    <p:sldId id="266" r:id="rId7"/>
    <p:sldId id="271" r:id="rId8"/>
    <p:sldId id="269" r:id="rId9"/>
    <p:sldId id="274" r:id="rId10"/>
    <p:sldId id="273" r:id="rId11"/>
    <p:sldId id="275" r:id="rId12"/>
    <p:sldId id="272" r:id="rId13"/>
  </p:sldIdLst>
  <p:sldSz cx="12192000" cy="6858000"/>
  <p:notesSz cx="6881813"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8000"/>
    <a:srgbClr val="FFFFFF"/>
    <a:srgbClr val="57C70B"/>
    <a:srgbClr val="CEFFBD"/>
    <a:srgbClr val="CAE9FE"/>
    <a:srgbClr val="91D1FD"/>
    <a:srgbClr val="49CEFD"/>
    <a:srgbClr val="B0EAFE"/>
    <a:srgbClr val="C5C5C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BDBED569-4797-4DF1-A0F4-6AAB3CD982D8}" styleName="Light Style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822" autoAdjust="0"/>
    <p:restoredTop sz="94231" autoAdjust="0"/>
  </p:normalViewPr>
  <p:slideViewPr>
    <p:cSldViewPr snapToGrid="0">
      <p:cViewPr varScale="1">
        <p:scale>
          <a:sx n="60" d="100"/>
          <a:sy n="60" d="100"/>
        </p:scale>
        <p:origin x="462" y="42"/>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1.xml"/><Relationship Id="rId15" Type="http://schemas.openxmlformats.org/officeDocument/2006/relationships/handoutMaster" Target="handoutMasters/handoutMaster1.xml"/><Relationship Id="rId10" Type="http://schemas.openxmlformats.org/officeDocument/2006/relationships/slide" Target="slides/slide5.xml"/><Relationship Id="rId19" Type="http://schemas.openxmlformats.org/officeDocument/2006/relationships/tableStyles" Target="tableStyles.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9" y="2"/>
            <a:ext cx="2982119" cy="466434"/>
          </a:xfrm>
          <a:prstGeom prst="rect">
            <a:avLst/>
          </a:prstGeom>
        </p:spPr>
        <p:txBody>
          <a:bodyPr vert="horz" lIns="93165" tIns="46581" rIns="93165" bIns="46581" rtlCol="0"/>
          <a:lstStyle>
            <a:lvl1pPr algn="l">
              <a:defRPr sz="1200"/>
            </a:lvl1pPr>
          </a:lstStyle>
          <a:p>
            <a:endParaRPr lang="en-US"/>
          </a:p>
        </p:txBody>
      </p:sp>
      <p:sp>
        <p:nvSpPr>
          <p:cNvPr id="3" name="Date Placeholder 2"/>
          <p:cNvSpPr>
            <a:spLocks noGrp="1"/>
          </p:cNvSpPr>
          <p:nvPr>
            <p:ph type="dt" sz="quarter" idx="1"/>
          </p:nvPr>
        </p:nvSpPr>
        <p:spPr>
          <a:xfrm>
            <a:off x="3898111" y="2"/>
            <a:ext cx="2982119" cy="466434"/>
          </a:xfrm>
          <a:prstGeom prst="rect">
            <a:avLst/>
          </a:prstGeom>
        </p:spPr>
        <p:txBody>
          <a:bodyPr vert="horz" lIns="93165" tIns="46581" rIns="93165" bIns="46581" rtlCol="0"/>
          <a:lstStyle>
            <a:lvl1pPr algn="r">
              <a:defRPr sz="1200"/>
            </a:lvl1pPr>
          </a:lstStyle>
          <a:p>
            <a:fld id="{713A6F0C-1D85-4786-8AD4-CE100CA5CEB1}" type="datetimeFigureOut">
              <a:rPr lang="en-US" smtClean="0"/>
              <a:pPr/>
              <a:t>8/20/2019</a:t>
            </a:fld>
            <a:endParaRPr lang="en-US"/>
          </a:p>
        </p:txBody>
      </p:sp>
      <p:sp>
        <p:nvSpPr>
          <p:cNvPr id="4" name="Footer Placeholder 3"/>
          <p:cNvSpPr>
            <a:spLocks noGrp="1"/>
          </p:cNvSpPr>
          <p:nvPr>
            <p:ph type="ftr" sz="quarter" idx="2"/>
          </p:nvPr>
        </p:nvSpPr>
        <p:spPr>
          <a:xfrm>
            <a:off x="9" y="8829974"/>
            <a:ext cx="2982119" cy="466433"/>
          </a:xfrm>
          <a:prstGeom prst="rect">
            <a:avLst/>
          </a:prstGeom>
        </p:spPr>
        <p:txBody>
          <a:bodyPr vert="horz" lIns="93165" tIns="46581" rIns="93165" bIns="46581" rtlCol="0" anchor="b"/>
          <a:lstStyle>
            <a:lvl1pPr algn="l">
              <a:defRPr sz="1200"/>
            </a:lvl1pPr>
          </a:lstStyle>
          <a:p>
            <a:endParaRPr lang="en-US"/>
          </a:p>
        </p:txBody>
      </p:sp>
      <p:sp>
        <p:nvSpPr>
          <p:cNvPr id="5" name="Slide Number Placeholder 4"/>
          <p:cNvSpPr>
            <a:spLocks noGrp="1"/>
          </p:cNvSpPr>
          <p:nvPr>
            <p:ph type="sldNum" sz="quarter" idx="3"/>
          </p:nvPr>
        </p:nvSpPr>
        <p:spPr>
          <a:xfrm>
            <a:off x="3898111" y="8829974"/>
            <a:ext cx="2982119" cy="466433"/>
          </a:xfrm>
          <a:prstGeom prst="rect">
            <a:avLst/>
          </a:prstGeom>
        </p:spPr>
        <p:txBody>
          <a:bodyPr vert="horz" lIns="93165" tIns="46581" rIns="93165" bIns="46581" rtlCol="0" anchor="b"/>
          <a:lstStyle>
            <a:lvl1pPr algn="r">
              <a:defRPr sz="1200"/>
            </a:lvl1pPr>
          </a:lstStyle>
          <a:p>
            <a:fld id="{9C8DCF70-4DA4-4A0B-8BFC-729FAF55A4E2}" type="slidenum">
              <a:rPr lang="en-US" smtClean="0"/>
              <a:pPr/>
              <a:t>‹#›</a:t>
            </a:fld>
            <a:endParaRPr lang="en-US"/>
          </a:p>
        </p:txBody>
      </p:sp>
    </p:spTree>
    <p:extLst>
      <p:ext uri="{BB962C8B-B14F-4D97-AF65-F5344CB8AC3E}">
        <p14:creationId xmlns:p14="http://schemas.microsoft.com/office/powerpoint/2010/main" val="163752502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7" y="6"/>
            <a:ext cx="2982744" cy="466725"/>
          </a:xfrm>
          <a:prstGeom prst="rect">
            <a:avLst/>
          </a:prstGeom>
        </p:spPr>
        <p:txBody>
          <a:bodyPr vert="horz" lIns="91428" tIns="45714" rIns="91428" bIns="45714" rtlCol="0"/>
          <a:lstStyle>
            <a:lvl1pPr algn="l">
              <a:defRPr sz="1200"/>
            </a:lvl1pPr>
          </a:lstStyle>
          <a:p>
            <a:endParaRPr lang="en-US"/>
          </a:p>
        </p:txBody>
      </p:sp>
      <p:sp>
        <p:nvSpPr>
          <p:cNvPr id="3" name="Date Placeholder 2"/>
          <p:cNvSpPr>
            <a:spLocks noGrp="1"/>
          </p:cNvSpPr>
          <p:nvPr>
            <p:ph type="dt" idx="1"/>
          </p:nvPr>
        </p:nvSpPr>
        <p:spPr>
          <a:xfrm>
            <a:off x="3897517" y="6"/>
            <a:ext cx="2982744" cy="466725"/>
          </a:xfrm>
          <a:prstGeom prst="rect">
            <a:avLst/>
          </a:prstGeom>
        </p:spPr>
        <p:txBody>
          <a:bodyPr vert="horz" lIns="91428" tIns="45714" rIns="91428" bIns="45714" rtlCol="0"/>
          <a:lstStyle>
            <a:lvl1pPr algn="r">
              <a:defRPr sz="1200"/>
            </a:lvl1pPr>
          </a:lstStyle>
          <a:p>
            <a:fld id="{834B58B9-70DF-4937-923E-583DE72A5979}" type="datetimeFigureOut">
              <a:rPr lang="en-US" smtClean="0"/>
              <a:pPr/>
              <a:t>8/20/2019</a:t>
            </a:fld>
            <a:endParaRPr lang="en-US"/>
          </a:p>
        </p:txBody>
      </p:sp>
      <p:sp>
        <p:nvSpPr>
          <p:cNvPr id="4" name="Slide Image Placeholder 3"/>
          <p:cNvSpPr>
            <a:spLocks noGrp="1" noRot="1" noChangeAspect="1"/>
          </p:cNvSpPr>
          <p:nvPr>
            <p:ph type="sldImg" idx="2"/>
          </p:nvPr>
        </p:nvSpPr>
        <p:spPr>
          <a:xfrm>
            <a:off x="652463" y="1160463"/>
            <a:ext cx="5576887" cy="3138487"/>
          </a:xfrm>
          <a:prstGeom prst="rect">
            <a:avLst/>
          </a:prstGeom>
          <a:noFill/>
          <a:ln w="12700">
            <a:solidFill>
              <a:prstClr val="black"/>
            </a:solidFill>
          </a:ln>
        </p:spPr>
        <p:txBody>
          <a:bodyPr vert="horz" lIns="91428" tIns="45714" rIns="91428" bIns="45714" rtlCol="0" anchor="ctr"/>
          <a:lstStyle/>
          <a:p>
            <a:endParaRPr lang="en-US"/>
          </a:p>
        </p:txBody>
      </p:sp>
      <p:sp>
        <p:nvSpPr>
          <p:cNvPr id="5" name="Notes Placeholder 4"/>
          <p:cNvSpPr>
            <a:spLocks noGrp="1"/>
          </p:cNvSpPr>
          <p:nvPr>
            <p:ph type="body" sz="quarter" idx="3"/>
          </p:nvPr>
        </p:nvSpPr>
        <p:spPr>
          <a:xfrm>
            <a:off x="688808" y="4473586"/>
            <a:ext cx="5504204" cy="3660774"/>
          </a:xfrm>
          <a:prstGeom prst="rect">
            <a:avLst/>
          </a:prstGeom>
        </p:spPr>
        <p:txBody>
          <a:bodyPr vert="horz" lIns="91428" tIns="45714" rIns="91428" bIns="45714"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7" y="8829684"/>
            <a:ext cx="2982744" cy="466725"/>
          </a:xfrm>
          <a:prstGeom prst="rect">
            <a:avLst/>
          </a:prstGeom>
        </p:spPr>
        <p:txBody>
          <a:bodyPr vert="horz" lIns="91428" tIns="45714" rIns="91428" bIns="45714" rtlCol="0" anchor="b"/>
          <a:lstStyle>
            <a:lvl1pPr algn="l">
              <a:defRPr sz="1200"/>
            </a:lvl1pPr>
          </a:lstStyle>
          <a:p>
            <a:endParaRPr lang="en-US"/>
          </a:p>
        </p:txBody>
      </p:sp>
      <p:sp>
        <p:nvSpPr>
          <p:cNvPr id="7" name="Slide Number Placeholder 6"/>
          <p:cNvSpPr>
            <a:spLocks noGrp="1"/>
          </p:cNvSpPr>
          <p:nvPr>
            <p:ph type="sldNum" sz="quarter" idx="5"/>
          </p:nvPr>
        </p:nvSpPr>
        <p:spPr>
          <a:xfrm>
            <a:off x="3897517" y="8829684"/>
            <a:ext cx="2982744" cy="466725"/>
          </a:xfrm>
          <a:prstGeom prst="rect">
            <a:avLst/>
          </a:prstGeom>
        </p:spPr>
        <p:txBody>
          <a:bodyPr vert="horz" lIns="91428" tIns="45714" rIns="91428" bIns="45714" rtlCol="0" anchor="b"/>
          <a:lstStyle>
            <a:lvl1pPr algn="r">
              <a:defRPr sz="1200"/>
            </a:lvl1pPr>
          </a:lstStyle>
          <a:p>
            <a:fld id="{A1ABB7D8-5708-44AD-B1CA-9A4F9942E51B}" type="slidenum">
              <a:rPr lang="en-US" smtClean="0"/>
              <a:pPr/>
              <a:t>‹#›</a:t>
            </a:fld>
            <a:endParaRPr lang="en-US"/>
          </a:p>
        </p:txBody>
      </p:sp>
    </p:spTree>
    <p:extLst>
      <p:ext uri="{BB962C8B-B14F-4D97-AF65-F5344CB8AC3E}">
        <p14:creationId xmlns:p14="http://schemas.microsoft.com/office/powerpoint/2010/main" val="837289654"/>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52463" y="1160463"/>
            <a:ext cx="5576887" cy="3138487"/>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1ABB7D8-5708-44AD-B1CA-9A4F9942E51B}" type="slidenum">
              <a:rPr lang="en-US" smtClean="0"/>
              <a:pPr/>
              <a:t>3</a:t>
            </a:fld>
            <a:endParaRPr lang="en-US"/>
          </a:p>
        </p:txBody>
      </p:sp>
    </p:spTree>
    <p:extLst>
      <p:ext uri="{BB962C8B-B14F-4D97-AF65-F5344CB8AC3E}">
        <p14:creationId xmlns:p14="http://schemas.microsoft.com/office/powerpoint/2010/main" val="331398052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1ABB7D8-5708-44AD-B1CA-9A4F9942E51B}" type="slidenum">
              <a:rPr lang="en-US" smtClean="0"/>
              <a:pPr/>
              <a:t>4</a:t>
            </a:fld>
            <a:endParaRPr lang="en-US"/>
          </a:p>
        </p:txBody>
      </p:sp>
    </p:spTree>
    <p:extLst>
      <p:ext uri="{BB962C8B-B14F-4D97-AF65-F5344CB8AC3E}">
        <p14:creationId xmlns:p14="http://schemas.microsoft.com/office/powerpoint/2010/main" val="69178170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1ABB7D8-5708-44AD-B1CA-9A4F9942E51B}" type="slidenum">
              <a:rPr lang="en-US" smtClean="0"/>
              <a:pPr/>
              <a:t>5</a:t>
            </a:fld>
            <a:endParaRPr lang="en-US"/>
          </a:p>
        </p:txBody>
      </p:sp>
    </p:spTree>
    <p:extLst>
      <p:ext uri="{BB962C8B-B14F-4D97-AF65-F5344CB8AC3E}">
        <p14:creationId xmlns:p14="http://schemas.microsoft.com/office/powerpoint/2010/main" val="151425791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1ABB7D8-5708-44AD-B1CA-9A4F9942E51B}" type="slidenum">
              <a:rPr lang="en-US" smtClean="0"/>
              <a:pPr/>
              <a:t>6</a:t>
            </a:fld>
            <a:endParaRPr lang="en-US"/>
          </a:p>
        </p:txBody>
      </p:sp>
    </p:spTree>
    <p:extLst>
      <p:ext uri="{BB962C8B-B14F-4D97-AF65-F5344CB8AC3E}">
        <p14:creationId xmlns:p14="http://schemas.microsoft.com/office/powerpoint/2010/main" val="414077492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1ABB7D8-5708-44AD-B1CA-9A4F9942E51B}" type="slidenum">
              <a:rPr lang="en-US" smtClean="0"/>
              <a:pPr/>
              <a:t>8</a:t>
            </a:fld>
            <a:endParaRPr lang="en-US"/>
          </a:p>
        </p:txBody>
      </p:sp>
    </p:spTree>
    <p:extLst>
      <p:ext uri="{BB962C8B-B14F-4D97-AF65-F5344CB8AC3E}">
        <p14:creationId xmlns:p14="http://schemas.microsoft.com/office/powerpoint/2010/main" val="17595217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ED266FC-C2CD-4CA4-9B9F-4B3F8765329A}" type="datetime1">
              <a:rPr lang="en-US" smtClean="0"/>
              <a:pPr/>
              <a:t>8/20/2019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32673499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D2870A2-DF83-42D8-8221-E88114830673}" type="datetime1">
              <a:rPr lang="en-US" smtClean="0"/>
              <a:pPr/>
              <a:t>8/20/2019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11470057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6AB5593-E304-47F3-AF84-6C6D7A637995}" type="datetime1">
              <a:rPr lang="en-US" smtClean="0"/>
              <a:pPr/>
              <a:t>8/20/2019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132524449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A4C9449-3F93-4525-98B6-CE7398982599}" type="datetime1">
              <a:rPr lang="en-US" smtClean="0"/>
              <a:pPr/>
              <a:t>8/20/2019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dirty="0"/>
          </a:p>
        </p:txBody>
      </p:sp>
      <p:pic>
        <p:nvPicPr>
          <p:cNvPr id="12" name="Picture 10"/>
          <p:cNvPicPr>
            <a:picLocks noChangeAspect="1" noChangeArrowheads="1" noCrop="1"/>
          </p:cNvPicPr>
          <p:nvPr userDrawn="1"/>
        </p:nvPicPr>
        <p:blipFill>
          <a:blip r:embed="rId2">
            <a:lum bright="12000" contrast="18000"/>
            <a:extLst>
              <a:ext uri="{28A0092B-C50C-407E-A947-70E740481C1C}">
                <a14:useLocalDpi xmlns:a14="http://schemas.microsoft.com/office/drawing/2010/main" val="0"/>
              </a:ext>
            </a:extLst>
          </a:blip>
          <a:srcRect/>
          <a:stretch>
            <a:fillRect/>
          </a:stretch>
        </p:blipFill>
        <p:spPr bwMode="auto">
          <a:xfrm rot="10800000">
            <a:off x="10727245" y="137095"/>
            <a:ext cx="1223963" cy="719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838200" y="1825625"/>
            <a:ext cx="10515600" cy="267580"/>
          </a:xfrm>
        </p:spPr>
        <p:txBody>
          <a:bodyPr/>
          <a:lstStyle/>
          <a:p>
            <a:r>
              <a:rPr lang="en-US" dirty="0"/>
              <a:t>Click to edit Master title style</a:t>
            </a:r>
          </a:p>
        </p:txBody>
      </p:sp>
      <p:sp>
        <p:nvSpPr>
          <p:cNvPr id="3" name="Content Placeholder 2"/>
          <p:cNvSpPr>
            <a:spLocks noGrp="1"/>
          </p:cNvSpPr>
          <p:nvPr>
            <p:ph idx="1"/>
          </p:nvPr>
        </p:nvSpPr>
        <p:spPr>
          <a:xfrm>
            <a:off x="705997" y="2872227"/>
            <a:ext cx="10515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A4C9449-3F93-4525-98B6-CE7398982599}" type="datetime1">
              <a:rPr lang="en-US" smtClean="0"/>
              <a:pPr/>
              <a:t>8/20/2019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4236196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D68B4ED-2E9B-414C-A6EF-ECA38972076A}" type="datetime1">
              <a:rPr lang="en-US" smtClean="0"/>
              <a:pPr/>
              <a:t>8/20/2019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pic>
        <p:nvPicPr>
          <p:cNvPr id="7" name="Picture 6"/>
          <p:cNvPicPr>
            <a:picLocks noChangeAspect="1" noChangeArrowheads="1" noCrop="1"/>
          </p:cNvPicPr>
          <p:nvPr userDrawn="1"/>
        </p:nvPicPr>
        <p:blipFill>
          <a:blip r:embed="rId2">
            <a:lum bright="12000" contrast="18000"/>
            <a:extLst>
              <a:ext uri="{28A0092B-C50C-407E-A947-70E740481C1C}">
                <a14:useLocalDpi xmlns:a14="http://schemas.microsoft.com/office/drawing/2010/main" val="0"/>
              </a:ext>
            </a:extLst>
          </a:blip>
          <a:srcRect/>
          <a:stretch>
            <a:fillRect/>
          </a:stretch>
        </p:blipFill>
        <p:spPr bwMode="auto">
          <a:xfrm rot="10800000">
            <a:off x="10748012" y="60468"/>
            <a:ext cx="1223963" cy="719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4155800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4C826C3-03BB-49D9-9C52-6C40B8B3BCA4}" type="datetime1">
              <a:rPr lang="en-US" smtClean="0"/>
              <a:pPr/>
              <a:t>8/20/2019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pPr/>
              <a:t>‹#›</a:t>
            </a:fld>
            <a:endParaRPr lang="en-US" dirty="0"/>
          </a:p>
        </p:txBody>
      </p:sp>
      <p:pic>
        <p:nvPicPr>
          <p:cNvPr id="8" name="Picture 10"/>
          <p:cNvPicPr>
            <a:picLocks noChangeAspect="1" noChangeArrowheads="1" noCrop="1"/>
          </p:cNvPicPr>
          <p:nvPr userDrawn="1"/>
        </p:nvPicPr>
        <p:blipFill>
          <a:blip r:embed="rId2">
            <a:lum bright="12000" contrast="18000"/>
            <a:extLst>
              <a:ext uri="{28A0092B-C50C-407E-A947-70E740481C1C}">
                <a14:useLocalDpi xmlns:a14="http://schemas.microsoft.com/office/drawing/2010/main" val="0"/>
              </a:ext>
            </a:extLst>
          </a:blip>
          <a:srcRect/>
          <a:stretch>
            <a:fillRect/>
          </a:stretch>
        </p:blipFill>
        <p:spPr bwMode="auto">
          <a:xfrm rot="10800000">
            <a:off x="10808972" y="24483"/>
            <a:ext cx="1223963" cy="719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2902381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516CE1F2-6C66-4ACA-A6F0-914C4B609920}" type="datetime1">
              <a:rPr lang="en-US" smtClean="0"/>
              <a:pPr/>
              <a:t>8/20/2019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smtClean="0"/>
              <a:pPr/>
              <a:t>‹#›</a:t>
            </a:fld>
            <a:endParaRPr lang="en-US" dirty="0"/>
          </a:p>
        </p:txBody>
      </p:sp>
      <p:pic>
        <p:nvPicPr>
          <p:cNvPr id="10" name="Picture 9"/>
          <p:cNvPicPr>
            <a:picLocks noChangeAspect="1" noChangeArrowheads="1" noCrop="1"/>
          </p:cNvPicPr>
          <p:nvPr userDrawn="1"/>
        </p:nvPicPr>
        <p:blipFill>
          <a:blip r:embed="rId2">
            <a:lum bright="12000" contrast="18000"/>
            <a:extLst>
              <a:ext uri="{28A0092B-C50C-407E-A947-70E740481C1C}">
                <a14:useLocalDpi xmlns:a14="http://schemas.microsoft.com/office/drawing/2010/main" val="0"/>
              </a:ext>
            </a:extLst>
          </a:blip>
          <a:srcRect/>
          <a:stretch>
            <a:fillRect/>
          </a:stretch>
        </p:blipFill>
        <p:spPr bwMode="auto">
          <a:xfrm rot="10800000">
            <a:off x="10839452" y="97635"/>
            <a:ext cx="1223963" cy="719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5612759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D12EAC2E-6513-4FFC-8D4B-D69AAE7E3082}" type="datetime1">
              <a:rPr lang="en-US" smtClean="0"/>
              <a:pPr/>
              <a:t>8/20/2019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smtClean="0"/>
              <a:pPr/>
              <a:t>‹#›</a:t>
            </a:fld>
            <a:endParaRPr lang="en-US" dirty="0"/>
          </a:p>
        </p:txBody>
      </p:sp>
      <p:pic>
        <p:nvPicPr>
          <p:cNvPr id="6" name="Picture 10"/>
          <p:cNvPicPr>
            <a:picLocks noChangeAspect="1" noChangeArrowheads="1" noCrop="1"/>
          </p:cNvPicPr>
          <p:nvPr userDrawn="1"/>
        </p:nvPicPr>
        <p:blipFill>
          <a:blip r:embed="rId2">
            <a:lum bright="12000" contrast="18000"/>
            <a:extLst>
              <a:ext uri="{28A0092B-C50C-407E-A947-70E740481C1C}">
                <a14:useLocalDpi xmlns:a14="http://schemas.microsoft.com/office/drawing/2010/main" val="0"/>
              </a:ext>
            </a:extLst>
          </a:blip>
          <a:srcRect/>
          <a:stretch>
            <a:fillRect/>
          </a:stretch>
        </p:blipFill>
        <p:spPr bwMode="auto">
          <a:xfrm rot="10800000">
            <a:off x="10880092" y="125065"/>
            <a:ext cx="1223963" cy="719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4004053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B3145D8-61A8-4ECE-91DE-81AC01A31F49}" type="datetime1">
              <a:rPr lang="en-US" smtClean="0"/>
              <a:pPr/>
              <a:t>8/20/2019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16381042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4ED2CAC-FC29-4AE6-9CED-53D8A5DA3E6A}" type="datetime1">
              <a:rPr lang="en-US" smtClean="0"/>
              <a:pPr/>
              <a:t>8/20/2019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7162748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DAC8BF81-C90F-4348-82D1-EAB87C498F48}" type="datetime1">
              <a:rPr lang="en-US" smtClean="0"/>
              <a:pPr/>
              <a:t>8/20/2019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17285346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images.google.com.ng/imgres?imgurl=http://content.answers.com/main/content/wp/en-commons/0/0e/Nigeria_coa.png&amp;imgrefurl=http://www.answers.com/topic/coat-of-arms-of-nigeria&amp;h=182&amp;w=206&amp;sz=18&amp;hl=en&amp;start=6&amp;tbnid=8i4DAx0SZjuLBM:&amp;tbnh=93&amp;tbnw=105&amp;prev=/images?q=Nigerian+Government+-+Coat+of+Arms&amp;gbv=2&amp;svnum=10&amp;hl=en&amp;sa=G"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pattFill prst="pct5">
          <a:fgClr>
            <a:schemeClr val="accent6"/>
          </a:fgClr>
          <a:bgClr>
            <a:schemeClr val="bg1"/>
          </a:bgClr>
        </a:patt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9A6F858-B5D6-4B48-B5A7-B6202EEFB8B8}" type="datetime1">
              <a:rPr lang="en-US" smtClean="0"/>
              <a:pPr/>
              <a:t>8/20/2019</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FAB73BC-B049-4115-A692-8D63A059BFB8}" type="slidenum">
              <a:rPr lang="en-US" smtClean="0"/>
              <a:pPr/>
              <a:t>‹#›</a:t>
            </a:fld>
            <a:endParaRPr lang="en-US" dirty="0"/>
          </a:p>
        </p:txBody>
      </p:sp>
      <p:grpSp>
        <p:nvGrpSpPr>
          <p:cNvPr id="8" name="Group 7"/>
          <p:cNvGrpSpPr>
            <a:grpSpLocks/>
          </p:cNvGrpSpPr>
          <p:nvPr userDrawn="1"/>
        </p:nvGrpSpPr>
        <p:grpSpPr bwMode="auto">
          <a:xfrm>
            <a:off x="3909860" y="60975"/>
            <a:ext cx="3518971" cy="1641612"/>
            <a:chOff x="1107691" y="12799"/>
            <a:chExt cx="3048000" cy="1678038"/>
          </a:xfrm>
        </p:grpSpPr>
        <p:pic>
          <p:nvPicPr>
            <p:cNvPr id="9" name="Picture 4" descr="Nigeria_coa">
              <a:hlinkClick r:id="rId14"/>
            </p:cNvPr>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2081149" y="12799"/>
              <a:ext cx="1101085" cy="10863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TextBox 7"/>
            <p:cNvSpPr txBox="1">
              <a:spLocks noChangeArrowheads="1"/>
            </p:cNvSpPr>
            <p:nvPr/>
          </p:nvSpPr>
          <p:spPr bwMode="auto">
            <a:xfrm>
              <a:off x="1107691" y="1030164"/>
              <a:ext cx="3048000" cy="660673"/>
            </a:xfrm>
            <a:prstGeom prst="rect">
              <a:avLst/>
            </a:prstGeom>
            <a:noFill/>
            <a:ln w="9525">
              <a:noFill/>
              <a:miter lim="800000"/>
              <a:headEnd/>
              <a:tailEnd/>
            </a:ln>
          </p:spPr>
          <p:txBody>
            <a:bodyPr>
              <a:spAutoFit/>
            </a:bodyPr>
            <a:lstStyle/>
            <a:p>
              <a:pPr algn="ctr">
                <a:defRPr/>
              </a:pPr>
              <a:r>
                <a:rPr lang="en-US" sz="1200" b="1" dirty="0">
                  <a:latin typeface="Arial Narrow" panose="020B0606020202030204" pitchFamily="34" charset="0"/>
                  <a:cs typeface="Arial" charset="0"/>
                </a:rPr>
                <a:t>DEBT MANAGEMENT OFFICE</a:t>
              </a:r>
              <a:endParaRPr lang="en-US" sz="1200" b="1" u="sng" dirty="0">
                <a:latin typeface="Arial Narrow" panose="020B0606020202030204" pitchFamily="34" charset="0"/>
                <a:cs typeface="Arial" charset="0"/>
              </a:endParaRPr>
            </a:p>
            <a:p>
              <a:pPr algn="ctr">
                <a:defRPr/>
              </a:pPr>
              <a:r>
                <a:rPr lang="en-US" sz="1200" b="1" dirty="0">
                  <a:latin typeface="Times New Roman" panose="02020603050405020304" pitchFamily="18" charset="0"/>
                  <a:cs typeface="Times New Roman" panose="02020603050405020304" pitchFamily="18" charset="0"/>
                </a:rPr>
                <a:t>NIGERIA</a:t>
              </a:r>
              <a:endParaRPr lang="en-US" sz="1200" dirty="0">
                <a:latin typeface="Times New Roman" panose="02020603050405020304" pitchFamily="18" charset="0"/>
                <a:cs typeface="Times New Roman" panose="02020603050405020304" pitchFamily="18" charset="0"/>
              </a:endParaRPr>
            </a:p>
            <a:p>
              <a:pPr algn="ctr">
                <a:defRPr/>
              </a:pPr>
              <a:endParaRPr lang="en-US" sz="1200" dirty="0">
                <a:latin typeface="Calibri" pitchFamily="34" charset="0"/>
                <a:cs typeface="Arial" charset="0"/>
              </a:endParaRPr>
            </a:p>
          </p:txBody>
        </p:sp>
      </p:grpSp>
    </p:spTree>
    <p:extLst>
      <p:ext uri="{BB962C8B-B14F-4D97-AF65-F5344CB8AC3E}">
        <p14:creationId xmlns:p14="http://schemas.microsoft.com/office/powerpoint/2010/main" val="2275567244"/>
      </p:ext>
    </p:extLst>
  </p:cSld>
  <p:clrMap bg1="lt1" tx1="dk1" bg2="lt2" tx2="dk2" accent1="accent1" accent2="accent2" accent3="accent3" accent4="accent4" accent5="accent5" accent6="accent6" hlink="hlink" folHlink="folHlink"/>
  <p:sldLayoutIdLst>
    <p:sldLayoutId id="2147483870" r:id="rId1"/>
    <p:sldLayoutId id="2147483871" r:id="rId2"/>
    <p:sldLayoutId id="2147483872" r:id="rId3"/>
    <p:sldLayoutId id="2147483873" r:id="rId4"/>
    <p:sldLayoutId id="2147483874" r:id="rId5"/>
    <p:sldLayoutId id="2147483875" r:id="rId6"/>
    <p:sldLayoutId id="2147483876" r:id="rId7"/>
    <p:sldLayoutId id="2147483877" r:id="rId8"/>
    <p:sldLayoutId id="2147483878" r:id="rId9"/>
    <p:sldLayoutId id="2147483879" r:id="rId10"/>
    <p:sldLayoutId id="2147483880" r:id="rId11"/>
    <p:sldLayoutId id="2147483842" r:id="rId12"/>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47451" y="1487277"/>
            <a:ext cx="10165198" cy="1156771"/>
          </a:xfrm>
        </p:spPr>
        <p:txBody>
          <a:bodyPr>
            <a:noAutofit/>
          </a:bodyPr>
          <a:lstStyle/>
          <a:p>
            <a:r>
              <a:rPr lang="en-US" sz="2800" b="1" dirty="0">
                <a:solidFill>
                  <a:srgbClr val="FF0000"/>
                </a:solidFill>
                <a:effectLst>
                  <a:outerShdw blurRad="38100" dist="38100" dir="2700000" algn="tl">
                    <a:srgbClr val="000000">
                      <a:alpha val="43137"/>
                    </a:srgbClr>
                  </a:outerShdw>
                </a:effectLst>
                <a:latin typeface="Baskerville Old Face" panose="02020602080505020303" pitchFamily="18" charset="0"/>
                <a:cs typeface="Adobe Devanagari" panose="02040503050201020203" pitchFamily="18" charset="0"/>
              </a:rPr>
              <a:t/>
            </a:r>
            <a:br>
              <a:rPr lang="en-US" sz="2800" b="1" dirty="0">
                <a:solidFill>
                  <a:srgbClr val="FF0000"/>
                </a:solidFill>
                <a:effectLst>
                  <a:outerShdw blurRad="38100" dist="38100" dir="2700000" algn="tl">
                    <a:srgbClr val="000000">
                      <a:alpha val="43137"/>
                    </a:srgbClr>
                  </a:outerShdw>
                </a:effectLst>
                <a:latin typeface="Baskerville Old Face" panose="02020602080505020303" pitchFamily="18" charset="0"/>
                <a:cs typeface="Adobe Devanagari" panose="02040503050201020203" pitchFamily="18" charset="0"/>
              </a:rPr>
            </a:br>
            <a:r>
              <a:rPr lang="en-US" sz="2800" b="1" dirty="0">
                <a:solidFill>
                  <a:srgbClr val="FF0000"/>
                </a:solidFill>
                <a:effectLst>
                  <a:outerShdw blurRad="38100" dist="38100" dir="2700000" algn="tl">
                    <a:srgbClr val="000000">
                      <a:alpha val="43137"/>
                    </a:srgbClr>
                  </a:outerShdw>
                </a:effectLst>
                <a:latin typeface="Baskerville Old Face" panose="02020602080505020303" pitchFamily="18" charset="0"/>
                <a:cs typeface="Adobe Devanagari" panose="02040503050201020203" pitchFamily="18" charset="0"/>
              </a:rPr>
              <a:t/>
            </a:r>
            <a:br>
              <a:rPr lang="en-US" sz="2800" b="1" dirty="0">
                <a:solidFill>
                  <a:srgbClr val="FF0000"/>
                </a:solidFill>
                <a:effectLst>
                  <a:outerShdw blurRad="38100" dist="38100" dir="2700000" algn="tl">
                    <a:srgbClr val="000000">
                      <a:alpha val="43137"/>
                    </a:srgbClr>
                  </a:outerShdw>
                </a:effectLst>
                <a:latin typeface="Baskerville Old Face" panose="02020602080505020303" pitchFamily="18" charset="0"/>
                <a:cs typeface="Adobe Devanagari" panose="02040503050201020203" pitchFamily="18" charset="0"/>
              </a:rPr>
            </a:br>
            <a:r>
              <a:rPr lang="en-US" sz="2800" b="1" dirty="0">
                <a:solidFill>
                  <a:srgbClr val="FF0000"/>
                </a:solidFill>
                <a:effectLst>
                  <a:outerShdw blurRad="38100" dist="38100" dir="2700000" algn="tl">
                    <a:srgbClr val="000000">
                      <a:alpha val="43137"/>
                    </a:srgbClr>
                  </a:outerShdw>
                </a:effectLst>
                <a:latin typeface="Baskerville Old Face" panose="02020602080505020303" pitchFamily="18" charset="0"/>
                <a:cs typeface="Adobe Devanagari" panose="02040503050201020203" pitchFamily="18" charset="0"/>
              </a:rPr>
              <a:t/>
            </a:r>
            <a:br>
              <a:rPr lang="en-US" sz="2800" b="1" dirty="0">
                <a:solidFill>
                  <a:srgbClr val="FF0000"/>
                </a:solidFill>
                <a:effectLst>
                  <a:outerShdw blurRad="38100" dist="38100" dir="2700000" algn="tl">
                    <a:srgbClr val="000000">
                      <a:alpha val="43137"/>
                    </a:srgbClr>
                  </a:outerShdw>
                </a:effectLst>
                <a:latin typeface="Baskerville Old Face" panose="02020602080505020303" pitchFamily="18" charset="0"/>
                <a:cs typeface="Adobe Devanagari" panose="02040503050201020203" pitchFamily="18" charset="0"/>
              </a:rPr>
            </a:br>
            <a:r>
              <a:rPr lang="en-US" sz="2800" b="1" dirty="0">
                <a:solidFill>
                  <a:srgbClr val="FF0000"/>
                </a:solidFill>
                <a:effectLst>
                  <a:outerShdw blurRad="38100" dist="38100" dir="2700000" algn="tl">
                    <a:srgbClr val="000000">
                      <a:alpha val="43137"/>
                    </a:srgbClr>
                  </a:outerShdw>
                </a:effectLst>
                <a:latin typeface="Baskerville Old Face" panose="02020602080505020303" pitchFamily="18" charset="0"/>
                <a:cs typeface="Adobe Devanagari" panose="02040503050201020203" pitchFamily="18" charset="0"/>
              </a:rPr>
              <a:t/>
            </a:r>
            <a:br>
              <a:rPr lang="en-US" sz="2800" b="1" dirty="0">
                <a:solidFill>
                  <a:srgbClr val="FF0000"/>
                </a:solidFill>
                <a:effectLst>
                  <a:outerShdw blurRad="38100" dist="38100" dir="2700000" algn="tl">
                    <a:srgbClr val="000000">
                      <a:alpha val="43137"/>
                    </a:srgbClr>
                  </a:outerShdw>
                </a:effectLst>
                <a:latin typeface="Baskerville Old Face" panose="02020602080505020303" pitchFamily="18" charset="0"/>
                <a:cs typeface="Adobe Devanagari" panose="02040503050201020203" pitchFamily="18" charset="0"/>
              </a:rPr>
            </a:br>
            <a:r>
              <a:rPr lang="en-US" sz="2800" b="1" dirty="0">
                <a:solidFill>
                  <a:srgbClr val="FF0000"/>
                </a:solidFill>
                <a:effectLst>
                  <a:outerShdw blurRad="38100" dist="38100" dir="2700000" algn="tl">
                    <a:srgbClr val="000000">
                      <a:alpha val="43137"/>
                    </a:srgbClr>
                  </a:outerShdw>
                </a:effectLst>
                <a:latin typeface="Baskerville Old Face" panose="02020602080505020303" pitchFamily="18" charset="0"/>
                <a:cs typeface="Adobe Devanagari" panose="02040503050201020203" pitchFamily="18" charset="0"/>
              </a:rPr>
              <a:t>Update on the Activities of Debt Management Office for H1, 2019</a:t>
            </a:r>
            <a:endParaRPr lang="en-US" sz="2800" dirty="0">
              <a:solidFill>
                <a:srgbClr val="FF0000"/>
              </a:solidFill>
              <a:latin typeface="Baskerville Old Face" panose="02020602080505020303" pitchFamily="18" charset="0"/>
            </a:endParaRPr>
          </a:p>
        </p:txBody>
      </p:sp>
      <p:sp>
        <p:nvSpPr>
          <p:cNvPr id="3" name="Subtitle 2"/>
          <p:cNvSpPr>
            <a:spLocks noGrp="1"/>
          </p:cNvSpPr>
          <p:nvPr>
            <p:ph type="subTitle" idx="1"/>
          </p:nvPr>
        </p:nvSpPr>
        <p:spPr>
          <a:xfrm>
            <a:off x="1523999" y="3298371"/>
            <a:ext cx="9144000" cy="2841556"/>
          </a:xfrm>
        </p:spPr>
        <p:txBody>
          <a:bodyPr>
            <a:normAutofit/>
          </a:bodyPr>
          <a:lstStyle/>
          <a:p>
            <a:pPr>
              <a:defRPr/>
            </a:pPr>
            <a:r>
              <a:rPr lang="en-GB" b="1" cap="small" dirty="0">
                <a:solidFill>
                  <a:schemeClr val="accent1"/>
                </a:solidFill>
                <a:effectLst>
                  <a:outerShdw blurRad="38100" dist="38100" dir="2700000" algn="tl">
                    <a:srgbClr val="000000">
                      <a:alpha val="43137"/>
                    </a:srgbClr>
                  </a:outerShdw>
                </a:effectLst>
                <a:latin typeface="Baskerville Old Face" panose="02020602080505020303" pitchFamily="18" charset="0"/>
              </a:rPr>
              <a:t>Presented At </a:t>
            </a:r>
          </a:p>
          <a:p>
            <a:pPr>
              <a:defRPr/>
            </a:pPr>
            <a:r>
              <a:rPr lang="en-GB" b="1" cap="small" dirty="0">
                <a:solidFill>
                  <a:schemeClr val="tx1">
                    <a:lumMod val="65000"/>
                    <a:lumOff val="35000"/>
                  </a:schemeClr>
                </a:solidFill>
                <a:effectLst>
                  <a:outerShdw blurRad="38100" dist="38100" dir="2700000" algn="tl">
                    <a:srgbClr val="000000">
                      <a:alpha val="43137"/>
                    </a:srgbClr>
                  </a:outerShdw>
                </a:effectLst>
                <a:latin typeface="Baskerville Old Face" panose="02020602080505020303" pitchFamily="18" charset="0"/>
              </a:rPr>
              <a:t>The Second Meeting of the Capital Market Committee of the Securities and Exchange Commission, Lagos</a:t>
            </a:r>
          </a:p>
          <a:p>
            <a:pPr>
              <a:defRPr/>
            </a:pPr>
            <a:endParaRPr lang="en-GB" sz="2000" b="1" cap="small" dirty="0">
              <a:solidFill>
                <a:schemeClr val="tx1">
                  <a:lumMod val="65000"/>
                  <a:lumOff val="35000"/>
                </a:schemeClr>
              </a:solidFill>
              <a:effectLst>
                <a:outerShdw blurRad="38100" dist="38100" dir="2700000" algn="tl">
                  <a:srgbClr val="000000">
                    <a:alpha val="43137"/>
                  </a:srgbClr>
                </a:outerShdw>
              </a:effectLst>
              <a:latin typeface="Baskerville Old Face" panose="02020602080505020303" pitchFamily="18" charset="0"/>
            </a:endParaRPr>
          </a:p>
          <a:p>
            <a:pPr>
              <a:defRPr/>
            </a:pPr>
            <a:r>
              <a:rPr lang="en-GB" sz="1900" b="1" cap="small" dirty="0">
                <a:solidFill>
                  <a:srgbClr val="008000"/>
                </a:solidFill>
                <a:effectLst>
                  <a:outerShdw blurRad="38100" dist="38100" dir="2700000" algn="tl">
                    <a:srgbClr val="000000">
                      <a:alpha val="43137"/>
                    </a:srgbClr>
                  </a:outerShdw>
                </a:effectLst>
                <a:latin typeface="Baskerville Old Face" panose="02020602080505020303" pitchFamily="18" charset="0"/>
              </a:rPr>
              <a:t>Thursday, august 22, 2019</a:t>
            </a:r>
          </a:p>
          <a:p>
            <a:endParaRPr lang="en-US" dirty="0"/>
          </a:p>
        </p:txBody>
      </p:sp>
    </p:spTree>
    <p:extLst>
      <p:ext uri="{BB962C8B-B14F-4D97-AF65-F5344CB8AC3E}">
        <p14:creationId xmlns:p14="http://schemas.microsoft.com/office/powerpoint/2010/main" val="27825807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652530"/>
            <a:ext cx="10058400" cy="749146"/>
          </a:xfrm>
        </p:spPr>
        <p:txBody>
          <a:bodyPr>
            <a:normAutofit/>
          </a:bodyPr>
          <a:lstStyle/>
          <a:p>
            <a:pPr algn="ctr"/>
            <a:r>
              <a:rPr lang="en-US" sz="4000" b="1" dirty="0">
                <a:effectLst>
                  <a:outerShdw blurRad="38100" dist="38100" dir="2700000" algn="tl">
                    <a:srgbClr val="000000">
                      <a:alpha val="43137"/>
                    </a:srgbClr>
                  </a:outerShdw>
                </a:effectLst>
                <a:latin typeface="Baskerville Old Face" panose="02020602080505020303" pitchFamily="18" charset="0"/>
              </a:rPr>
              <a:t>Outline</a:t>
            </a:r>
          </a:p>
        </p:txBody>
      </p:sp>
      <p:sp>
        <p:nvSpPr>
          <p:cNvPr id="3" name="Content Placeholder 2"/>
          <p:cNvSpPr>
            <a:spLocks noGrp="1"/>
          </p:cNvSpPr>
          <p:nvPr>
            <p:ph idx="1"/>
          </p:nvPr>
        </p:nvSpPr>
        <p:spPr>
          <a:xfrm>
            <a:off x="1097280" y="2401676"/>
            <a:ext cx="10058400" cy="3816243"/>
          </a:xfrm>
        </p:spPr>
        <p:txBody>
          <a:bodyPr>
            <a:normAutofit/>
          </a:bodyPr>
          <a:lstStyle/>
          <a:p>
            <a:pPr>
              <a:lnSpc>
                <a:spcPct val="100000"/>
              </a:lnSpc>
              <a:buClr>
                <a:srgbClr val="008000"/>
              </a:buClr>
            </a:pPr>
            <a:r>
              <a:rPr lang="en-US" sz="2400" dirty="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Important Developments with Implication on Capital Market Activities from the Last CMC Meeting</a:t>
            </a:r>
          </a:p>
          <a:p>
            <a:pPr>
              <a:lnSpc>
                <a:spcPct val="100000"/>
              </a:lnSpc>
              <a:buClr>
                <a:srgbClr val="008000"/>
              </a:buClr>
            </a:pPr>
            <a:r>
              <a:rPr lang="en-US" sz="2400" dirty="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Factors Responsible for the Developments </a:t>
            </a:r>
          </a:p>
          <a:p>
            <a:pPr>
              <a:lnSpc>
                <a:spcPct val="100000"/>
              </a:lnSpc>
              <a:buClr>
                <a:srgbClr val="008000"/>
              </a:buClr>
            </a:pPr>
            <a:r>
              <a:rPr lang="en-US" sz="2400" dirty="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Challenges/Steps Taken</a:t>
            </a:r>
          </a:p>
          <a:p>
            <a:pPr>
              <a:lnSpc>
                <a:spcPct val="100000"/>
              </a:lnSpc>
              <a:buClr>
                <a:srgbClr val="008000"/>
              </a:buClr>
            </a:pPr>
            <a:r>
              <a:rPr lang="en-US" sz="2400" dirty="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Issue for CMC Deliberation</a:t>
            </a:r>
          </a:p>
          <a:p>
            <a:pPr marL="0" indent="0">
              <a:lnSpc>
                <a:spcPct val="100000"/>
              </a:lnSpc>
              <a:buClr>
                <a:srgbClr val="008000"/>
              </a:buClr>
              <a:buNone/>
            </a:pPr>
            <a:endParaRPr lang="en-US" dirty="0">
              <a:effectLst>
                <a:outerShdw blurRad="38100" dist="38100" dir="2700000" algn="tl">
                  <a:srgbClr val="000000">
                    <a:alpha val="43137"/>
                  </a:srgbClr>
                </a:outerShdw>
              </a:effectLst>
              <a:latin typeface="Baskerville Old Face" panose="02020602080505020303" pitchFamily="18" charset="0"/>
            </a:endParaRPr>
          </a:p>
          <a:p>
            <a:pPr>
              <a:lnSpc>
                <a:spcPct val="100000"/>
              </a:lnSpc>
              <a:buClr>
                <a:srgbClr val="008000"/>
              </a:buClr>
            </a:pPr>
            <a:endParaRPr lang="en-US" sz="3200" dirty="0">
              <a:effectLst>
                <a:outerShdw blurRad="38100" dist="38100" dir="2700000" algn="tl">
                  <a:srgbClr val="000000">
                    <a:alpha val="43137"/>
                  </a:srgbClr>
                </a:outerShdw>
              </a:effectLst>
              <a:latin typeface="Baskerville Old Face" panose="02020602080505020303" pitchFamily="18" charset="0"/>
            </a:endParaRPr>
          </a:p>
          <a:p>
            <a:pPr>
              <a:lnSpc>
                <a:spcPct val="100000"/>
              </a:lnSpc>
              <a:buClr>
                <a:srgbClr val="008000"/>
              </a:buClr>
            </a:pPr>
            <a:endParaRPr lang="en-US" sz="3200" dirty="0">
              <a:effectLst>
                <a:outerShdw blurRad="38100" dist="38100" dir="2700000" algn="tl">
                  <a:srgbClr val="000000">
                    <a:alpha val="43137"/>
                  </a:srgbClr>
                </a:outerShdw>
              </a:effectLst>
              <a:latin typeface="Baskerville Old Face" panose="02020602080505020303" pitchFamily="18" charset="0"/>
            </a:endParaRPr>
          </a:p>
          <a:p>
            <a:pPr>
              <a:lnSpc>
                <a:spcPct val="100000"/>
              </a:lnSpc>
              <a:buClr>
                <a:srgbClr val="008000"/>
              </a:buClr>
            </a:pPr>
            <a:endParaRPr lang="en-US" sz="3200" dirty="0">
              <a:effectLst>
                <a:outerShdw blurRad="38100" dist="38100" dir="2700000" algn="tl">
                  <a:srgbClr val="000000">
                    <a:alpha val="43137"/>
                  </a:srgbClr>
                </a:outerShdw>
              </a:effectLst>
              <a:latin typeface="Baskerville Old Face" panose="02020602080505020303" pitchFamily="18" charset="0"/>
            </a:endParaRPr>
          </a:p>
          <a:p>
            <a:pPr marL="0" indent="0">
              <a:lnSpc>
                <a:spcPct val="100000"/>
              </a:lnSpc>
              <a:buClr>
                <a:srgbClr val="008000"/>
              </a:buClr>
              <a:buNone/>
            </a:pPr>
            <a:endParaRPr lang="en-US" sz="3200" dirty="0">
              <a:effectLst>
                <a:outerShdw blurRad="38100" dist="38100" dir="2700000" algn="tl">
                  <a:srgbClr val="000000">
                    <a:alpha val="43137"/>
                  </a:srgbClr>
                </a:outerShdw>
              </a:effectLst>
              <a:latin typeface="Baskerville Old Face" panose="02020602080505020303" pitchFamily="18" charset="0"/>
            </a:endParaRPr>
          </a:p>
          <a:p>
            <a:pPr marL="514350" indent="-514350">
              <a:lnSpc>
                <a:spcPct val="100000"/>
              </a:lnSpc>
              <a:buClr>
                <a:srgbClr val="008000"/>
              </a:buClr>
              <a:buFont typeface="+mj-lt"/>
              <a:buAutoNum type="romanLcPeriod"/>
            </a:pPr>
            <a:endParaRPr lang="en-US" sz="3200" dirty="0">
              <a:effectLst>
                <a:outerShdw blurRad="38100" dist="38100" dir="2700000" algn="tl">
                  <a:srgbClr val="000000">
                    <a:alpha val="43137"/>
                  </a:srgbClr>
                </a:outerShdw>
              </a:effectLst>
              <a:latin typeface="Baskerville Old Face" panose="02020602080505020303" pitchFamily="18" charset="0"/>
            </a:endParaRPr>
          </a:p>
          <a:p>
            <a:pPr marL="0" indent="0">
              <a:lnSpc>
                <a:spcPct val="100000"/>
              </a:lnSpc>
              <a:buClr>
                <a:srgbClr val="008000"/>
              </a:buClr>
              <a:buNone/>
            </a:pPr>
            <a:endParaRPr lang="en-US" sz="800" dirty="0">
              <a:effectLst>
                <a:outerShdw blurRad="38100" dist="38100" dir="2700000" algn="tl">
                  <a:srgbClr val="000000">
                    <a:alpha val="43137"/>
                  </a:srgbClr>
                </a:outerShdw>
              </a:effectLst>
              <a:latin typeface="Baskerville Old Face" panose="02020602080505020303" pitchFamily="18" charset="0"/>
            </a:endParaRPr>
          </a:p>
          <a:p>
            <a:pPr marL="0" indent="0">
              <a:lnSpc>
                <a:spcPct val="120000"/>
              </a:lnSpc>
              <a:buNone/>
            </a:pPr>
            <a:endParaRPr lang="en-US" dirty="0"/>
          </a:p>
        </p:txBody>
      </p:sp>
    </p:spTree>
    <p:extLst>
      <p:ext uri="{BB962C8B-B14F-4D97-AF65-F5344CB8AC3E}">
        <p14:creationId xmlns:p14="http://schemas.microsoft.com/office/powerpoint/2010/main" val="11183375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2121573" y="1954604"/>
            <a:ext cx="6416500" cy="307777"/>
          </a:xfrm>
          <a:prstGeom prst="rect">
            <a:avLst/>
          </a:prstGeom>
          <a:noFill/>
        </p:spPr>
        <p:txBody>
          <a:bodyPr wrap="square" rtlCol="0">
            <a:spAutoFit/>
          </a:bodyPr>
          <a:lstStyle/>
          <a:p>
            <a:pPr algn="ctr"/>
            <a:r>
              <a:rPr lang="en-US" sz="1400" b="1" dirty="0">
                <a:latin typeface="Adobe Devanagari" panose="02040503050201020203" pitchFamily="18" charset="0"/>
                <a:cs typeface="Adobe Devanagari" panose="02040503050201020203" pitchFamily="18" charset="0"/>
              </a:rPr>
              <a:t>  Table 1: FGN Securities Issuances and Redemption (</a:t>
            </a:r>
            <a:r>
              <a:rPr lang="en-US" sz="1400" b="1" strike="dblStrike" dirty="0">
                <a:latin typeface="Adobe Devanagari" panose="02040503050201020203" pitchFamily="18" charset="0"/>
                <a:cs typeface="Adobe Devanagari" panose="02040503050201020203" pitchFamily="18" charset="0"/>
              </a:rPr>
              <a:t>N</a:t>
            </a:r>
            <a:r>
              <a:rPr lang="en-US" sz="1400" b="1" dirty="0">
                <a:latin typeface="Adobe Devanagari" panose="02040503050201020203" pitchFamily="18" charset="0"/>
                <a:cs typeface="Adobe Devanagari" panose="02040503050201020203" pitchFamily="18" charset="0"/>
              </a:rPr>
              <a:t>’ Billion) January – June 2019</a:t>
            </a:r>
          </a:p>
        </p:txBody>
      </p:sp>
      <p:sp>
        <p:nvSpPr>
          <p:cNvPr id="11" name="Rectangle 10"/>
          <p:cNvSpPr/>
          <p:nvPr/>
        </p:nvSpPr>
        <p:spPr>
          <a:xfrm>
            <a:off x="238992" y="2660074"/>
            <a:ext cx="5205844" cy="646331"/>
          </a:xfrm>
          <a:prstGeom prst="rect">
            <a:avLst/>
          </a:prstGeom>
        </p:spPr>
        <p:txBody>
          <a:bodyPr wrap="square">
            <a:spAutoFit/>
          </a:bodyPr>
          <a:lstStyle/>
          <a:p>
            <a:endParaRPr lang="en-US" b="1" dirty="0">
              <a:solidFill>
                <a:srgbClr val="00B050"/>
              </a:solidFill>
              <a:latin typeface="Adobe Devanagari" panose="02040503050201020203" pitchFamily="18" charset="0"/>
              <a:cs typeface="Adobe Devanagari" panose="02040503050201020203" pitchFamily="18" charset="0"/>
            </a:endParaRPr>
          </a:p>
          <a:p>
            <a:r>
              <a:rPr lang="en-US" b="1" dirty="0">
                <a:solidFill>
                  <a:srgbClr val="00B050"/>
                </a:solidFill>
                <a:latin typeface="Adobe Devanagari" panose="02040503050201020203" pitchFamily="18" charset="0"/>
                <a:cs typeface="Adobe Devanagari" panose="02040503050201020203" pitchFamily="18" charset="0"/>
              </a:rPr>
              <a:t> </a:t>
            </a:r>
          </a:p>
        </p:txBody>
      </p:sp>
      <p:sp>
        <p:nvSpPr>
          <p:cNvPr id="17" name="TextBox 16"/>
          <p:cNvSpPr txBox="1"/>
          <p:nvPr/>
        </p:nvSpPr>
        <p:spPr>
          <a:xfrm>
            <a:off x="916128" y="1182746"/>
            <a:ext cx="9671081" cy="1477328"/>
          </a:xfrm>
          <a:prstGeom prst="rect">
            <a:avLst/>
          </a:prstGeom>
          <a:noFill/>
        </p:spPr>
        <p:txBody>
          <a:bodyPr wrap="square" rtlCol="0">
            <a:spAutoFit/>
          </a:bodyPr>
          <a:lstStyle/>
          <a:p>
            <a:pPr algn="ctr"/>
            <a:endParaRPr lang="en-US" b="1" dirty="0">
              <a:solidFill>
                <a:srgbClr val="FF00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endParaRPr>
          </a:p>
          <a:p>
            <a:pPr algn="ctr"/>
            <a:r>
              <a:rPr lang="en-US" sz="1600" b="1" dirty="0">
                <a:solidFill>
                  <a:srgbClr val="C000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Important Developments with Implication on Capital Market Activities from the Last CMC Meeting</a:t>
            </a:r>
          </a:p>
          <a:p>
            <a:pPr algn="ctr"/>
            <a:endParaRPr lang="en-US" sz="2000" b="1" dirty="0">
              <a:effectLst>
                <a:outerShdw blurRad="38100" dist="38100" dir="2700000" algn="tl">
                  <a:srgbClr val="000000">
                    <a:alpha val="43137"/>
                  </a:srgbClr>
                </a:outerShdw>
              </a:effectLst>
              <a:latin typeface="Adobe Devanagari" panose="02040503050201020203" pitchFamily="18" charset="0"/>
              <a:cs typeface="Adobe Devanagari" panose="02040503050201020203" pitchFamily="18" charset="0"/>
            </a:endParaRPr>
          </a:p>
          <a:p>
            <a:pPr algn="ctr"/>
            <a:endParaRPr lang="en-US" sz="2000" b="1" dirty="0">
              <a:effectLst>
                <a:outerShdw blurRad="38100" dist="38100" dir="2700000" algn="tl">
                  <a:srgbClr val="000000">
                    <a:alpha val="43137"/>
                  </a:srgbClr>
                </a:outerShdw>
              </a:effectLst>
              <a:latin typeface="Adobe Devanagari" panose="02040503050201020203" pitchFamily="18" charset="0"/>
              <a:cs typeface="Adobe Devanagari" panose="02040503050201020203" pitchFamily="18" charset="0"/>
            </a:endParaRPr>
          </a:p>
        </p:txBody>
      </p:sp>
      <p:graphicFrame>
        <p:nvGraphicFramePr>
          <p:cNvPr id="12" name="Table 11"/>
          <p:cNvGraphicFramePr>
            <a:graphicFrameLocks noGrp="1"/>
          </p:cNvGraphicFramePr>
          <p:nvPr>
            <p:extLst>
              <p:ext uri="{D42A27DB-BD31-4B8C-83A1-F6EECF244321}">
                <p14:modId xmlns:p14="http://schemas.microsoft.com/office/powerpoint/2010/main" val="2479221877"/>
              </p:ext>
            </p:extLst>
          </p:nvPr>
        </p:nvGraphicFramePr>
        <p:xfrm>
          <a:off x="916128" y="2223312"/>
          <a:ext cx="9671082" cy="1715149"/>
        </p:xfrm>
        <a:graphic>
          <a:graphicData uri="http://schemas.openxmlformats.org/drawingml/2006/table">
            <a:tbl>
              <a:tblPr firstRow="1" bandRow="1"/>
              <a:tblGrid>
                <a:gridCol w="1509432">
                  <a:extLst>
                    <a:ext uri="{9D8B030D-6E8A-4147-A177-3AD203B41FA5}">
                      <a16:colId xmlns:a16="http://schemas.microsoft.com/office/drawing/2014/main" xmlns="" val="20002"/>
                    </a:ext>
                  </a:extLst>
                </a:gridCol>
                <a:gridCol w="2986047">
                  <a:extLst>
                    <a:ext uri="{9D8B030D-6E8A-4147-A177-3AD203B41FA5}">
                      <a16:colId xmlns:a16="http://schemas.microsoft.com/office/drawing/2014/main" xmlns="" val="20003"/>
                    </a:ext>
                  </a:extLst>
                </a:gridCol>
                <a:gridCol w="2395400">
                  <a:extLst>
                    <a:ext uri="{9D8B030D-6E8A-4147-A177-3AD203B41FA5}">
                      <a16:colId xmlns:a16="http://schemas.microsoft.com/office/drawing/2014/main" xmlns="" val="20001"/>
                    </a:ext>
                  </a:extLst>
                </a:gridCol>
                <a:gridCol w="2780203">
                  <a:extLst>
                    <a:ext uri="{9D8B030D-6E8A-4147-A177-3AD203B41FA5}">
                      <a16:colId xmlns:a16="http://schemas.microsoft.com/office/drawing/2014/main" xmlns="" val="20004"/>
                    </a:ext>
                  </a:extLst>
                </a:gridCol>
              </a:tblGrid>
              <a:tr h="228380">
                <a:tc>
                  <a:txBody>
                    <a:bodyPr/>
                    <a:lstStyle/>
                    <a:p>
                      <a:pPr algn="ctr" rtl="0" fontAlgn="ctr">
                        <a:lnSpc>
                          <a:spcPct val="150000"/>
                        </a:lnSpc>
                      </a:pPr>
                      <a:r>
                        <a:rPr lang="en-US" sz="1000" b="1" i="0" u="none" strike="noStrike" dirty="0">
                          <a:solidFill>
                            <a:srgbClr val="FFFFFF"/>
                          </a:solidFill>
                          <a:effectLst>
                            <a:outerShdw blurRad="50800" dist="38100" algn="tr" rotWithShape="0">
                              <a:prstClr val="black">
                                <a:alpha val="40000"/>
                              </a:prstClr>
                            </a:outerShdw>
                          </a:effectLst>
                          <a:latin typeface="Tahoma" panose="020B0604030504040204" pitchFamily="34" charset="0"/>
                          <a:ea typeface="Tahoma" panose="020B0604030504040204" pitchFamily="34" charset="0"/>
                          <a:cs typeface="Tahoma" panose="020B0604030504040204" pitchFamily="34" charset="0"/>
                        </a:rPr>
                        <a:t>Quarter</a:t>
                      </a:r>
                      <a:r>
                        <a:rPr lang="en-US" sz="1000" b="1" i="0" u="none" strike="noStrike" baseline="0" dirty="0">
                          <a:solidFill>
                            <a:srgbClr val="FFFFFF"/>
                          </a:solidFill>
                          <a:effectLst>
                            <a:outerShdw blurRad="50800" dist="38100" algn="tr" rotWithShape="0">
                              <a:prstClr val="black">
                                <a:alpha val="40000"/>
                              </a:prstClr>
                            </a:outerShdw>
                          </a:effectLst>
                          <a:latin typeface="Tahoma" panose="020B0604030504040204" pitchFamily="34" charset="0"/>
                          <a:ea typeface="Tahoma" panose="020B0604030504040204" pitchFamily="34" charset="0"/>
                          <a:cs typeface="Tahoma" panose="020B0604030504040204" pitchFamily="34" charset="0"/>
                        </a:rPr>
                        <a:t> (2019)</a:t>
                      </a:r>
                      <a:endParaRPr lang="en-US" sz="1000" b="1" i="0" u="none" strike="noStrike" dirty="0">
                        <a:solidFill>
                          <a:srgbClr val="FFFFFF"/>
                        </a:solidFill>
                        <a:effectLst>
                          <a:outerShdw blurRad="50800" dist="38100" algn="tr" rotWithShape="0">
                            <a:prstClr val="black">
                              <a:alpha val="40000"/>
                            </a:prstClr>
                          </a:outerShdw>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ctr">
                    <a:lnL w="12700" cap="flat" cmpd="sng" algn="ctr">
                      <a:solidFill>
                        <a:srgbClr val="008000"/>
                      </a:solidFill>
                      <a:prstDash val="solid"/>
                      <a:round/>
                      <a:headEnd type="none" w="med" len="med"/>
                      <a:tailEnd type="none" w="med" len="med"/>
                    </a:lnL>
                    <a:lnR w="12700" cap="flat" cmpd="sng" algn="ctr">
                      <a:solidFill>
                        <a:srgbClr val="008000"/>
                      </a:solidFill>
                      <a:prstDash val="solid"/>
                      <a:round/>
                      <a:headEnd type="none" w="med" len="med"/>
                      <a:tailEnd type="none" w="med" len="med"/>
                    </a:lnR>
                    <a:lnT w="12700" cap="flat" cmpd="sng" algn="ctr">
                      <a:solidFill>
                        <a:srgbClr val="008000"/>
                      </a:solidFill>
                      <a:prstDash val="solid"/>
                      <a:round/>
                      <a:headEnd type="none" w="med" len="med"/>
                      <a:tailEnd type="none" w="med" len="med"/>
                    </a:lnT>
                    <a:lnB w="12700" cap="flat" cmpd="sng" algn="ctr">
                      <a:solidFill>
                        <a:srgbClr val="008000"/>
                      </a:solidFill>
                      <a:prstDash val="solid"/>
                      <a:round/>
                      <a:headEnd type="none" w="med" len="med"/>
                      <a:tailEnd type="none" w="med" len="med"/>
                    </a:lnB>
                    <a:solidFill>
                      <a:srgbClr val="92D050"/>
                    </a:solidFill>
                  </a:tcPr>
                </a:tc>
                <a:tc>
                  <a:txBody>
                    <a:bodyPr/>
                    <a:lstStyle/>
                    <a:p>
                      <a:pPr algn="ctr" rtl="0" fontAlgn="ctr">
                        <a:lnSpc>
                          <a:spcPct val="150000"/>
                        </a:lnSpc>
                      </a:pPr>
                      <a:r>
                        <a:rPr lang="en-US" sz="1000" b="1" i="0" u="none" strike="noStrike" dirty="0">
                          <a:solidFill>
                            <a:srgbClr val="FFFFFF"/>
                          </a:solidFill>
                          <a:effectLst>
                            <a:outerShdw blurRad="50800" dist="38100" algn="tr" rotWithShape="0">
                              <a:prstClr val="black">
                                <a:alpha val="40000"/>
                              </a:prstClr>
                            </a:outerShdw>
                          </a:effectLst>
                          <a:latin typeface="Tahoma" panose="020B0604030504040204" pitchFamily="34" charset="0"/>
                          <a:ea typeface="Tahoma" panose="020B0604030504040204" pitchFamily="34" charset="0"/>
                          <a:cs typeface="Tahoma" panose="020B0604030504040204" pitchFamily="34" charset="0"/>
                        </a:rPr>
                        <a:t>Types</a:t>
                      </a:r>
                      <a:r>
                        <a:rPr lang="en-US" sz="1000" b="1" i="0" u="none" strike="noStrike" baseline="0" dirty="0">
                          <a:solidFill>
                            <a:srgbClr val="FFFFFF"/>
                          </a:solidFill>
                          <a:effectLst>
                            <a:outerShdw blurRad="50800" dist="38100" algn="tr" rotWithShape="0">
                              <a:prstClr val="black">
                                <a:alpha val="40000"/>
                              </a:prstClr>
                            </a:outerShdw>
                          </a:effectLst>
                          <a:latin typeface="Tahoma" panose="020B0604030504040204" pitchFamily="34" charset="0"/>
                          <a:ea typeface="Tahoma" panose="020B0604030504040204" pitchFamily="34" charset="0"/>
                          <a:cs typeface="Tahoma" panose="020B0604030504040204" pitchFamily="34" charset="0"/>
                        </a:rPr>
                        <a:t> of Bond </a:t>
                      </a:r>
                      <a:endParaRPr lang="en-US" sz="1000" b="1" i="0" u="none" strike="noStrike" dirty="0">
                        <a:solidFill>
                          <a:srgbClr val="FFFFFF"/>
                        </a:solidFill>
                        <a:effectLst>
                          <a:outerShdw blurRad="50800" dist="38100" algn="tr" rotWithShape="0">
                            <a:prstClr val="black">
                              <a:alpha val="40000"/>
                            </a:prstClr>
                          </a:outerShdw>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ctr">
                    <a:lnL w="12700" cap="flat" cmpd="sng" algn="ctr">
                      <a:solidFill>
                        <a:srgbClr val="008000"/>
                      </a:solidFill>
                      <a:prstDash val="solid"/>
                      <a:round/>
                      <a:headEnd type="none" w="med" len="med"/>
                      <a:tailEnd type="none" w="med" len="med"/>
                    </a:lnL>
                    <a:lnR w="12700" cap="flat" cmpd="sng" algn="ctr">
                      <a:solidFill>
                        <a:srgbClr val="008000"/>
                      </a:solidFill>
                      <a:prstDash val="solid"/>
                      <a:round/>
                      <a:headEnd type="none" w="med" len="med"/>
                      <a:tailEnd type="none" w="med" len="med"/>
                    </a:lnR>
                    <a:lnT w="12700" cap="flat" cmpd="sng" algn="ctr">
                      <a:solidFill>
                        <a:srgbClr val="008000"/>
                      </a:solidFill>
                      <a:prstDash val="solid"/>
                      <a:round/>
                      <a:headEnd type="none" w="med" len="med"/>
                      <a:tailEnd type="none" w="med" len="med"/>
                    </a:lnT>
                    <a:lnB w="12700" cap="flat" cmpd="sng" algn="ctr">
                      <a:solidFill>
                        <a:srgbClr val="008000"/>
                      </a:solidFill>
                      <a:prstDash val="solid"/>
                      <a:round/>
                      <a:headEnd type="none" w="med" len="med"/>
                      <a:tailEnd type="none" w="med" len="med"/>
                    </a:lnB>
                    <a:solidFill>
                      <a:srgbClr val="92D050"/>
                    </a:solidFill>
                  </a:tcPr>
                </a:tc>
                <a:tc>
                  <a:txBody>
                    <a:bodyPr/>
                    <a:lstStyle/>
                    <a:p>
                      <a:pPr algn="ctr" rtl="0" fontAlgn="ctr">
                        <a:lnSpc>
                          <a:spcPct val="150000"/>
                        </a:lnSpc>
                      </a:pPr>
                      <a:r>
                        <a:rPr lang="en-US" sz="1000" b="1" i="0" u="none" strike="noStrike" dirty="0">
                          <a:solidFill>
                            <a:srgbClr val="FFFFFF"/>
                          </a:solidFill>
                          <a:effectLst>
                            <a:outerShdw blurRad="50800" dist="38100" algn="tr" rotWithShape="0">
                              <a:prstClr val="black">
                                <a:alpha val="40000"/>
                              </a:prstClr>
                            </a:outerShdw>
                          </a:effectLst>
                          <a:latin typeface="Tahoma" panose="020B0604030504040204" pitchFamily="34" charset="0"/>
                          <a:ea typeface="Tahoma" panose="020B0604030504040204" pitchFamily="34" charset="0"/>
                          <a:cs typeface="Tahoma" panose="020B0604030504040204" pitchFamily="34" charset="0"/>
                        </a:rPr>
                        <a:t>Total</a:t>
                      </a:r>
                      <a:r>
                        <a:rPr lang="en-US" sz="1000" b="1" i="0" u="none" strike="noStrike" baseline="0" dirty="0">
                          <a:solidFill>
                            <a:srgbClr val="FFFFFF"/>
                          </a:solidFill>
                          <a:effectLst>
                            <a:outerShdw blurRad="50800" dist="38100" algn="tr" rotWithShape="0">
                              <a:prstClr val="black">
                                <a:alpha val="40000"/>
                              </a:prstClr>
                            </a:outerShdw>
                          </a:effectLst>
                          <a:latin typeface="Tahoma" panose="020B0604030504040204" pitchFamily="34" charset="0"/>
                          <a:ea typeface="Tahoma" panose="020B0604030504040204" pitchFamily="34" charset="0"/>
                          <a:cs typeface="Tahoma" panose="020B0604030504040204" pitchFamily="34" charset="0"/>
                        </a:rPr>
                        <a:t> Issuance</a:t>
                      </a:r>
                      <a:endParaRPr lang="en-US" sz="1000" b="1" i="0" u="none" strike="noStrike" dirty="0">
                        <a:solidFill>
                          <a:srgbClr val="FFFFFF"/>
                        </a:solidFill>
                        <a:effectLst>
                          <a:outerShdw blurRad="50800" dist="38100" algn="tr" rotWithShape="0">
                            <a:prstClr val="black">
                              <a:alpha val="40000"/>
                            </a:prstClr>
                          </a:outerShdw>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ctr">
                    <a:lnL w="12700" cap="flat" cmpd="sng" algn="ctr">
                      <a:solidFill>
                        <a:srgbClr val="008000"/>
                      </a:solidFill>
                      <a:prstDash val="solid"/>
                      <a:round/>
                      <a:headEnd type="none" w="med" len="med"/>
                      <a:tailEnd type="none" w="med" len="med"/>
                    </a:lnL>
                    <a:lnR w="12700" cap="flat" cmpd="sng" algn="ctr">
                      <a:solidFill>
                        <a:srgbClr val="008000"/>
                      </a:solidFill>
                      <a:prstDash val="solid"/>
                      <a:round/>
                      <a:headEnd type="none" w="med" len="med"/>
                      <a:tailEnd type="none" w="med" len="med"/>
                    </a:lnR>
                    <a:lnT w="12700" cap="flat" cmpd="sng" algn="ctr">
                      <a:solidFill>
                        <a:srgbClr val="008000"/>
                      </a:solidFill>
                      <a:prstDash val="solid"/>
                      <a:round/>
                      <a:headEnd type="none" w="med" len="med"/>
                      <a:tailEnd type="none" w="med" len="med"/>
                    </a:lnT>
                    <a:lnB w="12700" cap="flat" cmpd="sng" algn="ctr">
                      <a:solidFill>
                        <a:srgbClr val="008000"/>
                      </a:solidFill>
                      <a:prstDash val="solid"/>
                      <a:round/>
                      <a:headEnd type="none" w="med" len="med"/>
                      <a:tailEnd type="none" w="med" len="med"/>
                    </a:lnB>
                    <a:solidFill>
                      <a:srgbClr val="92D050"/>
                    </a:solidFill>
                  </a:tcPr>
                </a:tc>
                <a:tc>
                  <a:txBody>
                    <a:bodyPr/>
                    <a:lstStyle/>
                    <a:p>
                      <a:pPr algn="ctr" rtl="0" fontAlgn="ctr">
                        <a:lnSpc>
                          <a:spcPct val="150000"/>
                        </a:lnSpc>
                      </a:pPr>
                      <a:r>
                        <a:rPr lang="en-US" sz="1000" b="1" i="0" u="none" strike="noStrike" dirty="0">
                          <a:solidFill>
                            <a:srgbClr val="FFFFFF"/>
                          </a:solidFill>
                          <a:effectLst>
                            <a:outerShdw blurRad="50800" dist="38100" algn="tr" rotWithShape="0">
                              <a:prstClr val="black">
                                <a:alpha val="40000"/>
                              </a:prstClr>
                            </a:outerShdw>
                          </a:effectLst>
                          <a:latin typeface="Tahoma" panose="020B0604030504040204" pitchFamily="34" charset="0"/>
                          <a:ea typeface="Tahoma" panose="020B0604030504040204" pitchFamily="34" charset="0"/>
                          <a:cs typeface="Tahoma" panose="020B0604030504040204" pitchFamily="34" charset="0"/>
                        </a:rPr>
                        <a:t>Redemptions</a:t>
                      </a:r>
                    </a:p>
                  </a:txBody>
                  <a:tcPr marL="9525" marR="9525" marT="9525" marB="0" anchor="ctr">
                    <a:lnL w="12700" cap="flat" cmpd="sng" algn="ctr">
                      <a:solidFill>
                        <a:srgbClr val="008000"/>
                      </a:solidFill>
                      <a:prstDash val="solid"/>
                      <a:round/>
                      <a:headEnd type="none" w="med" len="med"/>
                      <a:tailEnd type="none" w="med" len="med"/>
                    </a:lnL>
                    <a:lnR w="12700" cap="flat" cmpd="sng" algn="ctr">
                      <a:solidFill>
                        <a:srgbClr val="008000"/>
                      </a:solidFill>
                      <a:prstDash val="solid"/>
                      <a:round/>
                      <a:headEnd type="none" w="med" len="med"/>
                      <a:tailEnd type="none" w="med" len="med"/>
                    </a:lnR>
                    <a:lnT w="12700" cap="flat" cmpd="sng" algn="ctr">
                      <a:solidFill>
                        <a:srgbClr val="008000"/>
                      </a:solidFill>
                      <a:prstDash val="solid"/>
                      <a:round/>
                      <a:headEnd type="none" w="med" len="med"/>
                      <a:tailEnd type="none" w="med" len="med"/>
                    </a:lnT>
                    <a:lnB w="12700" cap="flat" cmpd="sng" algn="ctr">
                      <a:solidFill>
                        <a:srgbClr val="008000"/>
                      </a:solidFill>
                      <a:prstDash val="solid"/>
                      <a:round/>
                      <a:headEnd type="none" w="med" len="med"/>
                      <a:tailEnd type="none" w="med" len="med"/>
                    </a:lnB>
                    <a:solidFill>
                      <a:srgbClr val="92D050"/>
                    </a:solidFill>
                  </a:tcPr>
                </a:tc>
                <a:extLst>
                  <a:ext uri="{0D108BD9-81ED-4DB2-BD59-A6C34878D82A}">
                    <a16:rowId xmlns:a16="http://schemas.microsoft.com/office/drawing/2014/main" xmlns="" val="10000"/>
                  </a:ext>
                </a:extLst>
              </a:tr>
              <a:tr h="228380">
                <a:tc rowSpan="2">
                  <a:txBody>
                    <a:bodyPr/>
                    <a:lstStyle/>
                    <a:p>
                      <a:pPr algn="ctr" rtl="0" fontAlgn="ctr">
                        <a:lnSpc>
                          <a:spcPct val="150000"/>
                        </a:lnSpc>
                      </a:pPr>
                      <a:r>
                        <a:rPr lang="en-US" sz="1000" b="0" i="0" u="none" strike="noStrike" dirty="0">
                          <a:solidFill>
                            <a:srgbClr val="000000"/>
                          </a:solidFill>
                          <a:effectLst/>
                          <a:latin typeface="Tahoma" panose="020B0604030504040204" pitchFamily="34" charset="0"/>
                          <a:ea typeface="Tahoma" panose="020B0604030504040204" pitchFamily="34" charset="0"/>
                          <a:cs typeface="Tahoma" panose="020B0604030504040204" pitchFamily="34" charset="0"/>
                        </a:rPr>
                        <a:t>1</a:t>
                      </a:r>
                    </a:p>
                  </a:txBody>
                  <a:tcPr marL="9525" marR="9525" marT="9525" marB="0">
                    <a:lnL w="12700" cap="flat" cmpd="sng" algn="ctr">
                      <a:solidFill>
                        <a:srgbClr val="008000"/>
                      </a:solidFill>
                      <a:prstDash val="solid"/>
                      <a:round/>
                      <a:headEnd type="none" w="med" len="med"/>
                      <a:tailEnd type="none" w="med" len="med"/>
                    </a:lnL>
                    <a:lnR w="12700" cap="flat" cmpd="sng" algn="ctr">
                      <a:solidFill>
                        <a:srgbClr val="008000"/>
                      </a:solidFill>
                      <a:prstDash val="solid"/>
                      <a:round/>
                      <a:headEnd type="none" w="med" len="med"/>
                      <a:tailEnd type="none" w="med" len="med"/>
                    </a:lnR>
                    <a:lnT w="12700" cap="flat" cmpd="sng" algn="ctr">
                      <a:solidFill>
                        <a:srgbClr val="008000"/>
                      </a:solidFill>
                      <a:prstDash val="solid"/>
                      <a:round/>
                      <a:headEnd type="none" w="med" len="med"/>
                      <a:tailEnd type="none" w="med" len="med"/>
                    </a:lnT>
                    <a:lnB w="12700" cap="flat" cmpd="sng" algn="ctr">
                      <a:solidFill>
                        <a:srgbClr val="008000"/>
                      </a:solidFill>
                      <a:prstDash val="solid"/>
                      <a:round/>
                      <a:headEnd type="none" w="med" len="med"/>
                      <a:tailEnd type="none" w="med" len="med"/>
                    </a:lnB>
                    <a:solidFill>
                      <a:schemeClr val="bg1"/>
                    </a:solidFill>
                  </a:tcPr>
                </a:tc>
                <a:tc>
                  <a:txBody>
                    <a:bodyPr/>
                    <a:lstStyle/>
                    <a:p>
                      <a:pPr algn="ctr" rtl="0" fontAlgn="ctr">
                        <a:lnSpc>
                          <a:spcPct val="150000"/>
                        </a:lnSpc>
                      </a:pPr>
                      <a:r>
                        <a:rPr lang="en-US" sz="1000" b="0" i="0" u="none" strike="noStrike" dirty="0">
                          <a:solidFill>
                            <a:srgbClr val="000000"/>
                          </a:solidFill>
                          <a:effectLst/>
                          <a:latin typeface="Tahoma" panose="020B0604030504040204" pitchFamily="34" charset="0"/>
                          <a:ea typeface="Tahoma" panose="020B0604030504040204" pitchFamily="34" charset="0"/>
                          <a:cs typeface="Tahoma" panose="020B0604030504040204" pitchFamily="34" charset="0"/>
                        </a:rPr>
                        <a:t>FGN Bonds </a:t>
                      </a:r>
                    </a:p>
                  </a:txBody>
                  <a:tcPr marL="9525" marR="9525" marT="9525" marB="0" anchor="ctr">
                    <a:lnL w="12700" cap="flat" cmpd="sng" algn="ctr">
                      <a:solidFill>
                        <a:srgbClr val="008000"/>
                      </a:solidFill>
                      <a:prstDash val="solid"/>
                      <a:round/>
                      <a:headEnd type="none" w="med" len="med"/>
                      <a:tailEnd type="none" w="med" len="med"/>
                    </a:lnL>
                    <a:lnR w="12700" cap="flat" cmpd="sng" algn="ctr">
                      <a:solidFill>
                        <a:srgbClr val="008000"/>
                      </a:solidFill>
                      <a:prstDash val="solid"/>
                      <a:round/>
                      <a:headEnd type="none" w="med" len="med"/>
                      <a:tailEnd type="none" w="med" len="med"/>
                    </a:lnR>
                    <a:lnT w="12700" cap="flat" cmpd="sng" algn="ctr">
                      <a:solidFill>
                        <a:srgbClr val="008000"/>
                      </a:solidFill>
                      <a:prstDash val="solid"/>
                      <a:round/>
                      <a:headEnd type="none" w="med" len="med"/>
                      <a:tailEnd type="none" w="med" len="med"/>
                    </a:lnT>
                    <a:lnB w="12700" cap="flat" cmpd="sng" algn="ctr">
                      <a:solidFill>
                        <a:srgbClr val="008000"/>
                      </a:solidFill>
                      <a:prstDash val="solid"/>
                      <a:round/>
                      <a:headEnd type="none" w="med" len="med"/>
                      <a:tailEnd type="none" w="med" len="med"/>
                    </a:lnB>
                    <a:solidFill>
                      <a:schemeClr val="bg1"/>
                    </a:solidFill>
                  </a:tcPr>
                </a:tc>
                <a:tc>
                  <a:txBody>
                    <a:bodyPr/>
                    <a:lstStyle/>
                    <a:p>
                      <a:pPr marL="0" marR="0" lvl="0" indent="0" algn="ctr" defTabSz="914400" rtl="0" eaLnBrk="1" fontAlgn="ctr" latinLnBrk="0" hangingPunct="1">
                        <a:lnSpc>
                          <a:spcPct val="150000"/>
                        </a:lnSpc>
                        <a:spcBef>
                          <a:spcPts val="0"/>
                        </a:spcBef>
                        <a:spcAft>
                          <a:spcPts val="0"/>
                        </a:spcAft>
                        <a:buClrTx/>
                        <a:buSzTx/>
                        <a:buFontTx/>
                        <a:buNone/>
                        <a:tabLst/>
                        <a:defRPr/>
                      </a:pPr>
                      <a:r>
                        <a:rPr lang="en-US" sz="1000" dirty="0">
                          <a:solidFill>
                            <a:schemeClr val="tx1"/>
                          </a:solidFill>
                          <a:latin typeface="Tahoma" panose="020B0604030504040204" pitchFamily="34" charset="0"/>
                          <a:ea typeface="Tahoma" panose="020B0604030504040204" pitchFamily="34" charset="0"/>
                          <a:cs typeface="Tahoma" panose="020B0604030504040204" pitchFamily="34" charset="0"/>
                        </a:rPr>
                        <a:t>296.34</a:t>
                      </a:r>
                      <a:endParaRPr lang="en-US" sz="1000" b="0" i="0" u="none" strike="noStrike" dirty="0">
                        <a:solidFill>
                          <a:srgbClr val="000000"/>
                        </a:solidFill>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lnL w="12700" cap="flat" cmpd="sng" algn="ctr">
                      <a:solidFill>
                        <a:srgbClr val="008000"/>
                      </a:solidFill>
                      <a:prstDash val="solid"/>
                      <a:round/>
                      <a:headEnd type="none" w="med" len="med"/>
                      <a:tailEnd type="none" w="med" len="med"/>
                    </a:lnL>
                    <a:lnR w="12700" cap="flat" cmpd="sng" algn="ctr">
                      <a:solidFill>
                        <a:srgbClr val="008000"/>
                      </a:solidFill>
                      <a:prstDash val="solid"/>
                      <a:round/>
                      <a:headEnd type="none" w="med" len="med"/>
                      <a:tailEnd type="none" w="med" len="med"/>
                    </a:lnR>
                    <a:lnT w="12700" cap="flat" cmpd="sng" algn="ctr">
                      <a:solidFill>
                        <a:srgbClr val="008000"/>
                      </a:solidFill>
                      <a:prstDash val="solid"/>
                      <a:round/>
                      <a:headEnd type="none" w="med" len="med"/>
                      <a:tailEnd type="none" w="med" len="med"/>
                    </a:lnT>
                    <a:lnB w="12700" cap="flat" cmpd="sng" algn="ctr">
                      <a:solidFill>
                        <a:srgbClr val="008000"/>
                      </a:solidFill>
                      <a:prstDash val="solid"/>
                      <a:round/>
                      <a:headEnd type="none" w="med" len="med"/>
                      <a:tailEnd type="none" w="med" len="med"/>
                    </a:lnB>
                    <a:solidFill>
                      <a:schemeClr val="bg1"/>
                    </a:solidFill>
                  </a:tcPr>
                </a:tc>
                <a:tc>
                  <a:txBody>
                    <a:bodyPr/>
                    <a:lstStyle/>
                    <a:p>
                      <a:pPr algn="ctr" rtl="0" fontAlgn="ctr">
                        <a:lnSpc>
                          <a:spcPct val="150000"/>
                        </a:lnSpc>
                      </a:pPr>
                      <a:r>
                        <a:rPr lang="en-US" sz="1000" b="0" i="0" u="none" strike="noStrike" dirty="0">
                          <a:solidFill>
                            <a:srgbClr val="000000"/>
                          </a:solidFill>
                          <a:effectLst/>
                          <a:latin typeface="Tahoma" panose="020B0604030504040204" pitchFamily="34" charset="0"/>
                          <a:ea typeface="Tahoma" panose="020B0604030504040204" pitchFamily="34" charset="0"/>
                          <a:cs typeface="Tahoma" panose="020B0604030504040204" pitchFamily="34" charset="0"/>
                        </a:rPr>
                        <a:t>-</a:t>
                      </a:r>
                    </a:p>
                  </a:txBody>
                  <a:tcPr marL="9525" marR="9525" marT="9525" marB="0">
                    <a:lnL w="12700" cap="flat" cmpd="sng" algn="ctr">
                      <a:solidFill>
                        <a:srgbClr val="008000"/>
                      </a:solidFill>
                      <a:prstDash val="solid"/>
                      <a:round/>
                      <a:headEnd type="none" w="med" len="med"/>
                      <a:tailEnd type="none" w="med" len="med"/>
                    </a:lnL>
                    <a:lnR w="12700" cap="flat" cmpd="sng" algn="ctr">
                      <a:solidFill>
                        <a:srgbClr val="008000"/>
                      </a:solidFill>
                      <a:prstDash val="solid"/>
                      <a:round/>
                      <a:headEnd type="none" w="med" len="med"/>
                      <a:tailEnd type="none" w="med" len="med"/>
                    </a:lnR>
                    <a:lnT w="12700" cap="flat" cmpd="sng" algn="ctr">
                      <a:solidFill>
                        <a:srgbClr val="008000"/>
                      </a:solidFill>
                      <a:prstDash val="solid"/>
                      <a:round/>
                      <a:headEnd type="none" w="med" len="med"/>
                      <a:tailEnd type="none" w="med" len="med"/>
                    </a:lnT>
                    <a:lnB w="12700" cap="flat" cmpd="sng" algn="ctr">
                      <a:solidFill>
                        <a:srgbClr val="008000"/>
                      </a:solidFill>
                      <a:prstDash val="solid"/>
                      <a:round/>
                      <a:headEnd type="none" w="med" len="med"/>
                      <a:tailEnd type="none" w="med" len="med"/>
                    </a:lnB>
                    <a:solidFill>
                      <a:schemeClr val="bg1"/>
                    </a:solidFill>
                  </a:tcPr>
                </a:tc>
                <a:extLst>
                  <a:ext uri="{0D108BD9-81ED-4DB2-BD59-A6C34878D82A}">
                    <a16:rowId xmlns:a16="http://schemas.microsoft.com/office/drawing/2014/main" xmlns="" val="10002"/>
                  </a:ext>
                </a:extLst>
              </a:tr>
              <a:tr h="228380">
                <a:tc vMerge="1">
                  <a:txBody>
                    <a:bodyPr/>
                    <a:lstStyle/>
                    <a:p>
                      <a:endParaRPr lang="en-GB"/>
                    </a:p>
                  </a:txBody>
                  <a:tcPr/>
                </a:tc>
                <a:tc>
                  <a:txBody>
                    <a:bodyPr/>
                    <a:lstStyle/>
                    <a:p>
                      <a:pPr algn="ctr" rtl="0" fontAlgn="ctr">
                        <a:lnSpc>
                          <a:spcPct val="150000"/>
                        </a:lnSpc>
                      </a:pPr>
                      <a:r>
                        <a:rPr lang="en-US" sz="1000" b="0" i="0" u="none" strike="noStrike" dirty="0">
                          <a:solidFill>
                            <a:srgbClr val="000000"/>
                          </a:solidFill>
                          <a:effectLst/>
                          <a:latin typeface="Tahoma" panose="020B0604030504040204" pitchFamily="34" charset="0"/>
                          <a:ea typeface="Tahoma" panose="020B0604030504040204" pitchFamily="34" charset="0"/>
                          <a:cs typeface="Tahoma" panose="020B0604030504040204" pitchFamily="34" charset="0"/>
                        </a:rPr>
                        <a:t>FGN Savings Bond </a:t>
                      </a:r>
                    </a:p>
                  </a:txBody>
                  <a:tcPr marL="9525" marR="9525" marT="9525" marB="0" anchor="ctr">
                    <a:lnL w="12700" cap="flat" cmpd="sng" algn="ctr">
                      <a:solidFill>
                        <a:srgbClr val="008000"/>
                      </a:solidFill>
                      <a:prstDash val="solid"/>
                      <a:round/>
                      <a:headEnd type="none" w="med" len="med"/>
                      <a:tailEnd type="none" w="med" len="med"/>
                    </a:lnL>
                    <a:lnR w="12700" cap="flat" cmpd="sng" algn="ctr">
                      <a:solidFill>
                        <a:srgbClr val="008000"/>
                      </a:solidFill>
                      <a:prstDash val="solid"/>
                      <a:round/>
                      <a:headEnd type="none" w="med" len="med"/>
                      <a:tailEnd type="none" w="med" len="med"/>
                    </a:lnR>
                    <a:lnT w="12700" cap="flat" cmpd="sng" algn="ctr">
                      <a:solidFill>
                        <a:srgbClr val="008000"/>
                      </a:solidFill>
                      <a:prstDash val="solid"/>
                      <a:round/>
                      <a:headEnd type="none" w="med" len="med"/>
                      <a:tailEnd type="none" w="med" len="med"/>
                    </a:lnT>
                    <a:lnB w="12700" cap="flat" cmpd="sng" algn="ctr">
                      <a:solidFill>
                        <a:srgbClr val="008000"/>
                      </a:solidFill>
                      <a:prstDash val="solid"/>
                      <a:round/>
                      <a:headEnd type="none" w="med" len="med"/>
                      <a:tailEnd type="none" w="med" len="med"/>
                    </a:lnB>
                    <a:solidFill>
                      <a:schemeClr val="bg1"/>
                    </a:solidFill>
                  </a:tcPr>
                </a:tc>
                <a:tc>
                  <a:txBody>
                    <a:bodyPr/>
                    <a:lstStyle/>
                    <a:p>
                      <a:pPr algn="ctr" rtl="0" fontAlgn="ctr">
                        <a:lnSpc>
                          <a:spcPct val="150000"/>
                        </a:lnSpc>
                      </a:pPr>
                      <a:r>
                        <a:rPr lang="en-US" sz="1000" b="0" i="0" u="none" strike="noStrike" dirty="0">
                          <a:solidFill>
                            <a:srgbClr val="000000"/>
                          </a:solidFill>
                          <a:effectLst/>
                          <a:latin typeface="Tahoma" panose="020B0604030504040204" pitchFamily="34" charset="0"/>
                          <a:ea typeface="Tahoma" panose="020B0604030504040204" pitchFamily="34" charset="0"/>
                          <a:cs typeface="Tahoma" panose="020B0604030504040204" pitchFamily="34" charset="0"/>
                        </a:rPr>
                        <a:t>1.023</a:t>
                      </a:r>
                    </a:p>
                  </a:txBody>
                  <a:tcPr marL="9525" marR="9525" marT="9525" marB="0">
                    <a:lnL w="12700" cap="flat" cmpd="sng" algn="ctr">
                      <a:solidFill>
                        <a:srgbClr val="008000"/>
                      </a:solidFill>
                      <a:prstDash val="solid"/>
                      <a:round/>
                      <a:headEnd type="none" w="med" len="med"/>
                      <a:tailEnd type="none" w="med" len="med"/>
                    </a:lnL>
                    <a:lnR w="12700" cap="flat" cmpd="sng" algn="ctr">
                      <a:solidFill>
                        <a:srgbClr val="008000"/>
                      </a:solidFill>
                      <a:prstDash val="solid"/>
                      <a:round/>
                      <a:headEnd type="none" w="med" len="med"/>
                      <a:tailEnd type="none" w="med" len="med"/>
                    </a:lnR>
                    <a:lnT w="12700" cap="flat" cmpd="sng" algn="ctr">
                      <a:solidFill>
                        <a:srgbClr val="008000"/>
                      </a:solidFill>
                      <a:prstDash val="solid"/>
                      <a:round/>
                      <a:headEnd type="none" w="med" len="med"/>
                      <a:tailEnd type="none" w="med" len="med"/>
                    </a:lnT>
                    <a:lnB w="12700" cap="flat" cmpd="sng" algn="ctr">
                      <a:solidFill>
                        <a:srgbClr val="008000"/>
                      </a:solidFill>
                      <a:prstDash val="solid"/>
                      <a:round/>
                      <a:headEnd type="none" w="med" len="med"/>
                      <a:tailEnd type="none" w="med" len="med"/>
                    </a:lnB>
                    <a:solidFill>
                      <a:schemeClr val="bg1"/>
                    </a:solidFill>
                  </a:tcPr>
                </a:tc>
                <a:tc>
                  <a:txBody>
                    <a:bodyPr/>
                    <a:lstStyle/>
                    <a:p>
                      <a:pPr algn="ctr" rtl="0" fontAlgn="ctr">
                        <a:lnSpc>
                          <a:spcPct val="150000"/>
                        </a:lnSpc>
                      </a:pPr>
                      <a:r>
                        <a:rPr lang="en-US" sz="1000" b="0" i="0" u="none" strike="noStrike" dirty="0">
                          <a:solidFill>
                            <a:srgbClr val="000000"/>
                          </a:solidFill>
                          <a:effectLst/>
                          <a:latin typeface="Tahoma" panose="020B0604030504040204" pitchFamily="34" charset="0"/>
                          <a:ea typeface="Tahoma" panose="020B0604030504040204" pitchFamily="34" charset="0"/>
                          <a:cs typeface="Tahoma" panose="020B0604030504040204" pitchFamily="34" charset="0"/>
                        </a:rPr>
                        <a:t>2.067</a:t>
                      </a:r>
                    </a:p>
                  </a:txBody>
                  <a:tcPr marL="9525" marR="9525" marT="9525" marB="0">
                    <a:lnL w="12700" cap="flat" cmpd="sng" algn="ctr">
                      <a:solidFill>
                        <a:srgbClr val="008000"/>
                      </a:solidFill>
                      <a:prstDash val="solid"/>
                      <a:round/>
                      <a:headEnd type="none" w="med" len="med"/>
                      <a:tailEnd type="none" w="med" len="med"/>
                    </a:lnL>
                    <a:lnR w="12700" cap="flat" cmpd="sng" algn="ctr">
                      <a:solidFill>
                        <a:srgbClr val="008000"/>
                      </a:solidFill>
                      <a:prstDash val="solid"/>
                      <a:round/>
                      <a:headEnd type="none" w="med" len="med"/>
                      <a:tailEnd type="none" w="med" len="med"/>
                    </a:lnR>
                    <a:lnT w="12700" cap="flat" cmpd="sng" algn="ctr">
                      <a:solidFill>
                        <a:srgbClr val="008000"/>
                      </a:solidFill>
                      <a:prstDash val="solid"/>
                      <a:round/>
                      <a:headEnd type="none" w="med" len="med"/>
                      <a:tailEnd type="none" w="med" len="med"/>
                    </a:lnT>
                    <a:lnB w="12700" cap="flat" cmpd="sng" algn="ctr">
                      <a:solidFill>
                        <a:srgbClr val="008000"/>
                      </a:solidFill>
                      <a:prstDash val="solid"/>
                      <a:round/>
                      <a:headEnd type="none" w="med" len="med"/>
                      <a:tailEnd type="none" w="med" len="med"/>
                    </a:lnB>
                    <a:solidFill>
                      <a:schemeClr val="bg1"/>
                    </a:solidFill>
                  </a:tcPr>
                </a:tc>
                <a:extLst>
                  <a:ext uri="{0D108BD9-81ED-4DB2-BD59-A6C34878D82A}">
                    <a16:rowId xmlns:a16="http://schemas.microsoft.com/office/drawing/2014/main" xmlns="" val="10005"/>
                  </a:ext>
                </a:extLst>
              </a:tr>
              <a:tr h="286399">
                <a:tc rowSpan="3">
                  <a:txBody>
                    <a:bodyPr/>
                    <a:lstStyle/>
                    <a:p>
                      <a:pPr algn="ctr" rtl="0" fontAlgn="ctr">
                        <a:lnSpc>
                          <a:spcPct val="150000"/>
                        </a:lnSpc>
                      </a:pPr>
                      <a:r>
                        <a:rPr lang="en-US" sz="1000" b="0" i="0" u="none" strike="noStrike" dirty="0">
                          <a:solidFill>
                            <a:schemeClr val="bg2">
                              <a:lumMod val="10000"/>
                            </a:schemeClr>
                          </a:solidFill>
                          <a:effectLst/>
                          <a:latin typeface="Tahoma" panose="020B0604030504040204" pitchFamily="34" charset="0"/>
                          <a:ea typeface="Tahoma" panose="020B0604030504040204" pitchFamily="34" charset="0"/>
                          <a:cs typeface="Tahoma" panose="020B0604030504040204" pitchFamily="34" charset="0"/>
                        </a:rPr>
                        <a:t>2</a:t>
                      </a:r>
                    </a:p>
                  </a:txBody>
                  <a:tcPr marL="9525" marR="9525" marT="9525" marB="0">
                    <a:lnL w="12700" cap="flat" cmpd="sng" algn="ctr">
                      <a:solidFill>
                        <a:srgbClr val="008000"/>
                      </a:solidFill>
                      <a:prstDash val="solid"/>
                      <a:round/>
                      <a:headEnd type="none" w="med" len="med"/>
                      <a:tailEnd type="none" w="med" len="med"/>
                    </a:lnL>
                    <a:lnR w="12700" cap="flat" cmpd="sng" algn="ctr">
                      <a:solidFill>
                        <a:srgbClr val="008000"/>
                      </a:solidFill>
                      <a:prstDash val="solid"/>
                      <a:round/>
                      <a:headEnd type="none" w="med" len="med"/>
                      <a:tailEnd type="none" w="med" len="med"/>
                    </a:lnR>
                    <a:lnT w="12700" cap="flat" cmpd="sng" algn="ctr">
                      <a:solidFill>
                        <a:srgbClr val="008000"/>
                      </a:solidFill>
                      <a:prstDash val="solid"/>
                      <a:round/>
                      <a:headEnd type="none" w="med" len="med"/>
                      <a:tailEnd type="none" w="med" len="med"/>
                    </a:lnT>
                    <a:lnB w="12700" cap="flat" cmpd="sng" algn="ctr">
                      <a:solidFill>
                        <a:srgbClr val="008000"/>
                      </a:solidFill>
                      <a:prstDash val="solid"/>
                      <a:round/>
                      <a:headEnd type="none" w="med" len="med"/>
                      <a:tailEnd type="none" w="med" len="med"/>
                    </a:lnB>
                    <a:solidFill>
                      <a:schemeClr val="bg1"/>
                    </a:solidFill>
                  </a:tcPr>
                </a:tc>
                <a:tc>
                  <a:txBody>
                    <a:bodyPr/>
                    <a:lstStyle/>
                    <a:p>
                      <a:pPr algn="ctr" rtl="0" fontAlgn="ctr">
                        <a:lnSpc>
                          <a:spcPct val="150000"/>
                        </a:lnSpc>
                      </a:pPr>
                      <a:r>
                        <a:rPr lang="en-US" sz="1000" b="0" i="0" u="none" strike="noStrike" dirty="0">
                          <a:solidFill>
                            <a:schemeClr val="bg2">
                              <a:lumMod val="10000"/>
                            </a:schemeClr>
                          </a:solidFill>
                          <a:effectLst/>
                          <a:latin typeface="Tahoma" panose="020B0604030504040204" pitchFamily="34" charset="0"/>
                          <a:ea typeface="Tahoma" panose="020B0604030504040204" pitchFamily="34" charset="0"/>
                          <a:cs typeface="Tahoma" panose="020B0604030504040204" pitchFamily="34" charset="0"/>
                        </a:rPr>
                        <a:t>FGN Bonds</a:t>
                      </a:r>
                    </a:p>
                  </a:txBody>
                  <a:tcPr marL="9525" marR="9525" marT="9525" marB="0" anchor="ctr">
                    <a:lnL w="12700" cap="flat" cmpd="sng" algn="ctr">
                      <a:solidFill>
                        <a:srgbClr val="008000"/>
                      </a:solidFill>
                      <a:prstDash val="solid"/>
                      <a:round/>
                      <a:headEnd type="none" w="med" len="med"/>
                      <a:tailEnd type="none" w="med" len="med"/>
                    </a:lnL>
                    <a:lnR w="12700" cap="flat" cmpd="sng" algn="ctr">
                      <a:solidFill>
                        <a:srgbClr val="008000"/>
                      </a:solidFill>
                      <a:prstDash val="solid"/>
                      <a:round/>
                      <a:headEnd type="none" w="med" len="med"/>
                      <a:tailEnd type="none" w="med" len="med"/>
                    </a:lnR>
                    <a:lnT w="12700" cap="flat" cmpd="sng" algn="ctr">
                      <a:solidFill>
                        <a:srgbClr val="008000"/>
                      </a:solidFill>
                      <a:prstDash val="solid"/>
                      <a:round/>
                      <a:headEnd type="none" w="med" len="med"/>
                      <a:tailEnd type="none" w="med" len="med"/>
                    </a:lnT>
                    <a:lnB w="12700" cap="flat" cmpd="sng" algn="ctr">
                      <a:solidFill>
                        <a:srgbClr val="008000"/>
                      </a:solidFill>
                      <a:prstDash val="solid"/>
                      <a:round/>
                      <a:headEnd type="none" w="med" len="med"/>
                      <a:tailEnd type="none" w="med" len="med"/>
                    </a:lnB>
                    <a:solidFill>
                      <a:schemeClr val="bg1"/>
                    </a:solidFill>
                  </a:tcPr>
                </a:tc>
                <a:tc>
                  <a:txBody>
                    <a:bodyPr/>
                    <a:lstStyle/>
                    <a:p>
                      <a:pPr marL="0" marR="0" lvl="0" indent="0" algn="ctr" defTabSz="914400" rtl="0" eaLnBrk="1" fontAlgn="ctr" latinLnBrk="0" hangingPunct="1">
                        <a:lnSpc>
                          <a:spcPct val="150000"/>
                        </a:lnSpc>
                        <a:spcBef>
                          <a:spcPts val="0"/>
                        </a:spcBef>
                        <a:spcAft>
                          <a:spcPts val="0"/>
                        </a:spcAft>
                        <a:buClrTx/>
                        <a:buSzTx/>
                        <a:buFontTx/>
                        <a:buNone/>
                        <a:tabLst/>
                        <a:defRPr/>
                      </a:pPr>
                      <a:r>
                        <a:rPr lang="en-US" sz="1000" b="0" dirty="0">
                          <a:solidFill>
                            <a:schemeClr val="tx1"/>
                          </a:solidFill>
                          <a:latin typeface="Tahoma" panose="020B0604030504040204" pitchFamily="34" charset="0"/>
                          <a:ea typeface="Tahoma" panose="020B0604030504040204" pitchFamily="34" charset="0"/>
                          <a:cs typeface="Tahoma" panose="020B0604030504040204" pitchFamily="34" charset="0"/>
                        </a:rPr>
                        <a:t>305.55</a:t>
                      </a:r>
                      <a:endParaRPr lang="en-US" sz="1000" b="0" i="0" u="none" strike="noStrike" dirty="0">
                        <a:solidFill>
                          <a:schemeClr val="bg2">
                            <a:lumMod val="10000"/>
                          </a:schemeClr>
                        </a:solidFill>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lnL w="12700" cap="flat" cmpd="sng" algn="ctr">
                      <a:solidFill>
                        <a:srgbClr val="008000"/>
                      </a:solidFill>
                      <a:prstDash val="solid"/>
                      <a:round/>
                      <a:headEnd type="none" w="med" len="med"/>
                      <a:tailEnd type="none" w="med" len="med"/>
                    </a:lnL>
                    <a:lnR w="12700" cap="flat" cmpd="sng" algn="ctr">
                      <a:solidFill>
                        <a:srgbClr val="008000"/>
                      </a:solidFill>
                      <a:prstDash val="solid"/>
                      <a:round/>
                      <a:headEnd type="none" w="med" len="med"/>
                      <a:tailEnd type="none" w="med" len="med"/>
                    </a:lnR>
                    <a:lnT w="12700" cap="flat" cmpd="sng" algn="ctr">
                      <a:solidFill>
                        <a:srgbClr val="008000"/>
                      </a:solidFill>
                      <a:prstDash val="solid"/>
                      <a:round/>
                      <a:headEnd type="none" w="med" len="med"/>
                      <a:tailEnd type="none" w="med" len="med"/>
                    </a:lnT>
                    <a:lnB w="12700" cap="flat" cmpd="sng" algn="ctr">
                      <a:solidFill>
                        <a:srgbClr val="008000"/>
                      </a:solidFill>
                      <a:prstDash val="solid"/>
                      <a:round/>
                      <a:headEnd type="none" w="med" len="med"/>
                      <a:tailEnd type="none" w="med" len="med"/>
                    </a:lnB>
                    <a:solidFill>
                      <a:schemeClr val="bg1"/>
                    </a:solidFill>
                  </a:tcPr>
                </a:tc>
                <a:tc>
                  <a:txBody>
                    <a:bodyPr/>
                    <a:lstStyle/>
                    <a:p>
                      <a:pPr algn="ctr" rtl="0" fontAlgn="ctr">
                        <a:lnSpc>
                          <a:spcPct val="150000"/>
                        </a:lnSpc>
                      </a:pPr>
                      <a:r>
                        <a:rPr lang="en-US" sz="1000" b="0" i="0" u="none" strike="noStrike" dirty="0">
                          <a:solidFill>
                            <a:schemeClr val="bg2">
                              <a:lumMod val="10000"/>
                            </a:schemeClr>
                          </a:solidFill>
                          <a:effectLst/>
                          <a:latin typeface="Tahoma" panose="020B0604030504040204" pitchFamily="34" charset="0"/>
                          <a:ea typeface="Tahoma" panose="020B0604030504040204" pitchFamily="34" charset="0"/>
                          <a:cs typeface="Tahoma" panose="020B0604030504040204" pitchFamily="34" charset="0"/>
                        </a:rPr>
                        <a:t>351.30</a:t>
                      </a:r>
                    </a:p>
                  </a:txBody>
                  <a:tcPr marL="9525" marR="9525" marT="9525" marB="0">
                    <a:lnL w="12700" cap="flat" cmpd="sng" algn="ctr">
                      <a:solidFill>
                        <a:srgbClr val="008000"/>
                      </a:solidFill>
                      <a:prstDash val="solid"/>
                      <a:round/>
                      <a:headEnd type="none" w="med" len="med"/>
                      <a:tailEnd type="none" w="med" len="med"/>
                    </a:lnL>
                    <a:lnR w="12700" cap="flat" cmpd="sng" algn="ctr">
                      <a:solidFill>
                        <a:srgbClr val="008000"/>
                      </a:solidFill>
                      <a:prstDash val="solid"/>
                      <a:round/>
                      <a:headEnd type="none" w="med" len="med"/>
                      <a:tailEnd type="none" w="med" len="med"/>
                    </a:lnR>
                    <a:lnT w="12700" cap="flat" cmpd="sng" algn="ctr">
                      <a:solidFill>
                        <a:srgbClr val="008000"/>
                      </a:solidFill>
                      <a:prstDash val="solid"/>
                      <a:round/>
                      <a:headEnd type="none" w="med" len="med"/>
                      <a:tailEnd type="none" w="med" len="med"/>
                    </a:lnT>
                    <a:lnB w="12700" cap="flat" cmpd="sng" algn="ctr">
                      <a:solidFill>
                        <a:srgbClr val="008000"/>
                      </a:solidFill>
                      <a:prstDash val="solid"/>
                      <a:round/>
                      <a:headEnd type="none" w="med" len="med"/>
                      <a:tailEnd type="none" w="med" len="med"/>
                    </a:lnB>
                    <a:solidFill>
                      <a:schemeClr val="bg1"/>
                    </a:solidFill>
                  </a:tcPr>
                </a:tc>
                <a:extLst>
                  <a:ext uri="{0D108BD9-81ED-4DB2-BD59-A6C34878D82A}">
                    <a16:rowId xmlns:a16="http://schemas.microsoft.com/office/drawing/2014/main" xmlns="" val="10003"/>
                  </a:ext>
                </a:extLst>
              </a:tr>
              <a:tr h="228380">
                <a:tc vMerge="1">
                  <a:txBody>
                    <a:bodyPr/>
                    <a:lstStyle/>
                    <a:p>
                      <a:pPr algn="ctr" rtl="0" fontAlgn="ctr">
                        <a:lnSpc>
                          <a:spcPct val="150000"/>
                        </a:lnSpc>
                      </a:pPr>
                      <a:endParaRPr lang="en-US" sz="1200" b="0" i="0" u="none" strike="noStrike" dirty="0">
                        <a:solidFill>
                          <a:srgbClr val="000000"/>
                        </a:solidFill>
                        <a:effectLst/>
                        <a:latin typeface="Adobe Devanagari" panose="02040503050201020203" pitchFamily="18" charset="0"/>
                        <a:cs typeface="Adobe Devanagari" panose="02040503050201020203" pitchFamily="18" charset="0"/>
                      </a:endParaRPr>
                    </a:p>
                  </a:txBody>
                  <a:tcPr marL="9525" marR="9525" marT="9525" marB="0" anchor="ctr">
                    <a:lnL w="12700" cap="flat" cmpd="sng" algn="ctr">
                      <a:solidFill>
                        <a:srgbClr val="008000"/>
                      </a:solidFill>
                      <a:prstDash val="solid"/>
                      <a:round/>
                      <a:headEnd type="none" w="med" len="med"/>
                      <a:tailEnd type="none" w="med" len="med"/>
                    </a:lnL>
                    <a:lnR w="12700" cap="flat" cmpd="sng" algn="ctr">
                      <a:solidFill>
                        <a:srgbClr val="008000"/>
                      </a:solidFill>
                      <a:prstDash val="solid"/>
                      <a:round/>
                      <a:headEnd type="none" w="med" len="med"/>
                      <a:tailEnd type="none" w="med" len="med"/>
                    </a:lnR>
                    <a:lnT w="12700" cap="flat" cmpd="sng" algn="ctr">
                      <a:solidFill>
                        <a:srgbClr val="008000"/>
                      </a:solidFill>
                      <a:prstDash val="solid"/>
                      <a:round/>
                      <a:headEnd type="none" w="med" len="med"/>
                      <a:tailEnd type="none" w="med" len="med"/>
                    </a:lnT>
                    <a:lnB w="6350" cap="flat" cmpd="sng" algn="ctr">
                      <a:solidFill>
                        <a:srgbClr val="1F4E78"/>
                      </a:solidFill>
                      <a:prstDash val="solid"/>
                      <a:round/>
                      <a:headEnd type="none" w="med" len="med"/>
                      <a:tailEnd type="none" w="med" len="med"/>
                    </a:lnB>
                    <a:solidFill>
                      <a:schemeClr val="bg1"/>
                    </a:solidFill>
                  </a:tcPr>
                </a:tc>
                <a:tc>
                  <a:txBody>
                    <a:bodyPr/>
                    <a:lstStyle/>
                    <a:p>
                      <a:pPr algn="ctr" rtl="0" fontAlgn="ctr">
                        <a:lnSpc>
                          <a:spcPct val="150000"/>
                        </a:lnSpc>
                      </a:pPr>
                      <a:r>
                        <a:rPr lang="en-US" sz="1000" b="0" i="0" u="none" strike="noStrike" dirty="0">
                          <a:solidFill>
                            <a:srgbClr val="000000"/>
                          </a:solidFill>
                          <a:effectLst/>
                          <a:latin typeface="Tahoma" panose="020B0604030504040204" pitchFamily="34" charset="0"/>
                          <a:ea typeface="Tahoma" panose="020B0604030504040204" pitchFamily="34" charset="0"/>
                          <a:cs typeface="Tahoma" panose="020B0604030504040204" pitchFamily="34" charset="0"/>
                        </a:rPr>
                        <a:t>FGN Savings</a:t>
                      </a:r>
                      <a:r>
                        <a:rPr lang="en-US" sz="1000" b="0" i="0" u="none" strike="noStrike" baseline="0" dirty="0">
                          <a:solidFill>
                            <a:srgbClr val="000000"/>
                          </a:solidFill>
                          <a:effectLst/>
                          <a:latin typeface="Tahoma" panose="020B0604030504040204" pitchFamily="34" charset="0"/>
                          <a:ea typeface="Tahoma" panose="020B0604030504040204" pitchFamily="34" charset="0"/>
                          <a:cs typeface="Tahoma" panose="020B0604030504040204" pitchFamily="34" charset="0"/>
                        </a:rPr>
                        <a:t> Bond </a:t>
                      </a:r>
                      <a:endParaRPr lang="en-US" sz="1000" b="0" i="0" u="none" strike="noStrike" dirty="0">
                        <a:solidFill>
                          <a:srgbClr val="000000"/>
                        </a:solidFill>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ctr">
                    <a:lnL w="12700" cap="flat" cmpd="sng" algn="ctr">
                      <a:solidFill>
                        <a:srgbClr val="008000"/>
                      </a:solidFill>
                      <a:prstDash val="solid"/>
                      <a:round/>
                      <a:headEnd type="none" w="med" len="med"/>
                      <a:tailEnd type="none" w="med" len="med"/>
                    </a:lnL>
                    <a:lnR w="12700" cap="flat" cmpd="sng" algn="ctr">
                      <a:solidFill>
                        <a:srgbClr val="008000"/>
                      </a:solidFill>
                      <a:prstDash val="solid"/>
                      <a:round/>
                      <a:headEnd type="none" w="med" len="med"/>
                      <a:tailEnd type="none" w="med" len="med"/>
                    </a:lnR>
                    <a:lnT w="12700" cap="flat" cmpd="sng" algn="ctr">
                      <a:solidFill>
                        <a:srgbClr val="008000"/>
                      </a:solidFill>
                      <a:prstDash val="solid"/>
                      <a:round/>
                      <a:headEnd type="none" w="med" len="med"/>
                      <a:tailEnd type="none" w="med" len="med"/>
                    </a:lnT>
                    <a:lnB w="12700" cap="flat" cmpd="sng" algn="ctr">
                      <a:solidFill>
                        <a:srgbClr val="008000"/>
                      </a:solidFill>
                      <a:prstDash val="solid"/>
                      <a:round/>
                      <a:headEnd type="none" w="med" len="med"/>
                      <a:tailEnd type="none" w="med" len="med"/>
                    </a:lnB>
                    <a:solidFill>
                      <a:schemeClr val="bg1"/>
                    </a:solidFill>
                  </a:tcPr>
                </a:tc>
                <a:tc>
                  <a:txBody>
                    <a:bodyPr/>
                    <a:lstStyle/>
                    <a:p>
                      <a:pPr algn="ctr" rtl="0" fontAlgn="ctr">
                        <a:lnSpc>
                          <a:spcPct val="150000"/>
                        </a:lnSpc>
                      </a:pPr>
                      <a:r>
                        <a:rPr lang="en-US" sz="1000" b="0" i="0" u="none" strike="noStrike" dirty="0">
                          <a:solidFill>
                            <a:srgbClr val="000000"/>
                          </a:solidFill>
                          <a:effectLst/>
                          <a:latin typeface="Tahoma" panose="020B0604030504040204" pitchFamily="34" charset="0"/>
                          <a:ea typeface="Tahoma" panose="020B0604030504040204" pitchFamily="34" charset="0"/>
                          <a:cs typeface="Tahoma" panose="020B0604030504040204" pitchFamily="34" charset="0"/>
                        </a:rPr>
                        <a:t>1.724</a:t>
                      </a:r>
                    </a:p>
                  </a:txBody>
                  <a:tcPr marL="9525" marR="9525" marT="9525" marB="0">
                    <a:lnL w="12700" cap="flat" cmpd="sng" algn="ctr">
                      <a:solidFill>
                        <a:srgbClr val="008000"/>
                      </a:solidFill>
                      <a:prstDash val="solid"/>
                      <a:round/>
                      <a:headEnd type="none" w="med" len="med"/>
                      <a:tailEnd type="none" w="med" len="med"/>
                    </a:lnL>
                    <a:lnR w="12700" cap="flat" cmpd="sng" algn="ctr">
                      <a:solidFill>
                        <a:srgbClr val="008000"/>
                      </a:solidFill>
                      <a:prstDash val="solid"/>
                      <a:round/>
                      <a:headEnd type="none" w="med" len="med"/>
                      <a:tailEnd type="none" w="med" len="med"/>
                    </a:lnR>
                    <a:lnT w="12700" cap="flat" cmpd="sng" algn="ctr">
                      <a:solidFill>
                        <a:srgbClr val="008000"/>
                      </a:solidFill>
                      <a:prstDash val="solid"/>
                      <a:round/>
                      <a:headEnd type="none" w="med" len="med"/>
                      <a:tailEnd type="none" w="med" len="med"/>
                    </a:lnT>
                    <a:lnB w="12700" cap="flat" cmpd="sng" algn="ctr">
                      <a:solidFill>
                        <a:srgbClr val="008000"/>
                      </a:solidFill>
                      <a:prstDash val="solid"/>
                      <a:round/>
                      <a:headEnd type="none" w="med" len="med"/>
                      <a:tailEnd type="none" w="med" len="med"/>
                    </a:lnB>
                    <a:solidFill>
                      <a:schemeClr val="bg1"/>
                    </a:solidFill>
                  </a:tcPr>
                </a:tc>
                <a:tc>
                  <a:txBody>
                    <a:bodyPr/>
                    <a:lstStyle/>
                    <a:p>
                      <a:pPr algn="ctr" rtl="0" fontAlgn="ctr">
                        <a:lnSpc>
                          <a:spcPct val="150000"/>
                        </a:lnSpc>
                      </a:pPr>
                      <a:r>
                        <a:rPr lang="en-US" sz="1000" b="0" i="0" u="none" strike="noStrike" dirty="0">
                          <a:solidFill>
                            <a:srgbClr val="000000"/>
                          </a:solidFill>
                          <a:effectLst/>
                          <a:latin typeface="Tahoma" panose="020B0604030504040204" pitchFamily="34" charset="0"/>
                          <a:ea typeface="Tahoma" panose="020B0604030504040204" pitchFamily="34" charset="0"/>
                          <a:cs typeface="Tahoma" panose="020B0604030504040204" pitchFamily="34" charset="0"/>
                        </a:rPr>
                        <a:t>0.999</a:t>
                      </a:r>
                    </a:p>
                  </a:txBody>
                  <a:tcPr marL="9525" marR="9525" marT="9525" marB="0">
                    <a:lnL w="12700" cap="flat" cmpd="sng" algn="ctr">
                      <a:solidFill>
                        <a:srgbClr val="008000"/>
                      </a:solidFill>
                      <a:prstDash val="solid"/>
                      <a:round/>
                      <a:headEnd type="none" w="med" len="med"/>
                      <a:tailEnd type="none" w="med" len="med"/>
                    </a:lnL>
                    <a:lnR w="12700" cap="flat" cmpd="sng" algn="ctr">
                      <a:solidFill>
                        <a:srgbClr val="008000"/>
                      </a:solidFill>
                      <a:prstDash val="solid"/>
                      <a:round/>
                      <a:headEnd type="none" w="med" len="med"/>
                      <a:tailEnd type="none" w="med" len="med"/>
                    </a:lnR>
                    <a:lnT w="12700" cap="flat" cmpd="sng" algn="ctr">
                      <a:solidFill>
                        <a:srgbClr val="008000"/>
                      </a:solidFill>
                      <a:prstDash val="solid"/>
                      <a:round/>
                      <a:headEnd type="none" w="med" len="med"/>
                      <a:tailEnd type="none" w="med" len="med"/>
                    </a:lnT>
                    <a:lnB w="12700" cap="flat" cmpd="sng" algn="ctr">
                      <a:solidFill>
                        <a:srgbClr val="008000"/>
                      </a:solidFill>
                      <a:prstDash val="solid"/>
                      <a:round/>
                      <a:headEnd type="none" w="med" len="med"/>
                      <a:tailEnd type="none" w="med" len="med"/>
                    </a:lnB>
                    <a:solidFill>
                      <a:schemeClr val="bg1"/>
                    </a:solidFill>
                  </a:tcPr>
                </a:tc>
                <a:extLst>
                  <a:ext uri="{0D108BD9-81ED-4DB2-BD59-A6C34878D82A}">
                    <a16:rowId xmlns:a16="http://schemas.microsoft.com/office/drawing/2014/main" xmlns="" val="10004"/>
                  </a:ext>
                </a:extLst>
              </a:tr>
              <a:tr h="228380">
                <a:tc vMerge="1">
                  <a:txBody>
                    <a:bodyPr/>
                    <a:lstStyle/>
                    <a:p>
                      <a:pPr algn="ctr" rtl="0" fontAlgn="ctr">
                        <a:lnSpc>
                          <a:spcPct val="150000"/>
                        </a:lnSpc>
                      </a:pPr>
                      <a:endParaRPr lang="en-US" sz="1100" b="0" i="0" u="none" strike="noStrike" dirty="0">
                        <a:solidFill>
                          <a:schemeClr val="bg2">
                            <a:lumMod val="10000"/>
                          </a:schemeClr>
                        </a:solidFill>
                        <a:effectLst/>
                        <a:latin typeface="Adobe Devanagari" panose="02040503050201020203" pitchFamily="18" charset="0"/>
                        <a:cs typeface="Adobe Devanagari" panose="02040503050201020203" pitchFamily="18" charset="0"/>
                      </a:endParaRPr>
                    </a:p>
                  </a:txBody>
                  <a:tcPr marL="9525" marR="9525" marT="9525" marB="0" anchor="ctr">
                    <a:lnL w="12700" cap="flat" cmpd="sng" algn="ctr">
                      <a:solidFill>
                        <a:srgbClr val="008000"/>
                      </a:solidFill>
                      <a:prstDash val="solid"/>
                      <a:round/>
                      <a:headEnd type="none" w="med" len="med"/>
                      <a:tailEnd type="none" w="med" len="med"/>
                    </a:lnL>
                    <a:lnR w="12700" cap="flat" cmpd="sng" algn="ctr">
                      <a:solidFill>
                        <a:srgbClr val="008000"/>
                      </a:solidFill>
                      <a:prstDash val="solid"/>
                      <a:round/>
                      <a:headEnd type="none" w="med" len="med"/>
                      <a:tailEnd type="none" w="med" len="med"/>
                    </a:lnR>
                    <a:lnT w="12700" cap="flat" cmpd="sng" algn="ctr">
                      <a:solidFill>
                        <a:srgbClr val="008000"/>
                      </a:solidFill>
                      <a:prstDash val="solid"/>
                      <a:round/>
                      <a:headEnd type="none" w="med" len="med"/>
                      <a:tailEnd type="none" w="med" len="med"/>
                    </a:lnT>
                    <a:lnB w="12700" cap="flat" cmpd="sng" algn="ctr">
                      <a:solidFill>
                        <a:srgbClr val="008000"/>
                      </a:solidFill>
                      <a:prstDash val="solid"/>
                      <a:round/>
                      <a:headEnd type="none" w="med" len="med"/>
                      <a:tailEnd type="none" w="med" len="med"/>
                    </a:lnB>
                    <a:solidFill>
                      <a:schemeClr val="bg1"/>
                    </a:solidFill>
                  </a:tcPr>
                </a:tc>
                <a:tc>
                  <a:txBody>
                    <a:bodyPr/>
                    <a:lstStyle/>
                    <a:p>
                      <a:pPr algn="ctr" rtl="0" fontAlgn="ctr">
                        <a:lnSpc>
                          <a:spcPct val="150000"/>
                        </a:lnSpc>
                      </a:pPr>
                      <a:r>
                        <a:rPr lang="en-US" sz="1000" b="0" i="0" u="none" strike="noStrike" dirty="0">
                          <a:solidFill>
                            <a:srgbClr val="000000"/>
                          </a:solidFill>
                          <a:effectLst/>
                          <a:latin typeface="Tahoma" panose="020B0604030504040204" pitchFamily="34" charset="0"/>
                          <a:ea typeface="Tahoma" panose="020B0604030504040204" pitchFamily="34" charset="0"/>
                          <a:cs typeface="Tahoma" panose="020B0604030504040204" pitchFamily="34" charset="0"/>
                        </a:rPr>
                        <a:t>Green Bonds</a:t>
                      </a:r>
                    </a:p>
                  </a:txBody>
                  <a:tcPr marL="9525" marR="9525" marT="9525" marB="0" anchor="ctr">
                    <a:lnL w="12700" cap="flat" cmpd="sng" algn="ctr">
                      <a:solidFill>
                        <a:srgbClr val="008000"/>
                      </a:solidFill>
                      <a:prstDash val="solid"/>
                      <a:round/>
                      <a:headEnd type="none" w="med" len="med"/>
                      <a:tailEnd type="none" w="med" len="med"/>
                    </a:lnL>
                    <a:lnR w="12700" cap="flat" cmpd="sng" algn="ctr">
                      <a:solidFill>
                        <a:srgbClr val="008000"/>
                      </a:solidFill>
                      <a:prstDash val="solid"/>
                      <a:round/>
                      <a:headEnd type="none" w="med" len="med"/>
                      <a:tailEnd type="none" w="med" len="med"/>
                    </a:lnR>
                    <a:lnT w="12700" cap="flat" cmpd="sng" algn="ctr">
                      <a:solidFill>
                        <a:srgbClr val="008000"/>
                      </a:solidFill>
                      <a:prstDash val="solid"/>
                      <a:round/>
                      <a:headEnd type="none" w="med" len="med"/>
                      <a:tailEnd type="none" w="med" len="med"/>
                    </a:lnT>
                    <a:lnB w="12700" cap="flat" cmpd="sng" algn="ctr">
                      <a:solidFill>
                        <a:srgbClr val="008000"/>
                      </a:solidFill>
                      <a:prstDash val="solid"/>
                      <a:round/>
                      <a:headEnd type="none" w="med" len="med"/>
                      <a:tailEnd type="none" w="med" len="med"/>
                    </a:lnB>
                    <a:solidFill>
                      <a:schemeClr val="bg1"/>
                    </a:solidFill>
                  </a:tcPr>
                </a:tc>
                <a:tc>
                  <a:txBody>
                    <a:bodyPr/>
                    <a:lstStyle/>
                    <a:p>
                      <a:pPr algn="ctr" rtl="0" fontAlgn="ctr">
                        <a:lnSpc>
                          <a:spcPct val="150000"/>
                        </a:lnSpc>
                      </a:pPr>
                      <a:r>
                        <a:rPr lang="en-US" sz="1000" b="0" i="0" u="none" strike="noStrike" dirty="0">
                          <a:solidFill>
                            <a:srgbClr val="000000"/>
                          </a:solidFill>
                          <a:effectLst/>
                          <a:latin typeface="Tahoma" panose="020B0604030504040204" pitchFamily="34" charset="0"/>
                          <a:ea typeface="Tahoma" panose="020B0604030504040204" pitchFamily="34" charset="0"/>
                          <a:cs typeface="Tahoma" panose="020B0604030504040204" pitchFamily="34" charset="0"/>
                        </a:rPr>
                        <a:t>15.00</a:t>
                      </a:r>
                    </a:p>
                  </a:txBody>
                  <a:tcPr marL="9525" marR="9525" marT="9525" marB="0">
                    <a:lnL w="12700" cap="flat" cmpd="sng" algn="ctr">
                      <a:solidFill>
                        <a:srgbClr val="008000"/>
                      </a:solidFill>
                      <a:prstDash val="solid"/>
                      <a:round/>
                      <a:headEnd type="none" w="med" len="med"/>
                      <a:tailEnd type="none" w="med" len="med"/>
                    </a:lnL>
                    <a:lnR w="12700" cap="flat" cmpd="sng" algn="ctr">
                      <a:solidFill>
                        <a:srgbClr val="008000"/>
                      </a:solidFill>
                      <a:prstDash val="solid"/>
                      <a:round/>
                      <a:headEnd type="none" w="med" len="med"/>
                      <a:tailEnd type="none" w="med" len="med"/>
                    </a:lnR>
                    <a:lnT w="12700" cap="flat" cmpd="sng" algn="ctr">
                      <a:solidFill>
                        <a:srgbClr val="008000"/>
                      </a:solidFill>
                      <a:prstDash val="solid"/>
                      <a:round/>
                      <a:headEnd type="none" w="med" len="med"/>
                      <a:tailEnd type="none" w="med" len="med"/>
                    </a:lnT>
                    <a:lnB w="12700" cap="flat" cmpd="sng" algn="ctr">
                      <a:solidFill>
                        <a:srgbClr val="008000"/>
                      </a:solidFill>
                      <a:prstDash val="solid"/>
                      <a:round/>
                      <a:headEnd type="none" w="med" len="med"/>
                      <a:tailEnd type="none" w="med" len="med"/>
                    </a:lnB>
                    <a:solidFill>
                      <a:schemeClr val="bg1"/>
                    </a:solidFill>
                  </a:tcPr>
                </a:tc>
                <a:tc>
                  <a:txBody>
                    <a:bodyPr/>
                    <a:lstStyle/>
                    <a:p>
                      <a:pPr algn="ctr" rtl="0" fontAlgn="ctr">
                        <a:lnSpc>
                          <a:spcPct val="150000"/>
                        </a:lnSpc>
                      </a:pPr>
                      <a:endParaRPr lang="en-US" sz="1000" b="0" i="0" u="none" strike="noStrike" dirty="0">
                        <a:solidFill>
                          <a:srgbClr val="000000"/>
                        </a:solidFill>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lnL w="12700" cap="flat" cmpd="sng" algn="ctr">
                      <a:solidFill>
                        <a:srgbClr val="008000"/>
                      </a:solidFill>
                      <a:prstDash val="solid"/>
                      <a:round/>
                      <a:headEnd type="none" w="med" len="med"/>
                      <a:tailEnd type="none" w="med" len="med"/>
                    </a:lnL>
                    <a:lnR w="12700" cap="flat" cmpd="sng" algn="ctr">
                      <a:solidFill>
                        <a:srgbClr val="008000"/>
                      </a:solidFill>
                      <a:prstDash val="solid"/>
                      <a:round/>
                      <a:headEnd type="none" w="med" len="med"/>
                      <a:tailEnd type="none" w="med" len="med"/>
                    </a:lnR>
                    <a:lnT w="12700" cap="flat" cmpd="sng" algn="ctr">
                      <a:solidFill>
                        <a:srgbClr val="008000"/>
                      </a:solidFill>
                      <a:prstDash val="solid"/>
                      <a:round/>
                      <a:headEnd type="none" w="med" len="med"/>
                      <a:tailEnd type="none" w="med" len="med"/>
                    </a:lnT>
                    <a:lnB w="12700" cap="flat" cmpd="sng" algn="ctr">
                      <a:solidFill>
                        <a:srgbClr val="008000"/>
                      </a:solidFill>
                      <a:prstDash val="solid"/>
                      <a:round/>
                      <a:headEnd type="none" w="med" len="med"/>
                      <a:tailEnd type="none" w="med" len="med"/>
                    </a:lnB>
                    <a:solidFill>
                      <a:schemeClr val="bg1"/>
                    </a:solidFill>
                  </a:tcPr>
                </a:tc>
                <a:extLst>
                  <a:ext uri="{0D108BD9-81ED-4DB2-BD59-A6C34878D82A}">
                    <a16:rowId xmlns:a16="http://schemas.microsoft.com/office/drawing/2014/main" xmlns="" val="1012956384"/>
                  </a:ext>
                </a:extLst>
              </a:tr>
              <a:tr h="228380">
                <a:tc>
                  <a:txBody>
                    <a:bodyPr/>
                    <a:lstStyle/>
                    <a:p>
                      <a:pPr algn="ctr" rtl="0" fontAlgn="ctr">
                        <a:lnSpc>
                          <a:spcPct val="150000"/>
                        </a:lnSpc>
                      </a:pPr>
                      <a:r>
                        <a:rPr lang="en-US" sz="800" b="0" i="0" u="none" strike="noStrike" dirty="0">
                          <a:solidFill>
                            <a:schemeClr val="bg2">
                              <a:lumMod val="10000"/>
                            </a:schemeClr>
                          </a:solidFill>
                          <a:effectLst/>
                          <a:latin typeface="Tahoma" panose="020B0604030504040204" pitchFamily="34" charset="0"/>
                          <a:ea typeface="Tahoma" panose="020B0604030504040204" pitchFamily="34" charset="0"/>
                          <a:cs typeface="Tahoma" panose="020B0604030504040204" pitchFamily="34" charset="0"/>
                        </a:rPr>
                        <a:t>Total</a:t>
                      </a:r>
                    </a:p>
                  </a:txBody>
                  <a:tcPr marL="9525" marR="9525" marT="9525" marB="0" anchor="ctr">
                    <a:lnL w="12700" cap="flat" cmpd="sng" algn="ctr">
                      <a:solidFill>
                        <a:srgbClr val="008000"/>
                      </a:solidFill>
                      <a:prstDash val="solid"/>
                      <a:round/>
                      <a:headEnd type="none" w="med" len="med"/>
                      <a:tailEnd type="none" w="med" len="med"/>
                    </a:lnL>
                    <a:lnR w="12700" cap="flat" cmpd="sng" algn="ctr">
                      <a:solidFill>
                        <a:srgbClr val="008000"/>
                      </a:solidFill>
                      <a:prstDash val="solid"/>
                      <a:round/>
                      <a:headEnd type="none" w="med" len="med"/>
                      <a:tailEnd type="none" w="med" len="med"/>
                    </a:lnR>
                    <a:lnT w="12700" cap="flat" cmpd="sng" algn="ctr">
                      <a:solidFill>
                        <a:srgbClr val="008000"/>
                      </a:solidFill>
                      <a:prstDash val="solid"/>
                      <a:round/>
                      <a:headEnd type="none" w="med" len="med"/>
                      <a:tailEnd type="none" w="med" len="med"/>
                    </a:lnT>
                    <a:lnB w="6350" cap="flat" cmpd="sng" algn="ctr">
                      <a:solidFill>
                        <a:srgbClr val="1F4E78"/>
                      </a:solidFill>
                      <a:prstDash val="solid"/>
                      <a:round/>
                      <a:headEnd type="none" w="med" len="med"/>
                      <a:tailEnd type="none" w="med" len="med"/>
                    </a:lnB>
                    <a:solidFill>
                      <a:schemeClr val="bg1"/>
                    </a:solidFill>
                  </a:tcPr>
                </a:tc>
                <a:tc>
                  <a:txBody>
                    <a:bodyPr/>
                    <a:lstStyle/>
                    <a:p>
                      <a:pPr algn="ctr" rtl="0" fontAlgn="ctr">
                        <a:lnSpc>
                          <a:spcPct val="150000"/>
                        </a:lnSpc>
                      </a:pPr>
                      <a:endParaRPr lang="en-US" sz="800" b="0" i="0" u="none" strike="noStrike" dirty="0">
                        <a:solidFill>
                          <a:srgbClr val="000000"/>
                        </a:solidFill>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ctr">
                    <a:lnL w="12700" cap="flat" cmpd="sng" algn="ctr">
                      <a:solidFill>
                        <a:srgbClr val="008000"/>
                      </a:solidFill>
                      <a:prstDash val="solid"/>
                      <a:round/>
                      <a:headEnd type="none" w="med" len="med"/>
                      <a:tailEnd type="none" w="med" len="med"/>
                    </a:lnL>
                    <a:lnR w="12700" cap="flat" cmpd="sng" algn="ctr">
                      <a:solidFill>
                        <a:srgbClr val="008000"/>
                      </a:solidFill>
                      <a:prstDash val="solid"/>
                      <a:round/>
                      <a:headEnd type="none" w="med" len="med"/>
                      <a:tailEnd type="none" w="med" len="med"/>
                    </a:lnR>
                    <a:lnT w="12700" cap="flat" cmpd="sng" algn="ctr">
                      <a:solidFill>
                        <a:srgbClr val="008000"/>
                      </a:solidFill>
                      <a:prstDash val="solid"/>
                      <a:round/>
                      <a:headEnd type="none" w="med" len="med"/>
                      <a:tailEnd type="none" w="med" len="med"/>
                    </a:lnT>
                    <a:lnB w="6350" cap="flat" cmpd="sng" algn="ctr">
                      <a:solidFill>
                        <a:srgbClr val="1F4E78"/>
                      </a:solidFill>
                      <a:prstDash val="solid"/>
                      <a:round/>
                      <a:headEnd type="none" w="med" len="med"/>
                      <a:tailEnd type="none" w="med" len="med"/>
                    </a:lnB>
                    <a:solidFill>
                      <a:schemeClr val="bg1"/>
                    </a:solidFill>
                  </a:tcPr>
                </a:tc>
                <a:tc>
                  <a:txBody>
                    <a:bodyPr/>
                    <a:lstStyle/>
                    <a:p>
                      <a:pPr algn="ctr" rtl="0" fontAlgn="ctr">
                        <a:lnSpc>
                          <a:spcPct val="150000"/>
                        </a:lnSpc>
                      </a:pPr>
                      <a:r>
                        <a:rPr lang="en-US" sz="1000" b="0" i="0" u="none" strike="noStrike" dirty="0">
                          <a:solidFill>
                            <a:srgbClr val="000000"/>
                          </a:solidFill>
                          <a:effectLst/>
                          <a:latin typeface="Tahoma" panose="020B0604030504040204" pitchFamily="34" charset="0"/>
                          <a:ea typeface="Tahoma" panose="020B0604030504040204" pitchFamily="34" charset="0"/>
                          <a:cs typeface="Tahoma" panose="020B0604030504040204" pitchFamily="34" charset="0"/>
                        </a:rPr>
                        <a:t>619.637</a:t>
                      </a:r>
                    </a:p>
                  </a:txBody>
                  <a:tcPr marL="9525" marR="9525" marT="9525" marB="0" anchor="ctr">
                    <a:lnL w="12700" cap="flat" cmpd="sng" algn="ctr">
                      <a:solidFill>
                        <a:srgbClr val="008000"/>
                      </a:solidFill>
                      <a:prstDash val="solid"/>
                      <a:round/>
                      <a:headEnd type="none" w="med" len="med"/>
                      <a:tailEnd type="none" w="med" len="med"/>
                    </a:lnL>
                    <a:lnR w="12700" cap="flat" cmpd="sng" algn="ctr">
                      <a:solidFill>
                        <a:srgbClr val="008000"/>
                      </a:solidFill>
                      <a:prstDash val="solid"/>
                      <a:round/>
                      <a:headEnd type="none" w="med" len="med"/>
                      <a:tailEnd type="none" w="med" len="med"/>
                    </a:lnR>
                    <a:lnT w="12700" cap="flat" cmpd="sng" algn="ctr">
                      <a:solidFill>
                        <a:srgbClr val="008000"/>
                      </a:solidFill>
                      <a:prstDash val="solid"/>
                      <a:round/>
                      <a:headEnd type="none" w="med" len="med"/>
                      <a:tailEnd type="none" w="med" len="med"/>
                    </a:lnT>
                    <a:lnB w="6350" cap="flat" cmpd="sng" algn="ctr">
                      <a:solidFill>
                        <a:srgbClr val="1F4E78"/>
                      </a:solidFill>
                      <a:prstDash val="solid"/>
                      <a:round/>
                      <a:headEnd type="none" w="med" len="med"/>
                      <a:tailEnd type="none" w="med" len="med"/>
                    </a:lnB>
                    <a:solidFill>
                      <a:schemeClr val="bg1"/>
                    </a:solidFill>
                  </a:tcPr>
                </a:tc>
                <a:tc>
                  <a:txBody>
                    <a:bodyPr/>
                    <a:lstStyle/>
                    <a:p>
                      <a:pPr algn="ctr" rtl="0" fontAlgn="ctr">
                        <a:lnSpc>
                          <a:spcPct val="150000"/>
                        </a:lnSpc>
                      </a:pPr>
                      <a:r>
                        <a:rPr lang="en-US" sz="1000" b="0" i="0" u="none" strike="noStrike" dirty="0">
                          <a:solidFill>
                            <a:srgbClr val="000000"/>
                          </a:solidFill>
                          <a:effectLst/>
                          <a:latin typeface="Tahoma" panose="020B0604030504040204" pitchFamily="34" charset="0"/>
                          <a:ea typeface="Tahoma" panose="020B0604030504040204" pitchFamily="34" charset="0"/>
                          <a:cs typeface="Tahoma" panose="020B0604030504040204" pitchFamily="34" charset="0"/>
                        </a:rPr>
                        <a:t>354.366</a:t>
                      </a:r>
                    </a:p>
                  </a:txBody>
                  <a:tcPr marL="9525" marR="9525" marT="9525" marB="0" anchor="ctr">
                    <a:lnL w="12700" cap="flat" cmpd="sng" algn="ctr">
                      <a:solidFill>
                        <a:srgbClr val="008000"/>
                      </a:solidFill>
                      <a:prstDash val="solid"/>
                      <a:round/>
                      <a:headEnd type="none" w="med" len="med"/>
                      <a:tailEnd type="none" w="med" len="med"/>
                    </a:lnL>
                    <a:lnR w="12700" cap="flat" cmpd="sng" algn="ctr">
                      <a:solidFill>
                        <a:srgbClr val="008000"/>
                      </a:solidFill>
                      <a:prstDash val="solid"/>
                      <a:round/>
                      <a:headEnd type="none" w="med" len="med"/>
                      <a:tailEnd type="none" w="med" len="med"/>
                    </a:lnR>
                    <a:lnT w="12700" cap="flat" cmpd="sng" algn="ctr">
                      <a:solidFill>
                        <a:srgbClr val="008000"/>
                      </a:solidFill>
                      <a:prstDash val="solid"/>
                      <a:round/>
                      <a:headEnd type="none" w="med" len="med"/>
                      <a:tailEnd type="none" w="med" len="med"/>
                    </a:lnT>
                    <a:lnB w="6350" cap="flat" cmpd="sng" algn="ctr">
                      <a:solidFill>
                        <a:srgbClr val="1F4E78"/>
                      </a:solidFill>
                      <a:prstDash val="solid"/>
                      <a:round/>
                      <a:headEnd type="none" w="med" len="med"/>
                      <a:tailEnd type="none" w="med" len="med"/>
                    </a:lnB>
                    <a:solidFill>
                      <a:schemeClr val="bg1"/>
                    </a:solidFill>
                  </a:tcPr>
                </a:tc>
                <a:extLst>
                  <a:ext uri="{0D108BD9-81ED-4DB2-BD59-A6C34878D82A}">
                    <a16:rowId xmlns:a16="http://schemas.microsoft.com/office/drawing/2014/main" xmlns="" val="10010"/>
                  </a:ext>
                </a:extLst>
              </a:tr>
            </a:tbl>
          </a:graphicData>
        </a:graphic>
      </p:graphicFrame>
      <p:sp>
        <p:nvSpPr>
          <p:cNvPr id="14" name="TextBox 13"/>
          <p:cNvSpPr txBox="1"/>
          <p:nvPr/>
        </p:nvSpPr>
        <p:spPr>
          <a:xfrm>
            <a:off x="828185" y="6611779"/>
            <a:ext cx="1396780" cy="246221"/>
          </a:xfrm>
          <a:prstGeom prst="rect">
            <a:avLst/>
          </a:prstGeom>
          <a:noFill/>
        </p:spPr>
        <p:txBody>
          <a:bodyPr wrap="square" rtlCol="0">
            <a:spAutoFit/>
          </a:bodyPr>
          <a:lstStyle/>
          <a:p>
            <a:r>
              <a:rPr lang="en-GB" sz="1000" b="1" dirty="0"/>
              <a:t>Source DMO</a:t>
            </a:r>
          </a:p>
        </p:txBody>
      </p:sp>
      <p:graphicFrame>
        <p:nvGraphicFramePr>
          <p:cNvPr id="7" name="Table 6">
            <a:extLst>
              <a:ext uri="{FF2B5EF4-FFF2-40B4-BE49-F238E27FC236}">
                <a16:creationId xmlns:a16="http://schemas.microsoft.com/office/drawing/2014/main" xmlns="" id="{0258A803-A987-45C5-A0F2-0FCE8D9A99D3}"/>
              </a:ext>
            </a:extLst>
          </p:cNvPr>
          <p:cNvGraphicFramePr>
            <a:graphicFrameLocks noGrp="1"/>
          </p:cNvGraphicFramePr>
          <p:nvPr>
            <p:extLst>
              <p:ext uri="{D42A27DB-BD31-4B8C-83A1-F6EECF244321}">
                <p14:modId xmlns:p14="http://schemas.microsoft.com/office/powerpoint/2010/main" val="2959496678"/>
              </p:ext>
            </p:extLst>
          </p:nvPr>
        </p:nvGraphicFramePr>
        <p:xfrm>
          <a:off x="916128" y="4204843"/>
          <a:ext cx="9682099" cy="2454657"/>
        </p:xfrm>
        <a:graphic>
          <a:graphicData uri="http://schemas.openxmlformats.org/drawingml/2006/table">
            <a:tbl>
              <a:tblPr firstRow="1" bandRow="1"/>
              <a:tblGrid>
                <a:gridCol w="596799">
                  <a:extLst>
                    <a:ext uri="{9D8B030D-6E8A-4147-A177-3AD203B41FA5}">
                      <a16:colId xmlns:a16="http://schemas.microsoft.com/office/drawing/2014/main" xmlns="" val="20000"/>
                    </a:ext>
                  </a:extLst>
                </a:gridCol>
                <a:gridCol w="1274340">
                  <a:extLst>
                    <a:ext uri="{9D8B030D-6E8A-4147-A177-3AD203B41FA5}">
                      <a16:colId xmlns:a16="http://schemas.microsoft.com/office/drawing/2014/main" xmlns="" val="20001"/>
                    </a:ext>
                  </a:extLst>
                </a:gridCol>
                <a:gridCol w="1241077">
                  <a:extLst>
                    <a:ext uri="{9D8B030D-6E8A-4147-A177-3AD203B41FA5}">
                      <a16:colId xmlns:a16="http://schemas.microsoft.com/office/drawing/2014/main" xmlns="" val="1630809544"/>
                    </a:ext>
                  </a:extLst>
                </a:gridCol>
                <a:gridCol w="1028221">
                  <a:extLst>
                    <a:ext uri="{9D8B030D-6E8A-4147-A177-3AD203B41FA5}">
                      <a16:colId xmlns:a16="http://schemas.microsoft.com/office/drawing/2014/main" xmlns="" val="20003"/>
                    </a:ext>
                  </a:extLst>
                </a:gridCol>
                <a:gridCol w="1304847">
                  <a:extLst>
                    <a:ext uri="{9D8B030D-6E8A-4147-A177-3AD203B41FA5}">
                      <a16:colId xmlns:a16="http://schemas.microsoft.com/office/drawing/2014/main" xmlns="" val="20005"/>
                    </a:ext>
                  </a:extLst>
                </a:gridCol>
                <a:gridCol w="1000385">
                  <a:extLst>
                    <a:ext uri="{9D8B030D-6E8A-4147-A177-3AD203B41FA5}">
                      <a16:colId xmlns:a16="http://schemas.microsoft.com/office/drawing/2014/main" xmlns="" val="20006"/>
                    </a:ext>
                  </a:extLst>
                </a:gridCol>
                <a:gridCol w="1066585">
                  <a:extLst>
                    <a:ext uri="{9D8B030D-6E8A-4147-A177-3AD203B41FA5}">
                      <a16:colId xmlns:a16="http://schemas.microsoft.com/office/drawing/2014/main" xmlns="" val="20008"/>
                    </a:ext>
                  </a:extLst>
                </a:gridCol>
                <a:gridCol w="1112225">
                  <a:extLst>
                    <a:ext uri="{9D8B030D-6E8A-4147-A177-3AD203B41FA5}">
                      <a16:colId xmlns:a16="http://schemas.microsoft.com/office/drawing/2014/main" xmlns="" val="20009"/>
                    </a:ext>
                  </a:extLst>
                </a:gridCol>
                <a:gridCol w="1057620">
                  <a:extLst>
                    <a:ext uri="{9D8B030D-6E8A-4147-A177-3AD203B41FA5}">
                      <a16:colId xmlns:a16="http://schemas.microsoft.com/office/drawing/2014/main" xmlns="" val="20007"/>
                    </a:ext>
                  </a:extLst>
                </a:gridCol>
              </a:tblGrid>
              <a:tr h="478609">
                <a:tc>
                  <a:txBody>
                    <a:bodyPr/>
                    <a:lstStyle/>
                    <a:p>
                      <a:pPr algn="ctr" rtl="0" fontAlgn="ctr">
                        <a:lnSpc>
                          <a:spcPct val="150000"/>
                        </a:lnSpc>
                      </a:pPr>
                      <a:r>
                        <a:rPr lang="en-US" sz="1000" b="1" i="0" u="none" strike="noStrike" dirty="0">
                          <a:solidFill>
                            <a:srgbClr val="FFFFFF"/>
                          </a:solidFill>
                          <a:effectLst>
                            <a:outerShdw blurRad="50800" dist="38100" algn="tr" rotWithShape="0">
                              <a:prstClr val="black">
                                <a:alpha val="40000"/>
                              </a:prstClr>
                            </a:outerShdw>
                          </a:effectLst>
                          <a:latin typeface="Tahoma" panose="020B0604030504040204" pitchFamily="34" charset="0"/>
                          <a:ea typeface="Tahoma" panose="020B0604030504040204" pitchFamily="34" charset="0"/>
                          <a:cs typeface="Tahoma" panose="020B0604030504040204" pitchFamily="34" charset="0"/>
                        </a:rPr>
                        <a:t>Quarter</a:t>
                      </a:r>
                      <a:r>
                        <a:rPr lang="en-US" sz="1000" b="1" i="0" u="none" strike="noStrike" baseline="0" dirty="0">
                          <a:solidFill>
                            <a:srgbClr val="FFFFFF"/>
                          </a:solidFill>
                          <a:effectLst>
                            <a:outerShdw blurRad="50800" dist="38100" algn="tr" rotWithShape="0">
                              <a:prstClr val="black">
                                <a:alpha val="40000"/>
                              </a:prstClr>
                            </a:outerShdw>
                          </a:effectLst>
                          <a:latin typeface="Tahoma" panose="020B0604030504040204" pitchFamily="34" charset="0"/>
                          <a:ea typeface="Tahoma" panose="020B0604030504040204" pitchFamily="34" charset="0"/>
                          <a:cs typeface="Tahoma" panose="020B0604030504040204" pitchFamily="34" charset="0"/>
                        </a:rPr>
                        <a:t> </a:t>
                      </a:r>
                      <a:endParaRPr lang="en-US" sz="1000" b="1" i="0" u="none" strike="noStrike" dirty="0">
                        <a:solidFill>
                          <a:srgbClr val="FFFFFF"/>
                        </a:solidFill>
                        <a:effectLst>
                          <a:outerShdw blurRad="50800" dist="38100" algn="tr" rotWithShape="0">
                            <a:prstClr val="black">
                              <a:alpha val="40000"/>
                            </a:prstClr>
                          </a:outerShdw>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lnL w="12700" cap="flat" cmpd="sng" algn="ctr">
                      <a:solidFill>
                        <a:srgbClr val="008000"/>
                      </a:solidFill>
                      <a:prstDash val="solid"/>
                      <a:round/>
                      <a:headEnd type="none" w="med" len="med"/>
                      <a:tailEnd type="none" w="med" len="med"/>
                    </a:lnL>
                    <a:lnR w="12700" cap="flat" cmpd="sng" algn="ctr">
                      <a:solidFill>
                        <a:srgbClr val="008000"/>
                      </a:solidFill>
                      <a:prstDash val="solid"/>
                      <a:round/>
                      <a:headEnd type="none" w="med" len="med"/>
                      <a:tailEnd type="none" w="med" len="med"/>
                    </a:lnR>
                    <a:lnT w="12700" cap="flat" cmpd="sng" algn="ctr">
                      <a:solidFill>
                        <a:srgbClr val="008000"/>
                      </a:solidFill>
                      <a:prstDash val="solid"/>
                      <a:round/>
                      <a:headEnd type="none" w="med" len="med"/>
                      <a:tailEnd type="none" w="med" len="med"/>
                    </a:lnT>
                    <a:lnB w="12700" cap="flat" cmpd="sng" algn="ctr">
                      <a:solidFill>
                        <a:srgbClr val="008000"/>
                      </a:solidFill>
                      <a:prstDash val="solid"/>
                      <a:round/>
                      <a:headEnd type="none" w="med" len="med"/>
                      <a:tailEnd type="none" w="med" len="med"/>
                    </a:lnB>
                    <a:solidFill>
                      <a:srgbClr val="92D050"/>
                    </a:solidFill>
                  </a:tcPr>
                </a:tc>
                <a:tc>
                  <a:txBody>
                    <a:bodyPr/>
                    <a:lstStyle/>
                    <a:p>
                      <a:pPr algn="ctr" rtl="0" fontAlgn="ctr">
                        <a:lnSpc>
                          <a:spcPct val="150000"/>
                        </a:lnSpc>
                      </a:pPr>
                      <a:r>
                        <a:rPr lang="en-US" sz="1000" b="1" i="0" u="none" strike="noStrike" dirty="0">
                          <a:solidFill>
                            <a:srgbClr val="FFFFFF"/>
                          </a:solidFill>
                          <a:effectLst>
                            <a:outerShdw blurRad="50800" dist="38100" algn="tr" rotWithShape="0">
                              <a:prstClr val="black">
                                <a:alpha val="40000"/>
                              </a:prstClr>
                            </a:outerShdw>
                          </a:effectLst>
                          <a:latin typeface="Tahoma" panose="020B0604030504040204" pitchFamily="34" charset="0"/>
                          <a:ea typeface="Tahoma" panose="020B0604030504040204" pitchFamily="34" charset="0"/>
                          <a:cs typeface="Tahoma" panose="020B0604030504040204" pitchFamily="34" charset="0"/>
                        </a:rPr>
                        <a:t>Description</a:t>
                      </a:r>
                    </a:p>
                  </a:txBody>
                  <a:tcPr marL="9525" marR="9525" marT="9525" marB="0">
                    <a:lnL w="12700" cap="flat" cmpd="sng" algn="ctr">
                      <a:solidFill>
                        <a:srgbClr val="008000"/>
                      </a:solidFill>
                      <a:prstDash val="solid"/>
                      <a:round/>
                      <a:headEnd type="none" w="med" len="med"/>
                      <a:tailEnd type="none" w="med" len="med"/>
                    </a:lnL>
                    <a:lnR w="12700" cap="flat" cmpd="sng" algn="ctr">
                      <a:solidFill>
                        <a:srgbClr val="008000"/>
                      </a:solidFill>
                      <a:prstDash val="solid"/>
                      <a:round/>
                      <a:headEnd type="none" w="med" len="med"/>
                      <a:tailEnd type="none" w="med" len="med"/>
                    </a:lnR>
                    <a:lnT w="12700" cap="flat" cmpd="sng" algn="ctr">
                      <a:solidFill>
                        <a:srgbClr val="008000"/>
                      </a:solidFill>
                      <a:prstDash val="solid"/>
                      <a:round/>
                      <a:headEnd type="none" w="med" len="med"/>
                      <a:tailEnd type="none" w="med" len="med"/>
                    </a:lnT>
                    <a:lnB w="12700" cap="flat" cmpd="sng" algn="ctr">
                      <a:solidFill>
                        <a:srgbClr val="008000"/>
                      </a:solidFill>
                      <a:prstDash val="solid"/>
                      <a:round/>
                      <a:headEnd type="none" w="med" len="med"/>
                      <a:tailEnd type="none" w="med" len="med"/>
                    </a:lnB>
                    <a:solidFill>
                      <a:srgbClr val="92D050"/>
                    </a:solidFill>
                  </a:tcPr>
                </a:tc>
                <a:tc>
                  <a:txBody>
                    <a:bodyPr/>
                    <a:lstStyle/>
                    <a:p>
                      <a:pPr algn="ctr" rtl="0" fontAlgn="ctr">
                        <a:lnSpc>
                          <a:spcPct val="100000"/>
                        </a:lnSpc>
                      </a:pPr>
                      <a:r>
                        <a:rPr lang="en-US" sz="1000" b="1" i="0" u="none" strike="noStrike" dirty="0">
                          <a:solidFill>
                            <a:srgbClr val="FFFFFF"/>
                          </a:solidFill>
                          <a:effectLst>
                            <a:outerShdw blurRad="50800" dist="38100" algn="tr" rotWithShape="0">
                              <a:prstClr val="black">
                                <a:alpha val="40000"/>
                              </a:prstClr>
                            </a:outerShdw>
                          </a:effectLst>
                          <a:latin typeface="Tahoma" panose="020B0604030504040204" pitchFamily="34" charset="0"/>
                          <a:ea typeface="Tahoma" panose="020B0604030504040204" pitchFamily="34" charset="0"/>
                          <a:cs typeface="Tahoma" panose="020B0604030504040204" pitchFamily="34" charset="0"/>
                        </a:rPr>
                        <a:t>12.75% </a:t>
                      </a:r>
                      <a:r>
                        <a:rPr lang="en-US" sz="1000" b="1" i="0" u="none" strike="noStrike" baseline="0" dirty="0">
                          <a:solidFill>
                            <a:srgbClr val="FFFFFF"/>
                          </a:solidFill>
                          <a:effectLst>
                            <a:outerShdw blurRad="50800" dist="38100" algn="tr" rotWithShape="0">
                              <a:prstClr val="black">
                                <a:alpha val="40000"/>
                              </a:prstClr>
                            </a:outerShdw>
                          </a:effectLst>
                          <a:latin typeface="Tahoma" panose="020B0604030504040204" pitchFamily="34" charset="0"/>
                          <a:ea typeface="Tahoma" panose="020B0604030504040204" pitchFamily="34" charset="0"/>
                          <a:cs typeface="Tahoma" panose="020B0604030504040204" pitchFamily="34" charset="0"/>
                        </a:rPr>
                        <a:t>FGN APR 2023</a:t>
                      </a:r>
                    </a:p>
                    <a:p>
                      <a:pPr algn="ctr" rtl="0" fontAlgn="ctr">
                        <a:lnSpc>
                          <a:spcPct val="100000"/>
                        </a:lnSpc>
                      </a:pPr>
                      <a:r>
                        <a:rPr lang="en-US" sz="1000" b="1" i="0" u="none" strike="noStrike" baseline="0" dirty="0">
                          <a:solidFill>
                            <a:srgbClr val="FFFFFF"/>
                          </a:solidFill>
                          <a:effectLst>
                            <a:outerShdw blurRad="50800" dist="38100" algn="tr" rotWithShape="0">
                              <a:prstClr val="black">
                                <a:alpha val="40000"/>
                              </a:prstClr>
                            </a:outerShdw>
                          </a:effectLst>
                          <a:latin typeface="Tahoma" panose="020B0604030504040204" pitchFamily="34" charset="0"/>
                          <a:ea typeface="Tahoma" panose="020B0604030504040204" pitchFamily="34" charset="0"/>
                          <a:cs typeface="Tahoma" panose="020B0604030504040204" pitchFamily="34" charset="0"/>
                        </a:rPr>
                        <a:t>(Re-openings)</a:t>
                      </a:r>
                    </a:p>
                  </a:txBody>
                  <a:tcPr marL="9525" marR="9525" marT="9525" marB="0">
                    <a:lnL w="12700" cap="flat" cmpd="sng" algn="ctr">
                      <a:solidFill>
                        <a:srgbClr val="008000"/>
                      </a:solidFill>
                      <a:prstDash val="solid"/>
                      <a:round/>
                      <a:headEnd type="none" w="med" len="med"/>
                      <a:tailEnd type="none" w="med" len="med"/>
                    </a:lnL>
                    <a:lnR w="12700" cap="flat" cmpd="sng" algn="ctr">
                      <a:solidFill>
                        <a:srgbClr val="008000"/>
                      </a:solidFill>
                      <a:prstDash val="solid"/>
                      <a:round/>
                      <a:headEnd type="none" w="med" len="med"/>
                      <a:tailEnd type="none" w="med" len="med"/>
                    </a:lnR>
                    <a:lnT w="12700" cap="flat" cmpd="sng" algn="ctr">
                      <a:solidFill>
                        <a:srgbClr val="008000"/>
                      </a:solidFill>
                      <a:prstDash val="solid"/>
                      <a:round/>
                      <a:headEnd type="none" w="med" len="med"/>
                      <a:tailEnd type="none" w="med" len="med"/>
                    </a:lnT>
                    <a:lnB w="12700" cap="flat" cmpd="sng" algn="ctr">
                      <a:solidFill>
                        <a:srgbClr val="008000"/>
                      </a:solidFill>
                      <a:prstDash val="solid"/>
                      <a:round/>
                      <a:headEnd type="none" w="med" len="med"/>
                      <a:tailEnd type="none" w="med" len="med"/>
                    </a:lnB>
                    <a:solidFill>
                      <a:srgbClr val="92D050"/>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000" b="1" i="0" u="none" strike="noStrike" dirty="0">
                          <a:solidFill>
                            <a:srgbClr val="FFFFFF"/>
                          </a:solidFill>
                          <a:effectLst>
                            <a:outerShdw blurRad="50800" dist="38100" algn="tr" rotWithShape="0">
                              <a:prstClr val="black">
                                <a:alpha val="40000"/>
                              </a:prstClr>
                            </a:outerShdw>
                          </a:effectLst>
                          <a:latin typeface="Tahoma" panose="020B0604030504040204" pitchFamily="34" charset="0"/>
                          <a:ea typeface="Tahoma" panose="020B0604030504040204" pitchFamily="34" charset="0"/>
                          <a:cs typeface="Tahoma" panose="020B0604030504040204" pitchFamily="34" charset="0"/>
                        </a:rPr>
                        <a:t>  13.53% FGN</a:t>
                      </a:r>
                      <a:r>
                        <a:rPr lang="en-US" sz="1000" b="1" i="0" u="none" strike="noStrike" baseline="0" dirty="0">
                          <a:solidFill>
                            <a:srgbClr val="FFFFFF"/>
                          </a:solidFill>
                          <a:effectLst>
                            <a:outerShdw blurRad="50800" dist="38100" algn="tr" rotWithShape="0">
                              <a:prstClr val="black">
                                <a:alpha val="40000"/>
                              </a:prstClr>
                            </a:outerShdw>
                          </a:effectLst>
                          <a:latin typeface="Tahoma" panose="020B0604030504040204" pitchFamily="34" charset="0"/>
                          <a:ea typeface="Tahoma" panose="020B0604030504040204" pitchFamily="34" charset="0"/>
                          <a:cs typeface="Tahoma" panose="020B0604030504040204" pitchFamily="34" charset="0"/>
                        </a:rPr>
                        <a:t> MAR 2025</a:t>
                      </a:r>
                    </a:p>
                    <a:p>
                      <a:pPr algn="ctr" rtl="0" fontAlgn="ctr">
                        <a:lnSpc>
                          <a:spcPct val="100000"/>
                        </a:lnSpc>
                      </a:pPr>
                      <a:r>
                        <a:rPr lang="en-US" sz="1000" b="1" i="0" u="none" strike="noStrike" baseline="0" dirty="0">
                          <a:solidFill>
                            <a:srgbClr val="FFFFFF"/>
                          </a:solidFill>
                          <a:effectLst>
                            <a:outerShdw blurRad="50800" dist="38100" algn="tr" rotWithShape="0">
                              <a:prstClr val="black">
                                <a:alpha val="40000"/>
                              </a:prstClr>
                            </a:outerShdw>
                          </a:effectLst>
                          <a:latin typeface="Tahoma" panose="020B0604030504040204" pitchFamily="34" charset="0"/>
                          <a:ea typeface="Tahoma" panose="020B0604030504040204" pitchFamily="34" charset="0"/>
                          <a:cs typeface="Tahoma" panose="020B0604030504040204" pitchFamily="34" charset="0"/>
                        </a:rPr>
                        <a:t>(Re-openings)</a:t>
                      </a:r>
                      <a:endParaRPr lang="en-US" sz="1000" b="1" i="0" u="none" strike="noStrike" dirty="0">
                        <a:solidFill>
                          <a:srgbClr val="FFFFFF"/>
                        </a:solidFill>
                        <a:effectLst>
                          <a:outerShdw blurRad="50800" dist="38100" algn="tr" rotWithShape="0">
                            <a:prstClr val="black">
                              <a:alpha val="40000"/>
                            </a:prstClr>
                          </a:outerShdw>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lnL w="12700" cap="flat" cmpd="sng" algn="ctr">
                      <a:solidFill>
                        <a:srgbClr val="008000"/>
                      </a:solidFill>
                      <a:prstDash val="solid"/>
                      <a:round/>
                      <a:headEnd type="none" w="med" len="med"/>
                      <a:tailEnd type="none" w="med" len="med"/>
                    </a:lnL>
                    <a:lnR w="12700" cap="flat" cmpd="sng" algn="ctr">
                      <a:solidFill>
                        <a:srgbClr val="008000"/>
                      </a:solidFill>
                      <a:prstDash val="solid"/>
                      <a:round/>
                      <a:headEnd type="none" w="med" len="med"/>
                      <a:tailEnd type="none" w="med" len="med"/>
                    </a:lnR>
                    <a:lnT w="12700" cap="flat" cmpd="sng" algn="ctr">
                      <a:solidFill>
                        <a:srgbClr val="008000"/>
                      </a:solidFill>
                      <a:prstDash val="solid"/>
                      <a:round/>
                      <a:headEnd type="none" w="med" len="med"/>
                      <a:tailEnd type="none" w="med" len="med"/>
                    </a:lnT>
                    <a:lnB w="12700" cap="flat" cmpd="sng" algn="ctr">
                      <a:solidFill>
                        <a:srgbClr val="008000"/>
                      </a:solidFill>
                      <a:prstDash val="solid"/>
                      <a:round/>
                      <a:headEnd type="none" w="med" len="med"/>
                      <a:tailEnd type="none" w="med" len="med"/>
                    </a:lnB>
                    <a:solidFill>
                      <a:srgbClr val="92D050"/>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000" b="1" i="0" u="none" strike="noStrike" dirty="0">
                          <a:solidFill>
                            <a:srgbClr val="FFFFFF"/>
                          </a:solidFill>
                          <a:effectLst>
                            <a:outerShdw blurRad="50800" dist="38100" algn="tr" rotWithShape="0">
                              <a:prstClr val="black">
                                <a:alpha val="40000"/>
                              </a:prstClr>
                            </a:outerShdw>
                          </a:effectLst>
                          <a:latin typeface="Tahoma" panose="020B0604030504040204" pitchFamily="34" charset="0"/>
                          <a:ea typeface="Tahoma" panose="020B0604030504040204" pitchFamily="34" charset="0"/>
                          <a:cs typeface="Tahoma" panose="020B0604030504040204" pitchFamily="34" charset="0"/>
                        </a:rPr>
                        <a:t>13.98% FGN</a:t>
                      </a:r>
                      <a:r>
                        <a:rPr lang="en-US" sz="1000" b="1" i="0" u="none" strike="noStrike" baseline="0" dirty="0">
                          <a:solidFill>
                            <a:srgbClr val="FFFFFF"/>
                          </a:solidFill>
                          <a:effectLst>
                            <a:outerShdw blurRad="50800" dist="38100" algn="tr" rotWithShape="0">
                              <a:prstClr val="black">
                                <a:alpha val="40000"/>
                              </a:prstClr>
                            </a:outerShdw>
                          </a:effectLst>
                          <a:latin typeface="Tahoma" panose="020B0604030504040204" pitchFamily="34" charset="0"/>
                          <a:ea typeface="Tahoma" panose="020B0604030504040204" pitchFamily="34" charset="0"/>
                          <a:cs typeface="Tahoma" panose="020B0604030504040204" pitchFamily="34" charset="0"/>
                        </a:rPr>
                        <a:t> FEB 2028</a:t>
                      </a:r>
                    </a:p>
                    <a:p>
                      <a:pPr algn="ctr" rtl="0" fontAlgn="ctr">
                        <a:lnSpc>
                          <a:spcPct val="100000"/>
                        </a:lnSpc>
                      </a:pPr>
                      <a:r>
                        <a:rPr lang="en-US" sz="1000" b="1" i="0" u="none" strike="noStrike" baseline="0" dirty="0">
                          <a:solidFill>
                            <a:srgbClr val="FFFFFF"/>
                          </a:solidFill>
                          <a:effectLst>
                            <a:outerShdw blurRad="50800" dist="38100" algn="tr" rotWithShape="0">
                              <a:prstClr val="black">
                                <a:alpha val="40000"/>
                              </a:prstClr>
                            </a:outerShdw>
                          </a:effectLst>
                          <a:latin typeface="Tahoma" panose="020B0604030504040204" pitchFamily="34" charset="0"/>
                          <a:ea typeface="Tahoma" panose="020B0604030504040204" pitchFamily="34" charset="0"/>
                          <a:cs typeface="Tahoma" panose="020B0604030504040204" pitchFamily="34" charset="0"/>
                        </a:rPr>
                        <a:t>(Re-openings)</a:t>
                      </a:r>
                      <a:endParaRPr lang="en-US" sz="1000" b="1" i="0" u="none" strike="noStrike" dirty="0">
                        <a:solidFill>
                          <a:srgbClr val="FFFFFF"/>
                        </a:solidFill>
                        <a:effectLst>
                          <a:outerShdw blurRad="50800" dist="38100" algn="tr" rotWithShape="0">
                            <a:prstClr val="black">
                              <a:alpha val="40000"/>
                            </a:prstClr>
                          </a:outerShdw>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lnL w="12700" cap="flat" cmpd="sng" algn="ctr">
                      <a:solidFill>
                        <a:srgbClr val="008000"/>
                      </a:solidFill>
                      <a:prstDash val="solid"/>
                      <a:round/>
                      <a:headEnd type="none" w="med" len="med"/>
                      <a:tailEnd type="none" w="med" len="med"/>
                    </a:lnL>
                    <a:lnR w="12700" cap="flat" cmpd="sng" algn="ctr">
                      <a:solidFill>
                        <a:srgbClr val="008000"/>
                      </a:solidFill>
                      <a:prstDash val="solid"/>
                      <a:round/>
                      <a:headEnd type="none" w="med" len="med"/>
                      <a:tailEnd type="none" w="med" len="med"/>
                    </a:lnR>
                    <a:lnT w="12700" cap="flat" cmpd="sng" algn="ctr">
                      <a:solidFill>
                        <a:srgbClr val="008000"/>
                      </a:solidFill>
                      <a:prstDash val="solid"/>
                      <a:round/>
                      <a:headEnd type="none" w="med" len="med"/>
                      <a:tailEnd type="none" w="med" len="med"/>
                    </a:lnT>
                    <a:lnB w="12700" cap="flat" cmpd="sng" algn="ctr">
                      <a:solidFill>
                        <a:srgbClr val="008000"/>
                      </a:solidFill>
                      <a:prstDash val="solid"/>
                      <a:round/>
                      <a:headEnd type="none" w="med" len="med"/>
                      <a:tailEnd type="none" w="med" len="med"/>
                    </a:lnB>
                    <a:solidFill>
                      <a:srgbClr val="92D050"/>
                    </a:solidFill>
                  </a:tcPr>
                </a:tc>
                <a:tc>
                  <a:txBody>
                    <a:bodyPr/>
                    <a:lstStyle/>
                    <a:p>
                      <a:pPr algn="ctr" rtl="0" fontAlgn="ctr">
                        <a:lnSpc>
                          <a:spcPct val="100000"/>
                        </a:lnSpc>
                      </a:pPr>
                      <a:r>
                        <a:rPr lang="en-US" sz="1000" b="1" i="0" u="none" strike="noStrike" dirty="0">
                          <a:solidFill>
                            <a:srgbClr val="FFFFFF"/>
                          </a:solidFill>
                          <a:effectLst>
                            <a:outerShdw blurRad="50800" dist="38100" algn="tr" rotWithShape="0">
                              <a:prstClr val="black">
                                <a:alpha val="40000"/>
                              </a:prstClr>
                            </a:outerShdw>
                          </a:effectLst>
                          <a:latin typeface="Tahoma" panose="020B0604030504040204" pitchFamily="34" charset="0"/>
                          <a:ea typeface="Tahoma" panose="020B0604030504040204" pitchFamily="34" charset="0"/>
                          <a:cs typeface="Tahoma" panose="020B0604030504040204" pitchFamily="34" charset="0"/>
                        </a:rPr>
                        <a:t>14.55% FGN</a:t>
                      </a:r>
                      <a:r>
                        <a:rPr lang="en-US" sz="1000" b="1" i="0" u="none" strike="noStrike" baseline="0" dirty="0">
                          <a:solidFill>
                            <a:srgbClr val="FFFFFF"/>
                          </a:solidFill>
                          <a:effectLst>
                            <a:outerShdw blurRad="50800" dist="38100" algn="tr" rotWithShape="0">
                              <a:prstClr val="black">
                                <a:alpha val="40000"/>
                              </a:prstClr>
                            </a:outerShdw>
                          </a:effectLst>
                          <a:latin typeface="Tahoma" panose="020B0604030504040204" pitchFamily="34" charset="0"/>
                          <a:ea typeface="Tahoma" panose="020B0604030504040204" pitchFamily="34" charset="0"/>
                          <a:cs typeface="Tahoma" panose="020B0604030504040204" pitchFamily="34" charset="0"/>
                        </a:rPr>
                        <a:t> APR 2029</a:t>
                      </a:r>
                    </a:p>
                    <a:p>
                      <a:pPr algn="ctr" rtl="0" fontAlgn="ctr">
                        <a:lnSpc>
                          <a:spcPct val="100000"/>
                        </a:lnSpc>
                      </a:pPr>
                      <a:r>
                        <a:rPr lang="en-US" sz="1000" b="1" i="0" u="none" strike="noStrike" dirty="0">
                          <a:solidFill>
                            <a:srgbClr val="FFFFFF"/>
                          </a:solidFill>
                          <a:effectLst>
                            <a:outerShdw blurRad="50800" dist="38100" algn="tr" rotWithShape="0">
                              <a:prstClr val="black">
                                <a:alpha val="40000"/>
                              </a:prstClr>
                            </a:outerShdw>
                          </a:effectLst>
                          <a:latin typeface="Tahoma" panose="020B0604030504040204" pitchFamily="34" charset="0"/>
                          <a:ea typeface="Tahoma" panose="020B0604030504040204" pitchFamily="34" charset="0"/>
                          <a:cs typeface="Tahoma" panose="020B0604030504040204" pitchFamily="34" charset="0"/>
                        </a:rPr>
                        <a:t>(New Issue)</a:t>
                      </a:r>
                    </a:p>
                  </a:txBody>
                  <a:tcPr marL="9525" marR="9525" marT="9525" marB="0">
                    <a:lnL w="12700" cap="flat" cmpd="sng" algn="ctr">
                      <a:solidFill>
                        <a:srgbClr val="008000"/>
                      </a:solidFill>
                      <a:prstDash val="solid"/>
                      <a:round/>
                      <a:headEnd type="none" w="med" len="med"/>
                      <a:tailEnd type="none" w="med" len="med"/>
                    </a:lnL>
                    <a:lnR w="12700" cap="flat" cmpd="sng" algn="ctr">
                      <a:solidFill>
                        <a:srgbClr val="008000"/>
                      </a:solidFill>
                      <a:prstDash val="solid"/>
                      <a:round/>
                      <a:headEnd type="none" w="med" len="med"/>
                      <a:tailEnd type="none" w="med" len="med"/>
                    </a:lnR>
                    <a:lnT w="12700" cap="flat" cmpd="sng" algn="ctr">
                      <a:solidFill>
                        <a:srgbClr val="008000"/>
                      </a:solidFill>
                      <a:prstDash val="solid"/>
                      <a:round/>
                      <a:headEnd type="none" w="med" len="med"/>
                      <a:tailEnd type="none" w="med" len="med"/>
                    </a:lnT>
                    <a:lnB w="12700" cap="flat" cmpd="sng" algn="ctr">
                      <a:solidFill>
                        <a:srgbClr val="008000"/>
                      </a:solidFill>
                      <a:prstDash val="solid"/>
                      <a:round/>
                      <a:headEnd type="none" w="med" len="med"/>
                      <a:tailEnd type="none" w="med" len="med"/>
                    </a:lnB>
                    <a:solidFill>
                      <a:srgbClr val="92D050"/>
                    </a:solidFill>
                  </a:tcPr>
                </a:tc>
                <a:tc>
                  <a:txBody>
                    <a:bodyPr/>
                    <a:lstStyle/>
                    <a:p>
                      <a:pPr algn="ctr" rtl="0" fontAlgn="ctr">
                        <a:lnSpc>
                          <a:spcPct val="100000"/>
                        </a:lnSpc>
                      </a:pPr>
                      <a:r>
                        <a:rPr lang="en-US" sz="1000" b="1" i="0" u="none" strike="noStrike" dirty="0">
                          <a:solidFill>
                            <a:srgbClr val="FFFFFF"/>
                          </a:solidFill>
                          <a:effectLst>
                            <a:outerShdw blurRad="50800" dist="38100" algn="tr" rotWithShape="0">
                              <a:prstClr val="black">
                                <a:alpha val="40000"/>
                              </a:prstClr>
                            </a:outerShdw>
                          </a:effectLst>
                          <a:latin typeface="Tahoma" panose="020B0604030504040204" pitchFamily="34" charset="0"/>
                          <a:ea typeface="Tahoma" panose="020B0604030504040204" pitchFamily="34" charset="0"/>
                          <a:cs typeface="Tahoma" panose="020B0604030504040204" pitchFamily="34" charset="0"/>
                        </a:rPr>
                        <a:t>14.80% FGN APR 2049</a:t>
                      </a:r>
                    </a:p>
                    <a:p>
                      <a:pPr algn="ctr" rtl="0" fontAlgn="ctr">
                        <a:lnSpc>
                          <a:spcPct val="100000"/>
                        </a:lnSpc>
                      </a:pPr>
                      <a:r>
                        <a:rPr lang="en-US" sz="1000" b="1" i="0" u="none" strike="noStrike" dirty="0">
                          <a:solidFill>
                            <a:srgbClr val="FFFFFF"/>
                          </a:solidFill>
                          <a:effectLst>
                            <a:outerShdw blurRad="50800" dist="38100" algn="tr" rotWithShape="0">
                              <a:prstClr val="black">
                                <a:alpha val="40000"/>
                              </a:prstClr>
                            </a:outerShdw>
                          </a:effectLst>
                          <a:latin typeface="Tahoma" panose="020B0604030504040204" pitchFamily="34" charset="0"/>
                          <a:ea typeface="Tahoma" panose="020B0604030504040204" pitchFamily="34" charset="0"/>
                          <a:cs typeface="Tahoma" panose="020B0604030504040204" pitchFamily="34" charset="0"/>
                        </a:rPr>
                        <a:t>(New Issue)</a:t>
                      </a:r>
                    </a:p>
                  </a:txBody>
                  <a:tcPr marL="9525" marR="9525" marT="9525" marB="0">
                    <a:lnL w="12700" cap="flat" cmpd="sng" algn="ctr">
                      <a:solidFill>
                        <a:srgbClr val="008000"/>
                      </a:solidFill>
                      <a:prstDash val="solid"/>
                      <a:round/>
                      <a:headEnd type="none" w="med" len="med"/>
                      <a:tailEnd type="none" w="med" len="med"/>
                    </a:lnL>
                    <a:lnR w="12700" cap="flat" cmpd="sng" algn="ctr">
                      <a:solidFill>
                        <a:srgbClr val="008000"/>
                      </a:solidFill>
                      <a:prstDash val="solid"/>
                      <a:round/>
                      <a:headEnd type="none" w="med" len="med"/>
                      <a:tailEnd type="none" w="med" len="med"/>
                    </a:lnR>
                    <a:lnT w="12700" cap="flat" cmpd="sng" algn="ctr">
                      <a:solidFill>
                        <a:srgbClr val="008000"/>
                      </a:solidFill>
                      <a:prstDash val="solid"/>
                      <a:round/>
                      <a:headEnd type="none" w="med" len="med"/>
                      <a:tailEnd type="none" w="med" len="med"/>
                    </a:lnT>
                    <a:lnB w="12700" cap="flat" cmpd="sng" algn="ctr">
                      <a:solidFill>
                        <a:srgbClr val="008000"/>
                      </a:solidFill>
                      <a:prstDash val="solid"/>
                      <a:round/>
                      <a:headEnd type="none" w="med" len="med"/>
                      <a:tailEnd type="none" w="med" len="med"/>
                    </a:lnB>
                    <a:solidFill>
                      <a:srgbClr val="92D050"/>
                    </a:solidFill>
                  </a:tcPr>
                </a:tc>
                <a:tc>
                  <a:txBody>
                    <a:bodyPr/>
                    <a:lstStyle/>
                    <a:p>
                      <a:pPr algn="ctr" rtl="0" fontAlgn="ctr">
                        <a:lnSpc>
                          <a:spcPct val="100000"/>
                        </a:lnSpc>
                      </a:pPr>
                      <a:r>
                        <a:rPr lang="en-US" sz="1000" b="1" i="0" u="none" strike="noStrike" dirty="0">
                          <a:solidFill>
                            <a:srgbClr val="FFFFFF"/>
                          </a:solidFill>
                          <a:effectLst>
                            <a:outerShdw blurRad="50800" dist="38100" algn="tr" rotWithShape="0">
                              <a:prstClr val="black">
                                <a:alpha val="40000"/>
                              </a:prstClr>
                            </a:outerShdw>
                          </a:effectLst>
                          <a:latin typeface="Tahoma" panose="020B0604030504040204" pitchFamily="34" charset="0"/>
                          <a:ea typeface="Tahoma" panose="020B0604030504040204" pitchFamily="34" charset="0"/>
                          <a:cs typeface="Tahoma" panose="020B0604030504040204" pitchFamily="34" charset="0"/>
                        </a:rPr>
                        <a:t>Total</a:t>
                      </a:r>
                    </a:p>
                  </a:txBody>
                  <a:tcPr marL="9525" marR="9525" marT="9525" marB="0">
                    <a:lnL w="12700" cap="flat" cmpd="sng" algn="ctr">
                      <a:solidFill>
                        <a:srgbClr val="008000"/>
                      </a:solidFill>
                      <a:prstDash val="solid"/>
                      <a:round/>
                      <a:headEnd type="none" w="med" len="med"/>
                      <a:tailEnd type="none" w="med" len="med"/>
                    </a:lnL>
                    <a:lnR w="12700" cap="flat" cmpd="sng" algn="ctr">
                      <a:solidFill>
                        <a:srgbClr val="008000"/>
                      </a:solidFill>
                      <a:prstDash val="solid"/>
                      <a:round/>
                      <a:headEnd type="none" w="med" len="med"/>
                      <a:tailEnd type="none" w="med" len="med"/>
                    </a:lnR>
                    <a:lnT w="12700" cap="flat" cmpd="sng" algn="ctr">
                      <a:solidFill>
                        <a:srgbClr val="008000"/>
                      </a:solidFill>
                      <a:prstDash val="solid"/>
                      <a:round/>
                      <a:headEnd type="none" w="med" len="med"/>
                      <a:tailEnd type="none" w="med" len="med"/>
                    </a:lnT>
                    <a:lnB w="12700" cap="flat" cmpd="sng" algn="ctr">
                      <a:solidFill>
                        <a:srgbClr val="008000"/>
                      </a:solidFill>
                      <a:prstDash val="solid"/>
                      <a:round/>
                      <a:headEnd type="none" w="med" len="med"/>
                      <a:tailEnd type="none" w="med" len="med"/>
                    </a:lnB>
                    <a:solidFill>
                      <a:srgbClr val="92D050"/>
                    </a:solidFill>
                  </a:tcPr>
                </a:tc>
                <a:tc>
                  <a:txBody>
                    <a:bodyPr/>
                    <a:lstStyle/>
                    <a:p>
                      <a:pPr algn="ctr" rtl="0" fontAlgn="ctr">
                        <a:lnSpc>
                          <a:spcPct val="100000"/>
                        </a:lnSpc>
                      </a:pPr>
                      <a:r>
                        <a:rPr lang="en-US" sz="1000" b="1" i="0" u="none" strike="noStrike" dirty="0">
                          <a:solidFill>
                            <a:srgbClr val="FFFFFF"/>
                          </a:solidFill>
                          <a:effectLst>
                            <a:outerShdw blurRad="50800" dist="38100" algn="tr" rotWithShape="0">
                              <a:prstClr val="black">
                                <a:alpha val="40000"/>
                              </a:prstClr>
                            </a:outerShdw>
                          </a:effectLst>
                          <a:latin typeface="Tahoma" panose="020B0604030504040204" pitchFamily="34" charset="0"/>
                          <a:ea typeface="Tahoma" panose="020B0604030504040204" pitchFamily="34" charset="0"/>
                          <a:cs typeface="Tahoma" panose="020B0604030504040204" pitchFamily="34" charset="0"/>
                        </a:rPr>
                        <a:t>Subscription Rate (%)</a:t>
                      </a:r>
                    </a:p>
                  </a:txBody>
                  <a:tcPr marL="9525" marR="9525" marT="9525" marB="0">
                    <a:lnL w="12700" cap="flat" cmpd="sng" algn="ctr">
                      <a:solidFill>
                        <a:srgbClr val="008000"/>
                      </a:solidFill>
                      <a:prstDash val="solid"/>
                      <a:round/>
                      <a:headEnd type="none" w="med" len="med"/>
                      <a:tailEnd type="none" w="med" len="med"/>
                    </a:lnL>
                    <a:lnR w="12700" cap="flat" cmpd="sng" algn="ctr">
                      <a:solidFill>
                        <a:srgbClr val="008000"/>
                      </a:solidFill>
                      <a:prstDash val="solid"/>
                      <a:round/>
                      <a:headEnd type="none" w="med" len="med"/>
                      <a:tailEnd type="none" w="med" len="med"/>
                    </a:lnR>
                    <a:lnT w="12700" cap="flat" cmpd="sng" algn="ctr">
                      <a:solidFill>
                        <a:srgbClr val="008000"/>
                      </a:solidFill>
                      <a:prstDash val="solid"/>
                      <a:round/>
                      <a:headEnd type="none" w="med" len="med"/>
                      <a:tailEnd type="none" w="med" len="med"/>
                    </a:lnT>
                    <a:lnB w="12700" cap="flat" cmpd="sng" algn="ctr">
                      <a:solidFill>
                        <a:srgbClr val="008000"/>
                      </a:solidFill>
                      <a:prstDash val="solid"/>
                      <a:round/>
                      <a:headEnd type="none" w="med" len="med"/>
                      <a:tailEnd type="none" w="med" len="med"/>
                    </a:lnB>
                    <a:solidFill>
                      <a:srgbClr val="92D050"/>
                    </a:solidFill>
                  </a:tcPr>
                </a:tc>
                <a:extLst>
                  <a:ext uri="{0D108BD9-81ED-4DB2-BD59-A6C34878D82A}">
                    <a16:rowId xmlns:a16="http://schemas.microsoft.com/office/drawing/2014/main" xmlns="" val="10000"/>
                  </a:ext>
                </a:extLst>
              </a:tr>
              <a:tr h="244718">
                <a:tc rowSpan="4">
                  <a:txBody>
                    <a:bodyPr/>
                    <a:lstStyle/>
                    <a:p>
                      <a:pPr algn="ctr" rtl="0" fontAlgn="ctr">
                        <a:lnSpc>
                          <a:spcPct val="150000"/>
                        </a:lnSpc>
                      </a:pPr>
                      <a:r>
                        <a:rPr lang="en-US" sz="1000" b="0" i="0" u="none" strike="noStrike" dirty="0">
                          <a:solidFill>
                            <a:srgbClr val="000000"/>
                          </a:solidFill>
                          <a:effectLst/>
                          <a:latin typeface="Tahoma" panose="020B0604030504040204" pitchFamily="34" charset="0"/>
                          <a:ea typeface="Tahoma" panose="020B0604030504040204" pitchFamily="34" charset="0"/>
                          <a:cs typeface="Tahoma" panose="020B0604030504040204" pitchFamily="34" charset="0"/>
                        </a:rPr>
                        <a:t>1</a:t>
                      </a:r>
                    </a:p>
                  </a:txBody>
                  <a:tcPr marL="9525" marR="9525" marT="9525" marB="0">
                    <a:lnL w="12700" cap="flat" cmpd="sng" algn="ctr">
                      <a:solidFill>
                        <a:srgbClr val="008000"/>
                      </a:solidFill>
                      <a:prstDash val="solid"/>
                      <a:round/>
                      <a:headEnd type="none" w="med" len="med"/>
                      <a:tailEnd type="none" w="med" len="med"/>
                    </a:lnL>
                    <a:lnR w="12700" cap="flat" cmpd="sng" algn="ctr">
                      <a:solidFill>
                        <a:srgbClr val="008000"/>
                      </a:solidFill>
                      <a:prstDash val="solid"/>
                      <a:round/>
                      <a:headEnd type="none" w="med" len="med"/>
                      <a:tailEnd type="none" w="med" len="med"/>
                    </a:lnR>
                    <a:lnT w="12700" cap="flat" cmpd="sng" algn="ctr">
                      <a:solidFill>
                        <a:srgbClr val="008000"/>
                      </a:solidFill>
                      <a:prstDash val="solid"/>
                      <a:round/>
                      <a:headEnd type="none" w="med" len="med"/>
                      <a:tailEnd type="none" w="med" len="med"/>
                    </a:lnT>
                    <a:lnB w="12700" cap="flat" cmpd="sng" algn="ctr">
                      <a:solidFill>
                        <a:srgbClr val="008000"/>
                      </a:solidFill>
                      <a:prstDash val="solid"/>
                      <a:round/>
                      <a:headEnd type="none" w="med" len="med"/>
                      <a:tailEnd type="none" w="med" len="med"/>
                    </a:lnB>
                    <a:solidFill>
                      <a:srgbClr val="CEFFBD"/>
                    </a:solidFill>
                  </a:tcPr>
                </a:tc>
                <a:tc>
                  <a:txBody>
                    <a:bodyPr/>
                    <a:lstStyle/>
                    <a:p>
                      <a:r>
                        <a:rPr lang="en-GB" sz="1000" b="0" dirty="0">
                          <a:latin typeface="Tahoma" panose="020B0604030504040204" pitchFamily="34" charset="0"/>
                          <a:ea typeface="Tahoma" panose="020B0604030504040204" pitchFamily="34" charset="0"/>
                          <a:cs typeface="Tahoma" panose="020B0604030504040204" pitchFamily="34" charset="0"/>
                        </a:rPr>
                        <a:t>Amount Offered</a:t>
                      </a:r>
                    </a:p>
                  </a:txBody>
                  <a:tcPr marL="9525" marR="9525" marT="9525" marB="0">
                    <a:lnL w="12700" cap="flat" cmpd="sng" algn="ctr">
                      <a:solidFill>
                        <a:srgbClr val="008000"/>
                      </a:solidFill>
                      <a:prstDash val="solid"/>
                      <a:round/>
                      <a:headEnd type="none" w="med" len="med"/>
                      <a:tailEnd type="none" w="med" len="med"/>
                    </a:lnL>
                    <a:lnR w="12700" cap="flat" cmpd="sng" algn="ctr">
                      <a:solidFill>
                        <a:srgbClr val="008000"/>
                      </a:solidFill>
                      <a:prstDash val="solid"/>
                      <a:round/>
                      <a:headEnd type="none" w="med" len="med"/>
                      <a:tailEnd type="none" w="med" len="med"/>
                    </a:lnR>
                    <a:lnT w="12700" cap="flat" cmpd="sng" algn="ctr">
                      <a:solidFill>
                        <a:srgbClr val="008000"/>
                      </a:solidFill>
                      <a:prstDash val="solid"/>
                      <a:round/>
                      <a:headEnd type="none" w="med" len="med"/>
                      <a:tailEnd type="none" w="med" len="med"/>
                    </a:lnT>
                    <a:lnB w="12700" cap="flat" cmpd="sng" algn="ctr">
                      <a:solidFill>
                        <a:srgbClr val="008000"/>
                      </a:solidFill>
                      <a:prstDash val="solid"/>
                      <a:round/>
                      <a:headEnd type="none" w="med" len="med"/>
                      <a:tailEnd type="none" w="med" len="med"/>
                    </a:lnB>
                    <a:solidFill>
                      <a:srgbClr val="CEFFBD"/>
                    </a:solidFill>
                  </a:tcPr>
                </a:tc>
                <a:tc>
                  <a:txBody>
                    <a:bodyPr/>
                    <a:lstStyle/>
                    <a:p>
                      <a:pPr algn="ctr" rtl="0" fontAlgn="t">
                        <a:lnSpc>
                          <a:spcPct val="150000"/>
                        </a:lnSpc>
                      </a:pPr>
                      <a:r>
                        <a:rPr lang="en-US" sz="1000" b="0" i="0" u="none" strike="noStrike" dirty="0">
                          <a:solidFill>
                            <a:schemeClr val="tx1"/>
                          </a:solidFill>
                          <a:effectLst/>
                          <a:latin typeface="Tahoma" panose="020B0604030504040204" pitchFamily="34" charset="0"/>
                          <a:ea typeface="Tahoma" panose="020B0604030504040204" pitchFamily="34" charset="0"/>
                          <a:cs typeface="Tahoma" panose="020B0604030504040204" pitchFamily="34" charset="0"/>
                        </a:rPr>
                        <a:t>140.00</a:t>
                      </a:r>
                    </a:p>
                  </a:txBody>
                  <a:tcPr marL="9525" marR="9525" marT="9525" marB="0">
                    <a:lnL w="12700" cap="flat" cmpd="sng" algn="ctr">
                      <a:solidFill>
                        <a:srgbClr val="008000"/>
                      </a:solidFill>
                      <a:prstDash val="solid"/>
                      <a:round/>
                      <a:headEnd type="none" w="med" len="med"/>
                      <a:tailEnd type="none" w="med" len="med"/>
                    </a:lnL>
                    <a:lnR w="12700" cap="flat" cmpd="sng" algn="ctr">
                      <a:solidFill>
                        <a:srgbClr val="008000"/>
                      </a:solidFill>
                      <a:prstDash val="solid"/>
                      <a:round/>
                      <a:headEnd type="none" w="med" len="med"/>
                      <a:tailEnd type="none" w="med" len="med"/>
                    </a:lnR>
                    <a:lnT w="12700" cap="flat" cmpd="sng" algn="ctr">
                      <a:solidFill>
                        <a:srgbClr val="008000"/>
                      </a:solidFill>
                      <a:prstDash val="solid"/>
                      <a:round/>
                      <a:headEnd type="none" w="med" len="med"/>
                      <a:tailEnd type="none" w="med" len="med"/>
                    </a:lnT>
                    <a:lnB w="12700" cap="flat" cmpd="sng" algn="ctr">
                      <a:solidFill>
                        <a:srgbClr val="008000"/>
                      </a:solidFill>
                      <a:prstDash val="solid"/>
                      <a:round/>
                      <a:headEnd type="none" w="med" len="med"/>
                      <a:tailEnd type="none" w="med" len="med"/>
                    </a:lnB>
                    <a:solidFill>
                      <a:srgbClr val="CEFFBD"/>
                    </a:solidFill>
                  </a:tcPr>
                </a:tc>
                <a:tc>
                  <a:txBody>
                    <a:bodyPr/>
                    <a:lstStyle/>
                    <a:p>
                      <a:pPr algn="ctr" rtl="0" fontAlgn="t">
                        <a:lnSpc>
                          <a:spcPct val="150000"/>
                        </a:lnSpc>
                      </a:pPr>
                      <a:r>
                        <a:rPr lang="en-US" sz="1000" b="0" i="0" u="none" strike="noStrike" dirty="0">
                          <a:solidFill>
                            <a:schemeClr val="tx1"/>
                          </a:solidFill>
                          <a:effectLst/>
                          <a:latin typeface="Tahoma" panose="020B0604030504040204" pitchFamily="34" charset="0"/>
                          <a:ea typeface="Tahoma" panose="020B0604030504040204" pitchFamily="34" charset="0"/>
                          <a:cs typeface="Tahoma" panose="020B0604030504040204" pitchFamily="34" charset="0"/>
                        </a:rPr>
                        <a:t>140.00</a:t>
                      </a:r>
                    </a:p>
                  </a:txBody>
                  <a:tcPr marL="9525" marR="9525" marT="9525" marB="0">
                    <a:lnL w="12700" cap="flat" cmpd="sng" algn="ctr">
                      <a:solidFill>
                        <a:srgbClr val="008000"/>
                      </a:solidFill>
                      <a:prstDash val="solid"/>
                      <a:round/>
                      <a:headEnd type="none" w="med" len="med"/>
                      <a:tailEnd type="none" w="med" len="med"/>
                    </a:lnL>
                    <a:lnR w="12700" cap="flat" cmpd="sng" algn="ctr">
                      <a:solidFill>
                        <a:srgbClr val="008000"/>
                      </a:solidFill>
                      <a:prstDash val="solid"/>
                      <a:round/>
                      <a:headEnd type="none" w="med" len="med"/>
                      <a:tailEnd type="none" w="med" len="med"/>
                    </a:lnR>
                    <a:lnT w="12700" cap="flat" cmpd="sng" algn="ctr">
                      <a:solidFill>
                        <a:srgbClr val="008000"/>
                      </a:solidFill>
                      <a:prstDash val="solid"/>
                      <a:round/>
                      <a:headEnd type="none" w="med" len="med"/>
                      <a:tailEnd type="none" w="med" len="med"/>
                    </a:lnT>
                    <a:lnB w="12700" cap="flat" cmpd="sng" algn="ctr">
                      <a:solidFill>
                        <a:srgbClr val="008000"/>
                      </a:solidFill>
                      <a:prstDash val="solid"/>
                      <a:round/>
                      <a:headEnd type="none" w="med" len="med"/>
                      <a:tailEnd type="none" w="med" len="med"/>
                    </a:lnB>
                    <a:solidFill>
                      <a:schemeClr val="bg1"/>
                    </a:solidFill>
                  </a:tcPr>
                </a:tc>
                <a:tc>
                  <a:txBody>
                    <a:bodyPr/>
                    <a:lstStyle/>
                    <a:p>
                      <a:pPr algn="ctr" rtl="0" fontAlgn="t">
                        <a:lnSpc>
                          <a:spcPct val="150000"/>
                        </a:lnSpc>
                      </a:pPr>
                      <a:r>
                        <a:rPr lang="en-US" sz="1000" b="0" i="0" u="none" strike="noStrike" dirty="0">
                          <a:solidFill>
                            <a:schemeClr val="tx1"/>
                          </a:solidFill>
                          <a:effectLst/>
                          <a:latin typeface="Tahoma" panose="020B0604030504040204" pitchFamily="34" charset="0"/>
                          <a:ea typeface="Tahoma" panose="020B0604030504040204" pitchFamily="34" charset="0"/>
                          <a:cs typeface="Tahoma" panose="020B0604030504040204" pitchFamily="34" charset="0"/>
                        </a:rPr>
                        <a:t>120.00</a:t>
                      </a:r>
                    </a:p>
                  </a:txBody>
                  <a:tcPr marL="9525" marR="9525" marT="9525" marB="0">
                    <a:lnL w="12700" cap="flat" cmpd="sng" algn="ctr">
                      <a:solidFill>
                        <a:srgbClr val="008000"/>
                      </a:solidFill>
                      <a:prstDash val="solid"/>
                      <a:round/>
                      <a:headEnd type="none" w="med" len="med"/>
                      <a:tailEnd type="none" w="med" len="med"/>
                    </a:lnL>
                    <a:lnR w="12700" cap="flat" cmpd="sng" algn="ctr">
                      <a:solidFill>
                        <a:srgbClr val="008000"/>
                      </a:solidFill>
                      <a:prstDash val="solid"/>
                      <a:round/>
                      <a:headEnd type="none" w="med" len="med"/>
                      <a:tailEnd type="none" w="med" len="med"/>
                    </a:lnR>
                    <a:lnT w="12700" cap="flat" cmpd="sng" algn="ctr">
                      <a:solidFill>
                        <a:srgbClr val="008000"/>
                      </a:solidFill>
                      <a:prstDash val="solid"/>
                      <a:round/>
                      <a:headEnd type="none" w="med" len="med"/>
                      <a:tailEnd type="none" w="med" len="med"/>
                    </a:lnT>
                    <a:lnB w="12700" cap="flat" cmpd="sng" algn="ctr">
                      <a:solidFill>
                        <a:srgbClr val="008000"/>
                      </a:solidFill>
                      <a:prstDash val="solid"/>
                      <a:round/>
                      <a:headEnd type="none" w="med" len="med"/>
                      <a:tailEnd type="none" w="med" len="med"/>
                    </a:lnB>
                    <a:solidFill>
                      <a:schemeClr val="bg1"/>
                    </a:solidFill>
                  </a:tcPr>
                </a:tc>
                <a:tc>
                  <a:txBody>
                    <a:bodyPr/>
                    <a:lstStyle/>
                    <a:p>
                      <a:pPr algn="ctr" rtl="0" fontAlgn="t">
                        <a:lnSpc>
                          <a:spcPct val="150000"/>
                        </a:lnSpc>
                      </a:pPr>
                      <a:r>
                        <a:rPr lang="en-US" sz="1000" b="0" i="0" u="none" strike="noStrike" dirty="0">
                          <a:solidFill>
                            <a:schemeClr val="tx1"/>
                          </a:solidFill>
                          <a:effectLst/>
                          <a:latin typeface="Tahoma" panose="020B0604030504040204" pitchFamily="34" charset="0"/>
                          <a:ea typeface="Tahoma" panose="020B0604030504040204" pitchFamily="34" charset="0"/>
                          <a:cs typeface="Tahoma" panose="020B0604030504040204" pitchFamily="34" charset="0"/>
                        </a:rPr>
                        <a:t>-</a:t>
                      </a:r>
                    </a:p>
                  </a:txBody>
                  <a:tcPr marL="9525" marR="9525" marT="9525" marB="0">
                    <a:lnL w="12700" cap="flat" cmpd="sng" algn="ctr">
                      <a:solidFill>
                        <a:srgbClr val="008000"/>
                      </a:solidFill>
                      <a:prstDash val="solid"/>
                      <a:round/>
                      <a:headEnd type="none" w="med" len="med"/>
                      <a:tailEnd type="none" w="med" len="med"/>
                    </a:lnL>
                    <a:lnR w="12700" cap="flat" cmpd="sng" algn="ctr">
                      <a:solidFill>
                        <a:srgbClr val="008000"/>
                      </a:solidFill>
                      <a:prstDash val="solid"/>
                      <a:round/>
                      <a:headEnd type="none" w="med" len="med"/>
                      <a:tailEnd type="none" w="med" len="med"/>
                    </a:lnR>
                    <a:lnT w="12700" cap="flat" cmpd="sng" algn="ctr">
                      <a:solidFill>
                        <a:srgbClr val="008000"/>
                      </a:solidFill>
                      <a:prstDash val="solid"/>
                      <a:round/>
                      <a:headEnd type="none" w="med" len="med"/>
                      <a:tailEnd type="none" w="med" len="med"/>
                    </a:lnT>
                    <a:lnB w="12700" cap="flat" cmpd="sng" algn="ctr">
                      <a:solidFill>
                        <a:srgbClr val="008000"/>
                      </a:solidFill>
                      <a:prstDash val="solid"/>
                      <a:round/>
                      <a:headEnd type="none" w="med" len="med"/>
                      <a:tailEnd type="none" w="med" len="med"/>
                    </a:lnB>
                    <a:solidFill>
                      <a:schemeClr val="bg1"/>
                    </a:solidFill>
                  </a:tcPr>
                </a:tc>
                <a:tc>
                  <a:txBody>
                    <a:bodyPr/>
                    <a:lstStyle/>
                    <a:p>
                      <a:pPr algn="ctr" rtl="0" fontAlgn="t">
                        <a:lnSpc>
                          <a:spcPct val="150000"/>
                        </a:lnSpc>
                      </a:pPr>
                      <a:r>
                        <a:rPr lang="en-US" sz="1000" b="0" i="0" u="none" strike="noStrike" dirty="0">
                          <a:solidFill>
                            <a:schemeClr val="tx1"/>
                          </a:solidFill>
                          <a:effectLst/>
                          <a:latin typeface="Tahoma" panose="020B0604030504040204" pitchFamily="34" charset="0"/>
                          <a:ea typeface="Tahoma" panose="020B0604030504040204" pitchFamily="34" charset="0"/>
                          <a:cs typeface="Tahoma" panose="020B0604030504040204" pitchFamily="34" charset="0"/>
                        </a:rPr>
                        <a:t>-</a:t>
                      </a:r>
                    </a:p>
                  </a:txBody>
                  <a:tcPr marL="9525" marR="9525" marT="9525" marB="0">
                    <a:lnL w="12700" cap="flat" cmpd="sng" algn="ctr">
                      <a:solidFill>
                        <a:srgbClr val="008000"/>
                      </a:solidFill>
                      <a:prstDash val="solid"/>
                      <a:round/>
                      <a:headEnd type="none" w="med" len="med"/>
                      <a:tailEnd type="none" w="med" len="med"/>
                    </a:lnL>
                    <a:lnR w="12700" cap="flat" cmpd="sng" algn="ctr">
                      <a:solidFill>
                        <a:srgbClr val="008000"/>
                      </a:solidFill>
                      <a:prstDash val="solid"/>
                      <a:round/>
                      <a:headEnd type="none" w="med" len="med"/>
                      <a:tailEnd type="none" w="med" len="med"/>
                    </a:lnR>
                    <a:lnT w="12700" cap="flat" cmpd="sng" algn="ctr">
                      <a:solidFill>
                        <a:srgbClr val="008000"/>
                      </a:solidFill>
                      <a:prstDash val="solid"/>
                      <a:round/>
                      <a:headEnd type="none" w="med" len="med"/>
                      <a:tailEnd type="none" w="med" len="med"/>
                    </a:lnT>
                    <a:lnB w="12700" cap="flat" cmpd="sng" algn="ctr">
                      <a:solidFill>
                        <a:srgbClr val="008000"/>
                      </a:solidFill>
                      <a:prstDash val="solid"/>
                      <a:round/>
                      <a:headEnd type="none" w="med" len="med"/>
                      <a:tailEnd type="none" w="med" len="med"/>
                    </a:lnB>
                    <a:solidFill>
                      <a:schemeClr val="bg1"/>
                    </a:solidFill>
                  </a:tcPr>
                </a:tc>
                <a:tc>
                  <a:txBody>
                    <a:bodyPr/>
                    <a:lstStyle/>
                    <a:p>
                      <a:pPr algn="ctr" rtl="0" fontAlgn="t">
                        <a:lnSpc>
                          <a:spcPct val="150000"/>
                        </a:lnSpc>
                      </a:pPr>
                      <a:r>
                        <a:rPr lang="en-US" sz="1000" b="0" i="0" u="none" strike="noStrike" dirty="0">
                          <a:solidFill>
                            <a:schemeClr val="tx1"/>
                          </a:solidFill>
                          <a:effectLst/>
                          <a:latin typeface="Tahoma" panose="020B0604030504040204" pitchFamily="34" charset="0"/>
                          <a:ea typeface="Tahoma" panose="020B0604030504040204" pitchFamily="34" charset="0"/>
                          <a:cs typeface="Tahoma" panose="020B0604030504040204" pitchFamily="34" charset="0"/>
                        </a:rPr>
                        <a:t>400.00</a:t>
                      </a:r>
                    </a:p>
                  </a:txBody>
                  <a:tcPr marL="9525" marR="9525" marT="9525" marB="0">
                    <a:lnL w="12700" cap="flat" cmpd="sng" algn="ctr">
                      <a:solidFill>
                        <a:srgbClr val="008000"/>
                      </a:solidFill>
                      <a:prstDash val="solid"/>
                      <a:round/>
                      <a:headEnd type="none" w="med" len="med"/>
                      <a:tailEnd type="none" w="med" len="med"/>
                    </a:lnL>
                    <a:lnR w="12700" cap="flat" cmpd="sng" algn="ctr">
                      <a:solidFill>
                        <a:srgbClr val="008000"/>
                      </a:solidFill>
                      <a:prstDash val="solid"/>
                      <a:round/>
                      <a:headEnd type="none" w="med" len="med"/>
                      <a:tailEnd type="none" w="med" len="med"/>
                    </a:lnR>
                    <a:lnT w="12700" cap="flat" cmpd="sng" algn="ctr">
                      <a:solidFill>
                        <a:srgbClr val="008000"/>
                      </a:solidFill>
                      <a:prstDash val="solid"/>
                      <a:round/>
                      <a:headEnd type="none" w="med" len="med"/>
                      <a:tailEnd type="none" w="med" len="med"/>
                    </a:lnT>
                    <a:lnB w="12700" cap="flat" cmpd="sng" algn="ctr">
                      <a:solidFill>
                        <a:srgbClr val="008000"/>
                      </a:solidFill>
                      <a:prstDash val="solid"/>
                      <a:round/>
                      <a:headEnd type="none" w="med" len="med"/>
                      <a:tailEnd type="none" w="med" len="med"/>
                    </a:lnB>
                    <a:solidFill>
                      <a:schemeClr val="bg1"/>
                    </a:solidFill>
                  </a:tcPr>
                </a:tc>
                <a:tc rowSpan="4">
                  <a:txBody>
                    <a:bodyPr/>
                    <a:lstStyle/>
                    <a:p>
                      <a:pPr algn="ctr" rtl="0" fontAlgn="t">
                        <a:lnSpc>
                          <a:spcPct val="150000"/>
                        </a:lnSpc>
                      </a:pPr>
                      <a:endParaRPr lang="en-US" sz="1000" b="1" i="0" u="none" strike="noStrike" dirty="0">
                        <a:solidFill>
                          <a:schemeClr val="tx1"/>
                        </a:solidFill>
                        <a:effectLst/>
                        <a:latin typeface="Tahoma" panose="020B0604030504040204" pitchFamily="34" charset="0"/>
                        <a:ea typeface="Tahoma" panose="020B0604030504040204" pitchFamily="34" charset="0"/>
                        <a:cs typeface="Tahoma" panose="020B0604030504040204" pitchFamily="34" charset="0"/>
                      </a:endParaRPr>
                    </a:p>
                    <a:p>
                      <a:pPr algn="ctr" rtl="0" fontAlgn="t">
                        <a:lnSpc>
                          <a:spcPct val="150000"/>
                        </a:lnSpc>
                      </a:pPr>
                      <a:r>
                        <a:rPr lang="en-US" sz="1000" b="1" i="0" u="none" strike="noStrike" dirty="0">
                          <a:solidFill>
                            <a:schemeClr val="tx1"/>
                          </a:solidFill>
                          <a:effectLst/>
                          <a:latin typeface="Tahoma" panose="020B0604030504040204" pitchFamily="34" charset="0"/>
                          <a:ea typeface="Tahoma" panose="020B0604030504040204" pitchFamily="34" charset="0"/>
                          <a:cs typeface="Tahoma" panose="020B0604030504040204" pitchFamily="34" charset="0"/>
                        </a:rPr>
                        <a:t>144.98</a:t>
                      </a:r>
                    </a:p>
                  </a:txBody>
                  <a:tcPr marL="9525" marR="9525" marT="9525" marB="0">
                    <a:lnL w="12700" cap="flat" cmpd="sng" algn="ctr">
                      <a:solidFill>
                        <a:srgbClr val="008000"/>
                      </a:solidFill>
                      <a:prstDash val="solid"/>
                      <a:round/>
                      <a:headEnd type="none" w="med" len="med"/>
                      <a:tailEnd type="none" w="med" len="med"/>
                    </a:lnL>
                    <a:lnR w="12700" cap="flat" cmpd="sng" algn="ctr">
                      <a:solidFill>
                        <a:srgbClr val="008000"/>
                      </a:solidFill>
                      <a:prstDash val="solid"/>
                      <a:round/>
                      <a:headEnd type="none" w="med" len="med"/>
                      <a:tailEnd type="none" w="med" len="med"/>
                    </a:lnR>
                    <a:lnT w="12700" cap="flat" cmpd="sng" algn="ctr">
                      <a:solidFill>
                        <a:srgbClr val="008000"/>
                      </a:solidFill>
                      <a:prstDash val="solid"/>
                      <a:round/>
                      <a:headEnd type="none" w="med" len="med"/>
                      <a:tailEnd type="none" w="med" len="med"/>
                    </a:lnT>
                    <a:lnB w="12700" cap="flat" cmpd="sng" algn="ctr">
                      <a:solidFill>
                        <a:srgbClr val="008000"/>
                      </a:solidFill>
                      <a:prstDash val="solid"/>
                      <a:round/>
                      <a:headEnd type="none" w="med" len="med"/>
                      <a:tailEnd type="none" w="med" len="med"/>
                    </a:lnB>
                    <a:solidFill>
                      <a:schemeClr val="bg1"/>
                    </a:solidFill>
                  </a:tcPr>
                </a:tc>
                <a:extLst>
                  <a:ext uri="{0D108BD9-81ED-4DB2-BD59-A6C34878D82A}">
                    <a16:rowId xmlns:a16="http://schemas.microsoft.com/office/drawing/2014/main" xmlns="" val="10002"/>
                  </a:ext>
                </a:extLst>
              </a:tr>
              <a:tr h="220536">
                <a:tc vMerge="1">
                  <a:txBody>
                    <a:bodyPr/>
                    <a:lstStyle/>
                    <a:p>
                      <a:pPr algn="ctr" rtl="0" fontAlgn="ctr">
                        <a:lnSpc>
                          <a:spcPct val="150000"/>
                        </a:lnSpc>
                      </a:pPr>
                      <a:endParaRPr lang="en-US" sz="1200" b="0" i="0" u="none" strike="noStrike" dirty="0">
                        <a:solidFill>
                          <a:srgbClr val="000000"/>
                        </a:solidFill>
                        <a:effectLst/>
                        <a:latin typeface="Adobe Devanagari" panose="02040503050201020203"/>
                        <a:cs typeface="Adobe Devanagari" panose="02040503050201020203" pitchFamily="18" charset="0"/>
                      </a:endParaRPr>
                    </a:p>
                  </a:txBody>
                  <a:tcPr marL="9525" marR="9525" marT="9525" marB="0">
                    <a:lnL w="12700" cap="flat" cmpd="sng" algn="ctr">
                      <a:solidFill>
                        <a:srgbClr val="008000"/>
                      </a:solidFill>
                      <a:prstDash val="solid"/>
                      <a:round/>
                      <a:headEnd type="none" w="med" len="med"/>
                      <a:tailEnd type="none" w="med" len="med"/>
                    </a:lnL>
                    <a:lnR w="12700" cap="flat" cmpd="sng" algn="ctr">
                      <a:solidFill>
                        <a:srgbClr val="008000"/>
                      </a:solidFill>
                      <a:prstDash val="solid"/>
                      <a:round/>
                      <a:headEnd type="none" w="med" len="med"/>
                      <a:tailEnd type="none" w="med" len="med"/>
                    </a:lnR>
                    <a:lnT w="12700" cap="flat" cmpd="sng" algn="ctr">
                      <a:solidFill>
                        <a:srgbClr val="008000"/>
                      </a:solidFill>
                      <a:prstDash val="solid"/>
                      <a:round/>
                      <a:headEnd type="none" w="med" len="med"/>
                      <a:tailEnd type="none" w="med" len="med"/>
                    </a:lnT>
                    <a:lnB w="12700" cap="flat" cmpd="sng" algn="ctr">
                      <a:solidFill>
                        <a:srgbClr val="008000"/>
                      </a:solidFill>
                      <a:prstDash val="solid"/>
                      <a:round/>
                      <a:headEnd type="none" w="med" len="med"/>
                      <a:tailEnd type="none" w="med" len="med"/>
                    </a:lnB>
                    <a:solidFill>
                      <a:schemeClr val="bg1"/>
                    </a:solidFill>
                  </a:tcPr>
                </a:tc>
                <a:tc>
                  <a:txBody>
                    <a:bodyPr/>
                    <a:lstStyle/>
                    <a:p>
                      <a:r>
                        <a:rPr lang="en-GB" sz="1000" b="0" dirty="0">
                          <a:latin typeface="Tahoma" panose="020B0604030504040204" pitchFamily="34" charset="0"/>
                          <a:ea typeface="Tahoma" panose="020B0604030504040204" pitchFamily="34" charset="0"/>
                          <a:cs typeface="Tahoma" panose="020B0604030504040204" pitchFamily="34" charset="0"/>
                        </a:rPr>
                        <a:t>Subscriptions</a:t>
                      </a:r>
                    </a:p>
                  </a:txBody>
                  <a:tcPr marL="9525" marR="9525" marT="9525" marB="0">
                    <a:lnL w="12700" cap="flat" cmpd="sng" algn="ctr">
                      <a:solidFill>
                        <a:srgbClr val="008000"/>
                      </a:solidFill>
                      <a:prstDash val="solid"/>
                      <a:round/>
                      <a:headEnd type="none" w="med" len="med"/>
                      <a:tailEnd type="none" w="med" len="med"/>
                    </a:lnL>
                    <a:lnR w="12700" cap="flat" cmpd="sng" algn="ctr">
                      <a:solidFill>
                        <a:srgbClr val="008000"/>
                      </a:solidFill>
                      <a:prstDash val="solid"/>
                      <a:round/>
                      <a:headEnd type="none" w="med" len="med"/>
                      <a:tailEnd type="none" w="med" len="med"/>
                    </a:lnR>
                    <a:lnT w="12700" cap="flat" cmpd="sng" algn="ctr">
                      <a:solidFill>
                        <a:srgbClr val="008000"/>
                      </a:solidFill>
                      <a:prstDash val="solid"/>
                      <a:round/>
                      <a:headEnd type="none" w="med" len="med"/>
                      <a:tailEnd type="none" w="med" len="med"/>
                    </a:lnT>
                    <a:lnB w="12700" cap="flat" cmpd="sng" algn="ctr">
                      <a:solidFill>
                        <a:srgbClr val="008000"/>
                      </a:solidFill>
                      <a:prstDash val="solid"/>
                      <a:round/>
                      <a:headEnd type="none" w="med" len="med"/>
                      <a:tailEnd type="none" w="med" len="med"/>
                    </a:lnB>
                    <a:solidFill>
                      <a:schemeClr val="bg1"/>
                    </a:solidFill>
                  </a:tcPr>
                </a:tc>
                <a:tc>
                  <a:txBody>
                    <a:bodyPr/>
                    <a:lstStyle/>
                    <a:p>
                      <a:pPr algn="ctr">
                        <a:lnSpc>
                          <a:spcPct val="150000"/>
                        </a:lnSpc>
                      </a:pPr>
                      <a:r>
                        <a:rPr lang="en-US" sz="1000" dirty="0">
                          <a:solidFill>
                            <a:schemeClr val="tx1"/>
                          </a:solidFill>
                          <a:latin typeface="Tahoma" panose="020B0604030504040204" pitchFamily="34" charset="0"/>
                          <a:ea typeface="Tahoma" panose="020B0604030504040204" pitchFamily="34" charset="0"/>
                          <a:cs typeface="Tahoma" panose="020B0604030504040204" pitchFamily="34" charset="0"/>
                        </a:rPr>
                        <a:t>47.71</a:t>
                      </a:r>
                    </a:p>
                  </a:txBody>
                  <a:tcPr marL="9525" marR="9525" marT="9525" marB="0">
                    <a:lnL w="12700" cap="flat" cmpd="sng" algn="ctr">
                      <a:solidFill>
                        <a:srgbClr val="008000"/>
                      </a:solidFill>
                      <a:prstDash val="solid"/>
                      <a:round/>
                      <a:headEnd type="none" w="med" len="med"/>
                      <a:tailEnd type="none" w="med" len="med"/>
                    </a:lnL>
                    <a:lnR w="12700" cap="flat" cmpd="sng" algn="ctr">
                      <a:solidFill>
                        <a:srgbClr val="008000"/>
                      </a:solidFill>
                      <a:prstDash val="solid"/>
                      <a:round/>
                      <a:headEnd type="none" w="med" len="med"/>
                      <a:tailEnd type="none" w="med" len="med"/>
                    </a:lnR>
                    <a:lnT w="12700" cap="flat" cmpd="sng" algn="ctr">
                      <a:solidFill>
                        <a:srgbClr val="008000"/>
                      </a:solidFill>
                      <a:prstDash val="solid"/>
                      <a:round/>
                      <a:headEnd type="none" w="med" len="med"/>
                      <a:tailEnd type="none" w="med" len="med"/>
                    </a:lnT>
                    <a:lnB w="12700" cap="flat" cmpd="sng" algn="ctr">
                      <a:solidFill>
                        <a:srgbClr val="008000"/>
                      </a:solidFill>
                      <a:prstDash val="solid"/>
                      <a:round/>
                      <a:headEnd type="none" w="med" len="med"/>
                      <a:tailEnd type="none" w="med" len="med"/>
                    </a:lnB>
                    <a:solidFill>
                      <a:schemeClr val="bg1"/>
                    </a:solidFill>
                  </a:tcPr>
                </a:tc>
                <a:tc>
                  <a:txBody>
                    <a:bodyPr/>
                    <a:lstStyle/>
                    <a:p>
                      <a:pPr algn="ctr">
                        <a:lnSpc>
                          <a:spcPct val="150000"/>
                        </a:lnSpc>
                      </a:pPr>
                      <a:r>
                        <a:rPr lang="en-US" sz="1000" dirty="0">
                          <a:solidFill>
                            <a:schemeClr val="tx1"/>
                          </a:solidFill>
                          <a:latin typeface="Tahoma" panose="020B0604030504040204" pitchFamily="34" charset="0"/>
                          <a:ea typeface="Tahoma" panose="020B0604030504040204" pitchFamily="34" charset="0"/>
                          <a:cs typeface="Tahoma" panose="020B0604030504040204" pitchFamily="34" charset="0"/>
                        </a:rPr>
                        <a:t>86.27</a:t>
                      </a:r>
                    </a:p>
                  </a:txBody>
                  <a:tcPr marL="9525" marR="9525" marT="9525" marB="0">
                    <a:lnL w="12700" cap="flat" cmpd="sng" algn="ctr">
                      <a:solidFill>
                        <a:srgbClr val="008000"/>
                      </a:solidFill>
                      <a:prstDash val="solid"/>
                      <a:round/>
                      <a:headEnd type="none" w="med" len="med"/>
                      <a:tailEnd type="none" w="med" len="med"/>
                    </a:lnL>
                    <a:lnR w="12700" cap="flat" cmpd="sng" algn="ctr">
                      <a:solidFill>
                        <a:srgbClr val="008000"/>
                      </a:solidFill>
                      <a:prstDash val="solid"/>
                      <a:round/>
                      <a:headEnd type="none" w="med" len="med"/>
                      <a:tailEnd type="none" w="med" len="med"/>
                    </a:lnR>
                    <a:lnT w="12700" cap="flat" cmpd="sng" algn="ctr">
                      <a:solidFill>
                        <a:srgbClr val="008000"/>
                      </a:solidFill>
                      <a:prstDash val="solid"/>
                      <a:round/>
                      <a:headEnd type="none" w="med" len="med"/>
                      <a:tailEnd type="none" w="med" len="med"/>
                    </a:lnT>
                    <a:lnB w="12700" cap="flat" cmpd="sng" algn="ctr">
                      <a:solidFill>
                        <a:srgbClr val="008000"/>
                      </a:solidFill>
                      <a:prstDash val="solid"/>
                      <a:round/>
                      <a:headEnd type="none" w="med" len="med"/>
                      <a:tailEnd type="none" w="med" len="med"/>
                    </a:lnB>
                    <a:solidFill>
                      <a:schemeClr val="bg1"/>
                    </a:solidFill>
                  </a:tcPr>
                </a:tc>
                <a:tc>
                  <a:txBody>
                    <a:bodyPr/>
                    <a:lstStyle/>
                    <a:p>
                      <a:pPr algn="ctr">
                        <a:lnSpc>
                          <a:spcPct val="150000"/>
                        </a:lnSpc>
                      </a:pPr>
                      <a:r>
                        <a:rPr lang="en-US" sz="1000" dirty="0">
                          <a:solidFill>
                            <a:schemeClr val="tx1"/>
                          </a:solidFill>
                          <a:latin typeface="Tahoma" panose="020B0604030504040204" pitchFamily="34" charset="0"/>
                          <a:ea typeface="Tahoma" panose="020B0604030504040204" pitchFamily="34" charset="0"/>
                          <a:cs typeface="Tahoma" panose="020B0604030504040204" pitchFamily="34" charset="0"/>
                        </a:rPr>
                        <a:t>445.93</a:t>
                      </a:r>
                    </a:p>
                  </a:txBody>
                  <a:tcPr marL="9525" marR="9525" marT="9525" marB="0">
                    <a:lnL w="12700" cap="flat" cmpd="sng" algn="ctr">
                      <a:solidFill>
                        <a:srgbClr val="008000"/>
                      </a:solidFill>
                      <a:prstDash val="solid"/>
                      <a:round/>
                      <a:headEnd type="none" w="med" len="med"/>
                      <a:tailEnd type="none" w="med" len="med"/>
                    </a:lnL>
                    <a:lnR w="12700" cap="flat" cmpd="sng" algn="ctr">
                      <a:solidFill>
                        <a:srgbClr val="008000"/>
                      </a:solidFill>
                      <a:prstDash val="solid"/>
                      <a:round/>
                      <a:headEnd type="none" w="med" len="med"/>
                      <a:tailEnd type="none" w="med" len="med"/>
                    </a:lnR>
                    <a:lnT w="12700" cap="flat" cmpd="sng" algn="ctr">
                      <a:solidFill>
                        <a:srgbClr val="008000"/>
                      </a:solidFill>
                      <a:prstDash val="solid"/>
                      <a:round/>
                      <a:headEnd type="none" w="med" len="med"/>
                      <a:tailEnd type="none" w="med" len="med"/>
                    </a:lnT>
                    <a:lnB w="12700" cap="flat" cmpd="sng" algn="ctr">
                      <a:solidFill>
                        <a:srgbClr val="008000"/>
                      </a:solidFill>
                      <a:prstDash val="solid"/>
                      <a:round/>
                      <a:headEnd type="none" w="med" len="med"/>
                      <a:tailEnd type="none" w="med" len="med"/>
                    </a:lnB>
                    <a:solidFill>
                      <a:schemeClr val="bg1"/>
                    </a:solidFill>
                  </a:tcPr>
                </a:tc>
                <a:tc>
                  <a:txBody>
                    <a:bodyPr/>
                    <a:lstStyle/>
                    <a:p>
                      <a:pPr algn="ctr">
                        <a:lnSpc>
                          <a:spcPct val="150000"/>
                        </a:lnSpc>
                      </a:pPr>
                      <a:r>
                        <a:rPr lang="en-US" sz="1000" dirty="0">
                          <a:solidFill>
                            <a:schemeClr val="tx1"/>
                          </a:solidFill>
                          <a:latin typeface="Tahoma" panose="020B0604030504040204" pitchFamily="34" charset="0"/>
                          <a:ea typeface="Tahoma" panose="020B0604030504040204" pitchFamily="34" charset="0"/>
                          <a:cs typeface="Tahoma" panose="020B0604030504040204" pitchFamily="34" charset="0"/>
                        </a:rPr>
                        <a:t>-</a:t>
                      </a:r>
                    </a:p>
                  </a:txBody>
                  <a:tcPr marL="9525" marR="9525" marT="9525" marB="0">
                    <a:lnL w="12700" cap="flat" cmpd="sng" algn="ctr">
                      <a:solidFill>
                        <a:srgbClr val="008000"/>
                      </a:solidFill>
                      <a:prstDash val="solid"/>
                      <a:round/>
                      <a:headEnd type="none" w="med" len="med"/>
                      <a:tailEnd type="none" w="med" len="med"/>
                    </a:lnL>
                    <a:lnR w="12700" cap="flat" cmpd="sng" algn="ctr">
                      <a:solidFill>
                        <a:srgbClr val="008000"/>
                      </a:solidFill>
                      <a:prstDash val="solid"/>
                      <a:round/>
                      <a:headEnd type="none" w="med" len="med"/>
                      <a:tailEnd type="none" w="med" len="med"/>
                    </a:lnR>
                    <a:lnT w="12700" cap="flat" cmpd="sng" algn="ctr">
                      <a:solidFill>
                        <a:srgbClr val="008000"/>
                      </a:solidFill>
                      <a:prstDash val="solid"/>
                      <a:round/>
                      <a:headEnd type="none" w="med" len="med"/>
                      <a:tailEnd type="none" w="med" len="med"/>
                    </a:lnT>
                    <a:lnB w="12700" cap="flat" cmpd="sng" algn="ctr">
                      <a:solidFill>
                        <a:srgbClr val="008000"/>
                      </a:solidFill>
                      <a:prstDash val="solid"/>
                      <a:round/>
                      <a:headEnd type="none" w="med" len="med"/>
                      <a:tailEnd type="none" w="med" len="med"/>
                    </a:lnB>
                    <a:solidFill>
                      <a:schemeClr val="bg1"/>
                    </a:solidFill>
                  </a:tcPr>
                </a:tc>
                <a:tc>
                  <a:txBody>
                    <a:bodyPr/>
                    <a:lstStyle/>
                    <a:p>
                      <a:pPr algn="ctr">
                        <a:lnSpc>
                          <a:spcPct val="150000"/>
                        </a:lnSpc>
                      </a:pPr>
                      <a:r>
                        <a:rPr lang="en-US" sz="1000" dirty="0">
                          <a:solidFill>
                            <a:schemeClr val="tx1"/>
                          </a:solidFill>
                          <a:latin typeface="Tahoma" panose="020B0604030504040204" pitchFamily="34" charset="0"/>
                          <a:ea typeface="Tahoma" panose="020B0604030504040204" pitchFamily="34" charset="0"/>
                          <a:cs typeface="Tahoma" panose="020B0604030504040204" pitchFamily="34" charset="0"/>
                        </a:rPr>
                        <a:t>-</a:t>
                      </a:r>
                    </a:p>
                  </a:txBody>
                  <a:tcPr marL="9525" marR="9525" marT="9525" marB="0">
                    <a:lnL w="12700" cap="flat" cmpd="sng" algn="ctr">
                      <a:solidFill>
                        <a:srgbClr val="008000"/>
                      </a:solidFill>
                      <a:prstDash val="solid"/>
                      <a:round/>
                      <a:headEnd type="none" w="med" len="med"/>
                      <a:tailEnd type="none" w="med" len="med"/>
                    </a:lnL>
                    <a:lnR w="12700" cap="flat" cmpd="sng" algn="ctr">
                      <a:solidFill>
                        <a:srgbClr val="008000"/>
                      </a:solidFill>
                      <a:prstDash val="solid"/>
                      <a:round/>
                      <a:headEnd type="none" w="med" len="med"/>
                      <a:tailEnd type="none" w="med" len="med"/>
                    </a:lnR>
                    <a:lnT w="12700" cap="flat" cmpd="sng" algn="ctr">
                      <a:solidFill>
                        <a:srgbClr val="008000"/>
                      </a:solidFill>
                      <a:prstDash val="solid"/>
                      <a:round/>
                      <a:headEnd type="none" w="med" len="med"/>
                      <a:tailEnd type="none" w="med" len="med"/>
                    </a:lnT>
                    <a:lnB w="12700" cap="flat" cmpd="sng" algn="ctr">
                      <a:solidFill>
                        <a:srgbClr val="008000"/>
                      </a:solidFill>
                      <a:prstDash val="solid"/>
                      <a:round/>
                      <a:headEnd type="none" w="med" len="med"/>
                      <a:tailEnd type="none" w="med" len="med"/>
                    </a:lnB>
                    <a:solidFill>
                      <a:schemeClr val="bg1"/>
                    </a:solidFill>
                  </a:tcPr>
                </a:tc>
                <a:tc>
                  <a:txBody>
                    <a:bodyPr/>
                    <a:lstStyle/>
                    <a:p>
                      <a:pPr algn="ctr">
                        <a:lnSpc>
                          <a:spcPct val="150000"/>
                        </a:lnSpc>
                      </a:pPr>
                      <a:r>
                        <a:rPr lang="en-US" sz="1000" dirty="0">
                          <a:solidFill>
                            <a:schemeClr val="tx1"/>
                          </a:solidFill>
                          <a:latin typeface="Tahoma" panose="020B0604030504040204" pitchFamily="34" charset="0"/>
                          <a:ea typeface="Tahoma" panose="020B0604030504040204" pitchFamily="34" charset="0"/>
                          <a:cs typeface="Tahoma" panose="020B0604030504040204" pitchFamily="34" charset="0"/>
                        </a:rPr>
                        <a:t>579.91</a:t>
                      </a:r>
                    </a:p>
                  </a:txBody>
                  <a:tcPr marL="9525" marR="9525" marT="9525" marB="0">
                    <a:lnL w="12700" cap="flat" cmpd="sng" algn="ctr">
                      <a:solidFill>
                        <a:srgbClr val="008000"/>
                      </a:solidFill>
                      <a:prstDash val="solid"/>
                      <a:round/>
                      <a:headEnd type="none" w="med" len="med"/>
                      <a:tailEnd type="none" w="med" len="med"/>
                    </a:lnL>
                    <a:lnR w="12700" cap="flat" cmpd="sng" algn="ctr">
                      <a:solidFill>
                        <a:srgbClr val="008000"/>
                      </a:solidFill>
                      <a:prstDash val="solid"/>
                      <a:round/>
                      <a:headEnd type="none" w="med" len="med"/>
                      <a:tailEnd type="none" w="med" len="med"/>
                    </a:lnR>
                    <a:lnT w="12700" cap="flat" cmpd="sng" algn="ctr">
                      <a:solidFill>
                        <a:srgbClr val="008000"/>
                      </a:solidFill>
                      <a:prstDash val="solid"/>
                      <a:round/>
                      <a:headEnd type="none" w="med" len="med"/>
                      <a:tailEnd type="none" w="med" len="med"/>
                    </a:lnT>
                    <a:lnB w="12700" cap="flat" cmpd="sng" algn="ctr">
                      <a:solidFill>
                        <a:srgbClr val="008000"/>
                      </a:solidFill>
                      <a:prstDash val="solid"/>
                      <a:round/>
                      <a:headEnd type="none" w="med" len="med"/>
                      <a:tailEnd type="none" w="med" len="med"/>
                    </a:lnB>
                    <a:solidFill>
                      <a:schemeClr val="bg1"/>
                    </a:solidFill>
                  </a:tcPr>
                </a:tc>
                <a:tc vMerge="1">
                  <a:txBody>
                    <a:bodyPr/>
                    <a:lstStyle/>
                    <a:p>
                      <a:pPr algn="ctr">
                        <a:lnSpc>
                          <a:spcPct val="150000"/>
                        </a:lnSpc>
                      </a:pPr>
                      <a:endParaRPr lang="en-US" sz="1200" dirty="0">
                        <a:solidFill>
                          <a:srgbClr val="C00000"/>
                        </a:solidFill>
                        <a:latin typeface="Adobe Devanagari" panose="02040503050201020203"/>
                      </a:endParaRPr>
                    </a:p>
                  </a:txBody>
                  <a:tcPr marL="9525" marR="9525" marT="9525" marB="0">
                    <a:lnL w="12700" cap="flat" cmpd="sng" algn="ctr">
                      <a:solidFill>
                        <a:srgbClr val="008000"/>
                      </a:solidFill>
                      <a:prstDash val="solid"/>
                      <a:round/>
                      <a:headEnd type="none" w="med" len="med"/>
                      <a:tailEnd type="none" w="med" len="med"/>
                    </a:lnL>
                    <a:lnR w="12700" cap="flat" cmpd="sng" algn="ctr">
                      <a:solidFill>
                        <a:srgbClr val="008000"/>
                      </a:solidFill>
                      <a:prstDash val="solid"/>
                      <a:round/>
                      <a:headEnd type="none" w="med" len="med"/>
                      <a:tailEnd type="none" w="med" len="med"/>
                    </a:lnR>
                    <a:lnT w="12700" cap="flat" cmpd="sng" algn="ctr">
                      <a:solidFill>
                        <a:srgbClr val="008000"/>
                      </a:solidFill>
                      <a:prstDash val="solid"/>
                      <a:round/>
                      <a:headEnd type="none" w="med" len="med"/>
                      <a:tailEnd type="none" w="med" len="med"/>
                    </a:lnT>
                    <a:lnB w="12700" cap="flat" cmpd="sng" algn="ctr">
                      <a:solidFill>
                        <a:srgbClr val="008000"/>
                      </a:solidFill>
                      <a:prstDash val="solid"/>
                      <a:round/>
                      <a:headEnd type="none" w="med" len="med"/>
                      <a:tailEnd type="none" w="med" len="med"/>
                    </a:lnB>
                    <a:solidFill>
                      <a:schemeClr val="bg1"/>
                    </a:solidFill>
                  </a:tcPr>
                </a:tc>
                <a:extLst>
                  <a:ext uri="{0D108BD9-81ED-4DB2-BD59-A6C34878D82A}">
                    <a16:rowId xmlns:a16="http://schemas.microsoft.com/office/drawing/2014/main" xmlns="" val="1696698970"/>
                  </a:ext>
                </a:extLst>
              </a:tr>
              <a:tr h="220536">
                <a:tc vMerge="1">
                  <a:txBody>
                    <a:bodyPr/>
                    <a:lstStyle/>
                    <a:p>
                      <a:pPr algn="ctr" rtl="0" fontAlgn="ctr">
                        <a:lnSpc>
                          <a:spcPct val="150000"/>
                        </a:lnSpc>
                      </a:pPr>
                      <a:endParaRPr lang="en-US" sz="1200" b="0" i="0" u="none" strike="noStrike" dirty="0">
                        <a:solidFill>
                          <a:srgbClr val="000000"/>
                        </a:solidFill>
                        <a:effectLst/>
                        <a:latin typeface="Adobe Devanagari" panose="02040503050201020203"/>
                        <a:cs typeface="Adobe Devanagari" panose="02040503050201020203" pitchFamily="18" charset="0"/>
                      </a:endParaRPr>
                    </a:p>
                  </a:txBody>
                  <a:tcPr marL="9525" marR="9525" marT="9525" marB="0">
                    <a:lnL w="12700" cap="flat" cmpd="sng" algn="ctr">
                      <a:solidFill>
                        <a:srgbClr val="008000"/>
                      </a:solidFill>
                      <a:prstDash val="solid"/>
                      <a:round/>
                      <a:headEnd type="none" w="med" len="med"/>
                      <a:tailEnd type="none" w="med" len="med"/>
                    </a:lnL>
                    <a:lnR w="12700" cap="flat" cmpd="sng" algn="ctr">
                      <a:solidFill>
                        <a:srgbClr val="008000"/>
                      </a:solidFill>
                      <a:prstDash val="solid"/>
                      <a:round/>
                      <a:headEnd type="none" w="med" len="med"/>
                      <a:tailEnd type="none" w="med" len="med"/>
                    </a:lnR>
                    <a:lnT w="12700" cap="flat" cmpd="sng" algn="ctr">
                      <a:solidFill>
                        <a:srgbClr val="008000"/>
                      </a:solidFill>
                      <a:prstDash val="solid"/>
                      <a:round/>
                      <a:headEnd type="none" w="med" len="med"/>
                      <a:tailEnd type="none" w="med" len="med"/>
                    </a:lnT>
                    <a:lnB w="12700" cap="flat" cmpd="sng" algn="ctr">
                      <a:solidFill>
                        <a:srgbClr val="008000"/>
                      </a:solidFill>
                      <a:prstDash val="solid"/>
                      <a:round/>
                      <a:headEnd type="none" w="med" len="med"/>
                      <a:tailEnd type="none" w="med" len="med"/>
                    </a:lnB>
                    <a:solidFill>
                      <a:srgbClr val="CEFFBD"/>
                    </a:solidFill>
                  </a:tcPr>
                </a:tc>
                <a:tc>
                  <a:txBody>
                    <a:bodyPr/>
                    <a:lstStyle/>
                    <a:p>
                      <a:r>
                        <a:rPr lang="en-GB" sz="1000" b="0" dirty="0">
                          <a:latin typeface="Tahoma" panose="020B0604030504040204" pitchFamily="34" charset="0"/>
                          <a:ea typeface="Tahoma" panose="020B0604030504040204" pitchFamily="34" charset="0"/>
                          <a:cs typeface="Tahoma" panose="020B0604030504040204" pitchFamily="34" charset="0"/>
                        </a:rPr>
                        <a:t>Allotments</a:t>
                      </a:r>
                    </a:p>
                  </a:txBody>
                  <a:tcPr marL="9525" marR="9525" marT="9525" marB="0">
                    <a:lnL w="12700" cap="flat" cmpd="sng" algn="ctr">
                      <a:solidFill>
                        <a:srgbClr val="008000"/>
                      </a:solidFill>
                      <a:prstDash val="solid"/>
                      <a:round/>
                      <a:headEnd type="none" w="med" len="med"/>
                      <a:tailEnd type="none" w="med" len="med"/>
                    </a:lnL>
                    <a:lnR w="12700" cap="flat" cmpd="sng" algn="ctr">
                      <a:solidFill>
                        <a:srgbClr val="008000"/>
                      </a:solidFill>
                      <a:prstDash val="solid"/>
                      <a:round/>
                      <a:headEnd type="none" w="med" len="med"/>
                      <a:tailEnd type="none" w="med" len="med"/>
                    </a:lnR>
                    <a:lnT w="12700" cap="flat" cmpd="sng" algn="ctr">
                      <a:solidFill>
                        <a:srgbClr val="008000"/>
                      </a:solidFill>
                      <a:prstDash val="solid"/>
                      <a:round/>
                      <a:headEnd type="none" w="med" len="med"/>
                      <a:tailEnd type="none" w="med" len="med"/>
                    </a:lnT>
                    <a:lnB w="12700" cap="flat" cmpd="sng" algn="ctr">
                      <a:solidFill>
                        <a:srgbClr val="008000"/>
                      </a:solidFill>
                      <a:prstDash val="solid"/>
                      <a:round/>
                      <a:headEnd type="none" w="med" len="med"/>
                      <a:tailEnd type="none" w="med" len="med"/>
                    </a:lnB>
                    <a:solidFill>
                      <a:srgbClr val="CEFFBD"/>
                    </a:solidFill>
                  </a:tcPr>
                </a:tc>
                <a:tc>
                  <a:txBody>
                    <a:bodyPr/>
                    <a:lstStyle/>
                    <a:p>
                      <a:pPr algn="ctr">
                        <a:lnSpc>
                          <a:spcPct val="150000"/>
                        </a:lnSpc>
                      </a:pPr>
                      <a:r>
                        <a:rPr lang="en-US" sz="1000" dirty="0">
                          <a:solidFill>
                            <a:schemeClr val="tx1"/>
                          </a:solidFill>
                          <a:latin typeface="Tahoma" panose="020B0604030504040204" pitchFamily="34" charset="0"/>
                          <a:ea typeface="Tahoma" panose="020B0604030504040204" pitchFamily="34" charset="0"/>
                          <a:cs typeface="Tahoma" panose="020B0604030504040204" pitchFamily="34" charset="0"/>
                        </a:rPr>
                        <a:t>11.15</a:t>
                      </a:r>
                    </a:p>
                  </a:txBody>
                  <a:tcPr marL="9525" marR="9525" marT="9525" marB="0">
                    <a:lnL w="12700" cap="flat" cmpd="sng" algn="ctr">
                      <a:solidFill>
                        <a:srgbClr val="008000"/>
                      </a:solidFill>
                      <a:prstDash val="solid"/>
                      <a:round/>
                      <a:headEnd type="none" w="med" len="med"/>
                      <a:tailEnd type="none" w="med" len="med"/>
                    </a:lnL>
                    <a:lnR w="12700" cap="flat" cmpd="sng" algn="ctr">
                      <a:solidFill>
                        <a:srgbClr val="008000"/>
                      </a:solidFill>
                      <a:prstDash val="solid"/>
                      <a:round/>
                      <a:headEnd type="none" w="med" len="med"/>
                      <a:tailEnd type="none" w="med" len="med"/>
                    </a:lnR>
                    <a:lnT w="12700" cap="flat" cmpd="sng" algn="ctr">
                      <a:solidFill>
                        <a:srgbClr val="008000"/>
                      </a:solidFill>
                      <a:prstDash val="solid"/>
                      <a:round/>
                      <a:headEnd type="none" w="med" len="med"/>
                      <a:tailEnd type="none" w="med" len="med"/>
                    </a:lnT>
                    <a:lnB w="12700" cap="flat" cmpd="sng" algn="ctr">
                      <a:solidFill>
                        <a:srgbClr val="008000"/>
                      </a:solidFill>
                      <a:prstDash val="solid"/>
                      <a:round/>
                      <a:headEnd type="none" w="med" len="med"/>
                      <a:tailEnd type="none" w="med" len="med"/>
                    </a:lnB>
                    <a:solidFill>
                      <a:srgbClr val="CEFFBD"/>
                    </a:solidFill>
                  </a:tcPr>
                </a:tc>
                <a:tc>
                  <a:txBody>
                    <a:bodyPr/>
                    <a:lstStyle/>
                    <a:p>
                      <a:pPr algn="ctr">
                        <a:lnSpc>
                          <a:spcPct val="150000"/>
                        </a:lnSpc>
                      </a:pPr>
                      <a:r>
                        <a:rPr lang="en-US" sz="1000" dirty="0">
                          <a:solidFill>
                            <a:schemeClr val="tx1"/>
                          </a:solidFill>
                          <a:latin typeface="Tahoma" panose="020B0604030504040204" pitchFamily="34" charset="0"/>
                          <a:ea typeface="Tahoma" panose="020B0604030504040204" pitchFamily="34" charset="0"/>
                          <a:cs typeface="Tahoma" panose="020B0604030504040204" pitchFamily="34" charset="0"/>
                        </a:rPr>
                        <a:t>37.90</a:t>
                      </a:r>
                    </a:p>
                  </a:txBody>
                  <a:tcPr marL="9525" marR="9525" marT="9525" marB="0">
                    <a:lnL w="12700" cap="flat" cmpd="sng" algn="ctr">
                      <a:solidFill>
                        <a:srgbClr val="008000"/>
                      </a:solidFill>
                      <a:prstDash val="solid"/>
                      <a:round/>
                      <a:headEnd type="none" w="med" len="med"/>
                      <a:tailEnd type="none" w="med" len="med"/>
                    </a:lnL>
                    <a:lnR w="12700" cap="flat" cmpd="sng" algn="ctr">
                      <a:solidFill>
                        <a:srgbClr val="008000"/>
                      </a:solidFill>
                      <a:prstDash val="solid"/>
                      <a:round/>
                      <a:headEnd type="none" w="med" len="med"/>
                      <a:tailEnd type="none" w="med" len="med"/>
                    </a:lnR>
                    <a:lnT w="12700" cap="flat" cmpd="sng" algn="ctr">
                      <a:solidFill>
                        <a:srgbClr val="008000"/>
                      </a:solidFill>
                      <a:prstDash val="solid"/>
                      <a:round/>
                      <a:headEnd type="none" w="med" len="med"/>
                      <a:tailEnd type="none" w="med" len="med"/>
                    </a:lnT>
                    <a:lnB w="12700" cap="flat" cmpd="sng" algn="ctr">
                      <a:solidFill>
                        <a:srgbClr val="008000"/>
                      </a:solidFill>
                      <a:prstDash val="solid"/>
                      <a:round/>
                      <a:headEnd type="none" w="med" len="med"/>
                      <a:tailEnd type="none" w="med" len="med"/>
                    </a:lnB>
                    <a:solidFill>
                      <a:schemeClr val="bg1"/>
                    </a:solidFill>
                  </a:tcPr>
                </a:tc>
                <a:tc>
                  <a:txBody>
                    <a:bodyPr/>
                    <a:lstStyle/>
                    <a:p>
                      <a:pPr algn="ctr">
                        <a:lnSpc>
                          <a:spcPct val="150000"/>
                        </a:lnSpc>
                      </a:pPr>
                      <a:r>
                        <a:rPr lang="en-US" sz="1000" dirty="0">
                          <a:solidFill>
                            <a:schemeClr val="tx1"/>
                          </a:solidFill>
                          <a:latin typeface="Tahoma" panose="020B0604030504040204" pitchFamily="34" charset="0"/>
                          <a:ea typeface="Tahoma" panose="020B0604030504040204" pitchFamily="34" charset="0"/>
                          <a:cs typeface="Tahoma" panose="020B0604030504040204" pitchFamily="34" charset="0"/>
                        </a:rPr>
                        <a:t>247.29</a:t>
                      </a:r>
                    </a:p>
                  </a:txBody>
                  <a:tcPr marL="9525" marR="9525" marT="9525" marB="0">
                    <a:lnL w="12700" cap="flat" cmpd="sng" algn="ctr">
                      <a:solidFill>
                        <a:srgbClr val="008000"/>
                      </a:solidFill>
                      <a:prstDash val="solid"/>
                      <a:round/>
                      <a:headEnd type="none" w="med" len="med"/>
                      <a:tailEnd type="none" w="med" len="med"/>
                    </a:lnL>
                    <a:lnR w="12700" cap="flat" cmpd="sng" algn="ctr">
                      <a:solidFill>
                        <a:srgbClr val="008000"/>
                      </a:solidFill>
                      <a:prstDash val="solid"/>
                      <a:round/>
                      <a:headEnd type="none" w="med" len="med"/>
                      <a:tailEnd type="none" w="med" len="med"/>
                    </a:lnR>
                    <a:lnT w="12700" cap="flat" cmpd="sng" algn="ctr">
                      <a:solidFill>
                        <a:srgbClr val="008000"/>
                      </a:solidFill>
                      <a:prstDash val="solid"/>
                      <a:round/>
                      <a:headEnd type="none" w="med" len="med"/>
                      <a:tailEnd type="none" w="med" len="med"/>
                    </a:lnT>
                    <a:lnB w="12700" cap="flat" cmpd="sng" algn="ctr">
                      <a:solidFill>
                        <a:srgbClr val="008000"/>
                      </a:solidFill>
                      <a:prstDash val="solid"/>
                      <a:round/>
                      <a:headEnd type="none" w="med" len="med"/>
                      <a:tailEnd type="none" w="med" len="med"/>
                    </a:lnB>
                    <a:solidFill>
                      <a:schemeClr val="bg1"/>
                    </a:solidFill>
                  </a:tcPr>
                </a:tc>
                <a:tc>
                  <a:txBody>
                    <a:bodyPr/>
                    <a:lstStyle/>
                    <a:p>
                      <a:pPr algn="ctr">
                        <a:lnSpc>
                          <a:spcPct val="150000"/>
                        </a:lnSpc>
                      </a:pPr>
                      <a:r>
                        <a:rPr lang="en-US" sz="1000" dirty="0">
                          <a:solidFill>
                            <a:schemeClr val="tx1"/>
                          </a:solidFill>
                          <a:latin typeface="Tahoma" panose="020B0604030504040204" pitchFamily="34" charset="0"/>
                          <a:ea typeface="Tahoma" panose="020B0604030504040204" pitchFamily="34" charset="0"/>
                          <a:cs typeface="Tahoma" panose="020B0604030504040204" pitchFamily="34" charset="0"/>
                        </a:rPr>
                        <a:t>-</a:t>
                      </a:r>
                    </a:p>
                  </a:txBody>
                  <a:tcPr marL="9525" marR="9525" marT="9525" marB="0">
                    <a:lnL w="12700" cap="flat" cmpd="sng" algn="ctr">
                      <a:solidFill>
                        <a:srgbClr val="008000"/>
                      </a:solidFill>
                      <a:prstDash val="solid"/>
                      <a:round/>
                      <a:headEnd type="none" w="med" len="med"/>
                      <a:tailEnd type="none" w="med" len="med"/>
                    </a:lnL>
                    <a:lnR w="12700" cap="flat" cmpd="sng" algn="ctr">
                      <a:solidFill>
                        <a:srgbClr val="008000"/>
                      </a:solidFill>
                      <a:prstDash val="solid"/>
                      <a:round/>
                      <a:headEnd type="none" w="med" len="med"/>
                      <a:tailEnd type="none" w="med" len="med"/>
                    </a:lnR>
                    <a:lnT w="12700" cap="flat" cmpd="sng" algn="ctr">
                      <a:solidFill>
                        <a:srgbClr val="008000"/>
                      </a:solidFill>
                      <a:prstDash val="solid"/>
                      <a:round/>
                      <a:headEnd type="none" w="med" len="med"/>
                      <a:tailEnd type="none" w="med" len="med"/>
                    </a:lnT>
                    <a:lnB w="12700" cap="flat" cmpd="sng" algn="ctr">
                      <a:solidFill>
                        <a:srgbClr val="008000"/>
                      </a:solidFill>
                      <a:prstDash val="solid"/>
                      <a:round/>
                      <a:headEnd type="none" w="med" len="med"/>
                      <a:tailEnd type="none" w="med" len="med"/>
                    </a:lnB>
                    <a:solidFill>
                      <a:schemeClr val="bg1"/>
                    </a:solidFill>
                  </a:tcPr>
                </a:tc>
                <a:tc>
                  <a:txBody>
                    <a:bodyPr/>
                    <a:lstStyle/>
                    <a:p>
                      <a:pPr algn="ctr">
                        <a:lnSpc>
                          <a:spcPct val="150000"/>
                        </a:lnSpc>
                      </a:pPr>
                      <a:r>
                        <a:rPr lang="en-US" sz="1000" dirty="0">
                          <a:solidFill>
                            <a:schemeClr val="tx1"/>
                          </a:solidFill>
                          <a:latin typeface="Tahoma" panose="020B0604030504040204" pitchFamily="34" charset="0"/>
                          <a:ea typeface="Tahoma" panose="020B0604030504040204" pitchFamily="34" charset="0"/>
                          <a:cs typeface="Tahoma" panose="020B0604030504040204" pitchFamily="34" charset="0"/>
                        </a:rPr>
                        <a:t>-</a:t>
                      </a:r>
                    </a:p>
                  </a:txBody>
                  <a:tcPr marL="9525" marR="9525" marT="9525" marB="0">
                    <a:lnL w="12700" cap="flat" cmpd="sng" algn="ctr">
                      <a:solidFill>
                        <a:srgbClr val="008000"/>
                      </a:solidFill>
                      <a:prstDash val="solid"/>
                      <a:round/>
                      <a:headEnd type="none" w="med" len="med"/>
                      <a:tailEnd type="none" w="med" len="med"/>
                    </a:lnL>
                    <a:lnR w="12700" cap="flat" cmpd="sng" algn="ctr">
                      <a:solidFill>
                        <a:srgbClr val="008000"/>
                      </a:solidFill>
                      <a:prstDash val="solid"/>
                      <a:round/>
                      <a:headEnd type="none" w="med" len="med"/>
                      <a:tailEnd type="none" w="med" len="med"/>
                    </a:lnR>
                    <a:lnT w="12700" cap="flat" cmpd="sng" algn="ctr">
                      <a:solidFill>
                        <a:srgbClr val="008000"/>
                      </a:solidFill>
                      <a:prstDash val="solid"/>
                      <a:round/>
                      <a:headEnd type="none" w="med" len="med"/>
                      <a:tailEnd type="none" w="med" len="med"/>
                    </a:lnT>
                    <a:lnB w="12700" cap="flat" cmpd="sng" algn="ctr">
                      <a:solidFill>
                        <a:srgbClr val="008000"/>
                      </a:solidFill>
                      <a:prstDash val="solid"/>
                      <a:round/>
                      <a:headEnd type="none" w="med" len="med"/>
                      <a:tailEnd type="none" w="med" len="med"/>
                    </a:lnB>
                    <a:solidFill>
                      <a:schemeClr val="bg1"/>
                    </a:solidFill>
                  </a:tcPr>
                </a:tc>
                <a:tc>
                  <a:txBody>
                    <a:bodyPr/>
                    <a:lstStyle/>
                    <a:p>
                      <a:pPr algn="ctr">
                        <a:lnSpc>
                          <a:spcPct val="150000"/>
                        </a:lnSpc>
                      </a:pPr>
                      <a:r>
                        <a:rPr lang="en-US" sz="1000" dirty="0">
                          <a:solidFill>
                            <a:schemeClr val="tx1"/>
                          </a:solidFill>
                          <a:latin typeface="Tahoma" panose="020B0604030504040204" pitchFamily="34" charset="0"/>
                          <a:ea typeface="Tahoma" panose="020B0604030504040204" pitchFamily="34" charset="0"/>
                          <a:cs typeface="Tahoma" panose="020B0604030504040204" pitchFamily="34" charset="0"/>
                        </a:rPr>
                        <a:t>296.34</a:t>
                      </a:r>
                    </a:p>
                  </a:txBody>
                  <a:tcPr marL="9525" marR="9525" marT="9525" marB="0">
                    <a:lnL w="12700" cap="flat" cmpd="sng" algn="ctr">
                      <a:solidFill>
                        <a:srgbClr val="008000"/>
                      </a:solidFill>
                      <a:prstDash val="solid"/>
                      <a:round/>
                      <a:headEnd type="none" w="med" len="med"/>
                      <a:tailEnd type="none" w="med" len="med"/>
                    </a:lnL>
                    <a:lnR w="12700" cap="flat" cmpd="sng" algn="ctr">
                      <a:solidFill>
                        <a:srgbClr val="008000"/>
                      </a:solidFill>
                      <a:prstDash val="solid"/>
                      <a:round/>
                      <a:headEnd type="none" w="med" len="med"/>
                      <a:tailEnd type="none" w="med" len="med"/>
                    </a:lnR>
                    <a:lnT w="12700" cap="flat" cmpd="sng" algn="ctr">
                      <a:solidFill>
                        <a:srgbClr val="008000"/>
                      </a:solidFill>
                      <a:prstDash val="solid"/>
                      <a:round/>
                      <a:headEnd type="none" w="med" len="med"/>
                      <a:tailEnd type="none" w="med" len="med"/>
                    </a:lnT>
                    <a:lnB w="12700" cap="flat" cmpd="sng" algn="ctr">
                      <a:solidFill>
                        <a:srgbClr val="008000"/>
                      </a:solidFill>
                      <a:prstDash val="solid"/>
                      <a:round/>
                      <a:headEnd type="none" w="med" len="med"/>
                      <a:tailEnd type="none" w="med" len="med"/>
                    </a:lnB>
                    <a:solidFill>
                      <a:schemeClr val="bg1"/>
                    </a:solidFill>
                  </a:tcPr>
                </a:tc>
                <a:tc vMerge="1">
                  <a:txBody>
                    <a:bodyPr/>
                    <a:lstStyle/>
                    <a:p>
                      <a:pPr algn="ctr">
                        <a:lnSpc>
                          <a:spcPct val="150000"/>
                        </a:lnSpc>
                      </a:pPr>
                      <a:endParaRPr lang="en-US" sz="1200" dirty="0">
                        <a:solidFill>
                          <a:srgbClr val="C00000"/>
                        </a:solidFill>
                        <a:latin typeface="Adobe Devanagari" panose="02040503050201020203"/>
                      </a:endParaRPr>
                    </a:p>
                  </a:txBody>
                  <a:tcPr marL="9525" marR="9525" marT="9525" marB="0">
                    <a:lnL w="12700" cap="flat" cmpd="sng" algn="ctr">
                      <a:solidFill>
                        <a:srgbClr val="008000"/>
                      </a:solidFill>
                      <a:prstDash val="solid"/>
                      <a:round/>
                      <a:headEnd type="none" w="med" len="med"/>
                      <a:tailEnd type="none" w="med" len="med"/>
                    </a:lnL>
                    <a:lnR w="12700" cap="flat" cmpd="sng" algn="ctr">
                      <a:solidFill>
                        <a:srgbClr val="008000"/>
                      </a:solidFill>
                      <a:prstDash val="solid"/>
                      <a:round/>
                      <a:headEnd type="none" w="med" len="med"/>
                      <a:tailEnd type="none" w="med" len="med"/>
                    </a:lnR>
                    <a:lnT w="12700" cap="flat" cmpd="sng" algn="ctr">
                      <a:solidFill>
                        <a:srgbClr val="008000"/>
                      </a:solidFill>
                      <a:prstDash val="solid"/>
                      <a:round/>
                      <a:headEnd type="none" w="med" len="med"/>
                      <a:tailEnd type="none" w="med" len="med"/>
                    </a:lnT>
                    <a:lnB w="12700" cap="flat" cmpd="sng" algn="ctr">
                      <a:solidFill>
                        <a:srgbClr val="008000"/>
                      </a:solidFill>
                      <a:prstDash val="solid"/>
                      <a:round/>
                      <a:headEnd type="none" w="med" len="med"/>
                      <a:tailEnd type="none" w="med" len="med"/>
                    </a:lnB>
                    <a:solidFill>
                      <a:srgbClr val="CEFFBD"/>
                    </a:solidFill>
                  </a:tcPr>
                </a:tc>
                <a:extLst>
                  <a:ext uri="{0D108BD9-81ED-4DB2-BD59-A6C34878D82A}">
                    <a16:rowId xmlns:a16="http://schemas.microsoft.com/office/drawing/2014/main" xmlns="" val="2998804521"/>
                  </a:ext>
                </a:extLst>
              </a:tr>
              <a:tr h="220536">
                <a:tc vMerge="1">
                  <a:txBody>
                    <a:bodyPr/>
                    <a:lstStyle/>
                    <a:p>
                      <a:endParaRPr lang="en-GB"/>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000" b="0" dirty="0">
                          <a:latin typeface="Tahoma" panose="020B0604030504040204" pitchFamily="34" charset="0"/>
                          <a:ea typeface="Tahoma" panose="020B0604030504040204" pitchFamily="34" charset="0"/>
                          <a:cs typeface="Tahoma" panose="020B0604030504040204" pitchFamily="34" charset="0"/>
                        </a:rPr>
                        <a:t>Average</a:t>
                      </a:r>
                      <a:r>
                        <a:rPr lang="en-GB" sz="1000" b="0" baseline="0" dirty="0">
                          <a:latin typeface="Tahoma" panose="020B0604030504040204" pitchFamily="34" charset="0"/>
                          <a:ea typeface="Tahoma" panose="020B0604030504040204" pitchFamily="34" charset="0"/>
                          <a:cs typeface="Tahoma" panose="020B0604030504040204" pitchFamily="34" charset="0"/>
                        </a:rPr>
                        <a:t> Marginal Rates</a:t>
                      </a:r>
                      <a:endParaRPr lang="en-GB" sz="1000" b="0" dirty="0">
                        <a:latin typeface="Tahoma" panose="020B0604030504040204" pitchFamily="34" charset="0"/>
                        <a:ea typeface="Tahoma" panose="020B0604030504040204" pitchFamily="34" charset="0"/>
                        <a:cs typeface="Tahoma" panose="020B0604030504040204" pitchFamily="34" charset="0"/>
                      </a:endParaRPr>
                    </a:p>
                  </a:txBody>
                  <a:tcPr marL="9525" marR="9525" marT="9525" marB="0">
                    <a:lnL w="12700" cap="flat" cmpd="sng" algn="ctr">
                      <a:solidFill>
                        <a:srgbClr val="008000"/>
                      </a:solidFill>
                      <a:prstDash val="solid"/>
                      <a:round/>
                      <a:headEnd type="none" w="med" len="med"/>
                      <a:tailEnd type="none" w="med" len="med"/>
                    </a:lnL>
                    <a:lnR w="12700" cap="flat" cmpd="sng" algn="ctr">
                      <a:solidFill>
                        <a:srgbClr val="008000"/>
                      </a:solidFill>
                      <a:prstDash val="solid"/>
                      <a:round/>
                      <a:headEnd type="none" w="med" len="med"/>
                      <a:tailEnd type="none" w="med" len="med"/>
                    </a:lnR>
                    <a:lnT w="12700" cap="flat" cmpd="sng" algn="ctr">
                      <a:solidFill>
                        <a:srgbClr val="008000"/>
                      </a:solidFill>
                      <a:prstDash val="solid"/>
                      <a:round/>
                      <a:headEnd type="none" w="med" len="med"/>
                      <a:tailEnd type="none" w="med" len="med"/>
                    </a:lnT>
                    <a:lnB w="12700" cap="flat" cmpd="sng" algn="ctr">
                      <a:solidFill>
                        <a:srgbClr val="008000"/>
                      </a:solidFill>
                      <a:prstDash val="solid"/>
                      <a:round/>
                      <a:headEnd type="none" w="med" len="med"/>
                      <a:tailEnd type="none" w="med" len="med"/>
                    </a:lnB>
                    <a:solidFill>
                      <a:schemeClr val="bg1"/>
                    </a:solidFill>
                  </a:tcPr>
                </a:tc>
                <a:tc>
                  <a:txBody>
                    <a:bodyPr/>
                    <a:lstStyle/>
                    <a:p>
                      <a:pPr algn="ctr">
                        <a:lnSpc>
                          <a:spcPct val="150000"/>
                        </a:lnSpc>
                      </a:pPr>
                      <a:r>
                        <a:rPr lang="en-US" sz="1000" b="0" dirty="0">
                          <a:solidFill>
                            <a:schemeClr val="tx1"/>
                          </a:solidFill>
                          <a:latin typeface="Tahoma" panose="020B0604030504040204" pitchFamily="34" charset="0"/>
                          <a:ea typeface="Tahoma" panose="020B0604030504040204" pitchFamily="34" charset="0"/>
                          <a:cs typeface="Tahoma" panose="020B0604030504040204" pitchFamily="34" charset="0"/>
                        </a:rPr>
                        <a:t>14.407%</a:t>
                      </a:r>
                    </a:p>
                  </a:txBody>
                  <a:tcPr marL="9525" marR="9525" marT="9525" marB="0">
                    <a:lnL w="12700" cap="flat" cmpd="sng" algn="ctr">
                      <a:solidFill>
                        <a:srgbClr val="008000"/>
                      </a:solidFill>
                      <a:prstDash val="solid"/>
                      <a:round/>
                      <a:headEnd type="none" w="med" len="med"/>
                      <a:tailEnd type="none" w="med" len="med"/>
                    </a:lnL>
                    <a:lnR w="12700" cap="flat" cmpd="sng" algn="ctr">
                      <a:solidFill>
                        <a:srgbClr val="008000"/>
                      </a:solidFill>
                      <a:prstDash val="solid"/>
                      <a:round/>
                      <a:headEnd type="none" w="med" len="med"/>
                      <a:tailEnd type="none" w="med" len="med"/>
                    </a:lnR>
                    <a:lnT w="12700" cap="flat" cmpd="sng" algn="ctr">
                      <a:solidFill>
                        <a:srgbClr val="008000"/>
                      </a:solidFill>
                      <a:prstDash val="solid"/>
                      <a:round/>
                      <a:headEnd type="none" w="med" len="med"/>
                      <a:tailEnd type="none" w="med" len="med"/>
                    </a:lnT>
                    <a:lnB w="12700" cap="flat" cmpd="sng" algn="ctr">
                      <a:solidFill>
                        <a:srgbClr val="008000"/>
                      </a:solidFill>
                      <a:prstDash val="solid"/>
                      <a:round/>
                      <a:headEnd type="none" w="med" len="med"/>
                      <a:tailEnd type="none" w="med" len="med"/>
                    </a:lnB>
                    <a:solidFill>
                      <a:schemeClr val="bg1"/>
                    </a:solidFill>
                  </a:tcPr>
                </a:tc>
                <a:tc>
                  <a:txBody>
                    <a:bodyPr/>
                    <a:lstStyle/>
                    <a:p>
                      <a:pPr algn="ctr">
                        <a:lnSpc>
                          <a:spcPct val="150000"/>
                        </a:lnSpc>
                      </a:pPr>
                      <a:r>
                        <a:rPr lang="en-US" sz="1000" b="0" dirty="0">
                          <a:solidFill>
                            <a:schemeClr val="tx1"/>
                          </a:solidFill>
                          <a:latin typeface="Tahoma" panose="020B0604030504040204" pitchFamily="34" charset="0"/>
                          <a:ea typeface="Tahoma" panose="020B0604030504040204" pitchFamily="34" charset="0"/>
                          <a:cs typeface="Tahoma" panose="020B0604030504040204" pitchFamily="34" charset="0"/>
                        </a:rPr>
                        <a:t>14.516%</a:t>
                      </a:r>
                    </a:p>
                  </a:txBody>
                  <a:tcPr marL="9525" marR="9525" marT="9525" marB="0">
                    <a:lnL w="12700" cap="flat" cmpd="sng" algn="ctr">
                      <a:solidFill>
                        <a:srgbClr val="008000"/>
                      </a:solidFill>
                      <a:prstDash val="solid"/>
                      <a:round/>
                      <a:headEnd type="none" w="med" len="med"/>
                      <a:tailEnd type="none" w="med" len="med"/>
                    </a:lnL>
                    <a:lnR w="12700" cap="flat" cmpd="sng" algn="ctr">
                      <a:solidFill>
                        <a:srgbClr val="008000"/>
                      </a:solidFill>
                      <a:prstDash val="solid"/>
                      <a:round/>
                      <a:headEnd type="none" w="med" len="med"/>
                      <a:tailEnd type="none" w="med" len="med"/>
                    </a:lnR>
                    <a:lnT w="12700" cap="flat" cmpd="sng" algn="ctr">
                      <a:solidFill>
                        <a:srgbClr val="008000"/>
                      </a:solidFill>
                      <a:prstDash val="solid"/>
                      <a:round/>
                      <a:headEnd type="none" w="med" len="med"/>
                      <a:tailEnd type="none" w="med" len="med"/>
                    </a:lnT>
                    <a:lnB w="12700" cap="flat" cmpd="sng" algn="ctr">
                      <a:solidFill>
                        <a:srgbClr val="008000"/>
                      </a:solidFill>
                      <a:prstDash val="solid"/>
                      <a:round/>
                      <a:headEnd type="none" w="med" len="med"/>
                      <a:tailEnd type="none" w="med" len="med"/>
                    </a:lnB>
                    <a:solidFill>
                      <a:schemeClr val="bg1"/>
                    </a:solidFill>
                  </a:tcPr>
                </a:tc>
                <a:tc>
                  <a:txBody>
                    <a:bodyPr/>
                    <a:lstStyle/>
                    <a:p>
                      <a:pPr algn="ctr">
                        <a:lnSpc>
                          <a:spcPct val="150000"/>
                        </a:lnSpc>
                      </a:pPr>
                      <a:r>
                        <a:rPr lang="en-US" sz="1000" b="0" dirty="0">
                          <a:solidFill>
                            <a:schemeClr val="tx1"/>
                          </a:solidFill>
                          <a:latin typeface="Tahoma" panose="020B0604030504040204" pitchFamily="34" charset="0"/>
                          <a:ea typeface="Tahoma" panose="020B0604030504040204" pitchFamily="34" charset="0"/>
                          <a:cs typeface="Tahoma" panose="020B0604030504040204" pitchFamily="34" charset="0"/>
                        </a:rPr>
                        <a:t>14.596%</a:t>
                      </a:r>
                    </a:p>
                  </a:txBody>
                  <a:tcPr marL="9525" marR="9525" marT="9525" marB="0">
                    <a:lnL w="12700" cap="flat" cmpd="sng" algn="ctr">
                      <a:solidFill>
                        <a:srgbClr val="008000"/>
                      </a:solidFill>
                      <a:prstDash val="solid"/>
                      <a:round/>
                      <a:headEnd type="none" w="med" len="med"/>
                      <a:tailEnd type="none" w="med" len="med"/>
                    </a:lnL>
                    <a:lnR w="12700" cap="flat" cmpd="sng" algn="ctr">
                      <a:solidFill>
                        <a:srgbClr val="008000"/>
                      </a:solidFill>
                      <a:prstDash val="solid"/>
                      <a:round/>
                      <a:headEnd type="none" w="med" len="med"/>
                      <a:tailEnd type="none" w="med" len="med"/>
                    </a:lnR>
                    <a:lnT w="12700" cap="flat" cmpd="sng" algn="ctr">
                      <a:solidFill>
                        <a:srgbClr val="008000"/>
                      </a:solidFill>
                      <a:prstDash val="solid"/>
                      <a:round/>
                      <a:headEnd type="none" w="med" len="med"/>
                      <a:tailEnd type="none" w="med" len="med"/>
                    </a:lnT>
                    <a:lnB w="12700" cap="flat" cmpd="sng" algn="ctr">
                      <a:solidFill>
                        <a:srgbClr val="008000"/>
                      </a:solidFill>
                      <a:prstDash val="solid"/>
                      <a:round/>
                      <a:headEnd type="none" w="med" len="med"/>
                      <a:tailEnd type="none" w="med" len="med"/>
                    </a:lnB>
                    <a:solidFill>
                      <a:schemeClr val="bg1"/>
                    </a:solidFill>
                  </a:tcPr>
                </a:tc>
                <a:tc>
                  <a:txBody>
                    <a:bodyPr/>
                    <a:lstStyle/>
                    <a:p>
                      <a:pPr algn="ctr">
                        <a:lnSpc>
                          <a:spcPct val="150000"/>
                        </a:lnSpc>
                      </a:pPr>
                      <a:r>
                        <a:rPr lang="en-US" sz="1000" b="0" dirty="0">
                          <a:solidFill>
                            <a:schemeClr val="tx1"/>
                          </a:solidFill>
                          <a:latin typeface="Tahoma" panose="020B0604030504040204" pitchFamily="34" charset="0"/>
                          <a:ea typeface="Tahoma" panose="020B0604030504040204" pitchFamily="34" charset="0"/>
                          <a:cs typeface="Tahoma" panose="020B0604030504040204" pitchFamily="34" charset="0"/>
                        </a:rPr>
                        <a:t>-</a:t>
                      </a:r>
                    </a:p>
                  </a:txBody>
                  <a:tcPr marL="9525" marR="9525" marT="9525" marB="0">
                    <a:lnL w="12700" cap="flat" cmpd="sng" algn="ctr">
                      <a:solidFill>
                        <a:srgbClr val="008000"/>
                      </a:solidFill>
                      <a:prstDash val="solid"/>
                      <a:round/>
                      <a:headEnd type="none" w="med" len="med"/>
                      <a:tailEnd type="none" w="med" len="med"/>
                    </a:lnL>
                    <a:lnR w="12700" cap="flat" cmpd="sng" algn="ctr">
                      <a:solidFill>
                        <a:srgbClr val="008000"/>
                      </a:solidFill>
                      <a:prstDash val="solid"/>
                      <a:round/>
                      <a:headEnd type="none" w="med" len="med"/>
                      <a:tailEnd type="none" w="med" len="med"/>
                    </a:lnR>
                    <a:lnT w="12700" cap="flat" cmpd="sng" algn="ctr">
                      <a:solidFill>
                        <a:srgbClr val="008000"/>
                      </a:solidFill>
                      <a:prstDash val="solid"/>
                      <a:round/>
                      <a:headEnd type="none" w="med" len="med"/>
                      <a:tailEnd type="none" w="med" len="med"/>
                    </a:lnT>
                    <a:lnB w="12700" cap="flat" cmpd="sng" algn="ctr">
                      <a:solidFill>
                        <a:srgbClr val="008000"/>
                      </a:solidFill>
                      <a:prstDash val="solid"/>
                      <a:round/>
                      <a:headEnd type="none" w="med" len="med"/>
                      <a:tailEnd type="none" w="med" len="med"/>
                    </a:lnB>
                    <a:solidFill>
                      <a:schemeClr val="bg1"/>
                    </a:solidFill>
                  </a:tcPr>
                </a:tc>
                <a:tc>
                  <a:txBody>
                    <a:bodyPr/>
                    <a:lstStyle/>
                    <a:p>
                      <a:pPr algn="ctr">
                        <a:lnSpc>
                          <a:spcPct val="150000"/>
                        </a:lnSpc>
                      </a:pPr>
                      <a:r>
                        <a:rPr lang="en-US" sz="1000" b="0" dirty="0">
                          <a:solidFill>
                            <a:schemeClr val="tx1"/>
                          </a:solidFill>
                          <a:latin typeface="Tahoma" panose="020B0604030504040204" pitchFamily="34" charset="0"/>
                          <a:ea typeface="Tahoma" panose="020B0604030504040204" pitchFamily="34" charset="0"/>
                          <a:cs typeface="Tahoma" panose="020B0604030504040204" pitchFamily="34" charset="0"/>
                        </a:rPr>
                        <a:t>-</a:t>
                      </a:r>
                    </a:p>
                  </a:txBody>
                  <a:tcPr marL="9525" marR="9525" marT="9525" marB="0">
                    <a:lnL w="12700" cap="flat" cmpd="sng" algn="ctr">
                      <a:solidFill>
                        <a:srgbClr val="008000"/>
                      </a:solidFill>
                      <a:prstDash val="solid"/>
                      <a:round/>
                      <a:headEnd type="none" w="med" len="med"/>
                      <a:tailEnd type="none" w="med" len="med"/>
                    </a:lnL>
                    <a:lnR w="12700" cap="flat" cmpd="sng" algn="ctr">
                      <a:solidFill>
                        <a:srgbClr val="008000"/>
                      </a:solidFill>
                      <a:prstDash val="solid"/>
                      <a:round/>
                      <a:headEnd type="none" w="med" len="med"/>
                      <a:tailEnd type="none" w="med" len="med"/>
                    </a:lnR>
                    <a:lnT w="12700" cap="flat" cmpd="sng" algn="ctr">
                      <a:solidFill>
                        <a:srgbClr val="008000"/>
                      </a:solidFill>
                      <a:prstDash val="solid"/>
                      <a:round/>
                      <a:headEnd type="none" w="med" len="med"/>
                      <a:tailEnd type="none" w="med" len="med"/>
                    </a:lnT>
                    <a:lnB w="12700" cap="flat" cmpd="sng" algn="ctr">
                      <a:solidFill>
                        <a:srgbClr val="008000"/>
                      </a:solidFill>
                      <a:prstDash val="solid"/>
                      <a:round/>
                      <a:headEnd type="none" w="med" len="med"/>
                      <a:tailEnd type="none" w="med" len="med"/>
                    </a:lnB>
                    <a:solidFill>
                      <a:schemeClr val="bg1"/>
                    </a:solidFill>
                  </a:tcPr>
                </a:tc>
                <a:tc>
                  <a:txBody>
                    <a:bodyPr/>
                    <a:lstStyle/>
                    <a:p>
                      <a:pPr algn="ctr">
                        <a:lnSpc>
                          <a:spcPct val="150000"/>
                        </a:lnSpc>
                      </a:pPr>
                      <a:r>
                        <a:rPr lang="en-US" sz="1000" b="0" dirty="0">
                          <a:solidFill>
                            <a:schemeClr val="tx1"/>
                          </a:solidFill>
                          <a:latin typeface="Tahoma" panose="020B0604030504040204" pitchFamily="34" charset="0"/>
                          <a:ea typeface="Tahoma" panose="020B0604030504040204" pitchFamily="34" charset="0"/>
                          <a:cs typeface="Tahoma" panose="020B0604030504040204" pitchFamily="34" charset="0"/>
                        </a:rPr>
                        <a:t>-</a:t>
                      </a:r>
                    </a:p>
                  </a:txBody>
                  <a:tcPr marL="9525" marR="9525" marT="9525" marB="0">
                    <a:lnL w="12700" cap="flat" cmpd="sng" algn="ctr">
                      <a:solidFill>
                        <a:srgbClr val="008000"/>
                      </a:solidFill>
                      <a:prstDash val="solid"/>
                      <a:round/>
                      <a:headEnd type="none" w="med" len="med"/>
                      <a:tailEnd type="none" w="med" len="med"/>
                    </a:lnL>
                    <a:lnR w="12700" cap="flat" cmpd="sng" algn="ctr">
                      <a:solidFill>
                        <a:srgbClr val="008000"/>
                      </a:solidFill>
                      <a:prstDash val="solid"/>
                      <a:round/>
                      <a:headEnd type="none" w="med" len="med"/>
                      <a:tailEnd type="none" w="med" len="med"/>
                    </a:lnR>
                    <a:lnT w="12700" cap="flat" cmpd="sng" algn="ctr">
                      <a:solidFill>
                        <a:srgbClr val="008000"/>
                      </a:solidFill>
                      <a:prstDash val="solid"/>
                      <a:round/>
                      <a:headEnd type="none" w="med" len="med"/>
                      <a:tailEnd type="none" w="med" len="med"/>
                    </a:lnT>
                    <a:lnB w="12700" cap="flat" cmpd="sng" algn="ctr">
                      <a:solidFill>
                        <a:srgbClr val="008000"/>
                      </a:solidFill>
                      <a:prstDash val="solid"/>
                      <a:round/>
                      <a:headEnd type="none" w="med" len="med"/>
                      <a:tailEnd type="none" w="med" len="med"/>
                    </a:lnB>
                    <a:solidFill>
                      <a:schemeClr val="bg1"/>
                    </a:solidFill>
                  </a:tcPr>
                </a:tc>
                <a:tc vMerge="1">
                  <a:txBody>
                    <a:bodyPr/>
                    <a:lstStyle/>
                    <a:p>
                      <a:endParaRPr lang="en-GB"/>
                    </a:p>
                  </a:txBody>
                  <a:tcPr/>
                </a:tc>
                <a:extLst>
                  <a:ext uri="{0D108BD9-81ED-4DB2-BD59-A6C34878D82A}">
                    <a16:rowId xmlns:a16="http://schemas.microsoft.com/office/drawing/2014/main" xmlns="" val="10004"/>
                  </a:ext>
                </a:extLst>
              </a:tr>
              <a:tr h="220536">
                <a:tc rowSpan="4">
                  <a:txBody>
                    <a:bodyPr/>
                    <a:lstStyle/>
                    <a:p>
                      <a:pPr algn="ctr" rtl="0" fontAlgn="ctr">
                        <a:lnSpc>
                          <a:spcPct val="150000"/>
                        </a:lnSpc>
                      </a:pPr>
                      <a:r>
                        <a:rPr lang="en-US" sz="1000" b="0" i="0" u="none" strike="noStrike" dirty="0">
                          <a:solidFill>
                            <a:srgbClr val="000000"/>
                          </a:solidFill>
                          <a:effectLst/>
                          <a:latin typeface="Tahoma" panose="020B0604030504040204" pitchFamily="34" charset="0"/>
                          <a:ea typeface="Tahoma" panose="020B0604030504040204" pitchFamily="34" charset="0"/>
                          <a:cs typeface="Tahoma" panose="020B0604030504040204" pitchFamily="34" charset="0"/>
                        </a:rPr>
                        <a:t>2</a:t>
                      </a:r>
                    </a:p>
                  </a:txBody>
                  <a:tcPr marL="9525" marR="9525" marT="9525" marB="0">
                    <a:lnL w="12700" cap="flat" cmpd="sng" algn="ctr">
                      <a:solidFill>
                        <a:srgbClr val="008000"/>
                      </a:solidFill>
                      <a:prstDash val="solid"/>
                      <a:round/>
                      <a:headEnd type="none" w="med" len="med"/>
                      <a:tailEnd type="none" w="med" len="med"/>
                    </a:lnL>
                    <a:lnR w="12700" cap="flat" cmpd="sng" algn="ctr">
                      <a:solidFill>
                        <a:srgbClr val="008000"/>
                      </a:solidFill>
                      <a:prstDash val="solid"/>
                      <a:round/>
                      <a:headEnd type="none" w="med" len="med"/>
                      <a:tailEnd type="none" w="med" len="med"/>
                    </a:lnR>
                    <a:lnT w="12700" cap="flat" cmpd="sng" algn="ctr">
                      <a:solidFill>
                        <a:srgbClr val="008000"/>
                      </a:solidFill>
                      <a:prstDash val="solid"/>
                      <a:round/>
                      <a:headEnd type="none" w="med" len="med"/>
                      <a:tailEnd type="none" w="med" len="med"/>
                    </a:lnT>
                    <a:lnB w="12700" cap="flat" cmpd="sng" algn="ctr">
                      <a:solidFill>
                        <a:srgbClr val="008000"/>
                      </a:solidFill>
                      <a:prstDash val="solid"/>
                      <a:round/>
                      <a:headEnd type="none" w="med" len="med"/>
                      <a:tailEnd type="none" w="med" len="med"/>
                    </a:lnB>
                    <a:solidFill>
                      <a:srgbClr val="CEFFBD"/>
                    </a:solidFill>
                  </a:tcPr>
                </a:tc>
                <a:tc>
                  <a:txBody>
                    <a:bodyPr/>
                    <a:lstStyle/>
                    <a:p>
                      <a:r>
                        <a:rPr lang="en-GB" sz="1000" b="0" dirty="0">
                          <a:latin typeface="Tahoma" panose="020B0604030504040204" pitchFamily="34" charset="0"/>
                          <a:ea typeface="Tahoma" panose="020B0604030504040204" pitchFamily="34" charset="0"/>
                          <a:cs typeface="Tahoma" panose="020B0604030504040204" pitchFamily="34" charset="0"/>
                        </a:rPr>
                        <a:t>Amount</a:t>
                      </a:r>
                      <a:r>
                        <a:rPr lang="en-GB" sz="1000" b="0" baseline="0" dirty="0">
                          <a:latin typeface="Tahoma" panose="020B0604030504040204" pitchFamily="34" charset="0"/>
                          <a:ea typeface="Tahoma" panose="020B0604030504040204" pitchFamily="34" charset="0"/>
                          <a:cs typeface="Tahoma" panose="020B0604030504040204" pitchFamily="34" charset="0"/>
                        </a:rPr>
                        <a:t> Offered</a:t>
                      </a:r>
                      <a:endParaRPr lang="en-GB" sz="1000" b="0" dirty="0">
                        <a:latin typeface="Tahoma" panose="020B0604030504040204" pitchFamily="34" charset="0"/>
                        <a:ea typeface="Tahoma" panose="020B0604030504040204" pitchFamily="34" charset="0"/>
                        <a:cs typeface="Tahoma" panose="020B0604030504040204" pitchFamily="34" charset="0"/>
                      </a:endParaRPr>
                    </a:p>
                  </a:txBody>
                  <a:tcPr marL="9525" marR="9525" marT="9525" marB="0">
                    <a:lnL w="12700" cap="flat" cmpd="sng" algn="ctr">
                      <a:solidFill>
                        <a:srgbClr val="008000"/>
                      </a:solidFill>
                      <a:prstDash val="solid"/>
                      <a:round/>
                      <a:headEnd type="none" w="med" len="med"/>
                      <a:tailEnd type="none" w="med" len="med"/>
                    </a:lnL>
                    <a:lnR w="12700" cap="flat" cmpd="sng" algn="ctr">
                      <a:solidFill>
                        <a:srgbClr val="008000"/>
                      </a:solidFill>
                      <a:prstDash val="solid"/>
                      <a:round/>
                      <a:headEnd type="none" w="med" len="med"/>
                      <a:tailEnd type="none" w="med" len="med"/>
                    </a:lnR>
                    <a:lnT w="12700" cap="flat" cmpd="sng" algn="ctr">
                      <a:solidFill>
                        <a:srgbClr val="008000"/>
                      </a:solidFill>
                      <a:prstDash val="solid"/>
                      <a:round/>
                      <a:headEnd type="none" w="med" len="med"/>
                      <a:tailEnd type="none" w="med" len="med"/>
                    </a:lnT>
                    <a:lnB w="12700" cap="flat" cmpd="sng" algn="ctr">
                      <a:solidFill>
                        <a:srgbClr val="008000"/>
                      </a:solidFill>
                      <a:prstDash val="solid"/>
                      <a:round/>
                      <a:headEnd type="none" w="med" len="med"/>
                      <a:tailEnd type="none" w="med" len="med"/>
                    </a:lnB>
                    <a:solidFill>
                      <a:schemeClr val="bg1"/>
                    </a:solidFill>
                  </a:tcPr>
                </a:tc>
                <a:tc>
                  <a:txBody>
                    <a:bodyPr/>
                    <a:lstStyle/>
                    <a:p>
                      <a:pPr algn="ctr">
                        <a:lnSpc>
                          <a:spcPct val="150000"/>
                        </a:lnSpc>
                      </a:pPr>
                      <a:r>
                        <a:rPr lang="en-US" sz="1000" b="0" dirty="0">
                          <a:solidFill>
                            <a:schemeClr val="tx1"/>
                          </a:solidFill>
                          <a:latin typeface="Tahoma" panose="020B0604030504040204" pitchFamily="34" charset="0"/>
                          <a:ea typeface="Tahoma" panose="020B0604030504040204" pitchFamily="34" charset="0"/>
                          <a:cs typeface="Tahoma" panose="020B0604030504040204" pitchFamily="34" charset="0"/>
                        </a:rPr>
                        <a:t>105.00</a:t>
                      </a:r>
                    </a:p>
                  </a:txBody>
                  <a:tcPr marL="9525" marR="9525" marT="9525" marB="0">
                    <a:lnL w="12700" cap="flat" cmpd="sng" algn="ctr">
                      <a:solidFill>
                        <a:srgbClr val="008000"/>
                      </a:solidFill>
                      <a:prstDash val="solid"/>
                      <a:round/>
                      <a:headEnd type="none" w="med" len="med"/>
                      <a:tailEnd type="none" w="med" len="med"/>
                    </a:lnL>
                    <a:lnR w="12700" cap="flat" cmpd="sng" algn="ctr">
                      <a:solidFill>
                        <a:srgbClr val="008000"/>
                      </a:solidFill>
                      <a:prstDash val="solid"/>
                      <a:round/>
                      <a:headEnd type="none" w="med" len="med"/>
                      <a:tailEnd type="none" w="med" len="med"/>
                    </a:lnR>
                    <a:lnT w="12700" cap="flat" cmpd="sng" algn="ctr">
                      <a:solidFill>
                        <a:srgbClr val="008000"/>
                      </a:solidFill>
                      <a:prstDash val="solid"/>
                      <a:round/>
                      <a:headEnd type="none" w="med" len="med"/>
                      <a:tailEnd type="none" w="med" len="med"/>
                    </a:lnT>
                    <a:lnB w="12700" cap="flat" cmpd="sng" algn="ctr">
                      <a:solidFill>
                        <a:srgbClr val="008000"/>
                      </a:solidFill>
                      <a:prstDash val="solid"/>
                      <a:round/>
                      <a:headEnd type="none" w="med" len="med"/>
                      <a:tailEnd type="none" w="med" len="med"/>
                    </a:lnB>
                    <a:solidFill>
                      <a:schemeClr val="bg1"/>
                    </a:solidFill>
                  </a:tcPr>
                </a:tc>
                <a:tc>
                  <a:txBody>
                    <a:bodyPr/>
                    <a:lstStyle/>
                    <a:p>
                      <a:pPr algn="ctr">
                        <a:lnSpc>
                          <a:spcPct val="150000"/>
                        </a:lnSpc>
                      </a:pPr>
                      <a:r>
                        <a:rPr lang="en-US" sz="1000" b="0" dirty="0">
                          <a:solidFill>
                            <a:schemeClr val="tx1"/>
                          </a:solidFill>
                          <a:latin typeface="Tahoma" panose="020B0604030504040204" pitchFamily="34" charset="0"/>
                          <a:ea typeface="Tahoma" panose="020B0604030504040204" pitchFamily="34" charset="0"/>
                          <a:cs typeface="Tahoma" panose="020B0604030504040204" pitchFamily="34" charset="0"/>
                        </a:rPr>
                        <a:t>-</a:t>
                      </a:r>
                    </a:p>
                  </a:txBody>
                  <a:tcPr marL="9525" marR="9525" marT="9525" marB="0">
                    <a:lnL w="12700" cap="flat" cmpd="sng" algn="ctr">
                      <a:solidFill>
                        <a:srgbClr val="008000"/>
                      </a:solidFill>
                      <a:prstDash val="solid"/>
                      <a:round/>
                      <a:headEnd type="none" w="med" len="med"/>
                      <a:tailEnd type="none" w="med" len="med"/>
                    </a:lnL>
                    <a:lnR w="12700" cap="flat" cmpd="sng" algn="ctr">
                      <a:solidFill>
                        <a:srgbClr val="008000"/>
                      </a:solidFill>
                      <a:prstDash val="solid"/>
                      <a:round/>
                      <a:headEnd type="none" w="med" len="med"/>
                      <a:tailEnd type="none" w="med" len="med"/>
                    </a:lnR>
                    <a:lnT w="12700" cap="flat" cmpd="sng" algn="ctr">
                      <a:solidFill>
                        <a:srgbClr val="008000"/>
                      </a:solidFill>
                      <a:prstDash val="solid"/>
                      <a:round/>
                      <a:headEnd type="none" w="med" len="med"/>
                      <a:tailEnd type="none" w="med" len="med"/>
                    </a:lnT>
                    <a:lnB w="12700" cap="flat" cmpd="sng" algn="ctr">
                      <a:solidFill>
                        <a:srgbClr val="008000"/>
                      </a:solidFill>
                      <a:prstDash val="solid"/>
                      <a:round/>
                      <a:headEnd type="none" w="med" len="med"/>
                      <a:tailEnd type="none" w="med" len="med"/>
                    </a:lnB>
                    <a:solidFill>
                      <a:schemeClr val="bg1"/>
                    </a:solidFill>
                  </a:tcPr>
                </a:tc>
                <a:tc>
                  <a:txBody>
                    <a:bodyPr/>
                    <a:lstStyle/>
                    <a:p>
                      <a:pPr algn="ctr">
                        <a:lnSpc>
                          <a:spcPct val="150000"/>
                        </a:lnSpc>
                      </a:pPr>
                      <a:r>
                        <a:rPr lang="en-US" sz="1000" b="0" dirty="0">
                          <a:solidFill>
                            <a:schemeClr val="tx1"/>
                          </a:solidFill>
                          <a:latin typeface="Tahoma" panose="020B0604030504040204" pitchFamily="34" charset="0"/>
                          <a:ea typeface="Tahoma" panose="020B0604030504040204" pitchFamily="34" charset="0"/>
                          <a:cs typeface="Tahoma" panose="020B0604030504040204" pitchFamily="34" charset="0"/>
                        </a:rPr>
                        <a:t>-</a:t>
                      </a:r>
                    </a:p>
                  </a:txBody>
                  <a:tcPr marL="9525" marR="9525" marT="9525" marB="0">
                    <a:lnL w="12700" cap="flat" cmpd="sng" algn="ctr">
                      <a:solidFill>
                        <a:srgbClr val="008000"/>
                      </a:solidFill>
                      <a:prstDash val="solid"/>
                      <a:round/>
                      <a:headEnd type="none" w="med" len="med"/>
                      <a:tailEnd type="none" w="med" len="med"/>
                    </a:lnL>
                    <a:lnR w="12700" cap="flat" cmpd="sng" algn="ctr">
                      <a:solidFill>
                        <a:srgbClr val="008000"/>
                      </a:solidFill>
                      <a:prstDash val="solid"/>
                      <a:round/>
                      <a:headEnd type="none" w="med" len="med"/>
                      <a:tailEnd type="none" w="med" len="med"/>
                    </a:lnR>
                    <a:lnT w="12700" cap="flat" cmpd="sng" algn="ctr">
                      <a:solidFill>
                        <a:srgbClr val="008000"/>
                      </a:solidFill>
                      <a:prstDash val="solid"/>
                      <a:round/>
                      <a:headEnd type="none" w="med" len="med"/>
                      <a:tailEnd type="none" w="med" len="med"/>
                    </a:lnT>
                    <a:lnB w="12700" cap="flat" cmpd="sng" algn="ctr">
                      <a:solidFill>
                        <a:srgbClr val="008000"/>
                      </a:solidFill>
                      <a:prstDash val="solid"/>
                      <a:round/>
                      <a:headEnd type="none" w="med" len="med"/>
                      <a:tailEnd type="none" w="med" len="med"/>
                    </a:lnB>
                    <a:solidFill>
                      <a:schemeClr val="bg1"/>
                    </a:solidFill>
                  </a:tcPr>
                </a:tc>
                <a:tc>
                  <a:txBody>
                    <a:bodyPr/>
                    <a:lstStyle/>
                    <a:p>
                      <a:pPr algn="ctr">
                        <a:lnSpc>
                          <a:spcPct val="150000"/>
                        </a:lnSpc>
                      </a:pPr>
                      <a:r>
                        <a:rPr lang="en-US" sz="1000" b="0" dirty="0">
                          <a:solidFill>
                            <a:schemeClr val="tx1"/>
                          </a:solidFill>
                          <a:latin typeface="Tahoma" panose="020B0604030504040204" pitchFamily="34" charset="0"/>
                          <a:ea typeface="Tahoma" panose="020B0604030504040204" pitchFamily="34" charset="0"/>
                          <a:cs typeface="Tahoma" panose="020B0604030504040204" pitchFamily="34" charset="0"/>
                        </a:rPr>
                        <a:t>115.00</a:t>
                      </a:r>
                    </a:p>
                  </a:txBody>
                  <a:tcPr marL="9525" marR="9525" marT="9525" marB="0">
                    <a:lnL w="12700" cap="flat" cmpd="sng" algn="ctr">
                      <a:solidFill>
                        <a:srgbClr val="008000"/>
                      </a:solidFill>
                      <a:prstDash val="solid"/>
                      <a:round/>
                      <a:headEnd type="none" w="med" len="med"/>
                      <a:tailEnd type="none" w="med" len="med"/>
                    </a:lnL>
                    <a:lnR w="12700" cap="flat" cmpd="sng" algn="ctr">
                      <a:solidFill>
                        <a:srgbClr val="008000"/>
                      </a:solidFill>
                      <a:prstDash val="solid"/>
                      <a:round/>
                      <a:headEnd type="none" w="med" len="med"/>
                      <a:tailEnd type="none" w="med" len="med"/>
                    </a:lnR>
                    <a:lnT w="12700" cap="flat" cmpd="sng" algn="ctr">
                      <a:solidFill>
                        <a:srgbClr val="008000"/>
                      </a:solidFill>
                      <a:prstDash val="solid"/>
                      <a:round/>
                      <a:headEnd type="none" w="med" len="med"/>
                      <a:tailEnd type="none" w="med" len="med"/>
                    </a:lnT>
                    <a:lnB w="12700" cap="flat" cmpd="sng" algn="ctr">
                      <a:solidFill>
                        <a:srgbClr val="008000"/>
                      </a:solidFill>
                      <a:prstDash val="solid"/>
                      <a:round/>
                      <a:headEnd type="none" w="med" len="med"/>
                      <a:tailEnd type="none" w="med" len="med"/>
                    </a:lnB>
                    <a:solidFill>
                      <a:schemeClr val="bg1"/>
                    </a:solidFill>
                  </a:tcPr>
                </a:tc>
                <a:tc>
                  <a:txBody>
                    <a:bodyPr/>
                    <a:lstStyle/>
                    <a:p>
                      <a:pPr algn="ctr">
                        <a:lnSpc>
                          <a:spcPct val="150000"/>
                        </a:lnSpc>
                      </a:pPr>
                      <a:r>
                        <a:rPr lang="en-US" sz="1000" b="0" dirty="0">
                          <a:solidFill>
                            <a:schemeClr val="tx1"/>
                          </a:solidFill>
                          <a:latin typeface="Tahoma" panose="020B0604030504040204" pitchFamily="34" charset="0"/>
                          <a:ea typeface="Tahoma" panose="020B0604030504040204" pitchFamily="34" charset="0"/>
                          <a:cs typeface="Tahoma" panose="020B0604030504040204" pitchFamily="34" charset="0"/>
                        </a:rPr>
                        <a:t>80.00</a:t>
                      </a:r>
                    </a:p>
                  </a:txBody>
                  <a:tcPr marL="9525" marR="9525" marT="9525" marB="0">
                    <a:lnL w="12700" cap="flat" cmpd="sng" algn="ctr">
                      <a:solidFill>
                        <a:srgbClr val="008000"/>
                      </a:solidFill>
                      <a:prstDash val="solid"/>
                      <a:round/>
                      <a:headEnd type="none" w="med" len="med"/>
                      <a:tailEnd type="none" w="med" len="med"/>
                    </a:lnL>
                    <a:lnR w="12700" cap="flat" cmpd="sng" algn="ctr">
                      <a:solidFill>
                        <a:srgbClr val="008000"/>
                      </a:solidFill>
                      <a:prstDash val="solid"/>
                      <a:round/>
                      <a:headEnd type="none" w="med" len="med"/>
                      <a:tailEnd type="none" w="med" len="med"/>
                    </a:lnR>
                    <a:lnT w="12700" cap="flat" cmpd="sng" algn="ctr">
                      <a:solidFill>
                        <a:srgbClr val="008000"/>
                      </a:solidFill>
                      <a:prstDash val="solid"/>
                      <a:round/>
                      <a:headEnd type="none" w="med" len="med"/>
                      <a:tailEnd type="none" w="med" len="med"/>
                    </a:lnT>
                    <a:lnB w="12700" cap="flat" cmpd="sng" algn="ctr">
                      <a:solidFill>
                        <a:srgbClr val="008000"/>
                      </a:solidFill>
                      <a:prstDash val="solid"/>
                      <a:round/>
                      <a:headEnd type="none" w="med" len="med"/>
                      <a:tailEnd type="none" w="med" len="med"/>
                    </a:lnB>
                    <a:solidFill>
                      <a:schemeClr val="bg1"/>
                    </a:solidFill>
                  </a:tcPr>
                </a:tc>
                <a:tc>
                  <a:txBody>
                    <a:bodyPr/>
                    <a:lstStyle/>
                    <a:p>
                      <a:pPr algn="ctr">
                        <a:lnSpc>
                          <a:spcPct val="150000"/>
                        </a:lnSpc>
                      </a:pPr>
                      <a:r>
                        <a:rPr lang="en-US" sz="1000" b="0" dirty="0">
                          <a:solidFill>
                            <a:schemeClr val="tx1"/>
                          </a:solidFill>
                          <a:latin typeface="Tahoma" panose="020B0604030504040204" pitchFamily="34" charset="0"/>
                          <a:ea typeface="Tahoma" panose="020B0604030504040204" pitchFamily="34" charset="0"/>
                          <a:cs typeface="Tahoma" panose="020B0604030504040204" pitchFamily="34" charset="0"/>
                        </a:rPr>
                        <a:t>300.00</a:t>
                      </a:r>
                    </a:p>
                  </a:txBody>
                  <a:tcPr marL="9525" marR="9525" marT="9525" marB="0">
                    <a:lnL w="12700" cap="flat" cmpd="sng" algn="ctr">
                      <a:solidFill>
                        <a:srgbClr val="008000"/>
                      </a:solidFill>
                      <a:prstDash val="solid"/>
                      <a:round/>
                      <a:headEnd type="none" w="med" len="med"/>
                      <a:tailEnd type="none" w="med" len="med"/>
                    </a:lnL>
                    <a:lnR w="12700" cap="flat" cmpd="sng" algn="ctr">
                      <a:solidFill>
                        <a:srgbClr val="008000"/>
                      </a:solidFill>
                      <a:prstDash val="solid"/>
                      <a:round/>
                      <a:headEnd type="none" w="med" len="med"/>
                      <a:tailEnd type="none" w="med" len="med"/>
                    </a:lnR>
                    <a:lnT w="12700" cap="flat" cmpd="sng" algn="ctr">
                      <a:solidFill>
                        <a:srgbClr val="008000"/>
                      </a:solidFill>
                      <a:prstDash val="solid"/>
                      <a:round/>
                      <a:headEnd type="none" w="med" len="med"/>
                      <a:tailEnd type="none" w="med" len="med"/>
                    </a:lnT>
                    <a:lnB w="12700" cap="flat" cmpd="sng" algn="ctr">
                      <a:solidFill>
                        <a:srgbClr val="008000"/>
                      </a:solidFill>
                      <a:prstDash val="solid"/>
                      <a:round/>
                      <a:headEnd type="none" w="med" len="med"/>
                      <a:tailEnd type="none" w="med" len="med"/>
                    </a:lnB>
                    <a:solidFill>
                      <a:schemeClr val="bg1"/>
                    </a:solidFill>
                  </a:tcPr>
                </a:tc>
                <a:tc rowSpan="4">
                  <a:txBody>
                    <a:bodyPr/>
                    <a:lstStyle/>
                    <a:p>
                      <a:pPr algn="ctr">
                        <a:lnSpc>
                          <a:spcPct val="150000"/>
                        </a:lnSpc>
                      </a:pPr>
                      <a:endParaRPr lang="en-US" sz="1000" b="1" dirty="0">
                        <a:solidFill>
                          <a:schemeClr val="tx1"/>
                        </a:solidFill>
                        <a:latin typeface="Tahoma" panose="020B0604030504040204" pitchFamily="34" charset="0"/>
                        <a:ea typeface="Tahoma" panose="020B0604030504040204" pitchFamily="34" charset="0"/>
                        <a:cs typeface="Tahoma" panose="020B0604030504040204" pitchFamily="34" charset="0"/>
                      </a:endParaRPr>
                    </a:p>
                    <a:p>
                      <a:pPr algn="ctr">
                        <a:lnSpc>
                          <a:spcPct val="150000"/>
                        </a:lnSpc>
                      </a:pPr>
                      <a:r>
                        <a:rPr lang="en-US" sz="1000" b="1" dirty="0">
                          <a:solidFill>
                            <a:schemeClr val="tx1"/>
                          </a:solidFill>
                          <a:latin typeface="Tahoma" panose="020B0604030504040204" pitchFamily="34" charset="0"/>
                          <a:ea typeface="Tahoma" panose="020B0604030504040204" pitchFamily="34" charset="0"/>
                          <a:cs typeface="Tahoma" panose="020B0604030504040204" pitchFamily="34" charset="0"/>
                        </a:rPr>
                        <a:t>193.51</a:t>
                      </a:r>
                    </a:p>
                  </a:txBody>
                  <a:tcPr marL="9525" marR="9525" marT="9525" marB="0">
                    <a:lnL w="12700" cap="flat" cmpd="sng" algn="ctr">
                      <a:solidFill>
                        <a:srgbClr val="008000"/>
                      </a:solidFill>
                      <a:prstDash val="solid"/>
                      <a:round/>
                      <a:headEnd type="none" w="med" len="med"/>
                      <a:tailEnd type="none" w="med" len="med"/>
                    </a:lnL>
                    <a:lnR w="12700" cap="flat" cmpd="sng" algn="ctr">
                      <a:solidFill>
                        <a:srgbClr val="008000"/>
                      </a:solidFill>
                      <a:prstDash val="solid"/>
                      <a:round/>
                      <a:headEnd type="none" w="med" len="med"/>
                      <a:tailEnd type="none" w="med" len="med"/>
                    </a:lnR>
                    <a:lnT w="12700" cap="flat" cmpd="sng" algn="ctr">
                      <a:solidFill>
                        <a:srgbClr val="008000"/>
                      </a:solidFill>
                      <a:prstDash val="solid"/>
                      <a:round/>
                      <a:headEnd type="none" w="med" len="med"/>
                      <a:tailEnd type="none" w="med" len="med"/>
                    </a:lnT>
                    <a:lnB w="12700" cap="flat" cmpd="sng" algn="ctr">
                      <a:solidFill>
                        <a:srgbClr val="008000"/>
                      </a:solidFill>
                      <a:prstDash val="solid"/>
                      <a:round/>
                      <a:headEnd type="none" w="med" len="med"/>
                      <a:tailEnd type="none" w="med" len="med"/>
                    </a:lnB>
                    <a:solidFill>
                      <a:schemeClr val="bg1"/>
                    </a:solidFill>
                  </a:tcPr>
                </a:tc>
                <a:extLst>
                  <a:ext uri="{0D108BD9-81ED-4DB2-BD59-A6C34878D82A}">
                    <a16:rowId xmlns:a16="http://schemas.microsoft.com/office/drawing/2014/main" xmlns="" val="2973143365"/>
                  </a:ext>
                </a:extLst>
              </a:tr>
              <a:tr h="220536">
                <a:tc vMerge="1">
                  <a:txBody>
                    <a:bodyPr/>
                    <a:lstStyle/>
                    <a:p>
                      <a:pPr algn="ctr" rtl="0" fontAlgn="ctr">
                        <a:lnSpc>
                          <a:spcPct val="150000"/>
                        </a:lnSpc>
                      </a:pPr>
                      <a:endParaRPr lang="en-US" sz="1100" b="0" i="0" u="none" strike="noStrike" dirty="0">
                        <a:solidFill>
                          <a:srgbClr val="000000"/>
                        </a:solidFill>
                        <a:effectLst/>
                        <a:latin typeface="Adobe Devanagari" panose="02040503050201020203"/>
                        <a:cs typeface="Adobe Devanagari" panose="02040503050201020203" pitchFamily="18" charset="0"/>
                      </a:endParaRPr>
                    </a:p>
                  </a:txBody>
                  <a:tcPr marL="9525" marR="9525" marT="9525" marB="0">
                    <a:lnL w="12700" cap="flat" cmpd="sng" algn="ctr">
                      <a:solidFill>
                        <a:srgbClr val="008000"/>
                      </a:solidFill>
                      <a:prstDash val="solid"/>
                      <a:round/>
                      <a:headEnd type="none" w="med" len="med"/>
                      <a:tailEnd type="none" w="med" len="med"/>
                    </a:lnL>
                    <a:lnR w="12700" cap="flat" cmpd="sng" algn="ctr">
                      <a:solidFill>
                        <a:srgbClr val="008000"/>
                      </a:solidFill>
                      <a:prstDash val="solid"/>
                      <a:round/>
                      <a:headEnd type="none" w="med" len="med"/>
                      <a:tailEnd type="none" w="med" len="med"/>
                    </a:lnR>
                    <a:lnT w="12700" cap="flat" cmpd="sng" algn="ctr">
                      <a:solidFill>
                        <a:srgbClr val="008000"/>
                      </a:solidFill>
                      <a:prstDash val="solid"/>
                      <a:round/>
                      <a:headEnd type="none" w="med" len="med"/>
                      <a:tailEnd type="none" w="med" len="med"/>
                    </a:lnT>
                    <a:lnB w="12700" cap="flat" cmpd="sng" algn="ctr">
                      <a:solidFill>
                        <a:srgbClr val="008000"/>
                      </a:solidFill>
                      <a:prstDash val="solid"/>
                      <a:round/>
                      <a:headEnd type="none" w="med" len="med"/>
                      <a:tailEnd type="none" w="med" len="med"/>
                    </a:lnB>
                    <a:solidFill>
                      <a:srgbClr val="CEFFBD"/>
                    </a:solidFill>
                  </a:tcPr>
                </a:tc>
                <a:tc>
                  <a:txBody>
                    <a:bodyPr/>
                    <a:lstStyle/>
                    <a:p>
                      <a:r>
                        <a:rPr lang="en-GB" sz="1000" b="0" dirty="0">
                          <a:latin typeface="Tahoma" panose="020B0604030504040204" pitchFamily="34" charset="0"/>
                          <a:ea typeface="Tahoma" panose="020B0604030504040204" pitchFamily="34" charset="0"/>
                          <a:cs typeface="Tahoma" panose="020B0604030504040204" pitchFamily="34" charset="0"/>
                        </a:rPr>
                        <a:t>Subscriptions</a:t>
                      </a:r>
                    </a:p>
                  </a:txBody>
                  <a:tcPr marL="9525" marR="9525" marT="9525" marB="0">
                    <a:lnL w="12700" cap="flat" cmpd="sng" algn="ctr">
                      <a:solidFill>
                        <a:srgbClr val="008000"/>
                      </a:solidFill>
                      <a:prstDash val="solid"/>
                      <a:round/>
                      <a:headEnd type="none" w="med" len="med"/>
                      <a:tailEnd type="none" w="med" len="med"/>
                    </a:lnL>
                    <a:lnR w="12700" cap="flat" cmpd="sng" algn="ctr">
                      <a:solidFill>
                        <a:srgbClr val="008000"/>
                      </a:solidFill>
                      <a:prstDash val="solid"/>
                      <a:round/>
                      <a:headEnd type="none" w="med" len="med"/>
                      <a:tailEnd type="none" w="med" len="med"/>
                    </a:lnR>
                    <a:lnT w="12700" cap="flat" cmpd="sng" algn="ctr">
                      <a:solidFill>
                        <a:srgbClr val="008000"/>
                      </a:solidFill>
                      <a:prstDash val="solid"/>
                      <a:round/>
                      <a:headEnd type="none" w="med" len="med"/>
                      <a:tailEnd type="none" w="med" len="med"/>
                    </a:lnT>
                    <a:lnB w="12700" cap="flat" cmpd="sng" algn="ctr">
                      <a:solidFill>
                        <a:srgbClr val="008000"/>
                      </a:solidFill>
                      <a:prstDash val="solid"/>
                      <a:round/>
                      <a:headEnd type="none" w="med" len="med"/>
                      <a:tailEnd type="none" w="med" len="med"/>
                    </a:lnB>
                    <a:solidFill>
                      <a:schemeClr val="bg1"/>
                    </a:solidFill>
                  </a:tcPr>
                </a:tc>
                <a:tc>
                  <a:txBody>
                    <a:bodyPr/>
                    <a:lstStyle/>
                    <a:p>
                      <a:pPr algn="ctr">
                        <a:lnSpc>
                          <a:spcPct val="150000"/>
                        </a:lnSpc>
                      </a:pPr>
                      <a:r>
                        <a:rPr lang="en-US" sz="1000" b="0" dirty="0">
                          <a:solidFill>
                            <a:schemeClr val="tx1"/>
                          </a:solidFill>
                          <a:latin typeface="Tahoma" panose="020B0604030504040204" pitchFamily="34" charset="0"/>
                          <a:ea typeface="Tahoma" panose="020B0604030504040204" pitchFamily="34" charset="0"/>
                          <a:cs typeface="Tahoma" panose="020B0604030504040204" pitchFamily="34" charset="0"/>
                        </a:rPr>
                        <a:t>101.93</a:t>
                      </a:r>
                    </a:p>
                  </a:txBody>
                  <a:tcPr marL="9525" marR="9525" marT="9525" marB="0">
                    <a:lnL w="12700" cap="flat" cmpd="sng" algn="ctr">
                      <a:solidFill>
                        <a:srgbClr val="008000"/>
                      </a:solidFill>
                      <a:prstDash val="solid"/>
                      <a:round/>
                      <a:headEnd type="none" w="med" len="med"/>
                      <a:tailEnd type="none" w="med" len="med"/>
                    </a:lnL>
                    <a:lnR w="12700" cap="flat" cmpd="sng" algn="ctr">
                      <a:solidFill>
                        <a:srgbClr val="008000"/>
                      </a:solidFill>
                      <a:prstDash val="solid"/>
                      <a:round/>
                      <a:headEnd type="none" w="med" len="med"/>
                      <a:tailEnd type="none" w="med" len="med"/>
                    </a:lnR>
                    <a:lnT w="12700" cap="flat" cmpd="sng" algn="ctr">
                      <a:solidFill>
                        <a:srgbClr val="008000"/>
                      </a:solidFill>
                      <a:prstDash val="solid"/>
                      <a:round/>
                      <a:headEnd type="none" w="med" len="med"/>
                      <a:tailEnd type="none" w="med" len="med"/>
                    </a:lnT>
                    <a:lnB w="12700" cap="flat" cmpd="sng" algn="ctr">
                      <a:solidFill>
                        <a:srgbClr val="008000"/>
                      </a:solidFill>
                      <a:prstDash val="solid"/>
                      <a:round/>
                      <a:headEnd type="none" w="med" len="med"/>
                      <a:tailEnd type="none" w="med" len="med"/>
                    </a:lnB>
                    <a:solidFill>
                      <a:schemeClr val="bg1"/>
                    </a:solidFill>
                  </a:tcPr>
                </a:tc>
                <a:tc>
                  <a:txBody>
                    <a:bodyPr/>
                    <a:lstStyle/>
                    <a:p>
                      <a:pPr algn="ctr">
                        <a:lnSpc>
                          <a:spcPct val="150000"/>
                        </a:lnSpc>
                      </a:pPr>
                      <a:r>
                        <a:rPr lang="en-US" sz="1000" b="0" dirty="0">
                          <a:solidFill>
                            <a:schemeClr val="tx1"/>
                          </a:solidFill>
                          <a:latin typeface="Tahoma" panose="020B0604030504040204" pitchFamily="34" charset="0"/>
                          <a:ea typeface="Tahoma" panose="020B0604030504040204" pitchFamily="34" charset="0"/>
                          <a:cs typeface="Tahoma" panose="020B0604030504040204" pitchFamily="34" charset="0"/>
                        </a:rPr>
                        <a:t>-</a:t>
                      </a:r>
                    </a:p>
                  </a:txBody>
                  <a:tcPr marL="9525" marR="9525" marT="9525" marB="0">
                    <a:lnL w="12700" cap="flat" cmpd="sng" algn="ctr">
                      <a:solidFill>
                        <a:srgbClr val="008000"/>
                      </a:solidFill>
                      <a:prstDash val="solid"/>
                      <a:round/>
                      <a:headEnd type="none" w="med" len="med"/>
                      <a:tailEnd type="none" w="med" len="med"/>
                    </a:lnL>
                    <a:lnR w="12700" cap="flat" cmpd="sng" algn="ctr">
                      <a:solidFill>
                        <a:srgbClr val="008000"/>
                      </a:solidFill>
                      <a:prstDash val="solid"/>
                      <a:round/>
                      <a:headEnd type="none" w="med" len="med"/>
                      <a:tailEnd type="none" w="med" len="med"/>
                    </a:lnR>
                    <a:lnT w="12700" cap="flat" cmpd="sng" algn="ctr">
                      <a:solidFill>
                        <a:srgbClr val="008000"/>
                      </a:solidFill>
                      <a:prstDash val="solid"/>
                      <a:round/>
                      <a:headEnd type="none" w="med" len="med"/>
                      <a:tailEnd type="none" w="med" len="med"/>
                    </a:lnT>
                    <a:lnB w="12700" cap="flat" cmpd="sng" algn="ctr">
                      <a:solidFill>
                        <a:srgbClr val="008000"/>
                      </a:solidFill>
                      <a:prstDash val="solid"/>
                      <a:round/>
                      <a:headEnd type="none" w="med" len="med"/>
                      <a:tailEnd type="none" w="med" len="med"/>
                    </a:lnB>
                    <a:solidFill>
                      <a:schemeClr val="bg1"/>
                    </a:solidFill>
                  </a:tcPr>
                </a:tc>
                <a:tc>
                  <a:txBody>
                    <a:bodyPr/>
                    <a:lstStyle/>
                    <a:p>
                      <a:pPr algn="ctr">
                        <a:lnSpc>
                          <a:spcPct val="150000"/>
                        </a:lnSpc>
                      </a:pPr>
                      <a:r>
                        <a:rPr lang="en-US" sz="1000" b="0" dirty="0">
                          <a:solidFill>
                            <a:schemeClr val="tx1"/>
                          </a:solidFill>
                          <a:latin typeface="Tahoma" panose="020B0604030504040204" pitchFamily="34" charset="0"/>
                          <a:ea typeface="Tahoma" panose="020B0604030504040204" pitchFamily="34" charset="0"/>
                          <a:cs typeface="Tahoma" panose="020B0604030504040204" pitchFamily="34" charset="0"/>
                        </a:rPr>
                        <a:t>-</a:t>
                      </a:r>
                    </a:p>
                  </a:txBody>
                  <a:tcPr marL="9525" marR="9525" marT="9525" marB="0">
                    <a:lnL w="12700" cap="flat" cmpd="sng" algn="ctr">
                      <a:solidFill>
                        <a:srgbClr val="008000"/>
                      </a:solidFill>
                      <a:prstDash val="solid"/>
                      <a:round/>
                      <a:headEnd type="none" w="med" len="med"/>
                      <a:tailEnd type="none" w="med" len="med"/>
                    </a:lnL>
                    <a:lnR w="12700" cap="flat" cmpd="sng" algn="ctr">
                      <a:solidFill>
                        <a:srgbClr val="008000"/>
                      </a:solidFill>
                      <a:prstDash val="solid"/>
                      <a:round/>
                      <a:headEnd type="none" w="med" len="med"/>
                      <a:tailEnd type="none" w="med" len="med"/>
                    </a:lnR>
                    <a:lnT w="12700" cap="flat" cmpd="sng" algn="ctr">
                      <a:solidFill>
                        <a:srgbClr val="008000"/>
                      </a:solidFill>
                      <a:prstDash val="solid"/>
                      <a:round/>
                      <a:headEnd type="none" w="med" len="med"/>
                      <a:tailEnd type="none" w="med" len="med"/>
                    </a:lnT>
                    <a:lnB w="12700" cap="flat" cmpd="sng" algn="ctr">
                      <a:solidFill>
                        <a:srgbClr val="008000"/>
                      </a:solidFill>
                      <a:prstDash val="solid"/>
                      <a:round/>
                      <a:headEnd type="none" w="med" len="med"/>
                      <a:tailEnd type="none" w="med" len="med"/>
                    </a:lnB>
                    <a:solidFill>
                      <a:schemeClr val="bg1"/>
                    </a:solidFill>
                  </a:tcPr>
                </a:tc>
                <a:tc>
                  <a:txBody>
                    <a:bodyPr/>
                    <a:lstStyle/>
                    <a:p>
                      <a:pPr algn="ctr">
                        <a:lnSpc>
                          <a:spcPct val="150000"/>
                        </a:lnSpc>
                      </a:pPr>
                      <a:r>
                        <a:rPr lang="en-US" sz="1000" b="0" dirty="0">
                          <a:solidFill>
                            <a:schemeClr val="tx1"/>
                          </a:solidFill>
                          <a:latin typeface="Tahoma" panose="020B0604030504040204" pitchFamily="34" charset="0"/>
                          <a:ea typeface="Tahoma" panose="020B0604030504040204" pitchFamily="34" charset="0"/>
                          <a:cs typeface="Tahoma" panose="020B0604030504040204" pitchFamily="34" charset="0"/>
                        </a:rPr>
                        <a:t>236.80</a:t>
                      </a:r>
                    </a:p>
                  </a:txBody>
                  <a:tcPr marL="9525" marR="9525" marT="9525" marB="0">
                    <a:lnL w="12700" cap="flat" cmpd="sng" algn="ctr">
                      <a:solidFill>
                        <a:srgbClr val="008000"/>
                      </a:solidFill>
                      <a:prstDash val="solid"/>
                      <a:round/>
                      <a:headEnd type="none" w="med" len="med"/>
                      <a:tailEnd type="none" w="med" len="med"/>
                    </a:lnL>
                    <a:lnR w="12700" cap="flat" cmpd="sng" algn="ctr">
                      <a:solidFill>
                        <a:srgbClr val="008000"/>
                      </a:solidFill>
                      <a:prstDash val="solid"/>
                      <a:round/>
                      <a:headEnd type="none" w="med" len="med"/>
                      <a:tailEnd type="none" w="med" len="med"/>
                    </a:lnR>
                    <a:lnT w="12700" cap="flat" cmpd="sng" algn="ctr">
                      <a:solidFill>
                        <a:srgbClr val="008000"/>
                      </a:solidFill>
                      <a:prstDash val="solid"/>
                      <a:round/>
                      <a:headEnd type="none" w="med" len="med"/>
                      <a:tailEnd type="none" w="med" len="med"/>
                    </a:lnT>
                    <a:lnB w="12700" cap="flat" cmpd="sng" algn="ctr">
                      <a:solidFill>
                        <a:srgbClr val="008000"/>
                      </a:solidFill>
                      <a:prstDash val="solid"/>
                      <a:round/>
                      <a:headEnd type="none" w="med" len="med"/>
                      <a:tailEnd type="none" w="med" len="med"/>
                    </a:lnB>
                    <a:solidFill>
                      <a:schemeClr val="bg1"/>
                    </a:solidFill>
                  </a:tcPr>
                </a:tc>
                <a:tc>
                  <a:txBody>
                    <a:bodyPr/>
                    <a:lstStyle/>
                    <a:p>
                      <a:pPr algn="ctr">
                        <a:lnSpc>
                          <a:spcPct val="150000"/>
                        </a:lnSpc>
                      </a:pPr>
                      <a:r>
                        <a:rPr lang="en-US" sz="1000" b="0" dirty="0">
                          <a:solidFill>
                            <a:schemeClr val="tx1"/>
                          </a:solidFill>
                          <a:latin typeface="Tahoma" panose="020B0604030504040204" pitchFamily="34" charset="0"/>
                          <a:ea typeface="Tahoma" panose="020B0604030504040204" pitchFamily="34" charset="0"/>
                          <a:cs typeface="Tahoma" panose="020B0604030504040204" pitchFamily="34" charset="0"/>
                        </a:rPr>
                        <a:t>241.81</a:t>
                      </a:r>
                    </a:p>
                  </a:txBody>
                  <a:tcPr marL="9525" marR="9525" marT="9525" marB="0">
                    <a:lnL w="12700" cap="flat" cmpd="sng" algn="ctr">
                      <a:solidFill>
                        <a:srgbClr val="008000"/>
                      </a:solidFill>
                      <a:prstDash val="solid"/>
                      <a:round/>
                      <a:headEnd type="none" w="med" len="med"/>
                      <a:tailEnd type="none" w="med" len="med"/>
                    </a:lnL>
                    <a:lnR w="12700" cap="flat" cmpd="sng" algn="ctr">
                      <a:solidFill>
                        <a:srgbClr val="008000"/>
                      </a:solidFill>
                      <a:prstDash val="solid"/>
                      <a:round/>
                      <a:headEnd type="none" w="med" len="med"/>
                      <a:tailEnd type="none" w="med" len="med"/>
                    </a:lnR>
                    <a:lnT w="12700" cap="flat" cmpd="sng" algn="ctr">
                      <a:solidFill>
                        <a:srgbClr val="008000"/>
                      </a:solidFill>
                      <a:prstDash val="solid"/>
                      <a:round/>
                      <a:headEnd type="none" w="med" len="med"/>
                      <a:tailEnd type="none" w="med" len="med"/>
                    </a:lnT>
                    <a:lnB w="12700" cap="flat" cmpd="sng" algn="ctr">
                      <a:solidFill>
                        <a:srgbClr val="008000"/>
                      </a:solidFill>
                      <a:prstDash val="solid"/>
                      <a:round/>
                      <a:headEnd type="none" w="med" len="med"/>
                      <a:tailEnd type="none" w="med" len="med"/>
                    </a:lnB>
                    <a:solidFill>
                      <a:schemeClr val="bg1"/>
                    </a:solidFill>
                  </a:tcPr>
                </a:tc>
                <a:tc>
                  <a:txBody>
                    <a:bodyPr/>
                    <a:lstStyle/>
                    <a:p>
                      <a:pPr algn="ctr">
                        <a:lnSpc>
                          <a:spcPct val="150000"/>
                        </a:lnSpc>
                      </a:pPr>
                      <a:r>
                        <a:rPr lang="en-US" sz="1000" b="0" dirty="0">
                          <a:solidFill>
                            <a:schemeClr val="tx1"/>
                          </a:solidFill>
                          <a:latin typeface="Tahoma" panose="020B0604030504040204" pitchFamily="34" charset="0"/>
                          <a:ea typeface="Tahoma" panose="020B0604030504040204" pitchFamily="34" charset="0"/>
                          <a:cs typeface="Tahoma" panose="020B0604030504040204" pitchFamily="34" charset="0"/>
                        </a:rPr>
                        <a:t>580.54</a:t>
                      </a:r>
                    </a:p>
                  </a:txBody>
                  <a:tcPr marL="9525" marR="9525" marT="9525" marB="0">
                    <a:lnL w="12700" cap="flat" cmpd="sng" algn="ctr">
                      <a:solidFill>
                        <a:srgbClr val="008000"/>
                      </a:solidFill>
                      <a:prstDash val="solid"/>
                      <a:round/>
                      <a:headEnd type="none" w="med" len="med"/>
                      <a:tailEnd type="none" w="med" len="med"/>
                    </a:lnL>
                    <a:lnR w="12700" cap="flat" cmpd="sng" algn="ctr">
                      <a:solidFill>
                        <a:srgbClr val="008000"/>
                      </a:solidFill>
                      <a:prstDash val="solid"/>
                      <a:round/>
                      <a:headEnd type="none" w="med" len="med"/>
                      <a:tailEnd type="none" w="med" len="med"/>
                    </a:lnR>
                    <a:lnT w="12700" cap="flat" cmpd="sng" algn="ctr">
                      <a:solidFill>
                        <a:srgbClr val="008000"/>
                      </a:solidFill>
                      <a:prstDash val="solid"/>
                      <a:round/>
                      <a:headEnd type="none" w="med" len="med"/>
                      <a:tailEnd type="none" w="med" len="med"/>
                    </a:lnT>
                    <a:lnB w="12700" cap="flat" cmpd="sng" algn="ctr">
                      <a:solidFill>
                        <a:srgbClr val="008000"/>
                      </a:solidFill>
                      <a:prstDash val="solid"/>
                      <a:round/>
                      <a:headEnd type="none" w="med" len="med"/>
                      <a:tailEnd type="none" w="med" len="med"/>
                    </a:lnB>
                    <a:solidFill>
                      <a:schemeClr val="bg1"/>
                    </a:solidFill>
                  </a:tcPr>
                </a:tc>
                <a:tc vMerge="1">
                  <a:txBody>
                    <a:bodyPr/>
                    <a:lstStyle/>
                    <a:p>
                      <a:pPr algn="ctr" rtl="0" fontAlgn="t">
                        <a:lnSpc>
                          <a:spcPct val="150000"/>
                        </a:lnSpc>
                      </a:pPr>
                      <a:endParaRPr lang="en-US" sz="1100" b="1" i="0" u="none" strike="noStrike" dirty="0">
                        <a:solidFill>
                          <a:schemeClr val="tx1"/>
                        </a:solidFill>
                        <a:effectLst/>
                        <a:latin typeface="Adobe Devanagari" panose="02040503050201020203"/>
                        <a:cs typeface="Adobe Devanagari" panose="02040503050201020203" pitchFamily="18" charset="0"/>
                      </a:endParaRPr>
                    </a:p>
                  </a:txBody>
                  <a:tcPr marL="9525" marR="9525" marT="9525" marB="0">
                    <a:lnL w="12700" cap="flat" cmpd="sng" algn="ctr">
                      <a:solidFill>
                        <a:srgbClr val="008000"/>
                      </a:solidFill>
                      <a:prstDash val="solid"/>
                      <a:round/>
                      <a:headEnd type="none" w="med" len="med"/>
                      <a:tailEnd type="none" w="med" len="med"/>
                    </a:lnL>
                    <a:lnR w="12700" cap="flat" cmpd="sng" algn="ctr">
                      <a:solidFill>
                        <a:srgbClr val="008000"/>
                      </a:solidFill>
                      <a:prstDash val="solid"/>
                      <a:round/>
                      <a:headEnd type="none" w="med" len="med"/>
                      <a:tailEnd type="none" w="med" len="med"/>
                    </a:lnR>
                    <a:lnT w="12700" cap="flat" cmpd="sng" algn="ctr">
                      <a:solidFill>
                        <a:srgbClr val="008000"/>
                      </a:solidFill>
                      <a:prstDash val="solid"/>
                      <a:round/>
                      <a:headEnd type="none" w="med" len="med"/>
                      <a:tailEnd type="none" w="med" len="med"/>
                    </a:lnT>
                    <a:lnB w="12700" cap="flat" cmpd="sng" algn="ctr">
                      <a:solidFill>
                        <a:srgbClr val="008000"/>
                      </a:solidFill>
                      <a:prstDash val="solid"/>
                      <a:round/>
                      <a:headEnd type="none" w="med" len="med"/>
                      <a:tailEnd type="none" w="med" len="med"/>
                    </a:lnB>
                    <a:solidFill>
                      <a:srgbClr val="CEFFBD"/>
                    </a:solidFill>
                  </a:tcPr>
                </a:tc>
                <a:extLst>
                  <a:ext uri="{0D108BD9-81ED-4DB2-BD59-A6C34878D82A}">
                    <a16:rowId xmlns:a16="http://schemas.microsoft.com/office/drawing/2014/main" xmlns="" val="10006"/>
                  </a:ext>
                </a:extLst>
              </a:tr>
              <a:tr h="220536">
                <a:tc vMerge="1">
                  <a:txBody>
                    <a:bodyPr/>
                    <a:lstStyle/>
                    <a:p>
                      <a:pPr algn="ctr" rtl="0" fontAlgn="ctr">
                        <a:lnSpc>
                          <a:spcPct val="150000"/>
                        </a:lnSpc>
                      </a:pPr>
                      <a:endParaRPr lang="en-US" sz="1100" b="0" i="0" u="none" strike="noStrike" dirty="0">
                        <a:solidFill>
                          <a:srgbClr val="000000"/>
                        </a:solidFill>
                        <a:effectLst/>
                        <a:latin typeface="Adobe Devanagari" panose="02040503050201020203"/>
                        <a:cs typeface="Adobe Devanagari" panose="02040503050201020203" pitchFamily="18" charset="0"/>
                      </a:endParaRPr>
                    </a:p>
                  </a:txBody>
                  <a:tcPr marL="9525" marR="9525" marT="9525" marB="0">
                    <a:lnL w="12700" cap="flat" cmpd="sng" algn="ctr">
                      <a:solidFill>
                        <a:srgbClr val="008000"/>
                      </a:solidFill>
                      <a:prstDash val="solid"/>
                      <a:round/>
                      <a:headEnd type="none" w="med" len="med"/>
                      <a:tailEnd type="none" w="med" len="med"/>
                    </a:lnL>
                    <a:lnR w="12700" cap="flat" cmpd="sng" algn="ctr">
                      <a:solidFill>
                        <a:srgbClr val="008000"/>
                      </a:solidFill>
                      <a:prstDash val="solid"/>
                      <a:round/>
                      <a:headEnd type="none" w="med" len="med"/>
                      <a:tailEnd type="none" w="med" len="med"/>
                    </a:lnR>
                    <a:lnT w="12700" cap="flat" cmpd="sng" algn="ctr">
                      <a:solidFill>
                        <a:srgbClr val="008000"/>
                      </a:solidFill>
                      <a:prstDash val="solid"/>
                      <a:round/>
                      <a:headEnd type="none" w="med" len="med"/>
                      <a:tailEnd type="none" w="med" len="med"/>
                    </a:lnT>
                    <a:lnB w="12700" cap="flat" cmpd="sng" algn="ctr">
                      <a:solidFill>
                        <a:srgbClr val="008000"/>
                      </a:solidFill>
                      <a:prstDash val="solid"/>
                      <a:round/>
                      <a:headEnd type="none" w="med" len="med"/>
                      <a:tailEnd type="none" w="med" len="med"/>
                    </a:lnB>
                    <a:solidFill>
                      <a:srgbClr val="CEFFBD"/>
                    </a:solidFill>
                  </a:tcPr>
                </a:tc>
                <a:tc>
                  <a:txBody>
                    <a:bodyPr/>
                    <a:lstStyle/>
                    <a:p>
                      <a:r>
                        <a:rPr lang="en-GB" sz="1000" b="0" dirty="0">
                          <a:latin typeface="Tahoma" panose="020B0604030504040204" pitchFamily="34" charset="0"/>
                          <a:ea typeface="Tahoma" panose="020B0604030504040204" pitchFamily="34" charset="0"/>
                          <a:cs typeface="Tahoma" panose="020B0604030504040204" pitchFamily="34" charset="0"/>
                        </a:rPr>
                        <a:t>Allotments</a:t>
                      </a:r>
                    </a:p>
                  </a:txBody>
                  <a:tcPr marL="9525" marR="9525" marT="9525" marB="0">
                    <a:lnL w="12700" cap="flat" cmpd="sng" algn="ctr">
                      <a:solidFill>
                        <a:srgbClr val="008000"/>
                      </a:solidFill>
                      <a:prstDash val="solid"/>
                      <a:round/>
                      <a:headEnd type="none" w="med" len="med"/>
                      <a:tailEnd type="none" w="med" len="med"/>
                    </a:lnL>
                    <a:lnR w="12700" cap="flat" cmpd="sng" algn="ctr">
                      <a:solidFill>
                        <a:srgbClr val="008000"/>
                      </a:solidFill>
                      <a:prstDash val="solid"/>
                      <a:round/>
                      <a:headEnd type="none" w="med" len="med"/>
                      <a:tailEnd type="none" w="med" len="med"/>
                    </a:lnR>
                    <a:lnT w="12700" cap="flat" cmpd="sng" algn="ctr">
                      <a:solidFill>
                        <a:srgbClr val="008000"/>
                      </a:solidFill>
                      <a:prstDash val="solid"/>
                      <a:round/>
                      <a:headEnd type="none" w="med" len="med"/>
                      <a:tailEnd type="none" w="med" len="med"/>
                    </a:lnT>
                    <a:lnB w="12700" cap="flat" cmpd="sng" algn="ctr">
                      <a:solidFill>
                        <a:srgbClr val="008000"/>
                      </a:solidFill>
                      <a:prstDash val="solid"/>
                      <a:round/>
                      <a:headEnd type="none" w="med" len="med"/>
                      <a:tailEnd type="none" w="med" len="med"/>
                    </a:lnB>
                    <a:solidFill>
                      <a:schemeClr val="bg1"/>
                    </a:solidFill>
                  </a:tcPr>
                </a:tc>
                <a:tc>
                  <a:txBody>
                    <a:bodyPr/>
                    <a:lstStyle/>
                    <a:p>
                      <a:pPr algn="ctr">
                        <a:lnSpc>
                          <a:spcPct val="150000"/>
                        </a:lnSpc>
                      </a:pPr>
                      <a:r>
                        <a:rPr lang="en-US" sz="1000" b="0" dirty="0">
                          <a:solidFill>
                            <a:schemeClr val="tx1"/>
                          </a:solidFill>
                          <a:latin typeface="Tahoma" panose="020B0604030504040204" pitchFamily="34" charset="0"/>
                          <a:ea typeface="Tahoma" panose="020B0604030504040204" pitchFamily="34" charset="0"/>
                          <a:cs typeface="Tahoma" panose="020B0604030504040204" pitchFamily="34" charset="0"/>
                        </a:rPr>
                        <a:t>63.18</a:t>
                      </a:r>
                    </a:p>
                  </a:txBody>
                  <a:tcPr marL="9525" marR="9525" marT="9525" marB="0">
                    <a:lnL w="12700" cap="flat" cmpd="sng" algn="ctr">
                      <a:solidFill>
                        <a:srgbClr val="008000"/>
                      </a:solidFill>
                      <a:prstDash val="solid"/>
                      <a:round/>
                      <a:headEnd type="none" w="med" len="med"/>
                      <a:tailEnd type="none" w="med" len="med"/>
                    </a:lnL>
                    <a:lnR w="12700" cap="flat" cmpd="sng" algn="ctr">
                      <a:solidFill>
                        <a:srgbClr val="008000"/>
                      </a:solidFill>
                      <a:prstDash val="solid"/>
                      <a:round/>
                      <a:headEnd type="none" w="med" len="med"/>
                      <a:tailEnd type="none" w="med" len="med"/>
                    </a:lnR>
                    <a:lnT w="12700" cap="flat" cmpd="sng" algn="ctr">
                      <a:solidFill>
                        <a:srgbClr val="008000"/>
                      </a:solidFill>
                      <a:prstDash val="solid"/>
                      <a:round/>
                      <a:headEnd type="none" w="med" len="med"/>
                      <a:tailEnd type="none" w="med" len="med"/>
                    </a:lnT>
                    <a:lnB w="12700" cap="flat" cmpd="sng" algn="ctr">
                      <a:solidFill>
                        <a:srgbClr val="008000"/>
                      </a:solidFill>
                      <a:prstDash val="solid"/>
                      <a:round/>
                      <a:headEnd type="none" w="med" len="med"/>
                      <a:tailEnd type="none" w="med" len="med"/>
                    </a:lnB>
                    <a:solidFill>
                      <a:schemeClr val="bg1"/>
                    </a:solidFill>
                  </a:tcPr>
                </a:tc>
                <a:tc>
                  <a:txBody>
                    <a:bodyPr/>
                    <a:lstStyle/>
                    <a:p>
                      <a:pPr algn="ctr">
                        <a:lnSpc>
                          <a:spcPct val="150000"/>
                        </a:lnSpc>
                      </a:pPr>
                      <a:r>
                        <a:rPr lang="en-US" sz="1000" b="0" dirty="0">
                          <a:solidFill>
                            <a:schemeClr val="tx1"/>
                          </a:solidFill>
                          <a:latin typeface="Tahoma" panose="020B0604030504040204" pitchFamily="34" charset="0"/>
                          <a:ea typeface="Tahoma" panose="020B0604030504040204" pitchFamily="34" charset="0"/>
                          <a:cs typeface="Tahoma" panose="020B0604030504040204" pitchFamily="34" charset="0"/>
                        </a:rPr>
                        <a:t>-</a:t>
                      </a:r>
                    </a:p>
                  </a:txBody>
                  <a:tcPr marL="9525" marR="9525" marT="9525" marB="0">
                    <a:lnL w="12700" cap="flat" cmpd="sng" algn="ctr">
                      <a:solidFill>
                        <a:srgbClr val="008000"/>
                      </a:solidFill>
                      <a:prstDash val="solid"/>
                      <a:round/>
                      <a:headEnd type="none" w="med" len="med"/>
                      <a:tailEnd type="none" w="med" len="med"/>
                    </a:lnL>
                    <a:lnR w="12700" cap="flat" cmpd="sng" algn="ctr">
                      <a:solidFill>
                        <a:srgbClr val="008000"/>
                      </a:solidFill>
                      <a:prstDash val="solid"/>
                      <a:round/>
                      <a:headEnd type="none" w="med" len="med"/>
                      <a:tailEnd type="none" w="med" len="med"/>
                    </a:lnR>
                    <a:lnT w="12700" cap="flat" cmpd="sng" algn="ctr">
                      <a:solidFill>
                        <a:srgbClr val="008000"/>
                      </a:solidFill>
                      <a:prstDash val="solid"/>
                      <a:round/>
                      <a:headEnd type="none" w="med" len="med"/>
                      <a:tailEnd type="none" w="med" len="med"/>
                    </a:lnT>
                    <a:lnB w="12700" cap="flat" cmpd="sng" algn="ctr">
                      <a:solidFill>
                        <a:srgbClr val="008000"/>
                      </a:solidFill>
                      <a:prstDash val="solid"/>
                      <a:round/>
                      <a:headEnd type="none" w="med" len="med"/>
                      <a:tailEnd type="none" w="med" len="med"/>
                    </a:lnB>
                    <a:solidFill>
                      <a:schemeClr val="bg1"/>
                    </a:solidFill>
                  </a:tcPr>
                </a:tc>
                <a:tc>
                  <a:txBody>
                    <a:bodyPr/>
                    <a:lstStyle/>
                    <a:p>
                      <a:pPr algn="ctr">
                        <a:lnSpc>
                          <a:spcPct val="150000"/>
                        </a:lnSpc>
                      </a:pPr>
                      <a:r>
                        <a:rPr lang="en-US" sz="1000" b="0" dirty="0">
                          <a:solidFill>
                            <a:schemeClr val="tx1"/>
                          </a:solidFill>
                          <a:latin typeface="Tahoma" panose="020B0604030504040204" pitchFamily="34" charset="0"/>
                          <a:ea typeface="Tahoma" panose="020B0604030504040204" pitchFamily="34" charset="0"/>
                          <a:cs typeface="Tahoma" panose="020B0604030504040204" pitchFamily="34" charset="0"/>
                        </a:rPr>
                        <a:t>-</a:t>
                      </a:r>
                    </a:p>
                  </a:txBody>
                  <a:tcPr marL="9525" marR="9525" marT="9525" marB="0">
                    <a:lnL w="12700" cap="flat" cmpd="sng" algn="ctr">
                      <a:solidFill>
                        <a:srgbClr val="008000"/>
                      </a:solidFill>
                      <a:prstDash val="solid"/>
                      <a:round/>
                      <a:headEnd type="none" w="med" len="med"/>
                      <a:tailEnd type="none" w="med" len="med"/>
                    </a:lnL>
                    <a:lnR w="12700" cap="flat" cmpd="sng" algn="ctr">
                      <a:solidFill>
                        <a:srgbClr val="008000"/>
                      </a:solidFill>
                      <a:prstDash val="solid"/>
                      <a:round/>
                      <a:headEnd type="none" w="med" len="med"/>
                      <a:tailEnd type="none" w="med" len="med"/>
                    </a:lnR>
                    <a:lnT w="12700" cap="flat" cmpd="sng" algn="ctr">
                      <a:solidFill>
                        <a:srgbClr val="008000"/>
                      </a:solidFill>
                      <a:prstDash val="solid"/>
                      <a:round/>
                      <a:headEnd type="none" w="med" len="med"/>
                      <a:tailEnd type="none" w="med" len="med"/>
                    </a:lnT>
                    <a:lnB w="12700" cap="flat" cmpd="sng" algn="ctr">
                      <a:solidFill>
                        <a:srgbClr val="008000"/>
                      </a:solidFill>
                      <a:prstDash val="solid"/>
                      <a:round/>
                      <a:headEnd type="none" w="med" len="med"/>
                      <a:tailEnd type="none" w="med" len="med"/>
                    </a:lnB>
                    <a:solidFill>
                      <a:schemeClr val="bg1"/>
                    </a:solidFill>
                  </a:tcPr>
                </a:tc>
                <a:tc>
                  <a:txBody>
                    <a:bodyPr/>
                    <a:lstStyle/>
                    <a:p>
                      <a:pPr algn="ctr">
                        <a:lnSpc>
                          <a:spcPct val="150000"/>
                        </a:lnSpc>
                      </a:pPr>
                      <a:r>
                        <a:rPr lang="en-US" sz="1000" b="0" dirty="0">
                          <a:solidFill>
                            <a:schemeClr val="tx1"/>
                          </a:solidFill>
                          <a:latin typeface="Tahoma" panose="020B0604030504040204" pitchFamily="34" charset="0"/>
                          <a:ea typeface="Tahoma" panose="020B0604030504040204" pitchFamily="34" charset="0"/>
                          <a:cs typeface="Tahoma" panose="020B0604030504040204" pitchFamily="34" charset="0"/>
                        </a:rPr>
                        <a:t>108.79</a:t>
                      </a:r>
                    </a:p>
                  </a:txBody>
                  <a:tcPr marL="9525" marR="9525" marT="9525" marB="0">
                    <a:lnL w="12700" cap="flat" cmpd="sng" algn="ctr">
                      <a:solidFill>
                        <a:srgbClr val="008000"/>
                      </a:solidFill>
                      <a:prstDash val="solid"/>
                      <a:round/>
                      <a:headEnd type="none" w="med" len="med"/>
                      <a:tailEnd type="none" w="med" len="med"/>
                    </a:lnL>
                    <a:lnR w="12700" cap="flat" cmpd="sng" algn="ctr">
                      <a:solidFill>
                        <a:srgbClr val="008000"/>
                      </a:solidFill>
                      <a:prstDash val="solid"/>
                      <a:round/>
                      <a:headEnd type="none" w="med" len="med"/>
                      <a:tailEnd type="none" w="med" len="med"/>
                    </a:lnR>
                    <a:lnT w="12700" cap="flat" cmpd="sng" algn="ctr">
                      <a:solidFill>
                        <a:srgbClr val="008000"/>
                      </a:solidFill>
                      <a:prstDash val="solid"/>
                      <a:round/>
                      <a:headEnd type="none" w="med" len="med"/>
                      <a:tailEnd type="none" w="med" len="med"/>
                    </a:lnT>
                    <a:lnB w="12700" cap="flat" cmpd="sng" algn="ctr">
                      <a:solidFill>
                        <a:srgbClr val="008000"/>
                      </a:solidFill>
                      <a:prstDash val="solid"/>
                      <a:round/>
                      <a:headEnd type="none" w="med" len="med"/>
                      <a:tailEnd type="none" w="med" len="med"/>
                    </a:lnB>
                    <a:solidFill>
                      <a:schemeClr val="bg1"/>
                    </a:solidFill>
                  </a:tcPr>
                </a:tc>
                <a:tc>
                  <a:txBody>
                    <a:bodyPr/>
                    <a:lstStyle/>
                    <a:p>
                      <a:pPr algn="ctr">
                        <a:lnSpc>
                          <a:spcPct val="150000"/>
                        </a:lnSpc>
                      </a:pPr>
                      <a:r>
                        <a:rPr lang="en-US" sz="1000" b="0" dirty="0">
                          <a:solidFill>
                            <a:schemeClr val="tx1"/>
                          </a:solidFill>
                          <a:latin typeface="Tahoma" panose="020B0604030504040204" pitchFamily="34" charset="0"/>
                          <a:ea typeface="Tahoma" panose="020B0604030504040204" pitchFamily="34" charset="0"/>
                          <a:cs typeface="Tahoma" panose="020B0604030504040204" pitchFamily="34" charset="0"/>
                        </a:rPr>
                        <a:t>133.58</a:t>
                      </a:r>
                    </a:p>
                  </a:txBody>
                  <a:tcPr marL="9525" marR="9525" marT="9525" marB="0">
                    <a:lnL w="12700" cap="flat" cmpd="sng" algn="ctr">
                      <a:solidFill>
                        <a:srgbClr val="008000"/>
                      </a:solidFill>
                      <a:prstDash val="solid"/>
                      <a:round/>
                      <a:headEnd type="none" w="med" len="med"/>
                      <a:tailEnd type="none" w="med" len="med"/>
                    </a:lnL>
                    <a:lnR w="12700" cap="flat" cmpd="sng" algn="ctr">
                      <a:solidFill>
                        <a:srgbClr val="008000"/>
                      </a:solidFill>
                      <a:prstDash val="solid"/>
                      <a:round/>
                      <a:headEnd type="none" w="med" len="med"/>
                      <a:tailEnd type="none" w="med" len="med"/>
                    </a:lnR>
                    <a:lnT w="12700" cap="flat" cmpd="sng" algn="ctr">
                      <a:solidFill>
                        <a:srgbClr val="008000"/>
                      </a:solidFill>
                      <a:prstDash val="solid"/>
                      <a:round/>
                      <a:headEnd type="none" w="med" len="med"/>
                      <a:tailEnd type="none" w="med" len="med"/>
                    </a:lnT>
                    <a:lnB w="12700" cap="flat" cmpd="sng" algn="ctr">
                      <a:solidFill>
                        <a:srgbClr val="008000"/>
                      </a:solidFill>
                      <a:prstDash val="solid"/>
                      <a:round/>
                      <a:headEnd type="none" w="med" len="med"/>
                      <a:tailEnd type="none" w="med" len="med"/>
                    </a:lnB>
                    <a:solidFill>
                      <a:schemeClr val="bg1"/>
                    </a:solidFill>
                  </a:tcPr>
                </a:tc>
                <a:tc>
                  <a:txBody>
                    <a:bodyPr/>
                    <a:lstStyle/>
                    <a:p>
                      <a:pPr algn="ctr">
                        <a:lnSpc>
                          <a:spcPct val="150000"/>
                        </a:lnSpc>
                      </a:pPr>
                      <a:r>
                        <a:rPr lang="en-US" sz="1000" b="0" dirty="0">
                          <a:solidFill>
                            <a:schemeClr val="tx1"/>
                          </a:solidFill>
                          <a:latin typeface="Tahoma" panose="020B0604030504040204" pitchFamily="34" charset="0"/>
                          <a:ea typeface="Tahoma" panose="020B0604030504040204" pitchFamily="34" charset="0"/>
                          <a:cs typeface="Tahoma" panose="020B0604030504040204" pitchFamily="34" charset="0"/>
                        </a:rPr>
                        <a:t>305.55</a:t>
                      </a:r>
                    </a:p>
                  </a:txBody>
                  <a:tcPr marL="9525" marR="9525" marT="9525" marB="0">
                    <a:lnL w="12700" cap="flat" cmpd="sng" algn="ctr">
                      <a:solidFill>
                        <a:srgbClr val="008000"/>
                      </a:solidFill>
                      <a:prstDash val="solid"/>
                      <a:round/>
                      <a:headEnd type="none" w="med" len="med"/>
                      <a:tailEnd type="none" w="med" len="med"/>
                    </a:lnL>
                    <a:lnR w="12700" cap="flat" cmpd="sng" algn="ctr">
                      <a:solidFill>
                        <a:srgbClr val="008000"/>
                      </a:solidFill>
                      <a:prstDash val="solid"/>
                      <a:round/>
                      <a:headEnd type="none" w="med" len="med"/>
                      <a:tailEnd type="none" w="med" len="med"/>
                    </a:lnR>
                    <a:lnT w="12700" cap="flat" cmpd="sng" algn="ctr">
                      <a:solidFill>
                        <a:srgbClr val="008000"/>
                      </a:solidFill>
                      <a:prstDash val="solid"/>
                      <a:round/>
                      <a:headEnd type="none" w="med" len="med"/>
                      <a:tailEnd type="none" w="med" len="med"/>
                    </a:lnT>
                    <a:lnB w="12700" cap="flat" cmpd="sng" algn="ctr">
                      <a:solidFill>
                        <a:srgbClr val="008000"/>
                      </a:solidFill>
                      <a:prstDash val="solid"/>
                      <a:round/>
                      <a:headEnd type="none" w="med" len="med"/>
                      <a:tailEnd type="none" w="med" len="med"/>
                    </a:lnB>
                    <a:solidFill>
                      <a:schemeClr val="bg1"/>
                    </a:solidFill>
                  </a:tcPr>
                </a:tc>
                <a:tc vMerge="1">
                  <a:txBody>
                    <a:bodyPr/>
                    <a:lstStyle/>
                    <a:p>
                      <a:pPr algn="ctr" rtl="0" fontAlgn="t">
                        <a:lnSpc>
                          <a:spcPct val="150000"/>
                        </a:lnSpc>
                      </a:pPr>
                      <a:endParaRPr lang="en-US" sz="1100" b="1" i="0" u="none" strike="noStrike" dirty="0">
                        <a:solidFill>
                          <a:schemeClr val="tx1"/>
                        </a:solidFill>
                        <a:effectLst/>
                        <a:latin typeface="Adobe Devanagari" panose="02040503050201020203"/>
                        <a:cs typeface="Adobe Devanagari" panose="02040503050201020203" pitchFamily="18" charset="0"/>
                      </a:endParaRPr>
                    </a:p>
                  </a:txBody>
                  <a:tcPr marL="9525" marR="9525" marT="9525" marB="0">
                    <a:lnL w="12700" cap="flat" cmpd="sng" algn="ctr">
                      <a:solidFill>
                        <a:srgbClr val="008000"/>
                      </a:solidFill>
                      <a:prstDash val="solid"/>
                      <a:round/>
                      <a:headEnd type="none" w="med" len="med"/>
                      <a:tailEnd type="none" w="med" len="med"/>
                    </a:lnL>
                    <a:lnR w="12700" cap="flat" cmpd="sng" algn="ctr">
                      <a:solidFill>
                        <a:srgbClr val="008000"/>
                      </a:solidFill>
                      <a:prstDash val="solid"/>
                      <a:round/>
                      <a:headEnd type="none" w="med" len="med"/>
                      <a:tailEnd type="none" w="med" len="med"/>
                    </a:lnR>
                    <a:lnT w="12700" cap="flat" cmpd="sng" algn="ctr">
                      <a:solidFill>
                        <a:srgbClr val="008000"/>
                      </a:solidFill>
                      <a:prstDash val="solid"/>
                      <a:round/>
                      <a:headEnd type="none" w="med" len="med"/>
                      <a:tailEnd type="none" w="med" len="med"/>
                    </a:lnT>
                    <a:lnB w="12700" cap="flat" cmpd="sng" algn="ctr">
                      <a:solidFill>
                        <a:srgbClr val="008000"/>
                      </a:solidFill>
                      <a:prstDash val="solid"/>
                      <a:round/>
                      <a:headEnd type="none" w="med" len="med"/>
                      <a:tailEnd type="none" w="med" len="med"/>
                    </a:lnB>
                    <a:solidFill>
                      <a:srgbClr val="CEFFBD"/>
                    </a:solidFill>
                  </a:tcPr>
                </a:tc>
                <a:extLst>
                  <a:ext uri="{0D108BD9-81ED-4DB2-BD59-A6C34878D82A}">
                    <a16:rowId xmlns:a16="http://schemas.microsoft.com/office/drawing/2014/main" xmlns="" val="10007"/>
                  </a:ext>
                </a:extLst>
              </a:tr>
              <a:tr h="205102">
                <a:tc vMerge="1">
                  <a:txBody>
                    <a:bodyPr/>
                    <a:lstStyle/>
                    <a:p>
                      <a:endParaRPr lang="en-GB"/>
                    </a:p>
                  </a:txBody>
                  <a:tcPr/>
                </a:tc>
                <a:tc>
                  <a:txBody>
                    <a:bodyPr/>
                    <a:lstStyle/>
                    <a:p>
                      <a:r>
                        <a:rPr lang="en-GB" sz="1000" b="0" dirty="0">
                          <a:latin typeface="Tahoma" panose="020B0604030504040204" pitchFamily="34" charset="0"/>
                          <a:ea typeface="Tahoma" panose="020B0604030504040204" pitchFamily="34" charset="0"/>
                          <a:cs typeface="Tahoma" panose="020B0604030504040204" pitchFamily="34" charset="0"/>
                        </a:rPr>
                        <a:t>Average Marginal Rates</a:t>
                      </a:r>
                    </a:p>
                  </a:txBody>
                  <a:tcPr marL="9525" marR="9525" marT="9525" marB="0">
                    <a:lnL w="12700" cap="flat" cmpd="sng" algn="ctr">
                      <a:solidFill>
                        <a:srgbClr val="008000"/>
                      </a:solidFill>
                      <a:prstDash val="solid"/>
                      <a:round/>
                      <a:headEnd type="none" w="med" len="med"/>
                      <a:tailEnd type="none" w="med" len="med"/>
                    </a:lnL>
                    <a:lnR w="12700" cap="flat" cmpd="sng" algn="ctr">
                      <a:solidFill>
                        <a:srgbClr val="008000"/>
                      </a:solidFill>
                      <a:prstDash val="solid"/>
                      <a:round/>
                      <a:headEnd type="none" w="med" len="med"/>
                      <a:tailEnd type="none" w="med" len="med"/>
                    </a:lnR>
                    <a:lnT w="12700" cap="flat" cmpd="sng" algn="ctr">
                      <a:solidFill>
                        <a:srgbClr val="008000"/>
                      </a:solidFill>
                      <a:prstDash val="solid"/>
                      <a:round/>
                      <a:headEnd type="none" w="med" len="med"/>
                      <a:tailEnd type="none" w="med" len="med"/>
                    </a:lnT>
                    <a:lnB w="12700" cap="flat" cmpd="sng" algn="ctr">
                      <a:solidFill>
                        <a:srgbClr val="008000"/>
                      </a:solidFill>
                      <a:prstDash val="solid"/>
                      <a:round/>
                      <a:headEnd type="none" w="med" len="med"/>
                      <a:tailEnd type="none" w="med" len="med"/>
                    </a:lnB>
                    <a:solidFill>
                      <a:schemeClr val="bg1"/>
                    </a:solidFill>
                  </a:tcPr>
                </a:tc>
                <a:tc>
                  <a:txBody>
                    <a:bodyPr/>
                    <a:lstStyle/>
                    <a:p>
                      <a:pPr algn="ctr">
                        <a:lnSpc>
                          <a:spcPct val="150000"/>
                        </a:lnSpc>
                      </a:pPr>
                      <a:r>
                        <a:rPr lang="en-US" sz="1000" b="0" dirty="0">
                          <a:solidFill>
                            <a:schemeClr val="tx1"/>
                          </a:solidFill>
                          <a:latin typeface="Tahoma" panose="020B0604030504040204" pitchFamily="34" charset="0"/>
                          <a:ea typeface="Tahoma" panose="020B0604030504040204" pitchFamily="34" charset="0"/>
                          <a:cs typeface="Tahoma" panose="020B0604030504040204" pitchFamily="34" charset="0"/>
                        </a:rPr>
                        <a:t>14.303%</a:t>
                      </a:r>
                    </a:p>
                  </a:txBody>
                  <a:tcPr marL="9525" marR="9525" marT="9525" marB="0">
                    <a:lnL w="12700" cap="flat" cmpd="sng" algn="ctr">
                      <a:solidFill>
                        <a:srgbClr val="008000"/>
                      </a:solidFill>
                      <a:prstDash val="solid"/>
                      <a:round/>
                      <a:headEnd type="none" w="med" len="med"/>
                      <a:tailEnd type="none" w="med" len="med"/>
                    </a:lnL>
                    <a:lnR w="12700" cap="flat" cmpd="sng" algn="ctr">
                      <a:solidFill>
                        <a:srgbClr val="008000"/>
                      </a:solidFill>
                      <a:prstDash val="solid"/>
                      <a:round/>
                      <a:headEnd type="none" w="med" len="med"/>
                      <a:tailEnd type="none" w="med" len="med"/>
                    </a:lnR>
                    <a:lnT w="12700" cap="flat" cmpd="sng" algn="ctr">
                      <a:solidFill>
                        <a:srgbClr val="008000"/>
                      </a:solidFill>
                      <a:prstDash val="solid"/>
                      <a:round/>
                      <a:headEnd type="none" w="med" len="med"/>
                      <a:tailEnd type="none" w="med" len="med"/>
                    </a:lnT>
                    <a:lnB w="12700" cap="flat" cmpd="sng" algn="ctr">
                      <a:solidFill>
                        <a:srgbClr val="008000"/>
                      </a:solidFill>
                      <a:prstDash val="solid"/>
                      <a:round/>
                      <a:headEnd type="none" w="med" len="med"/>
                      <a:tailEnd type="none" w="med" len="med"/>
                    </a:lnB>
                    <a:solidFill>
                      <a:schemeClr val="bg1"/>
                    </a:solidFill>
                  </a:tcPr>
                </a:tc>
                <a:tc>
                  <a:txBody>
                    <a:bodyPr/>
                    <a:lstStyle/>
                    <a:p>
                      <a:pPr algn="ctr">
                        <a:lnSpc>
                          <a:spcPct val="150000"/>
                        </a:lnSpc>
                      </a:pPr>
                      <a:r>
                        <a:rPr lang="en-US" sz="1000" b="0" dirty="0">
                          <a:solidFill>
                            <a:schemeClr val="tx1"/>
                          </a:solidFill>
                          <a:latin typeface="Tahoma" panose="020B0604030504040204" pitchFamily="34" charset="0"/>
                          <a:ea typeface="Tahoma" panose="020B0604030504040204" pitchFamily="34" charset="0"/>
                          <a:cs typeface="Tahoma" panose="020B0604030504040204" pitchFamily="34" charset="0"/>
                        </a:rPr>
                        <a:t>-</a:t>
                      </a:r>
                    </a:p>
                  </a:txBody>
                  <a:tcPr marL="9525" marR="9525" marT="9525" marB="0">
                    <a:lnL w="12700" cap="flat" cmpd="sng" algn="ctr">
                      <a:solidFill>
                        <a:srgbClr val="008000"/>
                      </a:solidFill>
                      <a:prstDash val="solid"/>
                      <a:round/>
                      <a:headEnd type="none" w="med" len="med"/>
                      <a:tailEnd type="none" w="med" len="med"/>
                    </a:lnL>
                    <a:lnR w="12700" cap="flat" cmpd="sng" algn="ctr">
                      <a:solidFill>
                        <a:srgbClr val="008000"/>
                      </a:solidFill>
                      <a:prstDash val="solid"/>
                      <a:round/>
                      <a:headEnd type="none" w="med" len="med"/>
                      <a:tailEnd type="none" w="med" len="med"/>
                    </a:lnR>
                    <a:lnT w="12700" cap="flat" cmpd="sng" algn="ctr">
                      <a:solidFill>
                        <a:srgbClr val="008000"/>
                      </a:solidFill>
                      <a:prstDash val="solid"/>
                      <a:round/>
                      <a:headEnd type="none" w="med" len="med"/>
                      <a:tailEnd type="none" w="med" len="med"/>
                    </a:lnT>
                    <a:lnB w="12700" cap="flat" cmpd="sng" algn="ctr">
                      <a:solidFill>
                        <a:srgbClr val="008000"/>
                      </a:solidFill>
                      <a:prstDash val="solid"/>
                      <a:round/>
                      <a:headEnd type="none" w="med" len="med"/>
                      <a:tailEnd type="none" w="med" len="med"/>
                    </a:lnB>
                    <a:solidFill>
                      <a:schemeClr val="bg1"/>
                    </a:solidFill>
                  </a:tcPr>
                </a:tc>
                <a:tc>
                  <a:txBody>
                    <a:bodyPr/>
                    <a:lstStyle/>
                    <a:p>
                      <a:pPr algn="ctr">
                        <a:lnSpc>
                          <a:spcPct val="150000"/>
                        </a:lnSpc>
                      </a:pPr>
                      <a:r>
                        <a:rPr lang="en-US" sz="1000" b="0" dirty="0">
                          <a:solidFill>
                            <a:schemeClr val="tx1"/>
                          </a:solidFill>
                          <a:latin typeface="Tahoma" panose="020B0604030504040204" pitchFamily="34" charset="0"/>
                          <a:ea typeface="Tahoma" panose="020B0604030504040204" pitchFamily="34" charset="0"/>
                          <a:cs typeface="Tahoma" panose="020B0604030504040204" pitchFamily="34" charset="0"/>
                        </a:rPr>
                        <a:t>-</a:t>
                      </a:r>
                    </a:p>
                  </a:txBody>
                  <a:tcPr marL="9525" marR="9525" marT="9525" marB="0">
                    <a:lnL w="12700" cap="flat" cmpd="sng" algn="ctr">
                      <a:solidFill>
                        <a:srgbClr val="008000"/>
                      </a:solidFill>
                      <a:prstDash val="solid"/>
                      <a:round/>
                      <a:headEnd type="none" w="med" len="med"/>
                      <a:tailEnd type="none" w="med" len="med"/>
                    </a:lnL>
                    <a:lnR w="12700" cap="flat" cmpd="sng" algn="ctr">
                      <a:solidFill>
                        <a:srgbClr val="008000"/>
                      </a:solidFill>
                      <a:prstDash val="solid"/>
                      <a:round/>
                      <a:headEnd type="none" w="med" len="med"/>
                      <a:tailEnd type="none" w="med" len="med"/>
                    </a:lnR>
                    <a:lnT w="12700" cap="flat" cmpd="sng" algn="ctr">
                      <a:solidFill>
                        <a:srgbClr val="008000"/>
                      </a:solidFill>
                      <a:prstDash val="solid"/>
                      <a:round/>
                      <a:headEnd type="none" w="med" len="med"/>
                      <a:tailEnd type="none" w="med" len="med"/>
                    </a:lnT>
                    <a:lnB w="12700" cap="flat" cmpd="sng" algn="ctr">
                      <a:solidFill>
                        <a:srgbClr val="008000"/>
                      </a:solidFill>
                      <a:prstDash val="solid"/>
                      <a:round/>
                      <a:headEnd type="none" w="med" len="med"/>
                      <a:tailEnd type="none" w="med" len="med"/>
                    </a:lnB>
                    <a:solidFill>
                      <a:schemeClr val="bg1"/>
                    </a:solidFill>
                  </a:tcPr>
                </a:tc>
                <a:tc>
                  <a:txBody>
                    <a:bodyPr/>
                    <a:lstStyle/>
                    <a:p>
                      <a:pPr algn="ctr">
                        <a:lnSpc>
                          <a:spcPct val="150000"/>
                        </a:lnSpc>
                      </a:pPr>
                      <a:r>
                        <a:rPr lang="en-US" sz="1000" b="0" dirty="0">
                          <a:solidFill>
                            <a:schemeClr val="tx1"/>
                          </a:solidFill>
                          <a:latin typeface="Tahoma" panose="020B0604030504040204" pitchFamily="34" charset="0"/>
                          <a:ea typeface="Tahoma" panose="020B0604030504040204" pitchFamily="34" charset="0"/>
                          <a:cs typeface="Tahoma" panose="020B0604030504040204" pitchFamily="34" charset="0"/>
                        </a:rPr>
                        <a:t>14.430%</a:t>
                      </a:r>
                    </a:p>
                  </a:txBody>
                  <a:tcPr marL="9525" marR="9525" marT="9525" marB="0">
                    <a:lnL w="12700" cap="flat" cmpd="sng" algn="ctr">
                      <a:solidFill>
                        <a:srgbClr val="008000"/>
                      </a:solidFill>
                      <a:prstDash val="solid"/>
                      <a:round/>
                      <a:headEnd type="none" w="med" len="med"/>
                      <a:tailEnd type="none" w="med" len="med"/>
                    </a:lnL>
                    <a:lnR w="12700" cap="flat" cmpd="sng" algn="ctr">
                      <a:solidFill>
                        <a:srgbClr val="008000"/>
                      </a:solidFill>
                      <a:prstDash val="solid"/>
                      <a:round/>
                      <a:headEnd type="none" w="med" len="med"/>
                      <a:tailEnd type="none" w="med" len="med"/>
                    </a:lnR>
                    <a:lnT w="12700" cap="flat" cmpd="sng" algn="ctr">
                      <a:solidFill>
                        <a:srgbClr val="008000"/>
                      </a:solidFill>
                      <a:prstDash val="solid"/>
                      <a:round/>
                      <a:headEnd type="none" w="med" len="med"/>
                      <a:tailEnd type="none" w="med" len="med"/>
                    </a:lnT>
                    <a:lnB w="12700" cap="flat" cmpd="sng" algn="ctr">
                      <a:solidFill>
                        <a:srgbClr val="008000"/>
                      </a:solidFill>
                      <a:prstDash val="solid"/>
                      <a:round/>
                      <a:headEnd type="none" w="med" len="med"/>
                      <a:tailEnd type="none" w="med" len="med"/>
                    </a:lnB>
                    <a:solidFill>
                      <a:schemeClr val="bg1"/>
                    </a:solidFill>
                  </a:tcPr>
                </a:tc>
                <a:tc>
                  <a:txBody>
                    <a:bodyPr/>
                    <a:lstStyle/>
                    <a:p>
                      <a:pPr algn="ctr">
                        <a:lnSpc>
                          <a:spcPct val="150000"/>
                        </a:lnSpc>
                      </a:pPr>
                      <a:r>
                        <a:rPr lang="en-US" sz="1000" b="0" dirty="0">
                          <a:solidFill>
                            <a:schemeClr val="tx1"/>
                          </a:solidFill>
                          <a:latin typeface="Tahoma" panose="020B0604030504040204" pitchFamily="34" charset="0"/>
                          <a:ea typeface="Tahoma" panose="020B0604030504040204" pitchFamily="34" charset="0"/>
                          <a:cs typeface="Tahoma" panose="020B0604030504040204" pitchFamily="34" charset="0"/>
                        </a:rPr>
                        <a:t>14.657%</a:t>
                      </a:r>
                    </a:p>
                  </a:txBody>
                  <a:tcPr marL="9525" marR="9525" marT="9525" marB="0">
                    <a:lnL w="12700" cap="flat" cmpd="sng" algn="ctr">
                      <a:solidFill>
                        <a:srgbClr val="008000"/>
                      </a:solidFill>
                      <a:prstDash val="solid"/>
                      <a:round/>
                      <a:headEnd type="none" w="med" len="med"/>
                      <a:tailEnd type="none" w="med" len="med"/>
                    </a:lnL>
                    <a:lnR w="12700" cap="flat" cmpd="sng" algn="ctr">
                      <a:solidFill>
                        <a:srgbClr val="008000"/>
                      </a:solidFill>
                      <a:prstDash val="solid"/>
                      <a:round/>
                      <a:headEnd type="none" w="med" len="med"/>
                      <a:tailEnd type="none" w="med" len="med"/>
                    </a:lnR>
                    <a:lnT w="12700" cap="flat" cmpd="sng" algn="ctr">
                      <a:solidFill>
                        <a:srgbClr val="008000"/>
                      </a:solidFill>
                      <a:prstDash val="solid"/>
                      <a:round/>
                      <a:headEnd type="none" w="med" len="med"/>
                      <a:tailEnd type="none" w="med" len="med"/>
                    </a:lnT>
                    <a:lnB w="12700" cap="flat" cmpd="sng" algn="ctr">
                      <a:solidFill>
                        <a:srgbClr val="008000"/>
                      </a:solidFill>
                      <a:prstDash val="solid"/>
                      <a:round/>
                      <a:headEnd type="none" w="med" len="med"/>
                      <a:tailEnd type="none" w="med" len="med"/>
                    </a:lnB>
                    <a:solidFill>
                      <a:schemeClr val="bg1"/>
                    </a:solidFill>
                  </a:tcPr>
                </a:tc>
                <a:tc>
                  <a:txBody>
                    <a:bodyPr/>
                    <a:lstStyle/>
                    <a:p>
                      <a:pPr algn="ctr">
                        <a:lnSpc>
                          <a:spcPct val="150000"/>
                        </a:lnSpc>
                      </a:pPr>
                      <a:r>
                        <a:rPr lang="en-US" sz="1000" b="0" dirty="0">
                          <a:solidFill>
                            <a:schemeClr val="tx1"/>
                          </a:solidFill>
                          <a:latin typeface="Tahoma" panose="020B0604030504040204" pitchFamily="34" charset="0"/>
                          <a:ea typeface="Tahoma" panose="020B0604030504040204" pitchFamily="34" charset="0"/>
                          <a:cs typeface="Tahoma" panose="020B0604030504040204" pitchFamily="34" charset="0"/>
                        </a:rPr>
                        <a:t>-</a:t>
                      </a:r>
                    </a:p>
                  </a:txBody>
                  <a:tcPr marL="9525" marR="9525" marT="9525" marB="0">
                    <a:lnL w="12700" cap="flat" cmpd="sng" algn="ctr">
                      <a:solidFill>
                        <a:srgbClr val="008000"/>
                      </a:solidFill>
                      <a:prstDash val="solid"/>
                      <a:round/>
                      <a:headEnd type="none" w="med" len="med"/>
                      <a:tailEnd type="none" w="med" len="med"/>
                    </a:lnL>
                    <a:lnR w="12700" cap="flat" cmpd="sng" algn="ctr">
                      <a:solidFill>
                        <a:srgbClr val="008000"/>
                      </a:solidFill>
                      <a:prstDash val="solid"/>
                      <a:round/>
                      <a:headEnd type="none" w="med" len="med"/>
                      <a:tailEnd type="none" w="med" len="med"/>
                    </a:lnR>
                    <a:lnT w="12700" cap="flat" cmpd="sng" algn="ctr">
                      <a:solidFill>
                        <a:srgbClr val="008000"/>
                      </a:solidFill>
                      <a:prstDash val="solid"/>
                      <a:round/>
                      <a:headEnd type="none" w="med" len="med"/>
                      <a:tailEnd type="none" w="med" len="med"/>
                    </a:lnT>
                    <a:lnB w="12700" cap="flat" cmpd="sng" algn="ctr">
                      <a:solidFill>
                        <a:srgbClr val="008000"/>
                      </a:solidFill>
                      <a:prstDash val="solid"/>
                      <a:round/>
                      <a:headEnd type="none" w="med" len="med"/>
                      <a:tailEnd type="none" w="med" len="med"/>
                    </a:lnB>
                    <a:solidFill>
                      <a:schemeClr val="bg1"/>
                    </a:solidFill>
                  </a:tcPr>
                </a:tc>
                <a:tc vMerge="1">
                  <a:txBody>
                    <a:bodyPr/>
                    <a:lstStyle/>
                    <a:p>
                      <a:pPr algn="ctr" rtl="0" fontAlgn="t">
                        <a:lnSpc>
                          <a:spcPct val="150000"/>
                        </a:lnSpc>
                      </a:pPr>
                      <a:endParaRPr lang="en-US" sz="1100" b="1" i="0" u="none" strike="noStrike" dirty="0">
                        <a:solidFill>
                          <a:schemeClr val="tx1"/>
                        </a:solidFill>
                        <a:effectLst/>
                        <a:latin typeface="Adobe Devanagari" panose="02040503050201020203"/>
                        <a:cs typeface="Adobe Devanagari" panose="02040503050201020203" pitchFamily="18" charset="0"/>
                      </a:endParaRPr>
                    </a:p>
                  </a:txBody>
                  <a:tcPr marL="9525" marR="9525" marT="9525" marB="0">
                    <a:lnL w="12700" cap="flat" cmpd="sng" algn="ctr">
                      <a:solidFill>
                        <a:srgbClr val="008000"/>
                      </a:solidFill>
                      <a:prstDash val="solid"/>
                      <a:round/>
                      <a:headEnd type="none" w="med" len="med"/>
                      <a:tailEnd type="none" w="med" len="med"/>
                    </a:lnL>
                    <a:lnR w="12700" cap="flat" cmpd="sng" algn="ctr">
                      <a:solidFill>
                        <a:srgbClr val="008000"/>
                      </a:solidFill>
                      <a:prstDash val="solid"/>
                      <a:round/>
                      <a:headEnd type="none" w="med" len="med"/>
                      <a:tailEnd type="none" w="med" len="med"/>
                    </a:lnR>
                    <a:lnT w="12700" cap="flat" cmpd="sng" algn="ctr">
                      <a:solidFill>
                        <a:srgbClr val="008000"/>
                      </a:solidFill>
                      <a:prstDash val="solid"/>
                      <a:round/>
                      <a:headEnd type="none" w="med" len="med"/>
                      <a:tailEnd type="none" w="med" len="med"/>
                    </a:lnT>
                    <a:lnB w="12700" cap="flat" cmpd="sng" algn="ctr">
                      <a:solidFill>
                        <a:srgbClr val="008000"/>
                      </a:solidFill>
                      <a:prstDash val="solid"/>
                      <a:round/>
                      <a:headEnd type="none" w="med" len="med"/>
                      <a:tailEnd type="none" w="med" len="med"/>
                    </a:lnB>
                    <a:solidFill>
                      <a:srgbClr val="CEFFBD"/>
                    </a:solidFill>
                  </a:tcPr>
                </a:tc>
                <a:extLst>
                  <a:ext uri="{0D108BD9-81ED-4DB2-BD59-A6C34878D82A}">
                    <a16:rowId xmlns:a16="http://schemas.microsoft.com/office/drawing/2014/main" xmlns="" val="10008"/>
                  </a:ext>
                </a:extLst>
              </a:tr>
            </a:tbl>
          </a:graphicData>
        </a:graphic>
      </p:graphicFrame>
      <p:sp>
        <p:nvSpPr>
          <p:cNvPr id="2" name="Rectangle 1">
            <a:extLst>
              <a:ext uri="{FF2B5EF4-FFF2-40B4-BE49-F238E27FC236}">
                <a16:creationId xmlns:a16="http://schemas.microsoft.com/office/drawing/2014/main" xmlns="" id="{9594F140-1DE1-448D-876E-2EEDBEF27248}"/>
              </a:ext>
            </a:extLst>
          </p:cNvPr>
          <p:cNvSpPr/>
          <p:nvPr/>
        </p:nvSpPr>
        <p:spPr>
          <a:xfrm>
            <a:off x="3884271" y="3975204"/>
            <a:ext cx="3840731" cy="276999"/>
          </a:xfrm>
          <a:prstGeom prst="rect">
            <a:avLst/>
          </a:prstGeom>
        </p:spPr>
        <p:txBody>
          <a:bodyPr wrap="none">
            <a:spAutoFit/>
          </a:bodyPr>
          <a:lstStyle/>
          <a:p>
            <a:pPr algn="ctr"/>
            <a:r>
              <a:rPr lang="en-US" sz="1200" b="1" dirty="0">
                <a:latin typeface="Adobe Devanagari" panose="02040503050201020203" pitchFamily="18" charset="0"/>
                <a:cs typeface="Adobe Devanagari" panose="02040503050201020203" pitchFamily="18" charset="0"/>
              </a:rPr>
              <a:t>Table 2: Auction Results (</a:t>
            </a:r>
            <a:r>
              <a:rPr lang="en-US" sz="1200" b="1" strike="dblStrike" dirty="0">
                <a:latin typeface="Adobe Devanagari" panose="02040503050201020203" pitchFamily="18" charset="0"/>
                <a:cs typeface="Adobe Devanagari" panose="02040503050201020203" pitchFamily="18" charset="0"/>
              </a:rPr>
              <a:t>N</a:t>
            </a:r>
            <a:r>
              <a:rPr lang="en-US" sz="1200" b="1" dirty="0">
                <a:latin typeface="Adobe Devanagari" panose="02040503050201020203" pitchFamily="18" charset="0"/>
                <a:cs typeface="Adobe Devanagari" panose="02040503050201020203" pitchFamily="18" charset="0"/>
              </a:rPr>
              <a:t>’ Billion) (January – June 2019)</a:t>
            </a:r>
          </a:p>
        </p:txBody>
      </p:sp>
      <p:sp>
        <p:nvSpPr>
          <p:cNvPr id="3" name="Rectangle 2">
            <a:extLst>
              <a:ext uri="{FF2B5EF4-FFF2-40B4-BE49-F238E27FC236}">
                <a16:creationId xmlns:a16="http://schemas.microsoft.com/office/drawing/2014/main" xmlns="" id="{805D85D2-1149-47E5-A358-7E92E4EC35D5}"/>
              </a:ext>
            </a:extLst>
          </p:cNvPr>
          <p:cNvSpPr/>
          <p:nvPr/>
        </p:nvSpPr>
        <p:spPr>
          <a:xfrm>
            <a:off x="828185" y="3879993"/>
            <a:ext cx="888385" cy="246221"/>
          </a:xfrm>
          <a:prstGeom prst="rect">
            <a:avLst/>
          </a:prstGeom>
        </p:spPr>
        <p:txBody>
          <a:bodyPr wrap="none">
            <a:spAutoFit/>
          </a:bodyPr>
          <a:lstStyle/>
          <a:p>
            <a:r>
              <a:rPr lang="en-GB" sz="1000" b="1" dirty="0"/>
              <a:t>Source: </a:t>
            </a:r>
            <a:r>
              <a:rPr lang="en-GB" sz="1000" b="1" dirty="0">
                <a:latin typeface="Adobe Devanagari" panose="02040503050201020203"/>
              </a:rPr>
              <a:t>DMO</a:t>
            </a:r>
          </a:p>
        </p:txBody>
      </p:sp>
    </p:spTree>
    <p:extLst>
      <p:ext uri="{BB962C8B-B14F-4D97-AF65-F5344CB8AC3E}">
        <p14:creationId xmlns:p14="http://schemas.microsoft.com/office/powerpoint/2010/main" val="39875341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4FAB73BC-B049-4115-A692-8D63A059BFB8}" type="slidenum">
              <a:rPr lang="en-US" smtClean="0"/>
              <a:pPr/>
              <a:t>4</a:t>
            </a:fld>
            <a:endParaRPr lang="en-US" dirty="0"/>
          </a:p>
        </p:txBody>
      </p:sp>
      <p:sp>
        <p:nvSpPr>
          <p:cNvPr id="5" name="TextBox 4"/>
          <p:cNvSpPr txBox="1"/>
          <p:nvPr/>
        </p:nvSpPr>
        <p:spPr>
          <a:xfrm flipH="1">
            <a:off x="661417" y="1159934"/>
            <a:ext cx="10692383" cy="6309420"/>
          </a:xfrm>
          <a:prstGeom prst="rect">
            <a:avLst/>
          </a:prstGeom>
          <a:noFill/>
        </p:spPr>
        <p:txBody>
          <a:bodyPr wrap="square" rtlCol="0">
            <a:spAutoFit/>
          </a:bodyPr>
          <a:lstStyle/>
          <a:p>
            <a:pPr algn="just"/>
            <a:endParaRPr lang="en-US" sz="1400" b="1" dirty="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endParaRPr>
          </a:p>
          <a:p>
            <a:pPr algn="just"/>
            <a:endParaRPr lang="en-US" sz="1400" b="1" dirty="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endParaRPr>
          </a:p>
          <a:p>
            <a:pPr algn="just"/>
            <a:endParaRPr lang="en-US" sz="1400" b="1" dirty="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endParaRPr>
          </a:p>
          <a:p>
            <a:pPr algn="just"/>
            <a:endParaRPr lang="en-US" sz="1400" b="1" dirty="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endParaRPr>
          </a:p>
          <a:p>
            <a:pPr algn="just"/>
            <a:endParaRPr lang="en-US" sz="1400" b="1" dirty="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endParaRPr>
          </a:p>
          <a:p>
            <a:pPr algn="just"/>
            <a:endParaRPr lang="en-US" sz="1600" b="1" dirty="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endParaRPr>
          </a:p>
          <a:p>
            <a:pPr algn="just"/>
            <a:r>
              <a:rPr lang="en-US" sz="1600" b="1" dirty="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Listing of FGN Dual-Tranche US$2.5 billion and </a:t>
            </a:r>
            <a:r>
              <a:rPr lang="en-US" sz="1600" b="1" dirty="0" smtClean="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Triple-Tranche US$2.86 </a:t>
            </a:r>
            <a:r>
              <a:rPr lang="en-US" sz="1600" b="1" dirty="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billion Eurobonds on the Nigerian Stock Exchange and the FMDQ OTC Securities Exchange</a:t>
            </a:r>
          </a:p>
          <a:p>
            <a:pPr algn="just"/>
            <a:r>
              <a:rPr lang="en-US" sz="1600" dirty="0">
                <a:latin typeface="Tahoma" panose="020B0604030504040204" pitchFamily="34" charset="0"/>
                <a:ea typeface="Tahoma" panose="020B0604030504040204" pitchFamily="34" charset="0"/>
                <a:cs typeface="Tahoma" panose="020B0604030504040204" pitchFamily="34" charset="0"/>
              </a:rPr>
              <a:t>The Debt Management Office (DMO) on June 14, 2019, listed the </a:t>
            </a:r>
            <a:r>
              <a:rPr lang="en-US" dirty="0">
                <a:latin typeface="Tahoma" panose="020B0604030504040204" pitchFamily="34" charset="0"/>
                <a:ea typeface="Tahoma" panose="020B0604030504040204" pitchFamily="34" charset="0"/>
                <a:cs typeface="Tahoma" panose="020B0604030504040204" pitchFamily="34" charset="0"/>
              </a:rPr>
              <a:t>Dual-Tranche (</a:t>
            </a:r>
            <a:r>
              <a:rPr lang="en-US" b="1" dirty="0"/>
              <a:t>7.143% US$1.25BN FEB 2030 </a:t>
            </a:r>
            <a:r>
              <a:rPr lang="en-US" dirty="0"/>
              <a:t>and </a:t>
            </a:r>
            <a:r>
              <a:rPr lang="en-US" b="1" dirty="0"/>
              <a:t>7.696% US$1.25BN FEB 2038)</a:t>
            </a:r>
            <a:r>
              <a:rPr lang="en-US" dirty="0"/>
              <a:t> and the </a:t>
            </a:r>
            <a:r>
              <a:rPr lang="en-US" sz="1600" dirty="0">
                <a:latin typeface="Tahoma" panose="020B0604030504040204" pitchFamily="34" charset="0"/>
                <a:ea typeface="Tahoma" panose="020B0604030504040204" pitchFamily="34" charset="0"/>
                <a:cs typeface="Tahoma" panose="020B0604030504040204" pitchFamily="34" charset="0"/>
              </a:rPr>
              <a:t>Triple-Tranche (</a:t>
            </a:r>
            <a:r>
              <a:rPr lang="en-US" b="1" dirty="0"/>
              <a:t>7.625% US$1.118BN NOV 2025, 8.747% US$1.0BN JAN 2031 </a:t>
            </a:r>
            <a:r>
              <a:rPr lang="en-US" dirty="0"/>
              <a:t>and </a:t>
            </a:r>
            <a:r>
              <a:rPr lang="en-US" b="1" dirty="0"/>
              <a:t>9.248% US$750M JAN 2049) </a:t>
            </a:r>
            <a:r>
              <a:rPr lang="en-US" sz="1600" dirty="0">
                <a:latin typeface="Tahoma" panose="020B0604030504040204" pitchFamily="34" charset="0"/>
                <a:ea typeface="Tahoma" panose="020B0604030504040204" pitchFamily="34" charset="0"/>
                <a:cs typeface="Tahoma" panose="020B0604030504040204" pitchFamily="34" charset="0"/>
              </a:rPr>
              <a:t>Nigeria’s Eurobonds on The Nigerian Stock Exchange and the FMDQ OTC Securities Exchange, respectively. </a:t>
            </a:r>
          </a:p>
          <a:p>
            <a:pPr algn="just">
              <a:lnSpc>
                <a:spcPct val="50000"/>
              </a:lnSpc>
            </a:pPr>
            <a:endParaRPr lang="en-US" sz="1600" b="1" dirty="0">
              <a:solidFill>
                <a:srgbClr val="C000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endParaRPr>
          </a:p>
          <a:p>
            <a:r>
              <a:rPr lang="en-US" sz="1600" b="1" dirty="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Issuance of </a:t>
            </a:r>
            <a:r>
              <a:rPr lang="en-US" sz="1600" b="1" strike="dblStrike" dirty="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N</a:t>
            </a:r>
            <a:r>
              <a:rPr lang="en-US" sz="1600" b="1" dirty="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15 billion Second Sovereign Green Bond</a:t>
            </a:r>
            <a:endParaRPr lang="en-US" sz="1600" dirty="0">
              <a:latin typeface="Tahoma" panose="020B0604030504040204" pitchFamily="34" charset="0"/>
              <a:ea typeface="Tahoma" panose="020B0604030504040204" pitchFamily="34" charset="0"/>
              <a:cs typeface="Tahoma" panose="020B0604030504040204" pitchFamily="34" charset="0"/>
            </a:endParaRPr>
          </a:p>
          <a:p>
            <a:pPr algn="just"/>
            <a:r>
              <a:rPr lang="en-US" sz="1600" dirty="0">
                <a:latin typeface="Tahoma" panose="020B0604030504040204" pitchFamily="34" charset="0"/>
                <a:ea typeface="Tahoma" panose="020B0604030504040204" pitchFamily="34" charset="0"/>
                <a:cs typeface="Tahoma" panose="020B0604030504040204" pitchFamily="34" charset="0"/>
              </a:rPr>
              <a:t>The DMO successfully issued a second Sovereign Green Bond on June 3, 2019. The </a:t>
            </a:r>
            <a:r>
              <a:rPr lang="en-US" sz="1600" strike="dblStrike" dirty="0">
                <a:latin typeface="Tahoma" panose="020B0604030504040204" pitchFamily="34" charset="0"/>
                <a:ea typeface="Tahoma" panose="020B0604030504040204" pitchFamily="34" charset="0"/>
                <a:cs typeface="Tahoma" panose="020B0604030504040204" pitchFamily="34" charset="0"/>
              </a:rPr>
              <a:t>N</a:t>
            </a:r>
            <a:r>
              <a:rPr lang="en-US" sz="1600" dirty="0">
                <a:latin typeface="Tahoma" panose="020B0604030504040204" pitchFamily="34" charset="0"/>
                <a:ea typeface="Tahoma" panose="020B0604030504040204" pitchFamily="34" charset="0"/>
                <a:cs typeface="Tahoma" panose="020B0604030504040204" pitchFamily="34" charset="0"/>
              </a:rPr>
              <a:t>15 billion 7-year FGN Green Bond Due 2026 with Coupon Rate of 14.50% was oversubscribed by 220% which is an indication of increased knowledge and awareness of Green Bond by subscribers and perhaps also demonstrated a greater level of commitment from the general public towards protecting the environment.</a:t>
            </a:r>
          </a:p>
          <a:p>
            <a:pPr lvl="1" algn="just">
              <a:lnSpc>
                <a:spcPct val="50000"/>
              </a:lnSpc>
            </a:pPr>
            <a:r>
              <a:rPr lang="en-US" sz="1600" dirty="0">
                <a:latin typeface="Tahoma" panose="020B0604030504040204" pitchFamily="34" charset="0"/>
                <a:ea typeface="Tahoma" panose="020B0604030504040204" pitchFamily="34" charset="0"/>
                <a:cs typeface="Tahoma" panose="020B0604030504040204" pitchFamily="34" charset="0"/>
              </a:rPr>
              <a:t> </a:t>
            </a:r>
          </a:p>
          <a:p>
            <a:pPr algn="just"/>
            <a:r>
              <a:rPr lang="en-US" sz="1600" b="1" dirty="0">
                <a:latin typeface="Tahoma" panose="020B0604030504040204" pitchFamily="34" charset="0"/>
                <a:ea typeface="Tahoma" panose="020B0604030504040204" pitchFamily="34" charset="0"/>
                <a:cs typeface="Tahoma" panose="020B0604030504040204" pitchFamily="34" charset="0"/>
              </a:rPr>
              <a:t>Issuance of a Federal Government of Nigeria (FGN) Bonds for 30 Years</a:t>
            </a:r>
          </a:p>
          <a:p>
            <a:pPr algn="just"/>
            <a:r>
              <a:rPr lang="en-US" sz="1600" dirty="0">
                <a:latin typeface="Tahoma" panose="020B0604030504040204" pitchFamily="34" charset="0"/>
                <a:ea typeface="Tahoma" panose="020B0604030504040204" pitchFamily="34" charset="0"/>
                <a:cs typeface="Tahoma" panose="020B0604030504040204" pitchFamily="34" charset="0"/>
              </a:rPr>
              <a:t>The DMO introduced a 30-year FGN Bond into the Domestic Debt Market in April 2019. This is the first time that a 30-year FGN Bond has been </a:t>
            </a:r>
            <a:r>
              <a:rPr lang="en-US" sz="1600" dirty="0" smtClean="0">
                <a:latin typeface="Tahoma" panose="020B0604030504040204" pitchFamily="34" charset="0"/>
                <a:ea typeface="Tahoma" panose="020B0604030504040204" pitchFamily="34" charset="0"/>
                <a:cs typeface="Tahoma" panose="020B0604030504040204" pitchFamily="34" charset="0"/>
              </a:rPr>
              <a:t>issued by the DMO. </a:t>
            </a:r>
            <a:r>
              <a:rPr lang="en-US" sz="1600" dirty="0">
                <a:latin typeface="Tahoma" panose="020B0604030504040204" pitchFamily="34" charset="0"/>
                <a:ea typeface="Tahoma" panose="020B0604030504040204" pitchFamily="34" charset="0"/>
                <a:cs typeface="Tahoma" panose="020B0604030504040204" pitchFamily="34" charset="0"/>
              </a:rPr>
              <a:t>Between April and June 2019, the DMO sold </a:t>
            </a:r>
            <a:r>
              <a:rPr lang="en-US" sz="1600" strike="dblStrike" dirty="0">
                <a:latin typeface="Tahoma" panose="020B0604030504040204" pitchFamily="34" charset="0"/>
                <a:ea typeface="Tahoma" panose="020B0604030504040204" pitchFamily="34" charset="0"/>
                <a:cs typeface="Tahoma" panose="020B0604030504040204" pitchFamily="34" charset="0"/>
              </a:rPr>
              <a:t>N</a:t>
            </a:r>
            <a:r>
              <a:rPr lang="en-US" sz="1600" dirty="0">
                <a:latin typeface="Tahoma" panose="020B0604030504040204" pitchFamily="34" charset="0"/>
                <a:ea typeface="Tahoma" panose="020B0604030504040204" pitchFamily="34" charset="0"/>
                <a:cs typeface="Tahoma" panose="020B0604030504040204" pitchFamily="34" charset="0"/>
              </a:rPr>
              <a:t>133.58 billion of the Bonds which is indicative of good investor appetite</a:t>
            </a:r>
            <a:r>
              <a:rPr lang="en-US" sz="1600" dirty="0" smtClean="0">
                <a:latin typeface="Tahoma" panose="020B0604030504040204" pitchFamily="34" charset="0"/>
                <a:ea typeface="Tahoma" panose="020B0604030504040204" pitchFamily="34" charset="0"/>
                <a:cs typeface="Tahoma" panose="020B0604030504040204" pitchFamily="34" charset="0"/>
              </a:rPr>
              <a:t>. </a:t>
            </a:r>
            <a:r>
              <a:rPr lang="en-US" sz="1600" dirty="0" smtClean="0">
                <a:latin typeface="Tahoma" panose="020B0604030504040204" pitchFamily="34" charset="0"/>
                <a:ea typeface="Tahoma" panose="020B0604030504040204" pitchFamily="34" charset="0"/>
                <a:cs typeface="Tahoma" panose="020B0604030504040204" pitchFamily="34" charset="0"/>
              </a:rPr>
              <a:t>Active trading in the Bond has started, thus elongating the Sovereign Yield Curve (which serves as a reference for pricing other securities and loans), to 30 years.</a:t>
            </a:r>
            <a:endParaRPr lang="en-US" sz="1600" dirty="0">
              <a:latin typeface="Tahoma" panose="020B0604030504040204" pitchFamily="34" charset="0"/>
              <a:ea typeface="Tahoma" panose="020B0604030504040204" pitchFamily="34" charset="0"/>
              <a:cs typeface="Tahoma" panose="020B0604030504040204" pitchFamily="34" charset="0"/>
            </a:endParaRPr>
          </a:p>
          <a:p>
            <a:pPr lvl="1" algn="just"/>
            <a:endParaRPr lang="en-US" sz="1600" dirty="0">
              <a:latin typeface="Adobe Devanagari" panose="02040503050201020203" pitchFamily="18" charset="0"/>
              <a:cs typeface="Adobe Devanagari" panose="02040503050201020203" pitchFamily="18" charset="0"/>
            </a:endParaRPr>
          </a:p>
          <a:p>
            <a:pPr marL="285750" indent="-285750" algn="just">
              <a:buFont typeface="Wingdings" panose="05000000000000000000" pitchFamily="2" charset="2"/>
              <a:buChar char="v"/>
            </a:pPr>
            <a:endParaRPr lang="en-US" sz="1600" dirty="0">
              <a:latin typeface="Adobe Devanagari" panose="02040503050201020203" pitchFamily="18" charset="0"/>
              <a:cs typeface="Adobe Devanagari" panose="02040503050201020203" pitchFamily="18" charset="0"/>
            </a:endParaRPr>
          </a:p>
          <a:p>
            <a:endParaRPr lang="en-US" sz="800" b="1" dirty="0">
              <a:latin typeface="Adobe Devanagari" panose="02040503050201020203" pitchFamily="18" charset="0"/>
              <a:cs typeface="Adobe Devanagari" panose="02040503050201020203" pitchFamily="18" charset="0"/>
            </a:endParaRPr>
          </a:p>
        </p:txBody>
      </p:sp>
      <p:sp>
        <p:nvSpPr>
          <p:cNvPr id="3" name="TextBox 2">
            <a:extLst>
              <a:ext uri="{FF2B5EF4-FFF2-40B4-BE49-F238E27FC236}">
                <a16:creationId xmlns:a16="http://schemas.microsoft.com/office/drawing/2014/main" xmlns="" id="{3435742D-7C40-4E06-8DD1-330B49B15605}"/>
              </a:ext>
            </a:extLst>
          </p:cNvPr>
          <p:cNvSpPr txBox="1"/>
          <p:nvPr/>
        </p:nvSpPr>
        <p:spPr>
          <a:xfrm flipH="1">
            <a:off x="2476094" y="1601651"/>
            <a:ext cx="7063027" cy="1015663"/>
          </a:xfrm>
          <a:prstGeom prst="rect">
            <a:avLst/>
          </a:prstGeom>
          <a:noFill/>
        </p:spPr>
        <p:txBody>
          <a:bodyPr wrap="square" rtlCol="0">
            <a:spAutoFit/>
          </a:bodyPr>
          <a:lstStyle/>
          <a:p>
            <a:pPr algn="ctr"/>
            <a:r>
              <a:rPr lang="en-US" sz="2400" b="1" dirty="0">
                <a:solidFill>
                  <a:srgbClr val="C00000"/>
                </a:solidFill>
                <a:effectLst>
                  <a:outerShdw blurRad="38100" dist="38100" dir="2700000" algn="tl">
                    <a:srgbClr val="000000">
                      <a:alpha val="43137"/>
                    </a:srgbClr>
                  </a:outerShdw>
                </a:effectLst>
                <a:latin typeface="Adobe Devanagari" panose="02040503050201020203"/>
              </a:rPr>
              <a:t> </a:t>
            </a:r>
            <a:r>
              <a:rPr lang="en-US" b="1" dirty="0">
                <a:solidFill>
                  <a:srgbClr val="C000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Important Developments with Implication on Capital Market Activities from the Last CMC Meeting</a:t>
            </a:r>
          </a:p>
          <a:p>
            <a:pPr algn="ctr"/>
            <a:endParaRPr lang="en-US" b="1" dirty="0">
              <a:solidFill>
                <a:srgbClr val="C000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27603945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4FAB73BC-B049-4115-A692-8D63A059BFB8}" type="slidenum">
              <a:rPr lang="en-US" smtClean="0"/>
              <a:pPr/>
              <a:t>5</a:t>
            </a:fld>
            <a:endParaRPr lang="en-US" dirty="0"/>
          </a:p>
        </p:txBody>
      </p:sp>
      <p:sp>
        <p:nvSpPr>
          <p:cNvPr id="5" name="TextBox 4"/>
          <p:cNvSpPr txBox="1"/>
          <p:nvPr/>
        </p:nvSpPr>
        <p:spPr>
          <a:xfrm flipH="1">
            <a:off x="661417" y="1159934"/>
            <a:ext cx="10692383" cy="5724644"/>
          </a:xfrm>
          <a:prstGeom prst="rect">
            <a:avLst/>
          </a:prstGeom>
          <a:noFill/>
        </p:spPr>
        <p:txBody>
          <a:bodyPr wrap="square" rtlCol="0">
            <a:spAutoFit/>
          </a:bodyPr>
          <a:lstStyle/>
          <a:p>
            <a:pPr algn="just"/>
            <a:endParaRPr lang="en-US" sz="1400" b="1" dirty="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endParaRPr>
          </a:p>
          <a:p>
            <a:pPr algn="just"/>
            <a:endParaRPr lang="en-US" sz="1400" b="1" dirty="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endParaRPr>
          </a:p>
          <a:p>
            <a:pPr algn="just"/>
            <a:endParaRPr lang="en-US" sz="1400" b="1" dirty="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endParaRPr>
          </a:p>
          <a:p>
            <a:pPr algn="just"/>
            <a:endParaRPr lang="en-US" sz="1400" b="1" dirty="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endParaRPr>
          </a:p>
          <a:p>
            <a:pPr algn="just"/>
            <a:endParaRPr lang="en-US" sz="1400" b="1" dirty="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endParaRPr>
          </a:p>
          <a:p>
            <a:pPr marL="285750" indent="-285750" algn="just">
              <a:buFont typeface="Arial" panose="020B0604020202020204" pitchFamily="34" charset="0"/>
              <a:buChar char="•"/>
            </a:pPr>
            <a:r>
              <a:rPr lang="en-US" sz="1600" dirty="0">
                <a:latin typeface="Tahoma" panose="020B0604030504040204" pitchFamily="34" charset="0"/>
                <a:ea typeface="Tahoma" panose="020B0604030504040204" pitchFamily="34" charset="0"/>
                <a:cs typeface="Tahoma" panose="020B0604030504040204" pitchFamily="34" charset="0"/>
              </a:rPr>
              <a:t>The Issuance of Securities in the Domestic Capital Market is to meet the FGN’s financing needs as provided in the 2019 Appropriation Act. The securities issued offer investors safe investment outlet for their funds and increases the volume available for trading in the secondary market.</a:t>
            </a:r>
          </a:p>
          <a:p>
            <a:pPr marL="285750" indent="-285750" algn="just">
              <a:buFont typeface="Arial" panose="020B0604020202020204" pitchFamily="34" charset="0"/>
              <a:buChar char="•"/>
            </a:pPr>
            <a:endParaRPr lang="en-US" sz="1600" dirty="0">
              <a:latin typeface="Tahoma" panose="020B0604030504040204" pitchFamily="34" charset="0"/>
              <a:ea typeface="Tahoma" panose="020B0604030504040204" pitchFamily="34" charset="0"/>
              <a:cs typeface="Tahoma" panose="020B0604030504040204" pitchFamily="34" charset="0"/>
            </a:endParaRPr>
          </a:p>
          <a:p>
            <a:pPr marL="285750" indent="-285750" algn="just">
              <a:buFont typeface="Arial" panose="020B0604020202020204" pitchFamily="34" charset="0"/>
              <a:buChar char="•"/>
            </a:pPr>
            <a:r>
              <a:rPr lang="en-US" sz="1600" dirty="0">
                <a:latin typeface="Tahoma" panose="020B0604030504040204" pitchFamily="34" charset="0"/>
                <a:ea typeface="Tahoma" panose="020B0604030504040204" pitchFamily="34" charset="0"/>
                <a:cs typeface="Tahoma" panose="020B0604030504040204" pitchFamily="34" charset="0"/>
              </a:rPr>
              <a:t>The Listing of the Eurobonds will further deepen the Domestic Capital Market.</a:t>
            </a:r>
          </a:p>
          <a:p>
            <a:pPr marL="285750" indent="-285750" algn="just">
              <a:buFont typeface="Arial" panose="020B0604020202020204" pitchFamily="34" charset="0"/>
              <a:buChar char="•"/>
            </a:pPr>
            <a:endParaRPr lang="en-US" sz="1600" dirty="0">
              <a:latin typeface="Tahoma" panose="020B0604030504040204" pitchFamily="34" charset="0"/>
              <a:ea typeface="Tahoma" panose="020B0604030504040204" pitchFamily="34" charset="0"/>
              <a:cs typeface="Tahoma" panose="020B0604030504040204" pitchFamily="34" charset="0"/>
            </a:endParaRPr>
          </a:p>
          <a:p>
            <a:pPr marL="285750" indent="-285750" algn="just">
              <a:buFont typeface="Arial" panose="020B0604020202020204" pitchFamily="34" charset="0"/>
              <a:buChar char="•"/>
            </a:pPr>
            <a:r>
              <a:rPr lang="en-US" sz="1600" dirty="0">
                <a:latin typeface="Tahoma" panose="020B0604030504040204" pitchFamily="34" charset="0"/>
                <a:ea typeface="Tahoma" panose="020B0604030504040204" pitchFamily="34" charset="0"/>
                <a:cs typeface="Tahoma" panose="020B0604030504040204" pitchFamily="34" charset="0"/>
              </a:rPr>
              <a:t>The Green Bond Issuance, which is the second time a sovereign Green Bond has been issued contributes to the diversity of products in the domestic capital market while also offering an appropriate security to investors with a preference for sustainable financing. For the FGN, it further enables the achievement of its targets under the Paris Club Agreement on Climate Change </a:t>
            </a:r>
            <a:r>
              <a:rPr lang="en-US" sz="1600" dirty="0" smtClean="0">
                <a:latin typeface="Tahoma" panose="020B0604030504040204" pitchFamily="34" charset="0"/>
                <a:ea typeface="Tahoma" panose="020B0604030504040204" pitchFamily="34" charset="0"/>
                <a:cs typeface="Tahoma" panose="020B0604030504040204" pitchFamily="34" charset="0"/>
              </a:rPr>
              <a:t>as the proceeds are being used for developing </a:t>
            </a:r>
            <a:r>
              <a:rPr lang="en-US" sz="1600" dirty="0">
                <a:latin typeface="Tahoma" panose="020B0604030504040204" pitchFamily="34" charset="0"/>
                <a:ea typeface="Tahoma" panose="020B0604030504040204" pitchFamily="34" charset="0"/>
                <a:cs typeface="Tahoma" panose="020B0604030504040204" pitchFamily="34" charset="0"/>
              </a:rPr>
              <a:t>projects in Irrigation, Afforestation and Ecological Restoration. </a:t>
            </a:r>
          </a:p>
          <a:p>
            <a:pPr marL="285750" indent="-285750" algn="just">
              <a:buFont typeface="Arial" panose="020B0604020202020204" pitchFamily="34" charset="0"/>
              <a:buChar char="•"/>
            </a:pPr>
            <a:endParaRPr lang="en-US" sz="1600" dirty="0">
              <a:latin typeface="Tahoma" panose="020B0604030504040204" pitchFamily="34" charset="0"/>
              <a:ea typeface="Tahoma" panose="020B0604030504040204" pitchFamily="34" charset="0"/>
              <a:cs typeface="Tahoma" panose="020B0604030504040204" pitchFamily="34" charset="0"/>
            </a:endParaRPr>
          </a:p>
          <a:p>
            <a:pPr marL="285750" indent="-285750" algn="just">
              <a:buFont typeface="Arial" panose="020B0604020202020204" pitchFamily="34" charset="0"/>
              <a:buChar char="•"/>
            </a:pPr>
            <a:r>
              <a:rPr lang="en-US" sz="1600" dirty="0">
                <a:latin typeface="Tahoma" panose="020B0604030504040204" pitchFamily="34" charset="0"/>
                <a:ea typeface="Tahoma" panose="020B0604030504040204" pitchFamily="34" charset="0"/>
                <a:cs typeface="Tahoma" panose="020B0604030504040204" pitchFamily="34" charset="0"/>
              </a:rPr>
              <a:t>The introduction of 30-yr FGN Bond was done to extend the Yield Curve, further lengthen the maturity profile of the debt portfolio, and in particular, to provide investment outlets to the Annuity sub-sector of the Pension and Insurance industries.</a:t>
            </a:r>
          </a:p>
          <a:p>
            <a:pPr marL="285750" indent="-285750" algn="just">
              <a:buFont typeface="Arial" panose="020B0604020202020204" pitchFamily="34" charset="0"/>
              <a:buChar char="•"/>
            </a:pPr>
            <a:endParaRPr lang="en-US" sz="1600" dirty="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endParaRPr>
          </a:p>
          <a:p>
            <a:pPr marL="285750" indent="-285750" algn="just">
              <a:buFont typeface="Arial" panose="020B0604020202020204" pitchFamily="34" charset="0"/>
              <a:buChar char="•"/>
            </a:pPr>
            <a:endParaRPr lang="en-US" sz="1600" dirty="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endParaRPr>
          </a:p>
          <a:p>
            <a:pPr marL="285750" indent="-285750" algn="just">
              <a:buFont typeface="Wingdings" panose="05000000000000000000" pitchFamily="2" charset="2"/>
              <a:buChar char="v"/>
            </a:pPr>
            <a:endParaRPr lang="en-US" sz="1600" dirty="0">
              <a:latin typeface="Tahoma" panose="020B0604030504040204" pitchFamily="34" charset="0"/>
              <a:ea typeface="Tahoma" panose="020B0604030504040204" pitchFamily="34" charset="0"/>
              <a:cs typeface="Tahoma" panose="020B0604030504040204" pitchFamily="34" charset="0"/>
            </a:endParaRPr>
          </a:p>
          <a:p>
            <a:endParaRPr lang="en-US" sz="800" b="1" dirty="0">
              <a:latin typeface="Adobe Devanagari" panose="02040503050201020203" pitchFamily="18" charset="0"/>
              <a:cs typeface="Adobe Devanagari" panose="02040503050201020203" pitchFamily="18" charset="0"/>
            </a:endParaRPr>
          </a:p>
        </p:txBody>
      </p:sp>
      <p:sp>
        <p:nvSpPr>
          <p:cNvPr id="3" name="TextBox 2">
            <a:extLst>
              <a:ext uri="{FF2B5EF4-FFF2-40B4-BE49-F238E27FC236}">
                <a16:creationId xmlns:a16="http://schemas.microsoft.com/office/drawing/2014/main" xmlns="" id="{3435742D-7C40-4E06-8DD1-330B49B15605}"/>
              </a:ext>
            </a:extLst>
          </p:cNvPr>
          <p:cNvSpPr txBox="1"/>
          <p:nvPr/>
        </p:nvSpPr>
        <p:spPr>
          <a:xfrm flipH="1">
            <a:off x="1322022" y="1601652"/>
            <a:ext cx="8780444" cy="461665"/>
          </a:xfrm>
          <a:prstGeom prst="rect">
            <a:avLst/>
          </a:prstGeom>
          <a:noFill/>
        </p:spPr>
        <p:txBody>
          <a:bodyPr wrap="square" rtlCol="0">
            <a:spAutoFit/>
          </a:bodyPr>
          <a:lstStyle/>
          <a:p>
            <a:pPr algn="ctr"/>
            <a:r>
              <a:rPr lang="en-US" sz="2400" b="1" dirty="0">
                <a:solidFill>
                  <a:srgbClr val="C00000"/>
                </a:solidFill>
                <a:effectLst>
                  <a:outerShdw blurRad="38100" dist="38100" dir="2700000" algn="tl">
                    <a:srgbClr val="000000">
                      <a:alpha val="43137"/>
                    </a:srgbClr>
                  </a:outerShdw>
                </a:effectLst>
                <a:latin typeface="Adobe Devanagari" panose="02040503050201020203"/>
              </a:rPr>
              <a:t> </a:t>
            </a:r>
            <a:r>
              <a:rPr lang="en-US" sz="2400" b="1" dirty="0">
                <a:solidFill>
                  <a:srgbClr val="C000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Factors Responsible for the Developments</a:t>
            </a:r>
          </a:p>
        </p:txBody>
      </p:sp>
    </p:spTree>
    <p:extLst>
      <p:ext uri="{BB962C8B-B14F-4D97-AF65-F5344CB8AC3E}">
        <p14:creationId xmlns:p14="http://schemas.microsoft.com/office/powerpoint/2010/main" val="7604071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4FAB73BC-B049-4115-A692-8D63A059BFB8}" type="slidenum">
              <a:rPr lang="en-US" smtClean="0"/>
              <a:pPr/>
              <a:t>6</a:t>
            </a:fld>
            <a:endParaRPr lang="en-US" dirty="0"/>
          </a:p>
        </p:txBody>
      </p:sp>
      <p:sp>
        <p:nvSpPr>
          <p:cNvPr id="5" name="TextBox 4"/>
          <p:cNvSpPr txBox="1"/>
          <p:nvPr/>
        </p:nvSpPr>
        <p:spPr>
          <a:xfrm flipH="1">
            <a:off x="661417" y="1159934"/>
            <a:ext cx="10692383" cy="4862870"/>
          </a:xfrm>
          <a:prstGeom prst="rect">
            <a:avLst/>
          </a:prstGeom>
          <a:noFill/>
        </p:spPr>
        <p:txBody>
          <a:bodyPr wrap="square" rtlCol="0">
            <a:spAutoFit/>
          </a:bodyPr>
          <a:lstStyle/>
          <a:p>
            <a:pPr algn="just"/>
            <a:endParaRPr lang="en-US" sz="1400" b="1" dirty="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endParaRPr>
          </a:p>
          <a:p>
            <a:pPr algn="just"/>
            <a:endParaRPr lang="en-US" sz="1400" b="1" dirty="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endParaRPr>
          </a:p>
          <a:p>
            <a:pPr algn="just"/>
            <a:endParaRPr lang="en-US" sz="1400" b="1" dirty="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endParaRPr>
          </a:p>
          <a:p>
            <a:pPr algn="just"/>
            <a:endParaRPr lang="en-US" sz="1400" b="1" dirty="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endParaRPr>
          </a:p>
          <a:p>
            <a:pPr algn="just"/>
            <a:endParaRPr lang="en-US" sz="1400" b="1" dirty="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endParaRPr>
          </a:p>
          <a:p>
            <a:pPr marL="285750" indent="-285750" algn="just">
              <a:buFont typeface="Arial" panose="020B0604020202020204" pitchFamily="34" charset="0"/>
              <a:buChar char="•"/>
            </a:pPr>
            <a:r>
              <a:rPr lang="en-US" dirty="0">
                <a:latin typeface="Tahoma" panose="020B0604030504040204" pitchFamily="34" charset="0"/>
                <a:ea typeface="Tahoma" panose="020B0604030504040204" pitchFamily="34" charset="0"/>
                <a:cs typeface="Tahoma" panose="020B0604030504040204" pitchFamily="34" charset="0"/>
              </a:rPr>
              <a:t>The DMO has continued to structure its Issuance </a:t>
            </a:r>
            <a:r>
              <a:rPr lang="en-US" dirty="0" err="1">
                <a:latin typeface="Tahoma" panose="020B0604030504040204" pitchFamily="34" charset="0"/>
                <a:ea typeface="Tahoma" panose="020B0604030504040204" pitchFamily="34" charset="0"/>
                <a:cs typeface="Tahoma" panose="020B0604030504040204" pitchFamily="34" charset="0"/>
              </a:rPr>
              <a:t>programme</a:t>
            </a:r>
            <a:r>
              <a:rPr lang="en-US" dirty="0">
                <a:latin typeface="Tahoma" panose="020B0604030504040204" pitchFamily="34" charset="0"/>
                <a:ea typeface="Tahoma" panose="020B0604030504040204" pitchFamily="34" charset="0"/>
                <a:cs typeface="Tahoma" panose="020B0604030504040204" pitchFamily="34" charset="0"/>
              </a:rPr>
              <a:t> to, among others, ensure that the Government borrows at reasonable cost, as well as to sustain its developmental role in the domestic debt market.</a:t>
            </a:r>
          </a:p>
          <a:p>
            <a:pPr algn="just"/>
            <a:endParaRPr lang="en-US" dirty="0">
              <a:latin typeface="Tahoma" panose="020B0604030504040204" pitchFamily="34" charset="0"/>
              <a:ea typeface="Tahoma" panose="020B0604030504040204" pitchFamily="34" charset="0"/>
              <a:cs typeface="Tahoma" panose="020B0604030504040204" pitchFamily="34" charset="0"/>
            </a:endParaRPr>
          </a:p>
          <a:p>
            <a:pPr marL="285750" indent="-285750" algn="just">
              <a:buFont typeface="Arial" panose="020B0604020202020204" pitchFamily="34" charset="0"/>
              <a:buChar char="•"/>
            </a:pPr>
            <a:r>
              <a:rPr lang="en-US" dirty="0">
                <a:latin typeface="Tahoma" panose="020B0604030504040204" pitchFamily="34" charset="0"/>
                <a:ea typeface="Tahoma" panose="020B0604030504040204" pitchFamily="34" charset="0"/>
                <a:cs typeface="Tahoma" panose="020B0604030504040204" pitchFamily="34" charset="0"/>
              </a:rPr>
              <a:t>No major challenges were experienced in Q2 2019 as demand for securities issued was high and Interest Rates remained at slightly lower levels when compared to H2, 2018.</a:t>
            </a:r>
          </a:p>
          <a:p>
            <a:pPr marL="285750" indent="-285750" algn="just">
              <a:buFont typeface="Arial" panose="020B0604020202020204" pitchFamily="34" charset="0"/>
              <a:buChar char="•"/>
            </a:pPr>
            <a:endParaRPr lang="en-US" dirty="0">
              <a:latin typeface="Tahoma" panose="020B0604030504040204" pitchFamily="34" charset="0"/>
              <a:ea typeface="Tahoma" panose="020B0604030504040204" pitchFamily="34" charset="0"/>
              <a:cs typeface="Tahoma" panose="020B0604030504040204" pitchFamily="34" charset="0"/>
            </a:endParaRPr>
          </a:p>
          <a:p>
            <a:pPr marL="285750" indent="-285750" algn="just">
              <a:buFont typeface="Arial" panose="020B0604020202020204" pitchFamily="34" charset="0"/>
              <a:buChar char="•"/>
            </a:pPr>
            <a:endParaRPr lang="en-US" dirty="0">
              <a:latin typeface="Tahoma" panose="020B0604030504040204" pitchFamily="34" charset="0"/>
              <a:ea typeface="Tahoma" panose="020B0604030504040204" pitchFamily="34" charset="0"/>
              <a:cs typeface="Tahoma" panose="020B0604030504040204" pitchFamily="34" charset="0"/>
            </a:endParaRPr>
          </a:p>
          <a:p>
            <a:pPr marL="285750" indent="-285750" algn="just">
              <a:buFont typeface="Arial" panose="020B0604020202020204" pitchFamily="34" charset="0"/>
              <a:buChar char="•"/>
            </a:pPr>
            <a:endParaRPr lang="en-US" dirty="0">
              <a:latin typeface="Tahoma" panose="020B0604030504040204" pitchFamily="34" charset="0"/>
              <a:ea typeface="Tahoma" panose="020B0604030504040204" pitchFamily="34" charset="0"/>
              <a:cs typeface="Tahoma" panose="020B0604030504040204" pitchFamily="34" charset="0"/>
            </a:endParaRPr>
          </a:p>
          <a:p>
            <a:pPr marL="285750" indent="-285750" algn="just">
              <a:buFont typeface="Arial" panose="020B0604020202020204" pitchFamily="34" charset="0"/>
              <a:buChar char="•"/>
            </a:pPr>
            <a:endParaRPr lang="en-US" dirty="0">
              <a:latin typeface="Tahoma" panose="020B0604030504040204" pitchFamily="34" charset="0"/>
              <a:ea typeface="Tahoma" panose="020B0604030504040204" pitchFamily="34" charset="0"/>
              <a:cs typeface="Tahoma" panose="020B0604030504040204" pitchFamily="34" charset="0"/>
            </a:endParaRPr>
          </a:p>
          <a:p>
            <a:pPr lvl="1" algn="just"/>
            <a:endParaRPr lang="en-US" sz="2000" dirty="0">
              <a:latin typeface="Adobe Devanagari" panose="02040503050201020203" pitchFamily="18" charset="0"/>
              <a:cs typeface="Adobe Devanagari" panose="02040503050201020203" pitchFamily="18" charset="0"/>
            </a:endParaRPr>
          </a:p>
          <a:p>
            <a:pPr lvl="1" algn="just"/>
            <a:endParaRPr lang="en-US" sz="1600" dirty="0">
              <a:latin typeface="Adobe Devanagari" panose="02040503050201020203" pitchFamily="18" charset="0"/>
              <a:cs typeface="Adobe Devanagari" panose="02040503050201020203" pitchFamily="18" charset="0"/>
            </a:endParaRPr>
          </a:p>
          <a:p>
            <a:pPr marL="285750" indent="-285750" algn="just">
              <a:buFont typeface="Wingdings" panose="05000000000000000000" pitchFamily="2" charset="2"/>
              <a:buChar char="v"/>
            </a:pPr>
            <a:endParaRPr lang="en-US" sz="1600" dirty="0">
              <a:latin typeface="Adobe Devanagari" panose="02040503050201020203" pitchFamily="18" charset="0"/>
              <a:cs typeface="Adobe Devanagari" panose="02040503050201020203" pitchFamily="18" charset="0"/>
            </a:endParaRPr>
          </a:p>
          <a:p>
            <a:endParaRPr lang="en-US" sz="800" b="1" dirty="0">
              <a:latin typeface="Adobe Devanagari" panose="02040503050201020203" pitchFamily="18" charset="0"/>
              <a:cs typeface="Adobe Devanagari" panose="02040503050201020203" pitchFamily="18" charset="0"/>
            </a:endParaRPr>
          </a:p>
        </p:txBody>
      </p:sp>
      <p:sp>
        <p:nvSpPr>
          <p:cNvPr id="3" name="TextBox 2">
            <a:extLst>
              <a:ext uri="{FF2B5EF4-FFF2-40B4-BE49-F238E27FC236}">
                <a16:creationId xmlns:a16="http://schemas.microsoft.com/office/drawing/2014/main" xmlns="" id="{3435742D-7C40-4E06-8DD1-330B49B15605}"/>
              </a:ext>
            </a:extLst>
          </p:cNvPr>
          <p:cNvSpPr txBox="1"/>
          <p:nvPr/>
        </p:nvSpPr>
        <p:spPr>
          <a:xfrm flipH="1">
            <a:off x="838200" y="1678770"/>
            <a:ext cx="10266801" cy="461665"/>
          </a:xfrm>
          <a:prstGeom prst="rect">
            <a:avLst/>
          </a:prstGeom>
          <a:noFill/>
        </p:spPr>
        <p:txBody>
          <a:bodyPr wrap="square" rtlCol="0">
            <a:spAutoFit/>
          </a:bodyPr>
          <a:lstStyle/>
          <a:p>
            <a:pPr algn="ctr"/>
            <a:r>
              <a:rPr lang="en-US" sz="2400" b="1">
                <a:solidFill>
                  <a:srgbClr val="C000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Challenges/Steps </a:t>
            </a:r>
            <a:r>
              <a:rPr lang="en-US" sz="2400" b="1" dirty="0">
                <a:solidFill>
                  <a:srgbClr val="C000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taken</a:t>
            </a:r>
          </a:p>
        </p:txBody>
      </p:sp>
    </p:spTree>
    <p:extLst>
      <p:ext uri="{BB962C8B-B14F-4D97-AF65-F5344CB8AC3E}">
        <p14:creationId xmlns:p14="http://schemas.microsoft.com/office/powerpoint/2010/main" val="21630771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xmlns="" id="{A558F133-D814-4D29-AA61-92746B22A2A9}"/>
              </a:ext>
            </a:extLst>
          </p:cNvPr>
          <p:cNvSpPr>
            <a:spLocks noGrp="1"/>
          </p:cNvSpPr>
          <p:nvPr>
            <p:ph type="sldNum" sz="quarter" idx="12"/>
          </p:nvPr>
        </p:nvSpPr>
        <p:spPr/>
        <p:txBody>
          <a:bodyPr/>
          <a:lstStyle/>
          <a:p>
            <a:fld id="{4FAB73BC-B049-4115-A692-8D63A059BFB8}" type="slidenum">
              <a:rPr lang="en-US" smtClean="0"/>
              <a:pPr/>
              <a:t>7</a:t>
            </a:fld>
            <a:endParaRPr lang="en-US" dirty="0"/>
          </a:p>
        </p:txBody>
      </p:sp>
      <p:sp>
        <p:nvSpPr>
          <p:cNvPr id="3" name="TextBox 2">
            <a:extLst>
              <a:ext uri="{FF2B5EF4-FFF2-40B4-BE49-F238E27FC236}">
                <a16:creationId xmlns:a16="http://schemas.microsoft.com/office/drawing/2014/main" xmlns="" id="{7868D56C-9AC5-493B-A9D6-AE095D5817CE}"/>
              </a:ext>
            </a:extLst>
          </p:cNvPr>
          <p:cNvSpPr txBox="1"/>
          <p:nvPr/>
        </p:nvSpPr>
        <p:spPr>
          <a:xfrm>
            <a:off x="2985571" y="1839817"/>
            <a:ext cx="5277080" cy="461665"/>
          </a:xfrm>
          <a:prstGeom prst="rect">
            <a:avLst/>
          </a:prstGeom>
          <a:noFill/>
        </p:spPr>
        <p:txBody>
          <a:bodyPr wrap="square" rtlCol="0">
            <a:spAutoFit/>
          </a:bodyPr>
          <a:lstStyle/>
          <a:p>
            <a:pPr algn="ctr"/>
            <a:r>
              <a:rPr lang="en-US" sz="2400" b="1" dirty="0">
                <a:solidFill>
                  <a:srgbClr val="C00000"/>
                </a:solidFill>
                <a:latin typeface="Tahoma" panose="020B0604030504040204" pitchFamily="34" charset="0"/>
                <a:ea typeface="Tahoma" panose="020B0604030504040204" pitchFamily="34" charset="0"/>
                <a:cs typeface="Tahoma" panose="020B0604030504040204" pitchFamily="34" charset="0"/>
              </a:rPr>
              <a:t>Issue for CMC Deliberation</a:t>
            </a:r>
          </a:p>
        </p:txBody>
      </p:sp>
      <p:sp>
        <p:nvSpPr>
          <p:cNvPr id="4" name="TextBox 3">
            <a:extLst>
              <a:ext uri="{FF2B5EF4-FFF2-40B4-BE49-F238E27FC236}">
                <a16:creationId xmlns:a16="http://schemas.microsoft.com/office/drawing/2014/main" xmlns="" id="{ADCE4E54-F399-40A2-82FA-3B7E47F59BF0}"/>
              </a:ext>
            </a:extLst>
          </p:cNvPr>
          <p:cNvSpPr txBox="1"/>
          <p:nvPr/>
        </p:nvSpPr>
        <p:spPr>
          <a:xfrm>
            <a:off x="1784733" y="2401677"/>
            <a:ext cx="9121966" cy="400110"/>
          </a:xfrm>
          <a:prstGeom prst="rect">
            <a:avLst/>
          </a:prstGeom>
          <a:noFill/>
        </p:spPr>
        <p:txBody>
          <a:bodyPr wrap="square" rtlCol="0">
            <a:spAutoFit/>
          </a:bodyPr>
          <a:lstStyle/>
          <a:p>
            <a:pPr marL="285750" indent="-285750">
              <a:buFont typeface="Arial" panose="020B0604020202020204" pitchFamily="34" charset="0"/>
              <a:buChar char="•"/>
            </a:pPr>
            <a:r>
              <a:rPr lang="en-US" sz="2000" dirty="0">
                <a:latin typeface="Tahoma" panose="020B0604030504040204" pitchFamily="34" charset="0"/>
                <a:ea typeface="Tahoma" panose="020B0604030504040204" pitchFamily="34" charset="0"/>
                <a:cs typeface="Tahoma" panose="020B0604030504040204" pitchFamily="34" charset="0"/>
              </a:rPr>
              <a:t>CMC needs to prioritize the mobilisation of funds into the capital market.</a:t>
            </a:r>
          </a:p>
        </p:txBody>
      </p:sp>
    </p:spTree>
    <p:extLst>
      <p:ext uri="{BB962C8B-B14F-4D97-AF65-F5344CB8AC3E}">
        <p14:creationId xmlns:p14="http://schemas.microsoft.com/office/powerpoint/2010/main" val="14798931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4FAB73BC-B049-4115-A692-8D63A059BFB8}" type="slidenum">
              <a:rPr lang="en-US" smtClean="0"/>
              <a:pPr/>
              <a:t>8</a:t>
            </a:fld>
            <a:endParaRPr lang="en-US" dirty="0"/>
          </a:p>
        </p:txBody>
      </p:sp>
      <p:sp>
        <p:nvSpPr>
          <p:cNvPr id="5" name="TextBox 4"/>
          <p:cNvSpPr txBox="1"/>
          <p:nvPr/>
        </p:nvSpPr>
        <p:spPr>
          <a:xfrm flipH="1">
            <a:off x="3029297" y="1180407"/>
            <a:ext cx="6133405" cy="2585323"/>
          </a:xfrm>
          <a:prstGeom prst="rect">
            <a:avLst/>
          </a:prstGeom>
          <a:noFill/>
        </p:spPr>
        <p:txBody>
          <a:bodyPr wrap="square" rtlCol="0">
            <a:spAutoFit/>
          </a:bodyPr>
          <a:lstStyle/>
          <a:p>
            <a:pPr algn="ctr"/>
            <a:r>
              <a:rPr lang="en-US" sz="4800" b="1" dirty="0">
                <a:latin typeface="Adobe Devanagari" panose="02040503050201020203" pitchFamily="18" charset="0"/>
                <a:cs typeface="Adobe Devanagari" panose="02040503050201020203" pitchFamily="18" charset="0"/>
              </a:rPr>
              <a:t>                                     </a:t>
            </a:r>
          </a:p>
          <a:p>
            <a:pPr algn="ctr"/>
            <a:endParaRPr lang="en-US" sz="4800" b="1" dirty="0">
              <a:latin typeface="Adobe Devanagari" panose="02040503050201020203" pitchFamily="18" charset="0"/>
              <a:cs typeface="Adobe Devanagari" panose="02040503050201020203" pitchFamily="18" charset="0"/>
            </a:endParaRPr>
          </a:p>
          <a:p>
            <a:pPr algn="ctr"/>
            <a:r>
              <a:rPr lang="en-US" sz="6600" b="1" dirty="0">
                <a:latin typeface="Adobe Devanagari" panose="02040503050201020203" pitchFamily="18" charset="0"/>
                <a:cs typeface="Adobe Devanagari" panose="02040503050201020203" pitchFamily="18" charset="0"/>
              </a:rPr>
              <a:t>Thank you</a:t>
            </a:r>
            <a:endParaRPr lang="en-US" sz="6600" b="1" dirty="0">
              <a:solidFill>
                <a:srgbClr val="00B050"/>
              </a:solidFill>
              <a:latin typeface="Adobe Devanagari" panose="02040503050201020203" pitchFamily="18" charset="0"/>
              <a:cs typeface="Adobe Devanagari" panose="02040503050201020203" pitchFamily="18" charset="0"/>
            </a:endParaRPr>
          </a:p>
        </p:txBody>
      </p:sp>
    </p:spTree>
    <p:extLst>
      <p:ext uri="{BB962C8B-B14F-4D97-AF65-F5344CB8AC3E}">
        <p14:creationId xmlns:p14="http://schemas.microsoft.com/office/powerpoint/2010/main" val="398470876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62A649EF09A28C419FC4FB073F3088B3" ma:contentTypeVersion="0" ma:contentTypeDescription="Create a new document." ma:contentTypeScope="" ma:versionID="7ead9473f3cfbda87d465692156f96c2">
  <xsd:schema xmlns:xsd="http://www.w3.org/2001/XMLSchema" xmlns:xs="http://www.w3.org/2001/XMLSchema" xmlns:p="http://schemas.microsoft.com/office/2006/metadata/properties" xmlns:ns2="7cf93226-5a6c-4321-8347-aeea6eb88ecb" targetNamespace="http://schemas.microsoft.com/office/2006/metadata/properties" ma:root="true" ma:fieldsID="fc83d6248c608e60e517db00b6f9eec9" ns2:_="">
    <xsd:import namespace="7cf93226-5a6c-4321-8347-aeea6eb88ecb"/>
    <xsd:element name="properties">
      <xsd:complexType>
        <xsd:sequence>
          <xsd:element name="documentManagement">
            <xsd:complexType>
              <xsd:all>
                <xsd:element ref="ns2:_dlc_DocId" minOccurs="0"/>
                <xsd:element ref="ns2:_dlc_DocIdUrl" minOccurs="0"/>
                <xsd:element ref="ns2:_dlc_DocIdPersist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cf93226-5a6c-4321-8347-aeea6eb88ecb"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spe:Receivers xmlns:spe="http://schemas.microsoft.com/sharepoint/events">
  <Receiver>
    <Name>Document ID Generator</Name>
    <Synchronization>Synchronous</Synchronization>
    <Type>10001</Type>
    <SequenceNumber>1000</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10002</Type>
    <SequenceNumber>1001</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10004</Type>
    <SequenceNumber>1002</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10006</Type>
    <SequenceNumber>1003</SequenceNumber>
    <Assembly>Microsoft.Office.DocumentManagement, Version=14.0.0.0, Culture=neutral, PublicKeyToken=71e9bce111e9429c</Assembly>
    <Class>Microsoft.Office.DocumentManagement.Internal.DocIdHandler</Class>
    <Data/>
    <Filter/>
  </Receiver>
</spe:Receivers>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p:properties xmlns:p="http://schemas.microsoft.com/office/2006/metadata/properties" xmlns:xsi="http://www.w3.org/2001/XMLSchema-instance" xmlns:pc="http://schemas.microsoft.com/office/infopath/2007/PartnerControls">
  <documentManagement>
    <_dlc_DocId xmlns="7cf93226-5a6c-4321-8347-aeea6eb88ecb">WTP5TCCSXU25-9-1424</_dlc_DocId>
    <_dlc_DocIdUrl xmlns="7cf93226-5a6c-4321-8347-aeea6eb88ecb">
      <Url>http://dmoportal/mdd/_layouts/DocIdRedir.aspx?ID=WTP5TCCSXU25-9-1424</Url>
      <Description>WTP5TCCSXU25-9-1424</Description>
    </_dlc_DocIdUrl>
  </documentManagement>
</p:properties>
</file>

<file path=customXml/itemProps1.xml><?xml version="1.0" encoding="utf-8"?>
<ds:datastoreItem xmlns:ds="http://schemas.openxmlformats.org/officeDocument/2006/customXml" ds:itemID="{FB8DEA3E-A613-4082-81F1-8FD178A53AC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cf93226-5a6c-4321-8347-aeea6eb88ec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F075DBF2-77F4-4D4A-9ED2-5CDF5C79FDFD}">
  <ds:schemaRefs>
    <ds:schemaRef ds:uri="http://schemas.microsoft.com/sharepoint/events"/>
  </ds:schemaRefs>
</ds:datastoreItem>
</file>

<file path=customXml/itemProps3.xml><?xml version="1.0" encoding="utf-8"?>
<ds:datastoreItem xmlns:ds="http://schemas.openxmlformats.org/officeDocument/2006/customXml" ds:itemID="{6B32A113-1387-4258-9F1D-8A0FE80650EE}">
  <ds:schemaRefs>
    <ds:schemaRef ds:uri="http://schemas.microsoft.com/sharepoint/v3/contenttype/forms"/>
  </ds:schemaRefs>
</ds:datastoreItem>
</file>

<file path=customXml/itemProps4.xml><?xml version="1.0" encoding="utf-8"?>
<ds:datastoreItem xmlns:ds="http://schemas.openxmlformats.org/officeDocument/2006/customXml" ds:itemID="{4A2D3F8C-E71A-42F9-A2B1-06C26E6B68FF}">
  <ds:schemaRefs>
    <ds:schemaRef ds:uri="http://purl.org/dc/dcmitype/"/>
    <ds:schemaRef ds:uri="http://purl.org/dc/elements/1.1/"/>
    <ds:schemaRef ds:uri="http://purl.org/dc/terms/"/>
    <ds:schemaRef ds:uri="7cf93226-5a6c-4321-8347-aeea6eb88ecb"/>
    <ds:schemaRef ds:uri="http://schemas.microsoft.com/office/infopath/2007/PartnerControls"/>
    <ds:schemaRef ds:uri="http://schemas.microsoft.com/office/2006/documentManagement/types"/>
    <ds:schemaRef ds:uri="http://schemas.openxmlformats.org/package/2006/metadata/core-properties"/>
    <ds:schemaRef ds:uri="http://schemas.microsoft.com/office/2006/metadata/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
  <TotalTime>9664</TotalTime>
  <Words>826</Words>
  <Application>Microsoft Office PowerPoint</Application>
  <PresentationFormat>Widescreen</PresentationFormat>
  <Paragraphs>184</Paragraphs>
  <Slides>8</Slides>
  <Notes>5</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8</vt:i4>
      </vt:variant>
    </vt:vector>
  </HeadingPairs>
  <TitlesOfParts>
    <vt:vector size="18" baseType="lpstr">
      <vt:lpstr>Adobe Devanagari</vt:lpstr>
      <vt:lpstr>Arial</vt:lpstr>
      <vt:lpstr>Arial Narrow</vt:lpstr>
      <vt:lpstr>Baskerville Old Face</vt:lpstr>
      <vt:lpstr>Calibri</vt:lpstr>
      <vt:lpstr>Calibri Light</vt:lpstr>
      <vt:lpstr>Tahoma</vt:lpstr>
      <vt:lpstr>Times New Roman</vt:lpstr>
      <vt:lpstr>Wingdings</vt:lpstr>
      <vt:lpstr>Office Theme</vt:lpstr>
      <vt:lpstr>    Update on the Activities of Debt Management Office for H1, 2019</vt:lpstr>
      <vt:lpstr>Outline</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Financing and Investment Opportunities</dc:title>
  <dc:creator>SAM OKPO</dc:creator>
  <cp:lastModifiedBy>BOSE P. OLAFISOYE</cp:lastModifiedBy>
  <cp:revision>539</cp:revision>
  <cp:lastPrinted>2019-08-16T11:16:35Z</cp:lastPrinted>
  <dcterms:created xsi:type="dcterms:W3CDTF">2016-03-07T15:48:39Z</dcterms:created>
  <dcterms:modified xsi:type="dcterms:W3CDTF">2019-08-20T08:04:03Z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dlc_DocIdItemGuid">
    <vt:lpwstr>f79a40f7-3c39-4fed-a8a6-414b3864d80f</vt:lpwstr>
  </property>
  <property fmtid="{D5CDD505-2E9C-101B-9397-08002B2CF9AE}" pid="3" name="ContentTypeId">
    <vt:lpwstr>0x01010062A649EF09A28C419FC4FB073F3088B3</vt:lpwstr>
  </property>
</Properties>
</file>