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ed  Adamu" initials="AA" lastIdx="2" clrIdx="0">
    <p:extLst>
      <p:ext uri="{19B8F6BF-5375-455C-9EA6-DF929625EA0E}">
        <p15:presenceInfo xmlns:p15="http://schemas.microsoft.com/office/powerpoint/2012/main" userId="S-1-5-21-112143957-1099169068-3631117700-91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8" autoAdjust="0"/>
  </p:normalViewPr>
  <p:slideViewPr>
    <p:cSldViewPr snapToGrid="0" snapToObjects="1">
      <p:cViewPr varScale="1">
        <p:scale>
          <a:sx n="59" d="100"/>
          <a:sy n="59" d="100"/>
        </p:scale>
        <p:origin x="5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21373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UPDATE ON E-IPO COMMITTEE </a:t>
            </a:r>
            <a:endParaRPr lang="en-US" dirty="0">
              <a:cs typeface="Century Gothic"/>
            </a:endParaRPr>
          </a:p>
        </p:txBody>
      </p:sp>
      <p:pic>
        <p:nvPicPr>
          <p:cNvPr id="4" name="Picture 3" descr="SecLogoHiDefCrestAlone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5" y="2355970"/>
            <a:ext cx="3079219" cy="22675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348141" y="56909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799" y="4872171"/>
            <a:ext cx="758474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>
              <a:ln w="0"/>
              <a:solidFill>
                <a:schemeClr val="tx2">
                  <a:lumMod val="75000"/>
                </a:schemeClr>
              </a:solidFill>
              <a:cs typeface="Century Gothic"/>
            </a:endParaRPr>
          </a:p>
          <a:p>
            <a:pPr algn="ctr"/>
            <a:r>
              <a:rPr lang="en-US" b="1" i="1" dirty="0">
                <a:ln w="0"/>
                <a:solidFill>
                  <a:schemeClr val="tx2">
                    <a:lumMod val="75000"/>
                  </a:schemeClr>
                </a:solidFill>
                <a:cs typeface="Century Gothic"/>
              </a:rPr>
              <a:t>March 2019</a:t>
            </a:r>
            <a:endParaRPr lang="en-US" sz="1600" i="1" dirty="0">
              <a:ln w="0"/>
              <a:solidFill>
                <a:schemeClr val="tx2">
                  <a:lumMod val="75000"/>
                </a:schemeClr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05378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1546"/>
            <a:ext cx="8229600" cy="506461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The electronic Initial Public Offering (e-IPO) Committee was constituted on April 25, 2018;</a:t>
            </a:r>
          </a:p>
          <a:p>
            <a:pPr marL="0" indent="0" algn="just">
              <a:buNone/>
            </a:pPr>
            <a:endParaRPr lang="en-US" dirty="0"/>
          </a:p>
          <a:p>
            <a:pPr lvl="0" algn="just"/>
            <a:r>
              <a:rPr lang="en-US" dirty="0"/>
              <a:t>Chaired by Mr. Seyi Owoturo with representatives from:</a:t>
            </a:r>
          </a:p>
          <a:p>
            <a:pPr marL="0" lvl="0" indent="0" algn="just">
              <a:buNone/>
            </a:pPr>
            <a:endParaRPr lang="en-US" sz="1300" dirty="0"/>
          </a:p>
          <a:p>
            <a:pPr lvl="1" algn="just"/>
            <a:r>
              <a:rPr lang="en-US" dirty="0"/>
              <a:t>Association of Stockbroking Houses of Nigeria (ASHON)</a:t>
            </a:r>
          </a:p>
          <a:p>
            <a:pPr lvl="1" algn="just"/>
            <a:r>
              <a:rPr lang="en-US" dirty="0"/>
              <a:t>Association of Issuing Houses of Nigeria (AIHN)</a:t>
            </a:r>
          </a:p>
          <a:p>
            <a:pPr lvl="1" algn="just"/>
            <a:r>
              <a:rPr lang="en-US" dirty="0"/>
              <a:t>Fund Managers Association of Nigeria (FMAN)</a:t>
            </a:r>
          </a:p>
          <a:p>
            <a:pPr lvl="1" algn="just"/>
            <a:r>
              <a:rPr lang="en-US" dirty="0"/>
              <a:t>Institute of Capital Market Registrars (ICMR)</a:t>
            </a:r>
          </a:p>
          <a:p>
            <a:pPr lvl="1" algn="just"/>
            <a:r>
              <a:rPr lang="en-US" dirty="0"/>
              <a:t>Capital Market Solicitors’ Association (CMSA)</a:t>
            </a:r>
          </a:p>
          <a:p>
            <a:pPr lvl="1" algn="just"/>
            <a:r>
              <a:rPr lang="en-US" dirty="0"/>
              <a:t>Nigeria Inter-bank Settlement System (NIBSS)</a:t>
            </a:r>
          </a:p>
          <a:p>
            <a:pPr lvl="1" algn="just"/>
            <a:r>
              <a:rPr lang="en-US" dirty="0"/>
              <a:t>Nigeria Stock Exchange (NSE)</a:t>
            </a:r>
          </a:p>
          <a:p>
            <a:pPr lvl="1" algn="just"/>
            <a:r>
              <a:rPr lang="en-US" dirty="0"/>
              <a:t>Central Securities Clearing System (CSCS)</a:t>
            </a:r>
          </a:p>
          <a:p>
            <a:pPr lvl="1" algn="just"/>
            <a:r>
              <a:rPr lang="en-US" dirty="0"/>
              <a:t>Securities and Exchange Commission (SEC)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50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6952"/>
            <a:ext cx="8229600" cy="51592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Terms of Reference</a:t>
            </a:r>
            <a:r>
              <a:rPr lang="en-US" dirty="0"/>
              <a:t>::</a:t>
            </a:r>
          </a:p>
          <a:p>
            <a:pPr lvl="1"/>
            <a:r>
              <a:rPr lang="en-US" dirty="0"/>
              <a:t>Collation of the various stakeholders’ positions/recommendations on e-IPO;</a:t>
            </a:r>
            <a:endParaRPr lang="en-US" sz="2400" dirty="0"/>
          </a:p>
          <a:p>
            <a:pPr lvl="1"/>
            <a:r>
              <a:rPr lang="en-US" dirty="0"/>
              <a:t>Prepared e-IPO blueprint;</a:t>
            </a:r>
            <a:endParaRPr lang="en-US" sz="2400" dirty="0"/>
          </a:p>
          <a:p>
            <a:pPr lvl="1"/>
            <a:r>
              <a:rPr lang="en-US" dirty="0"/>
              <a:t>Review of the current SEC Rules and Regulations and/or propose new Rules for the operation of e-IPO;</a:t>
            </a:r>
            <a:endParaRPr lang="en-US" sz="2400" dirty="0"/>
          </a:p>
          <a:p>
            <a:pPr lvl="1"/>
            <a:r>
              <a:rPr lang="en-US" dirty="0"/>
              <a:t>Recommend modalities for implementation.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0164"/>
            <a:ext cx="8229600" cy="67352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RECENT DEVELOPMENTS FROM LAST CMC MEETING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434" y="1691407"/>
            <a:ext cx="7716644" cy="4229890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The Committee has concluded the assignment and submitted it’s report. </a:t>
            </a:r>
          </a:p>
          <a:p>
            <a:pPr marL="0" indent="0" algn="just">
              <a:buNone/>
            </a:pPr>
            <a:endParaRPr lang="en-US" sz="2000" dirty="0"/>
          </a:p>
          <a:p>
            <a:pPr algn="just"/>
            <a:r>
              <a:rPr lang="en-US" sz="2000" dirty="0"/>
              <a:t>We were further mandated by the CMC to develop draft guidelines on the establishment, registration and management of providers of e-IPO platforms;</a:t>
            </a:r>
          </a:p>
          <a:p>
            <a:pPr marL="0" indent="0" algn="just">
              <a:buNone/>
            </a:pPr>
            <a:endParaRPr lang="en-US" sz="2000" dirty="0"/>
          </a:p>
          <a:p>
            <a:r>
              <a:rPr lang="en-US" sz="2000" dirty="0"/>
              <a:t>The guidelines have been developed and summited to the SEC.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SEC has exposed the draft guidelines for comments and input from the Market.</a:t>
            </a:r>
          </a:p>
        </p:txBody>
      </p:sp>
    </p:spTree>
    <p:extLst>
      <p:ext uri="{BB962C8B-B14F-4D97-AF65-F5344CB8AC3E}">
        <p14:creationId xmlns:p14="http://schemas.microsoft.com/office/powerpoint/2010/main" val="50340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19619"/>
            <a:ext cx="8229600" cy="3876950"/>
          </a:xfrm>
        </p:spPr>
        <p:txBody>
          <a:bodyPr>
            <a:normAutofit/>
          </a:bodyPr>
          <a:lstStyle/>
          <a:p>
            <a:pPr algn="just"/>
            <a:endParaRPr lang="en-US" dirty="0"/>
          </a:p>
          <a:p>
            <a:pPr algn="just"/>
            <a:endParaRPr lang="en-US" dirty="0"/>
          </a:p>
          <a:p>
            <a:pPr marL="0" indent="0" algn="ctr">
              <a:buNone/>
            </a:pPr>
            <a:r>
              <a:rPr lang="en-US" dirty="0">
                <a:latin typeface="Arial Black" panose="020B0A04020102020204" pitchFamily="34" charset="0"/>
              </a:rPr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78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CMC COMMITTEES' PRESENTATION TEMPLATE</Template>
  <TotalTime>1044</TotalTime>
  <Words>212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Century Gothic</vt:lpstr>
      <vt:lpstr>Office Theme</vt:lpstr>
      <vt:lpstr>UPDATE ON E-IPO COMMITTEE </vt:lpstr>
      <vt:lpstr>PowerPoint Presentation</vt:lpstr>
      <vt:lpstr>PowerPoint Presentation</vt:lpstr>
      <vt:lpstr>RECENT DEVELOPMENTS FROM LAST CMC MEETING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CMC Secretariat</cp:lastModifiedBy>
  <cp:revision>41</cp:revision>
  <dcterms:created xsi:type="dcterms:W3CDTF">2018-02-07T11:05:24Z</dcterms:created>
  <dcterms:modified xsi:type="dcterms:W3CDTF">2019-03-15T15:00:33Z</dcterms:modified>
</cp:coreProperties>
</file>