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46" r:id="rId3"/>
    <p:sldId id="455" r:id="rId4"/>
    <p:sldId id="451" r:id="rId5"/>
    <p:sldId id="438" r:id="rId6"/>
    <p:sldId id="457" r:id="rId7"/>
    <p:sldId id="458" r:id="rId8"/>
    <p:sldId id="265" r:id="rId9"/>
    <p:sldId id="266" r:id="rId10"/>
    <p:sldId id="454" r:id="rId11"/>
    <p:sldId id="336" r:id="rId12"/>
    <p:sldId id="462" r:id="rId13"/>
    <p:sldId id="431" r:id="rId14"/>
  </p:sldIdLst>
  <p:sldSz cx="12192000" cy="7218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3" autoAdjust="0"/>
    <p:restoredTop sz="95064" autoAdjust="0"/>
  </p:normalViewPr>
  <p:slideViewPr>
    <p:cSldViewPr snapToGrid="0" snapToObjects="1">
      <p:cViewPr varScale="1">
        <p:scale>
          <a:sx n="68" d="100"/>
          <a:sy n="68" d="100"/>
        </p:scale>
        <p:origin x="-420" y="-96"/>
      </p:cViewPr>
      <p:guideLst>
        <p:guide orient="horz" pos="227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Users\hauwamohammad\Desktop\Quarterly%20updates\Presentation%20data%20(Autosav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olabi%20Olowookere\Desktop\ROUGH\Lis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Purchasing Manager's Index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11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PMI!$G$34</c:f>
              <c:strCache>
                <c:ptCount val="1"/>
                <c:pt idx="0">
                  <c:v>CBN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PMI!$F$35:$F$48</c:f>
              <c:numCache>
                <c:formatCode>mmm\-yy</c:formatCode>
                <c:ptCount val="1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</c:numCache>
            </c:numRef>
          </c:cat>
          <c:val>
            <c:numRef>
              <c:f>PMI!$G$35:$G$48</c:f>
              <c:numCache>
                <c:formatCode>General</c:formatCode>
                <c:ptCount val="14"/>
                <c:pt idx="0">
                  <c:v>57.3</c:v>
                </c:pt>
                <c:pt idx="1">
                  <c:v>56.3</c:v>
                </c:pt>
                <c:pt idx="2">
                  <c:v>56.7</c:v>
                </c:pt>
                <c:pt idx="3">
                  <c:v>56.9</c:v>
                </c:pt>
                <c:pt idx="4">
                  <c:v>56.5</c:v>
                </c:pt>
                <c:pt idx="5" formatCode="0.0">
                  <c:v>57</c:v>
                </c:pt>
                <c:pt idx="6">
                  <c:v>56.8</c:v>
                </c:pt>
                <c:pt idx="7">
                  <c:v>54.8</c:v>
                </c:pt>
                <c:pt idx="8">
                  <c:v>53.2</c:v>
                </c:pt>
                <c:pt idx="9">
                  <c:v>56.5</c:v>
                </c:pt>
                <c:pt idx="10">
                  <c:v>57.9</c:v>
                </c:pt>
                <c:pt idx="11">
                  <c:v>61.1</c:v>
                </c:pt>
                <c:pt idx="12">
                  <c:v>58.5</c:v>
                </c:pt>
                <c:pt idx="13">
                  <c:v>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B-B74A-9F97-F0D82404FC88}"/>
            </c:ext>
          </c:extLst>
        </c:ser>
        <c:ser>
          <c:idx val="1"/>
          <c:order val="1"/>
          <c:tx>
            <c:strRef>
              <c:f>PMI!$H$34</c:f>
              <c:strCache>
                <c:ptCount val="1"/>
                <c:pt idx="0">
                  <c:v>FBN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PMI!$F$35:$F$48</c:f>
              <c:numCache>
                <c:formatCode>mmm\-yy</c:formatCode>
                <c:ptCount val="1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</c:numCache>
            </c:numRef>
          </c:cat>
          <c:val>
            <c:numRef>
              <c:f>PMI!$H$35:$H$48</c:f>
              <c:numCache>
                <c:formatCode>General</c:formatCode>
                <c:ptCount val="14"/>
                <c:pt idx="0">
                  <c:v>54.6</c:v>
                </c:pt>
                <c:pt idx="1">
                  <c:v>54.7</c:v>
                </c:pt>
                <c:pt idx="2">
                  <c:v>59.4</c:v>
                </c:pt>
                <c:pt idx="3" formatCode="0.0">
                  <c:v>51</c:v>
                </c:pt>
                <c:pt idx="4">
                  <c:v>49.2</c:v>
                </c:pt>
                <c:pt idx="5">
                  <c:v>49.8</c:v>
                </c:pt>
                <c:pt idx="6">
                  <c:v>48.9</c:v>
                </c:pt>
                <c:pt idx="7">
                  <c:v>57.1</c:v>
                </c:pt>
                <c:pt idx="8">
                  <c:v>56.2</c:v>
                </c:pt>
                <c:pt idx="9">
                  <c:v>56.8</c:v>
                </c:pt>
                <c:pt idx="10">
                  <c:v>58.9</c:v>
                </c:pt>
                <c:pt idx="11">
                  <c:v>60.2</c:v>
                </c:pt>
                <c:pt idx="12">
                  <c:v>51.5</c:v>
                </c:pt>
                <c:pt idx="13">
                  <c:v>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BB-B74A-9F97-F0D82404FC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90193920"/>
        <c:axId val="90195456"/>
        <c:axId val="0"/>
      </c:bar3DChart>
      <c:dateAx>
        <c:axId val="90193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95456"/>
        <c:crosses val="autoZero"/>
        <c:auto val="1"/>
        <c:lblOffset val="100"/>
        <c:baseTimeUnit val="months"/>
      </c:dateAx>
      <c:valAx>
        <c:axId val="901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Inflation Rate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8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Infl!$F$26</c:f>
              <c:strCache>
                <c:ptCount val="1"/>
                <c:pt idx="0">
                  <c:v>Inflation Rate (%)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>
              <a:bevelB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Infl!$E$27:$E$51</c:f>
              <c:numCache>
                <c:formatCode>mmm\-yy</c:formatCode>
                <c:ptCount val="2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</c:numCache>
            </c:numRef>
          </c:cat>
          <c:val>
            <c:numRef>
              <c:f>Infl!$F$27:$F$51</c:f>
              <c:numCache>
                <c:formatCode>General</c:formatCode>
                <c:ptCount val="25"/>
                <c:pt idx="0">
                  <c:v>18.72</c:v>
                </c:pt>
                <c:pt idx="1">
                  <c:v>17.78</c:v>
                </c:pt>
                <c:pt idx="2">
                  <c:v>17.260000000000002</c:v>
                </c:pt>
                <c:pt idx="3">
                  <c:v>17.239999999999998</c:v>
                </c:pt>
                <c:pt idx="4">
                  <c:v>16.25</c:v>
                </c:pt>
                <c:pt idx="5" formatCode="0.00">
                  <c:v>16.100000000000001</c:v>
                </c:pt>
                <c:pt idx="6" formatCode="0.00">
                  <c:v>16.052909607252047</c:v>
                </c:pt>
                <c:pt idx="7" formatCode="0.00">
                  <c:v>16.011501601310641</c:v>
                </c:pt>
                <c:pt idx="8" formatCode="0.00">
                  <c:v>15.979000297857311</c:v>
                </c:pt>
                <c:pt idx="9" formatCode="0.00">
                  <c:v>15.905236164466714</c:v>
                </c:pt>
                <c:pt idx="10" formatCode="0.00">
                  <c:v>15.901387604002622</c:v>
                </c:pt>
                <c:pt idx="11" formatCode="0.00">
                  <c:v>15.371612592980881</c:v>
                </c:pt>
                <c:pt idx="12" formatCode="0.00">
                  <c:v>15.126742362997675</c:v>
                </c:pt>
                <c:pt idx="13" formatCode="0.00">
                  <c:v>14.329613357081357</c:v>
                </c:pt>
                <c:pt idx="14" formatCode="0.00">
                  <c:v>13.34</c:v>
                </c:pt>
                <c:pt idx="15" formatCode="0.00">
                  <c:v>12.482339429128103</c:v>
                </c:pt>
                <c:pt idx="16" formatCode="0.00">
                  <c:v>11.607837708744455</c:v>
                </c:pt>
                <c:pt idx="17" formatCode="0.00">
                  <c:v>11.230806763418258</c:v>
                </c:pt>
                <c:pt idx="18" formatCode="0.00">
                  <c:v>11.141831477802413</c:v>
                </c:pt>
                <c:pt idx="19" formatCode="0.00">
                  <c:v>11.227435671022761</c:v>
                </c:pt>
                <c:pt idx="20" formatCode="0.00">
                  <c:v>11.284220822458792</c:v>
                </c:pt>
                <c:pt idx="21" formatCode="0.00">
                  <c:v>11.259306700019977</c:v>
                </c:pt>
                <c:pt idx="22" formatCode="0.00">
                  <c:v>11.280687433579189</c:v>
                </c:pt>
                <c:pt idx="23" formatCode="0.00">
                  <c:v>11.441793242378282</c:v>
                </c:pt>
                <c:pt idx="24" formatCode="0.00">
                  <c:v>11.374083327886851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B4-6142-80F4-1D3FE8657F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gapDepth val="93"/>
        <c:shape val="box"/>
        <c:axId val="90058112"/>
        <c:axId val="90069248"/>
        <c:axId val="0"/>
      </c:bar3DChart>
      <c:dateAx>
        <c:axId val="90058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90069248"/>
        <c:crosses val="autoZero"/>
        <c:auto val="1"/>
        <c:lblOffset val="100"/>
        <c:baseTimeUnit val="months"/>
      </c:dateAx>
      <c:valAx>
        <c:axId val="9006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05811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Unemploy!$F$16</c:f>
              <c:strCache>
                <c:ptCount val="1"/>
                <c:pt idx="0">
                  <c:v>Unemployment rate(%)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Unemploy!$E$17:$E$27</c:f>
              <c:strCache>
                <c:ptCount val="11"/>
                <c:pt idx="0">
                  <c:v> 16:Q1 </c:v>
                </c:pt>
                <c:pt idx="1">
                  <c:v> 16:Q2 </c:v>
                </c:pt>
                <c:pt idx="2">
                  <c:v> 16:Q3 </c:v>
                </c:pt>
                <c:pt idx="3">
                  <c:v> 16:Q4 </c:v>
                </c:pt>
                <c:pt idx="4">
                  <c:v> 17:Q1 </c:v>
                </c:pt>
                <c:pt idx="5">
                  <c:v> 17:Q2 </c:v>
                </c:pt>
                <c:pt idx="6">
                  <c:v> 17:Q3 </c:v>
                </c:pt>
                <c:pt idx="7">
                  <c:v> 17:Q4 </c:v>
                </c:pt>
                <c:pt idx="8">
                  <c:v> 18:Q1 </c:v>
                </c:pt>
                <c:pt idx="9">
                  <c:v> 18:Q2 </c:v>
                </c:pt>
                <c:pt idx="10">
                  <c:v> 18:Q3 </c:v>
                </c:pt>
              </c:strCache>
            </c:strRef>
          </c:cat>
          <c:val>
            <c:numRef>
              <c:f>Unemploy!$F$17:$F$27</c:f>
              <c:numCache>
                <c:formatCode>General</c:formatCode>
                <c:ptCount val="11"/>
                <c:pt idx="0">
                  <c:v>12.1</c:v>
                </c:pt>
                <c:pt idx="1">
                  <c:v>13.3</c:v>
                </c:pt>
                <c:pt idx="2">
                  <c:v>13.9</c:v>
                </c:pt>
                <c:pt idx="3">
                  <c:v>14.23</c:v>
                </c:pt>
                <c:pt idx="4" formatCode="0.00">
                  <c:v>14.439906844861241</c:v>
                </c:pt>
                <c:pt idx="5" formatCode="0.00">
                  <c:v>16.184390519825794</c:v>
                </c:pt>
                <c:pt idx="6" formatCode="0.00">
                  <c:v>18.801755810479982</c:v>
                </c:pt>
                <c:pt idx="7" formatCode="0.00">
                  <c:v>20.420204487684625</c:v>
                </c:pt>
                <c:pt idx="8" formatCode="0.00">
                  <c:v>21.825293290424352</c:v>
                </c:pt>
                <c:pt idx="9" formatCode="0.00">
                  <c:v>22.727916637116895</c:v>
                </c:pt>
                <c:pt idx="10" formatCode="0.00">
                  <c:v>23.131989763878529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BA-F34F-86AF-CA40A3E00522}"/>
            </c:ext>
          </c:extLst>
        </c:ser>
        <c:ser>
          <c:idx val="1"/>
          <c:order val="1"/>
          <c:tx>
            <c:strRef>
              <c:f>Unemploy!$G$16</c:f>
              <c:strCache>
                <c:ptCount val="1"/>
                <c:pt idx="0">
                  <c:v>Under-employment rate(%)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Unemploy!$E$17:$E$27</c:f>
              <c:strCache>
                <c:ptCount val="11"/>
                <c:pt idx="0">
                  <c:v> 16:Q1 </c:v>
                </c:pt>
                <c:pt idx="1">
                  <c:v> 16:Q2 </c:v>
                </c:pt>
                <c:pt idx="2">
                  <c:v> 16:Q3 </c:v>
                </c:pt>
                <c:pt idx="3">
                  <c:v> 16:Q4 </c:v>
                </c:pt>
                <c:pt idx="4">
                  <c:v> 17:Q1 </c:v>
                </c:pt>
                <c:pt idx="5">
                  <c:v> 17:Q2 </c:v>
                </c:pt>
                <c:pt idx="6">
                  <c:v> 17:Q3 </c:v>
                </c:pt>
                <c:pt idx="7">
                  <c:v> 17:Q4 </c:v>
                </c:pt>
                <c:pt idx="8">
                  <c:v> 18:Q1 </c:v>
                </c:pt>
                <c:pt idx="9">
                  <c:v> 18:Q2 </c:v>
                </c:pt>
                <c:pt idx="10">
                  <c:v> 18:Q3 </c:v>
                </c:pt>
              </c:strCache>
            </c:strRef>
          </c:cat>
          <c:val>
            <c:numRef>
              <c:f>Unemploy!$G$17:$G$27</c:f>
              <c:numCache>
                <c:formatCode>General</c:formatCode>
                <c:ptCount val="11"/>
                <c:pt idx="0">
                  <c:v>19.100000000000001</c:v>
                </c:pt>
                <c:pt idx="1">
                  <c:v>19.3</c:v>
                </c:pt>
                <c:pt idx="2">
                  <c:v>19.7</c:v>
                </c:pt>
                <c:pt idx="3">
                  <c:v>20.98</c:v>
                </c:pt>
                <c:pt idx="4" formatCode="0.00">
                  <c:v>20.385469982604022</c:v>
                </c:pt>
                <c:pt idx="5" formatCode="0.00">
                  <c:v>21.061350886215244</c:v>
                </c:pt>
                <c:pt idx="6" formatCode="0.00">
                  <c:v>21.188721328927354</c:v>
                </c:pt>
                <c:pt idx="7" formatCode="0.00">
                  <c:v>20.454552662170112</c:v>
                </c:pt>
                <c:pt idx="8" formatCode="0.00">
                  <c:v>20.180849572652367</c:v>
                </c:pt>
                <c:pt idx="9" formatCode="0.00">
                  <c:v>20.100577733293406</c:v>
                </c:pt>
                <c:pt idx="10" formatCode="0.00">
                  <c:v>20.135040186974475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BA-F34F-86AF-CA40A3E00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82625664"/>
        <c:axId val="90089728"/>
        <c:axId val="0"/>
      </c:bar3DChart>
      <c:catAx>
        <c:axId val="826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89728"/>
        <c:crosses val="autoZero"/>
        <c:auto val="1"/>
        <c:lblAlgn val="ctr"/>
        <c:lblOffset val="100"/>
        <c:noMultiLvlLbl val="0"/>
      </c:catAx>
      <c:valAx>
        <c:axId val="9008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62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Century Gothic" panose="020B0502020202020204" pitchFamily="34" charset="0"/>
              </a:rPr>
              <a:t>External Reserves ($</a:t>
            </a:r>
            <a:r>
              <a:rPr lang="en-US" b="1" dirty="0" err="1">
                <a:latin typeface="Century Gothic" panose="020B0502020202020204" pitchFamily="34" charset="0"/>
              </a:rPr>
              <a:t>bn</a:t>
            </a:r>
            <a:r>
              <a:rPr lang="en-US" b="1" dirty="0">
                <a:latin typeface="Century Gothic" panose="020B0502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8919481503474353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Resv!$I$1</c:f>
              <c:strCache>
                <c:ptCount val="1"/>
                <c:pt idx="0">
                  <c:v>External Reserves ($bn)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Resv!$H$2:$H$27</c:f>
              <c:numCache>
                <c:formatCode>mmm\-yy</c:formatCode>
                <c:ptCount val="2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</c:numCache>
            </c:numRef>
          </c:cat>
          <c:val>
            <c:numRef>
              <c:f>Resv!$I$2:$I$27</c:f>
              <c:numCache>
                <c:formatCode>General</c:formatCode>
                <c:ptCount val="26"/>
                <c:pt idx="0">
                  <c:v>27.9</c:v>
                </c:pt>
                <c:pt idx="1">
                  <c:v>29.6</c:v>
                </c:pt>
                <c:pt idx="2">
                  <c:v>30.3</c:v>
                </c:pt>
                <c:pt idx="3">
                  <c:v>30.8</c:v>
                </c:pt>
                <c:pt idx="4">
                  <c:v>30.3</c:v>
                </c:pt>
                <c:pt idx="5">
                  <c:v>30.2</c:v>
                </c:pt>
                <c:pt idx="6">
                  <c:v>30.7</c:v>
                </c:pt>
                <c:pt idx="7" formatCode="0.0">
                  <c:v>31.82570162</c:v>
                </c:pt>
                <c:pt idx="8" formatCode="0.0">
                  <c:v>32.490900723000003</c:v>
                </c:pt>
                <c:pt idx="9" formatCode="0.0">
                  <c:v>33.825011431999997</c:v>
                </c:pt>
                <c:pt idx="10" formatCode="0.0">
                  <c:v>34.323539554727276</c:v>
                </c:pt>
                <c:pt idx="11" formatCode="0.0">
                  <c:v>36.925529843736854</c:v>
                </c:pt>
                <c:pt idx="12" formatCode="0.0">
                  <c:v>40.685233207000003</c:v>
                </c:pt>
                <c:pt idx="13" formatCode="0.0">
                  <c:v>42.492668840999997</c:v>
                </c:pt>
                <c:pt idx="14" formatCode="0.0">
                  <c:v>46.257182161000003</c:v>
                </c:pt>
                <c:pt idx="15" formatCode="0.0">
                  <c:v>47.492639431999997</c:v>
                </c:pt>
                <c:pt idx="16" formatCode="0.0">
                  <c:v>47.605290416000003</c:v>
                </c:pt>
                <c:pt idx="17" formatCode="0.0">
                  <c:v>47.788529070999999</c:v>
                </c:pt>
                <c:pt idx="18" formatCode="0.0">
                  <c:v>47.119702152000002</c:v>
                </c:pt>
                <c:pt idx="19" formatCode="0.0">
                  <c:v>45.838593559000003</c:v>
                </c:pt>
                <c:pt idx="20" formatCode="0.0">
                  <c:v>44.305099104</c:v>
                </c:pt>
                <c:pt idx="21" formatCode="0.0">
                  <c:v>41.995242740000002</c:v>
                </c:pt>
                <c:pt idx="22" formatCode="0.0">
                  <c:v>42.167181452000001</c:v>
                </c:pt>
                <c:pt idx="23" formatCode="0.0">
                  <c:v>43.116863592999998</c:v>
                </c:pt>
                <c:pt idx="24" formatCode="0.0">
                  <c:v>43.174283435</c:v>
                </c:pt>
                <c:pt idx="25" formatCode="0.0">
                  <c:v>42.309609754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66-394A-A7F1-D7F5B24AC4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117632"/>
        <c:axId val="90526080"/>
        <c:axId val="0"/>
      </c:bar3DChart>
      <c:dateAx>
        <c:axId val="90117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26080"/>
        <c:crosses val="autoZero"/>
        <c:auto val="1"/>
        <c:lblOffset val="100"/>
        <c:baseTimeUnit val="months"/>
        <c:majorUnit val="1"/>
        <c:majorTimeUnit val="months"/>
      </c:dateAx>
      <c:valAx>
        <c:axId val="905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1" i="0" dirty="0">
                <a:latin typeface="Century Gothic" panose="020B0502020202020204" pitchFamily="34" charset="0"/>
              </a:rPr>
              <a:t>Monthly</a:t>
            </a:r>
            <a:r>
              <a:rPr lang="en-US" sz="1400" b="1" i="0" baseline="0" dirty="0">
                <a:latin typeface="Century Gothic" panose="020B0502020202020204" pitchFamily="34" charset="0"/>
              </a:rPr>
              <a:t> Average Exchange Rate</a:t>
            </a:r>
            <a:endParaRPr lang="en-US" sz="1400" b="1" i="0" dirty="0">
              <a:latin typeface="Century Gothic" panose="020B0502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Exrt!$V$1</c:f>
              <c:strCache>
                <c:ptCount val="1"/>
                <c:pt idx="0">
                  <c:v>Official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Exrt!$U$2:$U$39</c:f>
              <c:numCache>
                <c:formatCode>mmm\-yy</c:formatCode>
                <c:ptCount val="3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</c:numCache>
            </c:numRef>
          </c:cat>
          <c:val>
            <c:numRef>
              <c:f>Exrt!$V$2:$V$39</c:f>
              <c:numCache>
                <c:formatCode>_(* #,##0.00_);_(* \(#,##0.00\);_(* "-"??_);_(@_)</c:formatCode>
                <c:ptCount val="38"/>
                <c:pt idx="0">
                  <c:v>197</c:v>
                </c:pt>
                <c:pt idx="1">
                  <c:v>197</c:v>
                </c:pt>
                <c:pt idx="2">
                  <c:v>197</c:v>
                </c:pt>
                <c:pt idx="3">
                  <c:v>197</c:v>
                </c:pt>
                <c:pt idx="4">
                  <c:v>197</c:v>
                </c:pt>
                <c:pt idx="5">
                  <c:v>231.76</c:v>
                </c:pt>
                <c:pt idx="6" formatCode="General">
                  <c:v>294.57</c:v>
                </c:pt>
                <c:pt idx="7">
                  <c:v>309.73</c:v>
                </c:pt>
                <c:pt idx="8">
                  <c:v>305.23</c:v>
                </c:pt>
                <c:pt idx="9" formatCode="General">
                  <c:v>305.20999999999998</c:v>
                </c:pt>
                <c:pt idx="10" formatCode="General">
                  <c:v>305.18</c:v>
                </c:pt>
                <c:pt idx="11" formatCode="General">
                  <c:v>305.22000000000003</c:v>
                </c:pt>
                <c:pt idx="12" formatCode="0.00">
                  <c:v>305.2</c:v>
                </c:pt>
                <c:pt idx="13" formatCode="General">
                  <c:v>305.31</c:v>
                </c:pt>
                <c:pt idx="14" formatCode="0.00">
                  <c:v>306.39999999999998</c:v>
                </c:pt>
                <c:pt idx="15" formatCode="General">
                  <c:v>306.05</c:v>
                </c:pt>
                <c:pt idx="16" formatCode="General">
                  <c:v>305.54000000000002</c:v>
                </c:pt>
                <c:pt idx="17" formatCode="General">
                  <c:v>305.72000000000003</c:v>
                </c:pt>
                <c:pt idx="18" formatCode="General">
                  <c:v>305.86</c:v>
                </c:pt>
                <c:pt idx="19" formatCode="General">
                  <c:v>305.67</c:v>
                </c:pt>
                <c:pt idx="20" formatCode="General">
                  <c:v>305.89</c:v>
                </c:pt>
                <c:pt idx="21" formatCode="General">
                  <c:v>305.62</c:v>
                </c:pt>
                <c:pt idx="22" formatCode="0.00">
                  <c:v>305.89999999999998</c:v>
                </c:pt>
                <c:pt idx="23" formatCode="0.00">
                  <c:v>306.31</c:v>
                </c:pt>
                <c:pt idx="24" formatCode="0.00">
                  <c:v>305.77999999999997</c:v>
                </c:pt>
                <c:pt idx="25" formatCode="0.00">
                  <c:v>305.89999999999998</c:v>
                </c:pt>
                <c:pt idx="26" formatCode="0.00">
                  <c:v>305.74</c:v>
                </c:pt>
                <c:pt idx="27" formatCode="0.00">
                  <c:v>305.61</c:v>
                </c:pt>
                <c:pt idx="28" formatCode="0.00">
                  <c:v>305.83</c:v>
                </c:pt>
                <c:pt idx="29" formatCode="0.00">
                  <c:v>305.87</c:v>
                </c:pt>
                <c:pt idx="30" formatCode="0.00">
                  <c:v>305.81</c:v>
                </c:pt>
                <c:pt idx="31" formatCode="0.00">
                  <c:v>306.06</c:v>
                </c:pt>
                <c:pt idx="32" formatCode="0.00">
                  <c:v>306.27</c:v>
                </c:pt>
                <c:pt idx="33" formatCode="0.00">
                  <c:v>306.5</c:v>
                </c:pt>
                <c:pt idx="34" formatCode="0.00">
                  <c:v>306.70999999999998</c:v>
                </c:pt>
                <c:pt idx="35" formatCode="0.00">
                  <c:v>306.92</c:v>
                </c:pt>
                <c:pt idx="36" formatCode="0.00">
                  <c:v>306.85000000000002</c:v>
                </c:pt>
                <c:pt idx="37" formatCode="0.00">
                  <c:v>306.77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37-3E4D-AF29-6C172EF3B411}"/>
            </c:ext>
          </c:extLst>
        </c:ser>
        <c:ser>
          <c:idx val="1"/>
          <c:order val="1"/>
          <c:tx>
            <c:strRef>
              <c:f>Exrt!$W$1</c:f>
              <c:strCache>
                <c:ptCount val="1"/>
                <c:pt idx="0">
                  <c:v>Parallel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Exrt!$U$2:$U$39</c:f>
              <c:numCache>
                <c:formatCode>mmm\-yy</c:formatCode>
                <c:ptCount val="3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</c:numCache>
            </c:numRef>
          </c:cat>
          <c:val>
            <c:numRef>
              <c:f>Exrt!$W$2:$W$39</c:f>
              <c:numCache>
                <c:formatCode>_(* #,##0.00_);_(* \(#,##0.00\);_(* "-"??_);_(@_)</c:formatCode>
                <c:ptCount val="38"/>
                <c:pt idx="0">
                  <c:v>289.77999999999997</c:v>
                </c:pt>
                <c:pt idx="1">
                  <c:v>329.83</c:v>
                </c:pt>
                <c:pt idx="2">
                  <c:v>320.93</c:v>
                </c:pt>
                <c:pt idx="3">
                  <c:v>320.70999999999998</c:v>
                </c:pt>
                <c:pt idx="4">
                  <c:v>336.93</c:v>
                </c:pt>
                <c:pt idx="5">
                  <c:v>351.82</c:v>
                </c:pt>
                <c:pt idx="6" formatCode="General">
                  <c:v>364.47</c:v>
                </c:pt>
                <c:pt idx="7">
                  <c:v>396.15</c:v>
                </c:pt>
                <c:pt idx="8">
                  <c:v>431.1</c:v>
                </c:pt>
                <c:pt idx="9" formatCode="General">
                  <c:v>462.03</c:v>
                </c:pt>
                <c:pt idx="10" formatCode="General">
                  <c:v>415.36</c:v>
                </c:pt>
                <c:pt idx="11" formatCode="General">
                  <c:v>455.26</c:v>
                </c:pt>
                <c:pt idx="12" formatCode="General">
                  <c:v>493.29</c:v>
                </c:pt>
                <c:pt idx="13" formatCode="0.00">
                  <c:v>494.7</c:v>
                </c:pt>
                <c:pt idx="14" formatCode="General">
                  <c:v>429.48</c:v>
                </c:pt>
                <c:pt idx="15" formatCode="General">
                  <c:v>392.89</c:v>
                </c:pt>
                <c:pt idx="16" formatCode="General">
                  <c:v>384.48</c:v>
                </c:pt>
                <c:pt idx="17" formatCode="General">
                  <c:v>366.25</c:v>
                </c:pt>
                <c:pt idx="18" formatCode="General">
                  <c:v>365.38</c:v>
                </c:pt>
                <c:pt idx="19" formatCode="General">
                  <c:v>365.57</c:v>
                </c:pt>
                <c:pt idx="20" formatCode="General">
                  <c:v>365.55</c:v>
                </c:pt>
                <c:pt idx="21" formatCode="General">
                  <c:v>362.21</c:v>
                </c:pt>
                <c:pt idx="22" formatCode="General">
                  <c:v>362.41</c:v>
                </c:pt>
                <c:pt idx="23" formatCode="General">
                  <c:v>362.83</c:v>
                </c:pt>
                <c:pt idx="24" formatCode="General">
                  <c:v>363.2</c:v>
                </c:pt>
                <c:pt idx="25" formatCode="General">
                  <c:v>362.48</c:v>
                </c:pt>
                <c:pt idx="26" formatCode="General">
                  <c:v>362.07</c:v>
                </c:pt>
                <c:pt idx="27" formatCode="0.00">
                  <c:v>362.25</c:v>
                </c:pt>
                <c:pt idx="28" formatCode="0.00">
                  <c:v>362.86</c:v>
                </c:pt>
                <c:pt idx="29" formatCode="0.00">
                  <c:v>360.66</c:v>
                </c:pt>
                <c:pt idx="30" formatCode="0.00">
                  <c:v>359.36</c:v>
                </c:pt>
                <c:pt idx="31" formatCode="0.00">
                  <c:v>359</c:v>
                </c:pt>
                <c:pt idx="32" formatCode="0.00">
                  <c:v>362.86</c:v>
                </c:pt>
                <c:pt idx="33" formatCode="0.00">
                  <c:v>360.74</c:v>
                </c:pt>
                <c:pt idx="34" formatCode="0.00">
                  <c:v>362.82</c:v>
                </c:pt>
                <c:pt idx="35" formatCode="0.00">
                  <c:v>363.46</c:v>
                </c:pt>
                <c:pt idx="36" formatCode="0.00">
                  <c:v>360.94</c:v>
                </c:pt>
                <c:pt idx="37" formatCode="0.00">
                  <c:v>359.76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37-3E4D-AF29-6C172EF3B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51808"/>
        <c:axId val="90553344"/>
      </c:lineChart>
      <c:dateAx>
        <c:axId val="90551808"/>
        <c:scaling>
          <c:orientation val="minMax"/>
        </c:scaling>
        <c:delete val="0"/>
        <c:axPos val="b"/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0553344"/>
        <c:crosses val="autoZero"/>
        <c:auto val="1"/>
        <c:lblOffset val="100"/>
        <c:baseTimeUnit val="months"/>
        <c:majorUnit val="1"/>
        <c:majorTimeUnit val="months"/>
      </c:dateAx>
      <c:valAx>
        <c:axId val="905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FAAC!$E$1</c:f>
              <c:strCache>
                <c:ptCount val="1"/>
                <c:pt idx="0">
                  <c:v>FAAC Allocation(N'B)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FAAC!$D$2:$D$27</c:f>
              <c:numCache>
                <c:formatCode>mmm\-yy</c:formatCode>
                <c:ptCount val="2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</c:numCache>
            </c:numRef>
          </c:cat>
          <c:val>
            <c:numRef>
              <c:f>FAAC!$E$2:$E$27</c:f>
              <c:numCache>
                <c:formatCode>0.0</c:formatCode>
                <c:ptCount val="26"/>
                <c:pt idx="0">
                  <c:v>430.16</c:v>
                </c:pt>
                <c:pt idx="1">
                  <c:v>514.15</c:v>
                </c:pt>
                <c:pt idx="2">
                  <c:v>466.93</c:v>
                </c:pt>
                <c:pt idx="3">
                  <c:v>496.39</c:v>
                </c:pt>
                <c:pt idx="4">
                  <c:v>418.82</c:v>
                </c:pt>
                <c:pt idx="5">
                  <c:v>462.36</c:v>
                </c:pt>
                <c:pt idx="6">
                  <c:v>652.23</c:v>
                </c:pt>
                <c:pt idx="7">
                  <c:v>467.9</c:v>
                </c:pt>
                <c:pt idx="8">
                  <c:v>637.70000000000005</c:v>
                </c:pt>
                <c:pt idx="9">
                  <c:v>558.08000000000004</c:v>
                </c:pt>
                <c:pt idx="10">
                  <c:v>532.76</c:v>
                </c:pt>
                <c:pt idx="11">
                  <c:v>609.95799999999997</c:v>
                </c:pt>
                <c:pt idx="12">
                  <c:v>655.17999999999995</c:v>
                </c:pt>
                <c:pt idx="13">
                  <c:v>635.54999999999995</c:v>
                </c:pt>
                <c:pt idx="14">
                  <c:v>647.39</c:v>
                </c:pt>
                <c:pt idx="15">
                  <c:v>638.1</c:v>
                </c:pt>
                <c:pt idx="16">
                  <c:v>701</c:v>
                </c:pt>
                <c:pt idx="17">
                  <c:v>668.9</c:v>
                </c:pt>
                <c:pt idx="18">
                  <c:v>821.9</c:v>
                </c:pt>
                <c:pt idx="19">
                  <c:v>714.8</c:v>
                </c:pt>
                <c:pt idx="20">
                  <c:v>741.8</c:v>
                </c:pt>
                <c:pt idx="21">
                  <c:v>698.71</c:v>
                </c:pt>
                <c:pt idx="22">
                  <c:v>788.13</c:v>
                </c:pt>
                <c:pt idx="23">
                  <c:v>812.76</c:v>
                </c:pt>
                <c:pt idx="24">
                  <c:v>649.19000000000005</c:v>
                </c:pt>
                <c:pt idx="25">
                  <c:v>610.36800000000005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E1-AA47-BAC2-1B8D3731B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841856"/>
        <c:axId val="94843648"/>
        <c:axId val="0"/>
      </c:bar3DChart>
      <c:dateAx>
        <c:axId val="948418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43648"/>
        <c:crosses val="autoZero"/>
        <c:auto val="1"/>
        <c:lblOffset val="100"/>
        <c:baseTimeUnit val="months"/>
      </c:dateAx>
      <c:valAx>
        <c:axId val="9484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4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Issues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Issues'!$B$46</c:f>
              <c:strCache>
                <c:ptCount val="1"/>
                <c:pt idx="0">
                  <c:v>Equities (N'B)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Issues'!$A$47:$A$52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'New Issues'!$B$47:$B$52</c:f>
              <c:numCache>
                <c:formatCode>0.00</c:formatCode>
                <c:ptCount val="6"/>
                <c:pt idx="0">
                  <c:v>127.37</c:v>
                </c:pt>
                <c:pt idx="1">
                  <c:v>344.70699999999999</c:v>
                </c:pt>
                <c:pt idx="2">
                  <c:v>66.921499999999995</c:v>
                </c:pt>
                <c:pt idx="3">
                  <c:v>11.7315</c:v>
                </c:pt>
                <c:pt idx="4">
                  <c:v>306.49639000000002</c:v>
                </c:pt>
                <c:pt idx="5">
                  <c:v>211.08910999999998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7D-7B4D-8573-8AF5C3706B90}"/>
            </c:ext>
          </c:extLst>
        </c:ser>
        <c:ser>
          <c:idx val="1"/>
          <c:order val="1"/>
          <c:tx>
            <c:strRef>
              <c:f>'New Issues'!$C$46</c:f>
              <c:strCache>
                <c:ptCount val="1"/>
                <c:pt idx="0">
                  <c:v>FGN Bonds (N'M)</c:v>
                </c:pt>
              </c:strCache>
            </c:strRef>
          </c:tx>
          <c:spPr>
            <a:gradFill rotWithShape="1">
              <a:gsLst>
                <a:gs pos="100000">
                  <a:srgbClr val="C00000"/>
                </a:gs>
                <a:gs pos="10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Issues'!$A$47:$A$52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'New Issues'!$C$47:$C$52</c:f>
              <c:numCache>
                <c:formatCode>0.00</c:formatCode>
                <c:ptCount val="6"/>
                <c:pt idx="0">
                  <c:v>1044.6431</c:v>
                </c:pt>
                <c:pt idx="1">
                  <c:v>1070.2435</c:v>
                </c:pt>
                <c:pt idx="2">
                  <c:v>998.74</c:v>
                </c:pt>
                <c:pt idx="3">
                  <c:v>1308.3033</c:v>
                </c:pt>
                <c:pt idx="4">
                  <c:v>1550.46</c:v>
                </c:pt>
                <c:pt idx="5">
                  <c:v>918.94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7D-7B4D-8573-8AF5C3706B90}"/>
            </c:ext>
          </c:extLst>
        </c:ser>
        <c:ser>
          <c:idx val="2"/>
          <c:order val="2"/>
          <c:tx>
            <c:strRef>
              <c:f>'New Issues'!$D$46</c:f>
              <c:strCache>
                <c:ptCount val="1"/>
                <c:pt idx="0">
                  <c:v>Corporate Bonds (N'B)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Issues'!$A$47:$A$52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'New Issues'!$D$47:$D$52</c:f>
              <c:numCache>
                <c:formatCode>0.00</c:formatCode>
                <c:ptCount val="6"/>
                <c:pt idx="0">
                  <c:v>10.58</c:v>
                </c:pt>
                <c:pt idx="1">
                  <c:v>78.540000000000006</c:v>
                </c:pt>
                <c:pt idx="2">
                  <c:v>81.543000000000006</c:v>
                </c:pt>
                <c:pt idx="3">
                  <c:v>103.173</c:v>
                </c:pt>
                <c:pt idx="4">
                  <c:v>23.15</c:v>
                </c:pt>
                <c:pt idx="5">
                  <c:v>323.59361000000001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7D-7B4D-8573-8AF5C3706B90}"/>
            </c:ext>
          </c:extLst>
        </c:ser>
        <c:ser>
          <c:idx val="3"/>
          <c:order val="3"/>
          <c:tx>
            <c:strRef>
              <c:f>'New Issues'!$E$46</c:f>
              <c:strCache>
                <c:ptCount val="1"/>
                <c:pt idx="0">
                  <c:v>Sub-National Bonds (N'B)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7D-7B4D-8573-8AF5C3706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Issues'!$A$47:$A$52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'New Issues'!$E$47:$E$52</c:f>
              <c:numCache>
                <c:formatCode>0.00</c:formatCode>
                <c:ptCount val="6"/>
                <c:pt idx="0">
                  <c:v>120.9</c:v>
                </c:pt>
                <c:pt idx="1">
                  <c:v>20</c:v>
                </c:pt>
                <c:pt idx="2">
                  <c:v>60.95</c:v>
                </c:pt>
                <c:pt idx="3">
                  <c:v>47</c:v>
                </c:pt>
                <c:pt idx="4">
                  <c:v>97.387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7D-7B4D-8573-8AF5C3706B90}"/>
            </c:ext>
          </c:extLst>
        </c:ser>
        <c:ser>
          <c:idx val="4"/>
          <c:order val="4"/>
          <c:tx>
            <c:strRef>
              <c:f>'New Issues'!$F$46</c:f>
              <c:strCache>
                <c:ptCount val="1"/>
                <c:pt idx="0">
                  <c:v>Supra-national Bonds (N'B)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'New Issues'!$A$47:$A$52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'New Issues'!$F$47:$F$52</c:f>
              <c:numCache>
                <c:formatCode>0.00</c:formatCode>
                <c:ptCount val="6"/>
                <c:pt idx="0">
                  <c:v>0</c:v>
                </c:pt>
                <c:pt idx="1">
                  <c:v>12.95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7D-7B4D-8573-8AF5C3706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5179136"/>
        <c:axId val="95180672"/>
      </c:barChart>
      <c:catAx>
        <c:axId val="951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80672"/>
        <c:crosses val="autoZero"/>
        <c:auto val="1"/>
        <c:lblAlgn val="ctr"/>
        <c:lblOffset val="100"/>
        <c:noMultiLvlLbl val="0"/>
      </c:catAx>
      <c:valAx>
        <c:axId val="951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dk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MCAP!$H$15</c:f>
              <c:strCache>
                <c:ptCount val="1"/>
                <c:pt idx="0">
                  <c:v>All-Share Index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MCAP!$G$16:$G$41</c:f>
              <c:numCache>
                <c:formatCode>mmm\-yy</c:formatCode>
                <c:ptCount val="2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</c:numCache>
            </c:numRef>
          </c:cat>
          <c:val>
            <c:numRef>
              <c:f>MCAP!$H$16:$H$41</c:f>
              <c:numCache>
                <c:formatCode>#,##0.00</c:formatCode>
                <c:ptCount val="26"/>
                <c:pt idx="0">
                  <c:v>26036.240000000002</c:v>
                </c:pt>
                <c:pt idx="1">
                  <c:v>25329.08</c:v>
                </c:pt>
                <c:pt idx="2">
                  <c:v>25516.34</c:v>
                </c:pt>
                <c:pt idx="3">
                  <c:v>25758.51</c:v>
                </c:pt>
                <c:pt idx="4">
                  <c:v>29498.31</c:v>
                </c:pt>
                <c:pt idx="5">
                  <c:v>33117.480000000003</c:v>
                </c:pt>
                <c:pt idx="6">
                  <c:v>35844</c:v>
                </c:pt>
                <c:pt idx="7">
                  <c:v>35504.49</c:v>
                </c:pt>
                <c:pt idx="8">
                  <c:v>35439.980000000003</c:v>
                </c:pt>
                <c:pt idx="9">
                  <c:v>36680.29</c:v>
                </c:pt>
                <c:pt idx="10">
                  <c:v>37944.6</c:v>
                </c:pt>
                <c:pt idx="11">
                  <c:v>38243.19</c:v>
                </c:pt>
                <c:pt idx="12">
                  <c:v>44343.65</c:v>
                </c:pt>
                <c:pt idx="13">
                  <c:v>43330.54</c:v>
                </c:pt>
                <c:pt idx="14">
                  <c:v>41504.51</c:v>
                </c:pt>
                <c:pt idx="15">
                  <c:v>41268.01</c:v>
                </c:pt>
                <c:pt idx="16">
                  <c:v>38104.54</c:v>
                </c:pt>
                <c:pt idx="17">
                  <c:v>38278.550000000003</c:v>
                </c:pt>
                <c:pt idx="18">
                  <c:v>36946.050000000003</c:v>
                </c:pt>
                <c:pt idx="19">
                  <c:v>34848.449999999997</c:v>
                </c:pt>
                <c:pt idx="20">
                  <c:v>32766.37</c:v>
                </c:pt>
                <c:pt idx="21">
                  <c:v>32466.27</c:v>
                </c:pt>
                <c:pt idx="22">
                  <c:v>30874.17</c:v>
                </c:pt>
                <c:pt idx="23">
                  <c:v>31430.5</c:v>
                </c:pt>
                <c:pt idx="24">
                  <c:v>30557.200000000001</c:v>
                </c:pt>
                <c:pt idx="25">
                  <c:v>31718.7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B4-3746-9C0A-11A4E1593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95267840"/>
        <c:axId val="95269632"/>
      </c:lineChart>
      <c:dateAx>
        <c:axId val="95267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spc="20" baseline="0">
                <a:solidFill>
                  <a:schemeClr val="dk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5269632"/>
        <c:crosses val="autoZero"/>
        <c:auto val="1"/>
        <c:lblOffset val="100"/>
        <c:baseTimeUnit val="months"/>
        <c:majorUnit val="1"/>
        <c:majorTimeUnit val="months"/>
      </c:dateAx>
      <c:valAx>
        <c:axId val="952696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52678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Equities</c:v>
                </c:pt>
              </c:strCache>
            </c:strRef>
          </c:tx>
          <c:invertIfNegative val="0"/>
          <c:dPt>
            <c:idx val="3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Sheet2!$A$2:$A$46</c:f>
              <c:numCache>
                <c:formatCode>General</c:formatCode>
                <c:ptCount val="45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</c:numCache>
            </c:numRef>
          </c:cat>
          <c:val>
            <c:numRef>
              <c:f>Sheet2!$B$2:$B$46</c:f>
              <c:numCache>
                <c:formatCode>General</c:formatCode>
                <c:ptCount val="45"/>
                <c:pt idx="0">
                  <c:v>36</c:v>
                </c:pt>
                <c:pt idx="1">
                  <c:v>35</c:v>
                </c:pt>
                <c:pt idx="2">
                  <c:v>34</c:v>
                </c:pt>
                <c:pt idx="3">
                  <c:v>35</c:v>
                </c:pt>
                <c:pt idx="4">
                  <c:v>42</c:v>
                </c:pt>
                <c:pt idx="5">
                  <c:v>81</c:v>
                </c:pt>
                <c:pt idx="6">
                  <c:v>91</c:v>
                </c:pt>
                <c:pt idx="7">
                  <c:v>93</c:v>
                </c:pt>
                <c:pt idx="8">
                  <c:v>93</c:v>
                </c:pt>
                <c:pt idx="9">
                  <c:v>92</c:v>
                </c:pt>
                <c:pt idx="10">
                  <c:v>93</c:v>
                </c:pt>
                <c:pt idx="11">
                  <c:v>96</c:v>
                </c:pt>
                <c:pt idx="12">
                  <c:v>99</c:v>
                </c:pt>
                <c:pt idx="13">
                  <c:v>100</c:v>
                </c:pt>
                <c:pt idx="14">
                  <c:v>102</c:v>
                </c:pt>
                <c:pt idx="15">
                  <c:v>111</c:v>
                </c:pt>
                <c:pt idx="16">
                  <c:v>131</c:v>
                </c:pt>
                <c:pt idx="17">
                  <c:v>142</c:v>
                </c:pt>
                <c:pt idx="18">
                  <c:v>153</c:v>
                </c:pt>
                <c:pt idx="19">
                  <c:v>174</c:v>
                </c:pt>
                <c:pt idx="20">
                  <c:v>177</c:v>
                </c:pt>
                <c:pt idx="21">
                  <c:v>181</c:v>
                </c:pt>
                <c:pt idx="22">
                  <c:v>183</c:v>
                </c:pt>
                <c:pt idx="23">
                  <c:v>182</c:v>
                </c:pt>
                <c:pt idx="24">
                  <c:v>186</c:v>
                </c:pt>
                <c:pt idx="25">
                  <c:v>196</c:v>
                </c:pt>
                <c:pt idx="26">
                  <c:v>196</c:v>
                </c:pt>
                <c:pt idx="27">
                  <c:v>194</c:v>
                </c:pt>
                <c:pt idx="28">
                  <c:v>195</c:v>
                </c:pt>
                <c:pt idx="29">
                  <c:v>200</c:v>
                </c:pt>
                <c:pt idx="30">
                  <c:v>207</c:v>
                </c:pt>
                <c:pt idx="31">
                  <c:v>214</c:v>
                </c:pt>
                <c:pt idx="32">
                  <c:v>202</c:v>
                </c:pt>
                <c:pt idx="33">
                  <c:v>212</c:v>
                </c:pt>
                <c:pt idx="34">
                  <c:v>213</c:v>
                </c:pt>
                <c:pt idx="35">
                  <c:v>216</c:v>
                </c:pt>
                <c:pt idx="36">
                  <c:v>217</c:v>
                </c:pt>
                <c:pt idx="37">
                  <c:v>201</c:v>
                </c:pt>
                <c:pt idx="38">
                  <c:v>198</c:v>
                </c:pt>
                <c:pt idx="39">
                  <c:v>198</c:v>
                </c:pt>
                <c:pt idx="40">
                  <c:v>196</c:v>
                </c:pt>
                <c:pt idx="41">
                  <c:v>190</c:v>
                </c:pt>
                <c:pt idx="42">
                  <c:v>170</c:v>
                </c:pt>
                <c:pt idx="43">
                  <c:v>167</c:v>
                </c:pt>
                <c:pt idx="44">
                  <c:v>164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484416"/>
        <c:axId val="82387328"/>
      </c:barChart>
      <c:catAx>
        <c:axId val="8148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387328"/>
        <c:crosses val="autoZero"/>
        <c:auto val="1"/>
        <c:lblAlgn val="ctr"/>
        <c:lblOffset val="100"/>
        <c:tickLblSkip val="1"/>
        <c:noMultiLvlLbl val="0"/>
      </c:catAx>
      <c:valAx>
        <c:axId val="8238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48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36584-1A3B-1644-A04C-374B7930F362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43000"/>
            <a:ext cx="5213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A51E5-D462-DA45-842F-D75361F3C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2325" y="1143000"/>
            <a:ext cx="52133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51E5-D462-DA45-842F-D75361F3C91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0C8EA-CB6F-3842-B862-9F25C3B15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0C8EA-CB6F-3842-B862-9F25C3B15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4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42377"/>
            <a:ext cx="10363200" cy="154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90410"/>
            <a:ext cx="8534400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8D68-E95D-4050-BCD6-FEA0009C73F7}" type="datetime1">
              <a:rPr lang="en-AU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737D-6EF9-4587-AFFD-DE267A665E56}" type="datetime1">
              <a:rPr lang="en-AU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89075"/>
            <a:ext cx="2743200" cy="615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89075"/>
            <a:ext cx="8026400" cy="6159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DE56-5B2D-41CE-B108-631F8E1F8F06}" type="datetime1">
              <a:rPr lang="en-AU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672"/>
          <a:ext cx="1587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672"/>
                        <a:ext cx="1587" cy="1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7147962"/>
            <a:ext cx="12192000" cy="70402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465057" y="6720826"/>
            <a:ext cx="391937" cy="497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7" y="537205"/>
            <a:ext cx="11521987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7" y="1701034"/>
            <a:ext cx="11521987" cy="4800507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791229"/>
            <a:ext cx="2743200" cy="384311"/>
          </a:xfrm>
        </p:spPr>
        <p:txBody>
          <a:bodyPr/>
          <a:lstStyle>
            <a:lvl1pPr>
              <a:defRPr sz="1000"/>
            </a:lvl1pPr>
          </a:lstStyle>
          <a:p>
            <a:fld id="{827A39F4-5C36-47E1-A652-2F4C42950A4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791229"/>
            <a:ext cx="4114800" cy="384311"/>
          </a:xfr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5057" y="6791229"/>
            <a:ext cx="391937" cy="384311"/>
          </a:xfrm>
        </p:spPr>
        <p:txBody>
          <a:bodyPr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5007" y="336202"/>
            <a:ext cx="793582" cy="89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128589" y="336202"/>
            <a:ext cx="216018" cy="89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560626" y="336202"/>
            <a:ext cx="216018" cy="897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344607" y="336202"/>
            <a:ext cx="216018" cy="89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7" y="1054340"/>
            <a:ext cx="11521987" cy="334106"/>
          </a:xfrm>
        </p:spPr>
        <p:txBody>
          <a:bodyPr lIns="0" tIns="0" rIns="0" bIns="0"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154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309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463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617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0486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B9CF-4E1E-4E3D-9387-310D72E09B63}" type="datetime1">
              <a:rPr lang="en-AU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638472"/>
            <a:ext cx="10363200" cy="14336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059451"/>
            <a:ext cx="10363200" cy="15790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CA8B-BBF2-46C5-B735-C25491CB670B}" type="datetime1">
              <a:rPr lang="en-AU" smtClean="0"/>
              <a:t>21/03/2019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4286"/>
            <a:ext cx="53848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4286"/>
            <a:ext cx="5384800" cy="4763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03E1-4581-488D-9710-35F4CB096F32}" type="datetime1">
              <a:rPr lang="en-AU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615778"/>
            <a:ext cx="5386917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289161"/>
            <a:ext cx="5386917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615778"/>
            <a:ext cx="5389033" cy="673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289161"/>
            <a:ext cx="5389033" cy="4158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01F-8ADE-4DDC-8221-EAE566F3CB84}" type="datetime1">
              <a:rPr lang="en-AU" smtClean="0"/>
              <a:t>21/03/2019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D137-9CBA-439A-B0B5-CF6933625CF2}" type="datetime1">
              <a:rPr lang="en-AU" smtClean="0"/>
              <a:t>21/03/2019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BD2F-831B-4AAF-A576-C03A46EEACAD}" type="datetime1">
              <a:rPr lang="en-AU" smtClean="0"/>
              <a:t>21/03/2019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87402"/>
            <a:ext cx="4011084" cy="1223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87403"/>
            <a:ext cx="6815667" cy="6160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10511"/>
            <a:ext cx="4011084" cy="4937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4B4B-3A21-4D1F-8B9F-76C9E47E6914}" type="datetime1">
              <a:rPr lang="en-AU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2858"/>
            <a:ext cx="7315200" cy="596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44974"/>
            <a:ext cx="7315200" cy="4331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49372"/>
            <a:ext cx="7315200" cy="847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8293-035F-4DA3-B376-9D5DE934AD24}" type="datetime1">
              <a:rPr lang="en-AU" smtClean="0"/>
              <a:t>21/03/2019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9069"/>
            <a:ext cx="10972800" cy="12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4286"/>
            <a:ext cx="10972800" cy="47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690359"/>
            <a:ext cx="28448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A88F02C7-DF7B-4806-8ACF-E53F0A12B636}" type="datetime1">
              <a:rPr lang="en-AU" smtClean="0"/>
              <a:t>21/03/2019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90359"/>
            <a:ext cx="38608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690359"/>
            <a:ext cx="2844800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6B36B416-6026-264C-935D-12F1EDEC3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31" y="777125"/>
            <a:ext cx="11849101" cy="191885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OVERVIEW OF  THE NIGERIAN ECONOMY AND THE CAPITAL MARKET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 descr="SecLogoHiDefCrestAlone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02" y="2603140"/>
            <a:ext cx="1498097" cy="14572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732" y="4921442"/>
            <a:ext cx="8442435" cy="1256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0"/>
                <a:solidFill>
                  <a:schemeClr val="tx2">
                    <a:lumMod val="75000"/>
                  </a:schemeClr>
                </a:solidFill>
                <a:cs typeface="Century Gothic"/>
              </a:rPr>
              <a:t>OFFICE OF THE CHIEF ECONOMIST</a:t>
            </a:r>
          </a:p>
          <a:p>
            <a:r>
              <a:rPr lang="en-US" sz="1800" b="1" dirty="0">
                <a:ln w="0"/>
                <a:solidFill>
                  <a:schemeClr val="tx2">
                    <a:lumMod val="75000"/>
                  </a:schemeClr>
                </a:solidFill>
                <a:cs typeface="Century Gothic"/>
              </a:rPr>
              <a:t>SECURITIES AND EXCHANGE </a:t>
            </a:r>
            <a:r>
              <a:rPr lang="en-US" sz="1800" b="1" dirty="0" smtClean="0">
                <a:ln w="0"/>
                <a:solidFill>
                  <a:schemeClr val="tx2">
                    <a:lumMod val="75000"/>
                  </a:schemeClr>
                </a:solidFill>
                <a:cs typeface="Century Gothic"/>
              </a:rPr>
              <a:t>COMMISSION</a:t>
            </a:r>
          </a:p>
          <a:p>
            <a:endParaRPr lang="en-US" sz="1800" b="1" dirty="0">
              <a:ln w="0"/>
              <a:solidFill>
                <a:schemeClr val="tx2">
                  <a:lumMod val="75000"/>
                </a:schemeClr>
              </a:solidFill>
              <a:cs typeface="Century Gothic"/>
            </a:endParaRPr>
          </a:p>
          <a:p>
            <a:endParaRPr lang="en-US" sz="1800" b="1" dirty="0">
              <a:ln w="0"/>
              <a:solidFill>
                <a:schemeClr val="tx2">
                  <a:lumMod val="75000"/>
                </a:schemeClr>
              </a:solidFill>
              <a:cs typeface="Century Gothic"/>
            </a:endParaRPr>
          </a:p>
          <a:p>
            <a:r>
              <a:rPr lang="en-US" sz="1600" b="1" i="1" dirty="0">
                <a:ln w="0"/>
                <a:solidFill>
                  <a:schemeClr val="tx2">
                    <a:lumMod val="75000"/>
                  </a:schemeClr>
                </a:solidFill>
                <a:cs typeface="Century Gothic"/>
              </a:rPr>
              <a:t>21</a:t>
            </a:r>
            <a:r>
              <a:rPr lang="en-US" sz="1600" b="1" i="1" baseline="30000" dirty="0">
                <a:ln w="0"/>
                <a:solidFill>
                  <a:schemeClr val="tx2">
                    <a:lumMod val="75000"/>
                  </a:schemeClr>
                </a:solidFill>
                <a:cs typeface="Century Gothic"/>
              </a:rPr>
              <a:t>st</a:t>
            </a:r>
            <a:r>
              <a:rPr lang="en-US" sz="1600" b="1" i="1" dirty="0">
                <a:ln w="0"/>
                <a:solidFill>
                  <a:schemeClr val="tx2">
                    <a:lumMod val="75000"/>
                  </a:schemeClr>
                </a:solidFill>
                <a:cs typeface="Century Gothic"/>
              </a:rPr>
              <a:t> March, 2019</a:t>
            </a:r>
            <a:endParaRPr lang="en-US" sz="1400" i="1" dirty="0">
              <a:ln w="0"/>
              <a:solidFill>
                <a:schemeClr val="tx2">
                  <a:lumMod val="75000"/>
                </a:schemeClr>
              </a:solidFill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6143" y="5871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4565" y="4201832"/>
            <a:ext cx="8150774" cy="134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endParaRPr lang="en-US" sz="2400" dirty="0">
              <a:ln w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37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04095B-DA99-CF42-B11C-A36A62884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66" y="1023105"/>
            <a:ext cx="3723249" cy="27751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In1961,trading commenced with 19 </a:t>
            </a:r>
            <a:r>
              <a:rPr lang="en-GB" sz="2000" dirty="0"/>
              <a:t>securities (</a:t>
            </a:r>
            <a:r>
              <a:rPr lang="en-GB" sz="2000" dirty="0" smtClean="0"/>
              <a:t>3 </a:t>
            </a:r>
            <a:r>
              <a:rPr lang="en-GB" sz="2000" dirty="0"/>
              <a:t>equities, 6 </a:t>
            </a:r>
            <a:r>
              <a:rPr lang="en-GB" sz="2000" dirty="0" smtClean="0"/>
              <a:t>FGN Bonds,10 </a:t>
            </a:r>
            <a:r>
              <a:rPr lang="en-GB" sz="2000" dirty="0"/>
              <a:t>industrial </a:t>
            </a:r>
            <a:r>
              <a:rPr lang="en-GB" sz="2000" dirty="0" smtClean="0"/>
              <a:t>loans)</a:t>
            </a:r>
          </a:p>
          <a:p>
            <a:r>
              <a:rPr lang="en-US" sz="2000" dirty="0" smtClean="0"/>
              <a:t>320 listed companies in the history </a:t>
            </a:r>
          </a:p>
          <a:p>
            <a:r>
              <a:rPr lang="en-US" sz="2000" dirty="0" smtClean="0"/>
              <a:t>Currently about 162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F1D9ED-9C73-BC47-8439-311375AA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7275606-949B-004D-8669-CB358BEA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437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Case for New Listing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682381"/>
              </p:ext>
            </p:extLst>
          </p:nvPr>
        </p:nvGraphicFramePr>
        <p:xfrm>
          <a:off x="3981157" y="865980"/>
          <a:ext cx="8210843" cy="370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7339"/>
              </p:ext>
            </p:extLst>
          </p:nvPr>
        </p:nvGraphicFramePr>
        <p:xfrm>
          <a:off x="5430130" y="4851621"/>
          <a:ext cx="6152269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2729"/>
                <a:gridCol w="1649770"/>
                <a:gridCol w="164977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Indicators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Years to </a:t>
                      </a:r>
                      <a:r>
                        <a:rPr lang="en-GB" sz="1800" b="1" u="none" strike="noStrike" dirty="0">
                          <a:effectLst/>
                        </a:rPr>
                        <a:t>list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Years</a:t>
                      </a:r>
                      <a:r>
                        <a:rPr lang="en-GB" sz="1800" b="1" u="none" strike="noStrike" baseline="0" dirty="0" smtClean="0">
                          <a:effectLst/>
                        </a:rPr>
                        <a:t> to</a:t>
                      </a:r>
                      <a:r>
                        <a:rPr lang="en-GB" sz="1800" b="1" u="none" strike="noStrike" dirty="0" smtClean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delist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Minimum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Maximum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67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Average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Median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Mode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C04095B-DA99-CF42-B11C-A36A62884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66" y="3915187"/>
            <a:ext cx="3723249" cy="27751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We need new listing</a:t>
            </a:r>
          </a:p>
          <a:p>
            <a:r>
              <a:rPr lang="en-GB" sz="2000" dirty="0" smtClean="0"/>
              <a:t>We need to be innovative in attracting them</a:t>
            </a:r>
          </a:p>
          <a:p>
            <a:r>
              <a:rPr lang="en-GB" sz="2000" dirty="0" smtClean="0"/>
              <a:t>Are their other selling points apart from sourcing capital?</a:t>
            </a:r>
          </a:p>
          <a:p>
            <a:r>
              <a:rPr lang="en-GB" sz="2000" dirty="0" smtClean="0"/>
              <a:t>What model works best?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63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80180" y="1718696"/>
            <a:ext cx="6034687" cy="867348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The Nigerian Capital Market needs to be deepened to contribute more to the development of the country.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0181" y="2613031"/>
            <a:ext cx="6034688" cy="4129780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New products and platforms have played into the regulatory space.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Not traditional products regulated by the SEC.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Combination of equities public offers, crowdfunding and collective investment schemes.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</a:rPr>
              <a:t>It is important to recognize their existence and regulate them.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The products </a:t>
            </a: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all available on the internet (public);</a:t>
            </a:r>
            <a:r>
              <a:rPr lang="en-AU" dirty="0"/>
              <a:t>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make promises of high and positive returns</a:t>
            </a:r>
            <a:r>
              <a:rPr lang="en-AU" sz="1600" dirty="0"/>
              <a:t>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products are in units to which investors subscribe</a:t>
            </a:r>
            <a:r>
              <a:rPr lang="en-AU" sz="1600" dirty="0"/>
              <a:t>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issuing company manages investment on behalf of investors</a:t>
            </a:r>
            <a:r>
              <a:rPr lang="en-AU" sz="1600" dirty="0"/>
              <a:t> 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some form of insurance on investment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profits are shared based on investors’ unit subscription</a:t>
            </a:r>
            <a:r>
              <a:rPr lang="en-AU" sz="1600" dirty="0"/>
              <a:t> 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  <a:p>
            <a:pPr defTabSz="914400">
              <a:defRPr/>
            </a:pPr>
            <a:endParaRPr lang="en-US" b="1" kern="0" dirty="0">
              <a:solidFill>
                <a:srgbClr val="09244C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 rot="5400000">
            <a:off x="6464384" y="2464147"/>
            <a:ext cx="477671" cy="150126"/>
          </a:xfrm>
          <a:prstGeom prst="triangle">
            <a:avLst/>
          </a:prstGeom>
          <a:solidFill>
            <a:srgbClr val="0924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5" name="Isosceles Triangle 64"/>
          <p:cNvSpPr/>
          <p:nvPr/>
        </p:nvSpPr>
        <p:spPr>
          <a:xfrm rot="5400000">
            <a:off x="6464384" y="3962510"/>
            <a:ext cx="477671" cy="150126"/>
          </a:xfrm>
          <a:prstGeom prst="triangle">
            <a:avLst/>
          </a:prstGeom>
          <a:solidFill>
            <a:srgbClr val="0924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6" name="Isosceles Triangle 65"/>
          <p:cNvSpPr/>
          <p:nvPr/>
        </p:nvSpPr>
        <p:spPr>
          <a:xfrm rot="5400000">
            <a:off x="6464384" y="5460874"/>
            <a:ext cx="477671" cy="150126"/>
          </a:xfrm>
          <a:prstGeom prst="triangle">
            <a:avLst/>
          </a:prstGeom>
          <a:solidFill>
            <a:srgbClr val="0924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9008" y="1054791"/>
            <a:ext cx="4291966" cy="405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36000" rtlCol="0">
            <a:spAutoFit/>
          </a:bodyPr>
          <a:lstStyle/>
          <a:p>
            <a:pPr algn="ctr" defTabSz="914400">
              <a:defRPr/>
            </a:pPr>
            <a:r>
              <a:rPr lang="en-GB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pitchFamily="34" charset="0"/>
              </a:rPr>
              <a:t>Emerging Products</a:t>
            </a:r>
            <a:endParaRPr lang="en-US" sz="24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7579" y="1070556"/>
            <a:ext cx="3503690" cy="405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36000" rtlCol="0">
            <a:spAutoFit/>
          </a:bodyPr>
          <a:lstStyle/>
          <a:p>
            <a:pPr algn="ctr" defTabSz="914400">
              <a:defRPr/>
            </a:pPr>
            <a:r>
              <a:rPr lang="en-GB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B0502020202020204" pitchFamily="34" charset="0"/>
              </a:rPr>
              <a:t>Merits of Regulation</a:t>
            </a:r>
            <a:endParaRPr lang="en-US" sz="24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3693F8DE-8AE1-9943-B5C3-C5037327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28029"/>
            <a:ext cx="12192000" cy="682987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Emergenc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of New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Products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 descr="SecLogoHiDefCrestAloneWeb.jpg">
            <a:extLst>
              <a:ext uri="{FF2B5EF4-FFF2-40B4-BE49-F238E27FC236}">
                <a16:creationId xmlns="" xmlns:a16="http://schemas.microsoft.com/office/drawing/2014/main" id="{B38E6278-2D25-A442-90E2-587E07FD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" y="6298742"/>
            <a:ext cx="702681" cy="69971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B6BB8B8-94FA-5747-BF15-17B219DF6BBD}"/>
              </a:ext>
            </a:extLst>
          </p:cNvPr>
          <p:cNvGraphicFramePr>
            <a:graphicFrameLocks noGrp="1"/>
          </p:cNvGraphicFramePr>
          <p:nvPr/>
        </p:nvGraphicFramePr>
        <p:xfrm>
          <a:off x="7090117" y="1649159"/>
          <a:ext cx="4937760" cy="5088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37760">
                  <a:extLst>
                    <a:ext uri="{9D8B030D-6E8A-4147-A177-3AD203B41FA5}">
                      <a16:colId xmlns="" xmlns:a16="http://schemas.microsoft.com/office/drawing/2014/main" val="2369817512"/>
                    </a:ext>
                  </a:extLst>
                </a:gridCol>
              </a:tblGrid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Deepen NCM market through increased number and value of products.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1309032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Encourage more issuers and operators to come up with innovative products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0512329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Engender transparency in the issuance, trading and pricing of innovative products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4794314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Promote innovators’ business through credibility gained from regulatory endorsement and oversight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2292880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Contribute to start-up, SME and commodity markets developments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740299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Enhance products liquidity as such products can be easily traded on standardised platforms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6641447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Generate income for market participants and the regulator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6001588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Encourage portfolio diversification and risk minimization 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629573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Protect investors and discourage development of Ponzi schemes.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1945274"/>
                  </a:ext>
                </a:extLst>
              </a:tr>
              <a:tr h="50880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Guide against violation of capital market laws and regulation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9939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07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0610F1-364B-474C-96F2-6FCC4BF5D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738" y="1190551"/>
            <a:ext cx="5808662" cy="5490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Implementation of the new OPEC oil quota which will impact</a:t>
            </a:r>
          </a:p>
          <a:p>
            <a:pPr lvl="1"/>
            <a:r>
              <a:rPr lang="en-US" dirty="0"/>
              <a:t>Oil revenue</a:t>
            </a:r>
          </a:p>
          <a:p>
            <a:pPr lvl="1"/>
            <a:r>
              <a:rPr lang="en-US" dirty="0"/>
              <a:t>Reserve accretion – limiting forex intervention</a:t>
            </a:r>
          </a:p>
          <a:p>
            <a:pPr marL="457200" lvl="1" indent="0">
              <a:buNone/>
            </a:pPr>
            <a:r>
              <a:rPr lang="en-US" dirty="0"/>
              <a:t>......unless compensated by high oil price</a:t>
            </a:r>
          </a:p>
          <a:p>
            <a:pPr marL="514350" indent="-457200"/>
            <a:r>
              <a:rPr lang="en-US" dirty="0"/>
              <a:t>Sustained higher oil prices as a result of compliance with production cuts</a:t>
            </a:r>
          </a:p>
          <a:p>
            <a:pPr marL="514350" indent="-457200"/>
            <a:r>
              <a:rPr lang="en-US" dirty="0"/>
              <a:t>Market performance dependent on</a:t>
            </a:r>
          </a:p>
          <a:p>
            <a:pPr marL="914400" lvl="1" indent="-457200"/>
            <a:r>
              <a:rPr lang="en-US" dirty="0" smtClean="0"/>
              <a:t>Familiar political terrain</a:t>
            </a:r>
          </a:p>
          <a:p>
            <a:pPr marL="914400" lvl="1" indent="-457200"/>
            <a:r>
              <a:rPr lang="en-US" dirty="0" smtClean="0"/>
              <a:t>Trade policy/CBN</a:t>
            </a:r>
          </a:p>
          <a:p>
            <a:pPr marL="914400" lvl="1" indent="-457200"/>
            <a:r>
              <a:rPr lang="en-US" dirty="0" smtClean="0"/>
              <a:t>Corporate </a:t>
            </a:r>
            <a:r>
              <a:rPr lang="en-US" dirty="0"/>
              <a:t>earnings performance</a:t>
            </a:r>
          </a:p>
          <a:p>
            <a:pPr marL="914400" lvl="1" indent="-457200"/>
            <a:r>
              <a:rPr lang="en-US" dirty="0"/>
              <a:t>Policy direction of the government</a:t>
            </a:r>
          </a:p>
          <a:p>
            <a:pPr marL="457200" lvl="1" indent="0">
              <a:buNone/>
            </a:pPr>
            <a:r>
              <a:rPr lang="en-US" dirty="0"/>
              <a:t>…..likely to be volatile over the next few </a:t>
            </a:r>
            <a:r>
              <a:rPr lang="en-US" dirty="0" smtClean="0"/>
              <a:t>months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Global developments</a:t>
            </a:r>
            <a:endParaRPr lang="en-US" dirty="0" smtClean="0"/>
          </a:p>
          <a:p>
            <a:r>
              <a:rPr lang="en-US" dirty="0" smtClean="0"/>
              <a:t>Political outcomes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83ADF91-E418-784C-BA2A-59646916D3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2336" y="957263"/>
            <a:ext cx="4672013" cy="47863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6D6B6E-5271-B746-A78A-328146B3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BB3B2F4-BCBE-FB41-96D7-DDD25C0A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6"/>
            <a:ext cx="12192000" cy="668198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74835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0765" t="82691" r="30449" b="13015"/>
          <a:stretch/>
        </p:blipFill>
        <p:spPr bwMode="auto">
          <a:xfrm>
            <a:off x="0" y="5785945"/>
            <a:ext cx="12192000" cy="1432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66" y="723153"/>
            <a:ext cx="10347434" cy="50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3685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344" y="851331"/>
            <a:ext cx="11120423" cy="6034147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Global Economy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Output and Growth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Prices and Employment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Sector Activities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Commodities Market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for New Issues (Primary Market)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Development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 of Listings and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Delistings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+mj-lt"/>
              <a:buAutoNum type="arabicPeriod"/>
            </a:pP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age result for image table of content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50" y="2108191"/>
            <a:ext cx="2615763" cy="260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82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5E496C-2BDE-924F-BDCE-713AFB16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59" y="1112779"/>
            <a:ext cx="7285235" cy="5577579"/>
          </a:xfrm>
        </p:spPr>
        <p:txBody>
          <a:bodyPr>
            <a:normAutofit fontScale="92500" lnSpcReduction="20000"/>
          </a:bodyPr>
          <a:lstStyle/>
          <a:p>
            <a:pPr lvl="0" algn="just" defTabSz="5322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Global growth has weakened, and growth outlook has been revised to 3.5% from 3.7% (IMF) and 2.9% from 3.0% (WB)</a:t>
            </a:r>
          </a:p>
          <a:p>
            <a:pPr lvl="3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Slowdown in international trade and investment</a:t>
            </a:r>
          </a:p>
          <a:p>
            <a:pPr lvl="3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Escalation of trade tensions</a:t>
            </a:r>
          </a:p>
          <a:p>
            <a:pPr lvl="3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Tightening financial conditions</a:t>
            </a:r>
          </a:p>
          <a:p>
            <a:pPr lvl="3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Higher than expected slowdown in China</a:t>
            </a:r>
          </a:p>
          <a:p>
            <a:pPr lvl="3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‘No-deal’ </a:t>
            </a:r>
            <a:r>
              <a:rPr lang="en-GB" sz="1800" dirty="0" err="1">
                <a:solidFill>
                  <a:prstClr val="black"/>
                </a:solidFill>
              </a:rPr>
              <a:t>brexit</a:t>
            </a:r>
            <a:endParaRPr lang="en-GB" sz="1800" dirty="0">
              <a:solidFill>
                <a:prstClr val="black"/>
              </a:solidFill>
            </a:endParaRPr>
          </a:p>
          <a:p>
            <a:pPr lvl="0" algn="just" defTabSz="5322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US </a:t>
            </a:r>
            <a:r>
              <a:rPr lang="mr-IN" sz="2000" dirty="0">
                <a:solidFill>
                  <a:prstClr val="black"/>
                </a:solidFill>
              </a:rPr>
              <a:t>–</a:t>
            </a:r>
            <a:r>
              <a:rPr lang="en-GB" sz="2000" dirty="0">
                <a:solidFill>
                  <a:prstClr val="black"/>
                </a:solidFill>
              </a:rPr>
              <a:t> monetary policy normalisation continued</a:t>
            </a:r>
          </a:p>
          <a:p>
            <a:pPr marL="1076010" lvl="1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Federal funds rates increased to 2.25-2.50% in Dec’18.</a:t>
            </a:r>
          </a:p>
          <a:p>
            <a:pPr marL="1076010" lvl="1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Further  rate increases expected in 2019 and 2020 at a gradual </a:t>
            </a:r>
            <a:r>
              <a:rPr lang="en-GB" sz="1800" dirty="0" smtClean="0">
                <a:solidFill>
                  <a:prstClr val="black"/>
                </a:solidFill>
              </a:rPr>
              <a:t>pace</a:t>
            </a:r>
          </a:p>
          <a:p>
            <a:pPr lvl="0" algn="just" defTabSz="5322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Nigeria </a:t>
            </a:r>
            <a:r>
              <a:rPr lang="mr-IN" sz="2400" dirty="0">
                <a:solidFill>
                  <a:prstClr val="black"/>
                </a:solidFill>
              </a:rPr>
              <a:t>–</a:t>
            </a:r>
            <a:r>
              <a:rPr lang="en-GB" sz="2400" dirty="0">
                <a:solidFill>
                  <a:prstClr val="black"/>
                </a:solidFill>
              </a:rPr>
              <a:t> growth projected at 2.2% (WB</a:t>
            </a:r>
            <a:r>
              <a:rPr lang="en-GB" sz="2400" dirty="0" smtClean="0">
                <a:solidFill>
                  <a:prstClr val="black"/>
                </a:solidFill>
              </a:rPr>
              <a:t>) in </a:t>
            </a:r>
            <a:r>
              <a:rPr lang="en-GB" sz="2400" dirty="0">
                <a:solidFill>
                  <a:prstClr val="black"/>
                </a:solidFill>
              </a:rPr>
              <a:t>2019 driven by</a:t>
            </a:r>
            <a:endParaRPr lang="en-GB" sz="1600" dirty="0">
              <a:solidFill>
                <a:prstClr val="black"/>
              </a:solidFill>
            </a:endParaRPr>
          </a:p>
          <a:p>
            <a:pPr marL="1076010" lvl="1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IMF reviewed growth downward from </a:t>
            </a:r>
          </a:p>
          <a:p>
            <a:pPr marL="1476060" lvl="2" algn="just" defTabSz="532290">
              <a:lnSpc>
                <a:spcPct val="110000"/>
              </a:lnSpc>
            </a:pPr>
            <a:r>
              <a:rPr lang="en-GB" sz="1600" dirty="0">
                <a:solidFill>
                  <a:prstClr val="black"/>
                </a:solidFill>
              </a:rPr>
              <a:t>Production challenges</a:t>
            </a:r>
          </a:p>
          <a:p>
            <a:pPr marL="1476060" lvl="2" algn="just" defTabSz="532290">
              <a:lnSpc>
                <a:spcPct val="110000"/>
              </a:lnSpc>
            </a:pPr>
            <a:r>
              <a:rPr lang="en-GB" sz="1600" dirty="0">
                <a:solidFill>
                  <a:prstClr val="black"/>
                </a:solidFill>
              </a:rPr>
              <a:t>Weakening oil prices</a:t>
            </a:r>
          </a:p>
          <a:p>
            <a:pPr marL="1076010" lvl="1" algn="just" defTabSz="532290">
              <a:lnSpc>
                <a:spcPct val="110000"/>
              </a:lnSpc>
            </a:pPr>
            <a:r>
              <a:rPr lang="en-GB" sz="1800" dirty="0">
                <a:solidFill>
                  <a:prstClr val="black"/>
                </a:solidFill>
              </a:rPr>
              <a:t>Tighter global financial conditions may result in a possible capital flows reversal</a:t>
            </a:r>
          </a:p>
          <a:p>
            <a:pPr marL="1076010" lvl="1" algn="just" defTabSz="532290">
              <a:lnSpc>
                <a:spcPct val="110000"/>
              </a:lnSpc>
            </a:pPr>
            <a:endParaRPr lang="en-GB" sz="18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899743-D645-5741-9E34-79743E60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516C60A-9425-6742-87EB-8A430711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51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The Global Economy</a:t>
            </a:r>
            <a:r>
              <a:rPr lang="en-GB" sz="3000" b="1" dirty="0">
                <a:solidFill>
                  <a:schemeClr val="bg1"/>
                </a:solidFill>
              </a:rPr>
              <a:t> (IMF, WEO-FEB)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F0F6C7-9B4A-CF44-889B-6C5B4FEAF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940118"/>
            <a:ext cx="3686176" cy="2162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07EFAC-4B90-344B-BBE3-46A97B06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4033838"/>
            <a:ext cx="35052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61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04185" y="707524"/>
            <a:ext cx="5031544" cy="5939084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/>
              <a:t>The Nigerian economy expanded by 2.38% in the Q4’18.</a:t>
            </a:r>
          </a:p>
          <a:p>
            <a:pPr lvl="1" algn="just"/>
            <a:r>
              <a:rPr lang="en-US" sz="1600" dirty="0"/>
              <a:t>0.57% than 1.81% recorded in Q3’18</a:t>
            </a:r>
          </a:p>
          <a:p>
            <a:pPr lvl="1" algn="just"/>
            <a:r>
              <a:rPr lang="en-US" sz="1600" dirty="0"/>
              <a:t>Highest growth since Q3’15</a:t>
            </a:r>
          </a:p>
          <a:p>
            <a:pPr lvl="1" algn="just"/>
            <a:r>
              <a:rPr lang="en-US" sz="1600" dirty="0"/>
              <a:t>Higher growth in the non-oil sector (2.70% from 2.32% in Q3’18), Lower contraction in the oil sector (-1.62% from -2.91% in Q3’18)</a:t>
            </a:r>
          </a:p>
          <a:p>
            <a:pPr lvl="1" algn="just"/>
            <a:r>
              <a:rPr lang="en-US" sz="1600" dirty="0"/>
              <a:t>Agriculture and services still the main drivers of growth</a:t>
            </a:r>
          </a:p>
          <a:p>
            <a:pPr lvl="1" algn="just"/>
            <a:r>
              <a:rPr lang="en-US" sz="1600" dirty="0"/>
              <a:t>GDP growth still below population growth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/>
              <a:t>Annual growth in 2018 was 1.9%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The CBN and FBN Purchasing Managers Index (PMI) fell to 57.1 and 50.4 from points respectively in Feb’18</a:t>
            </a:r>
          </a:p>
          <a:p>
            <a:pPr lvl="1" algn="just">
              <a:defRPr/>
            </a:pPr>
            <a:r>
              <a:rPr lang="en-US" sz="1600" dirty="0">
                <a:latin typeface="Century Gothic" panose="020B0502020202020204" pitchFamily="34" charset="0"/>
              </a:rPr>
              <a:t>From 58.5 (CBN) and 51.5 (FBN) in Jan’18</a:t>
            </a:r>
          </a:p>
          <a:p>
            <a:pPr lvl="1" algn="just">
              <a:defRPr/>
            </a:pPr>
            <a:r>
              <a:rPr lang="en-US" sz="1600" dirty="0">
                <a:latin typeface="Century Gothic" panose="020B0502020202020204" pitchFamily="34" charset="0"/>
              </a:rPr>
              <a:t>Indicating slow down of growth in the sector</a:t>
            </a:r>
          </a:p>
          <a:p>
            <a:pPr lvl="1" algn="just">
              <a:defRPr/>
            </a:pPr>
            <a:r>
              <a:rPr lang="en-US" sz="1600" dirty="0">
                <a:latin typeface="Century Gothic" panose="020B0502020202020204" pitchFamily="34" charset="0"/>
              </a:rPr>
              <a:t>Slow down in GDP growth expected in Q1’19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133"/>
            <a:ext cx="12192000" cy="644843"/>
          </a:xfrm>
          <a:solidFill>
            <a:srgbClr val="002060"/>
          </a:solidFill>
        </p:spPr>
        <p:txBody>
          <a:bodyPr>
            <a:no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Output and Growth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5801711" y="914400"/>
            <a:ext cx="6106510" cy="577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319511E-680C-FE42-933B-3DB7F0E95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99203"/>
              </p:ext>
            </p:extLst>
          </p:nvPr>
        </p:nvGraphicFramePr>
        <p:xfrm>
          <a:off x="42858" y="714107"/>
          <a:ext cx="7300477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27">
                  <a:extLst>
                    <a:ext uri="{9D8B030D-6E8A-4147-A177-3AD203B41FA5}">
                      <a16:colId xmlns="" xmlns:a16="http://schemas.microsoft.com/office/drawing/2014/main" val="434627978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467112469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3271374664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1874635968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3869089497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153810302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2505477198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3505259753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2729672334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1292714116"/>
                    </a:ext>
                  </a:extLst>
                </a:gridCol>
                <a:gridCol w="588825">
                  <a:extLst>
                    <a:ext uri="{9D8B030D-6E8A-4147-A177-3AD203B41FA5}">
                      <a16:colId xmlns="" xmlns:a16="http://schemas.microsoft.com/office/drawing/2014/main" val="528766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281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Sector Growth Rate (%)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51698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Agriculture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3.39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4.23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3.45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3.00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2.12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4509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Industries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-5.83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7.74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4.87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6.86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1.94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9952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Services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-2.66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0.10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-0.91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-0.47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1.83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25217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Real Growth Rates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-0.91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2.11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0.82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1.95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1.81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2.38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Century Gothic" panose="020B0502020202020204" pitchFamily="34" charset="0"/>
                        </a:rPr>
                        <a:t>1.93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37412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Real Non-Oil Growth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0.72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0.45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-0.76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1.45</a:t>
                      </a:r>
                    </a:p>
                  </a:txBody>
                  <a:tcPr>
                    <a:lnR w="12700" cmpd="sng">
                      <a:noFill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0.47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0.76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2.05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2.32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2.70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entury Gothic" panose="020B0502020202020204" pitchFamily="34" charset="0"/>
                        </a:rPr>
                        <a:t>2.00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2505679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26D475D8-2D0F-124A-AE46-17B3974C9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795049"/>
              </p:ext>
            </p:extLst>
          </p:nvPr>
        </p:nvGraphicFramePr>
        <p:xfrm>
          <a:off x="14288" y="3635198"/>
          <a:ext cx="7329047" cy="306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03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5254" y="4143373"/>
            <a:ext cx="5762634" cy="30749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Unemployment rate rose to 23.13% in Q3’18</a:t>
            </a:r>
          </a:p>
          <a:p>
            <a:pPr lvl="1">
              <a:lnSpc>
                <a:spcPct val="120000"/>
              </a:lnSpc>
              <a:buFont typeface="System Font Regular"/>
              <a:buChar char="-"/>
            </a:pPr>
            <a:r>
              <a:rPr lang="en-GB" sz="2600" dirty="0"/>
              <a:t>Compared to 21.83% in Q1’18.</a:t>
            </a:r>
          </a:p>
          <a:p>
            <a:pPr lvl="1">
              <a:lnSpc>
                <a:spcPct val="120000"/>
              </a:lnSpc>
              <a:buFont typeface="System Font Regular"/>
              <a:buChar char="-"/>
            </a:pPr>
            <a:r>
              <a:rPr lang="en-GB" sz="2600" dirty="0"/>
              <a:t>Rate has been rising steadily over time</a:t>
            </a:r>
          </a:p>
          <a:p>
            <a:pPr marL="5715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Underemployment also rose to 20.14% during the same period</a:t>
            </a:r>
          </a:p>
          <a:p>
            <a:pPr marL="971550" lvl="1" indent="-457200">
              <a:lnSpc>
                <a:spcPct val="120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sz="2300" dirty="0"/>
              <a:t>But lower than the Q1’18 rate of 20.14%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133"/>
            <a:ext cx="12192000" cy="676428"/>
          </a:xfrm>
          <a:solidFill>
            <a:srgbClr val="002060"/>
          </a:solidFill>
        </p:spPr>
        <p:txBody>
          <a:bodyPr>
            <a:no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Prices and Employment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6794938" y="679561"/>
            <a:ext cx="5113283" cy="6010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GB" sz="1800" b="1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82C35E-0D45-0D47-8715-DC20A80291BD}"/>
              </a:ext>
            </a:extLst>
          </p:cNvPr>
          <p:cNvSpPr txBox="1"/>
          <p:nvPr/>
        </p:nvSpPr>
        <p:spPr>
          <a:xfrm>
            <a:off x="8215313" y="1228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6AD0CB99-DD9D-3A4A-9A55-A9BFE1CF3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07646"/>
              </p:ext>
            </p:extLst>
          </p:nvPr>
        </p:nvGraphicFramePr>
        <p:xfrm>
          <a:off x="95240" y="808821"/>
          <a:ext cx="5862648" cy="312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A7FB21-E357-524C-90C1-C968B50CB2EB}"/>
              </a:ext>
            </a:extLst>
          </p:cNvPr>
          <p:cNvSpPr txBox="1"/>
          <p:nvPr/>
        </p:nvSpPr>
        <p:spPr>
          <a:xfrm>
            <a:off x="7543800" y="482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CC6F400E-AFFB-1B43-BC94-18CE545A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727982"/>
              </p:ext>
            </p:extLst>
          </p:nvPr>
        </p:nvGraphicFramePr>
        <p:xfrm>
          <a:off x="5965775" y="3900487"/>
          <a:ext cx="6242489" cy="299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96D1F3-9116-224F-B7F3-51E0BA51FA91}"/>
              </a:ext>
            </a:extLst>
          </p:cNvPr>
          <p:cNvSpPr txBox="1"/>
          <p:nvPr/>
        </p:nvSpPr>
        <p:spPr>
          <a:xfrm>
            <a:off x="6074158" y="942967"/>
            <a:ext cx="599877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Headline inflation slowed down to 11.37% in Jan’19.</a:t>
            </a:r>
          </a:p>
          <a:p>
            <a:pPr marL="742950" lvl="1" indent="-285750" algn="just">
              <a:buFont typeface="System Font Regular"/>
              <a:buChar char="-"/>
            </a:pPr>
            <a:r>
              <a:rPr lang="en-US" dirty="0">
                <a:latin typeface="Century Gothic" panose="020B0502020202020204" pitchFamily="34" charset="0"/>
              </a:rPr>
              <a:t>From 11.44% in Dec’18.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Inflationary pressure expected to persist from:</a:t>
            </a:r>
          </a:p>
          <a:p>
            <a:pPr marL="742950" lvl="1" indent="-285750" algn="just">
              <a:buFont typeface="System Font Regular"/>
              <a:buChar char="-"/>
            </a:pPr>
            <a:r>
              <a:rPr lang="en-US" dirty="0">
                <a:latin typeface="Century Gothic" panose="020B0502020202020204" pitchFamily="34" charset="0"/>
              </a:rPr>
              <a:t>Implementation of minimum wage</a:t>
            </a:r>
          </a:p>
          <a:p>
            <a:pPr marL="742950" lvl="1" indent="-285750" algn="just">
              <a:buFont typeface="System Font Regular"/>
              <a:buChar char="-"/>
            </a:pPr>
            <a:r>
              <a:rPr lang="en-US" dirty="0">
                <a:latin typeface="Century Gothic" panose="020B0502020202020204" pitchFamily="34" charset="0"/>
              </a:rPr>
              <a:t>Expected food shortages – conflicts in food producing areas</a:t>
            </a:r>
          </a:p>
          <a:p>
            <a:pPr marL="742950" lvl="1" indent="-285750" algn="just">
              <a:buFont typeface="System Font Regular"/>
              <a:buChar char="-"/>
            </a:pPr>
            <a:r>
              <a:rPr lang="en-US" dirty="0">
                <a:latin typeface="Century Gothic" panose="020B0502020202020204" pitchFamily="34" charset="0"/>
              </a:rPr>
              <a:t>Fiscal spending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FB0D39-024F-B341-867E-836BBABFFA94}"/>
              </a:ext>
            </a:extLst>
          </p:cNvPr>
          <p:cNvSpPr txBox="1"/>
          <p:nvPr/>
        </p:nvSpPr>
        <p:spPr>
          <a:xfrm>
            <a:off x="2486025" y="5086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9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713AC-412F-D84E-AA04-F1C081010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10" y="3678364"/>
            <a:ext cx="6206652" cy="3679039"/>
          </a:xfrm>
        </p:spPr>
        <p:txBody>
          <a:bodyPr>
            <a:normAutofit fontScale="47500" lnSpcReduction="20000"/>
          </a:bodyPr>
          <a:lstStyle/>
          <a:p>
            <a:r>
              <a:rPr lang="en-AU" sz="3300" dirty="0"/>
              <a:t>External reserves rose to $43.1bn in Dec’18, from $40.7bn in Jan’18. </a:t>
            </a:r>
          </a:p>
          <a:p>
            <a:pPr lvl="1" indent="-342900">
              <a:buFont typeface="System Font Regular"/>
              <a:buChar char="-"/>
            </a:pPr>
            <a:r>
              <a:rPr lang="en-AU" sz="2900" dirty="0"/>
              <a:t>Movement mainly driven by oil price and foreign portfolio investors’ trade. </a:t>
            </a:r>
          </a:p>
          <a:p>
            <a:r>
              <a:rPr lang="en-AU" sz="3400" dirty="0"/>
              <a:t>Reached a peak of $47.8bn in Jun’18 </a:t>
            </a:r>
          </a:p>
          <a:p>
            <a:r>
              <a:rPr lang="en-AU" sz="3400" dirty="0"/>
              <a:t>Now around $42.3bn (Feb’19) </a:t>
            </a:r>
            <a:endParaRPr lang="en-AU" dirty="0"/>
          </a:p>
          <a:p>
            <a:pPr lvl="1"/>
            <a:r>
              <a:rPr lang="en-AU" sz="2900" dirty="0"/>
              <a:t>Capital outflows </a:t>
            </a:r>
          </a:p>
          <a:p>
            <a:pPr lvl="1"/>
            <a:r>
              <a:rPr lang="en-AU" sz="2900" dirty="0"/>
              <a:t>CBN intervention</a:t>
            </a:r>
          </a:p>
          <a:p>
            <a:pPr lvl="1"/>
            <a:r>
              <a:rPr lang="en-AU" sz="2900" dirty="0"/>
              <a:t>Preference for exchange rate stability </a:t>
            </a:r>
          </a:p>
          <a:p>
            <a:pPr lvl="1"/>
            <a:r>
              <a:rPr lang="en-AU" sz="2900" dirty="0"/>
              <a:t>Debt service</a:t>
            </a:r>
          </a:p>
          <a:p>
            <a:pPr lvl="1"/>
            <a:r>
              <a:rPr lang="en-AU" sz="2900" dirty="0"/>
              <a:t>Eurobond issue proceeds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70700B-16EB-0E46-A343-A56BA935B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6244" y="3657596"/>
            <a:ext cx="5384800" cy="2686054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800" dirty="0"/>
              <a:t>Exchange rate stable in 2018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dirty="0"/>
              <a:t>CBN spot and parallel differential stable.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dirty="0"/>
              <a:t>Foreign exchange intervention: </a:t>
            </a:r>
          </a:p>
          <a:p>
            <a:pPr lvl="1" indent="-342900">
              <a:buFont typeface="System Font Regular"/>
              <a:buChar char="-"/>
            </a:pPr>
            <a:r>
              <a:rPr lang="en-AU" sz="2900" dirty="0"/>
              <a:t>FX stability prioritized by the CBN </a:t>
            </a:r>
          </a:p>
          <a:p>
            <a:pPr lvl="1" indent="-342900">
              <a:buFont typeface="System Font Regular"/>
              <a:buChar char="-"/>
            </a:pPr>
            <a:r>
              <a:rPr lang="en-AU" sz="2900" dirty="0"/>
              <a:t>Regulated allocation of forex </a:t>
            </a:r>
          </a:p>
          <a:p>
            <a:pPr lvl="1" indent="-342900">
              <a:buFont typeface="System Font Regular"/>
              <a:buChar char="-"/>
            </a:pPr>
            <a:r>
              <a:rPr lang="en-AU" sz="2900" dirty="0"/>
              <a:t>trade and industrial policy) </a:t>
            </a:r>
          </a:p>
          <a:p>
            <a:r>
              <a:rPr lang="en-AU" sz="3800" dirty="0"/>
              <a:t>Exchange rate to remained stable in January/February despite political risk premium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33D39B-1D0B-D44B-9A7B-2D170C26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165B696-F2CB-F941-8867-9A8B8C3D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2" y="0"/>
            <a:ext cx="12192000" cy="682487"/>
          </a:xfrm>
          <a:solidFill>
            <a:srgbClr val="002060"/>
          </a:solidFill>
        </p:spPr>
        <p:txBody>
          <a:bodyPr>
            <a:no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External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D42709-791B-814C-982E-0D5330E83976}"/>
              </a:ext>
            </a:extLst>
          </p:cNvPr>
          <p:cNvSpPr txBox="1"/>
          <p:nvPr/>
        </p:nvSpPr>
        <p:spPr>
          <a:xfrm>
            <a:off x="1714500" y="1757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BD04D4A5-6248-C840-AA54-048C78874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103490"/>
              </p:ext>
            </p:extLst>
          </p:nvPr>
        </p:nvGraphicFramePr>
        <p:xfrm>
          <a:off x="123810" y="780252"/>
          <a:ext cx="58705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DE621AAF-AAD6-A843-BC45-B56256FB1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929685"/>
              </p:ext>
            </p:extLst>
          </p:nvPr>
        </p:nvGraphicFramePr>
        <p:xfrm>
          <a:off x="6197600" y="808820"/>
          <a:ext cx="5875338" cy="271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96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216D3-2D7B-9142-A78D-3D1104AF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71513"/>
          </a:xfrm>
        </p:spPr>
        <p:txBody>
          <a:bodyPr>
            <a:normAutofit fontScale="90000"/>
          </a:bodyPr>
          <a:lstStyle/>
          <a:p>
            <a:r>
              <a:rPr lang="en-US" dirty="0"/>
              <a:t>Fiscal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1749CA-AA92-8D41-A82D-1D599FA9C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8876" y="757226"/>
            <a:ext cx="5384800" cy="2790472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FAAC disbursement ranged from N655.2bn in Jan. to N812.8bn in Dec. 2018</a:t>
            </a:r>
          </a:p>
          <a:p>
            <a:r>
              <a:rPr lang="en-AU" sz="2400" dirty="0"/>
              <a:t>Disbursement fell to N649.19bn in Jan. and N610.4bn in Feb. 2019</a:t>
            </a:r>
          </a:p>
          <a:p>
            <a:pPr lvl="1"/>
            <a:r>
              <a:rPr lang="en-AU" sz="1900" dirty="0"/>
              <a:t>A reflection of the sharp decline in oil prices in December</a:t>
            </a: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7031291A-50B9-8C4C-89D1-7E09A2C69D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616279"/>
              </p:ext>
            </p:extLst>
          </p:nvPr>
        </p:nvGraphicFramePr>
        <p:xfrm>
          <a:off x="138103" y="4329119"/>
          <a:ext cx="70913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30">
                  <a:extLst>
                    <a:ext uri="{9D8B030D-6E8A-4147-A177-3AD203B41FA5}">
                      <a16:colId xmlns="" xmlns:a16="http://schemas.microsoft.com/office/drawing/2014/main" val="3360378036"/>
                    </a:ext>
                  </a:extLst>
                </a:gridCol>
                <a:gridCol w="1457298">
                  <a:extLst>
                    <a:ext uri="{9D8B030D-6E8A-4147-A177-3AD203B41FA5}">
                      <a16:colId xmlns="" xmlns:a16="http://schemas.microsoft.com/office/drawing/2014/main" val="3410000895"/>
                    </a:ext>
                  </a:extLst>
                </a:gridCol>
                <a:gridCol w="1193749">
                  <a:extLst>
                    <a:ext uri="{9D8B030D-6E8A-4147-A177-3AD203B41FA5}">
                      <a16:colId xmlns="" xmlns:a16="http://schemas.microsoft.com/office/drawing/2014/main" val="60741677"/>
                    </a:ext>
                  </a:extLst>
                </a:gridCol>
                <a:gridCol w="1107245">
                  <a:extLst>
                    <a:ext uri="{9D8B030D-6E8A-4147-A177-3AD203B41FA5}">
                      <a16:colId xmlns="" xmlns:a16="http://schemas.microsoft.com/office/drawing/2014/main" val="2186699725"/>
                    </a:ext>
                  </a:extLst>
                </a:gridCol>
                <a:gridCol w="1047651">
                  <a:extLst>
                    <a:ext uri="{9D8B030D-6E8A-4147-A177-3AD203B41FA5}">
                      <a16:colId xmlns="" xmlns:a16="http://schemas.microsoft.com/office/drawing/2014/main" val="4012201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Q1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Q2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Q3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Q4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81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Retained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884.88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1,125.31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1,035.72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916.44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962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2,015.60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1,630.11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1,890.80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1,826.85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8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Surplus/(Deficit)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(1,130.72 ) 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504.80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(855.09 )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910.40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A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09384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4DEC42-ABFC-7B4B-9749-B8952C42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DE767004-19C8-0048-83A6-1EDE408B1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317243"/>
              </p:ext>
            </p:extLst>
          </p:nvPr>
        </p:nvGraphicFramePr>
        <p:xfrm>
          <a:off x="138104" y="765964"/>
          <a:ext cx="5856296" cy="296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9C7BD9D2-7B39-324D-960D-8D397C9A7157}"/>
              </a:ext>
            </a:extLst>
          </p:cNvPr>
          <p:cNvSpPr txBox="1">
            <a:spLocks/>
          </p:cNvSpPr>
          <p:nvPr/>
        </p:nvSpPr>
        <p:spPr>
          <a:xfrm>
            <a:off x="15872" y="0"/>
            <a:ext cx="12192000" cy="68248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Fiscal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029CEF-F796-9A4F-8DEF-C244F8462EA6}"/>
              </a:ext>
            </a:extLst>
          </p:cNvPr>
          <p:cNvSpPr txBox="1"/>
          <p:nvPr/>
        </p:nvSpPr>
        <p:spPr>
          <a:xfrm>
            <a:off x="7358063" y="3569676"/>
            <a:ext cx="46863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entury Gothic" panose="020B0502020202020204" pitchFamily="34" charset="0"/>
              </a:rPr>
              <a:t>Total revenue of N3.96 trillion was raised in 2018</a:t>
            </a:r>
          </a:p>
          <a:p>
            <a:pPr marL="742950" lvl="1" indent="-285750" algn="just">
              <a:buFont typeface="System Font Regular"/>
              <a:buChar char="-"/>
              <a:defRPr/>
            </a:pPr>
            <a:r>
              <a:rPr lang="en-US" dirty="0">
                <a:latin typeface="Century Gothic" panose="020B0502020202020204" pitchFamily="34" charset="0"/>
              </a:rPr>
              <a:t>Total expenditure was almost total revenue at N7.36bn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entury Gothic" panose="020B0502020202020204" pitchFamily="34" charset="0"/>
              </a:rPr>
              <a:t>2018 budget has a deficit of N3.7trn against budget estimate  of N1.9trn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entury Gothic" panose="020B0502020202020204" pitchFamily="34" charset="0"/>
              </a:rPr>
              <a:t>Revenue </a:t>
            </a:r>
            <a:r>
              <a:rPr lang="en-US" sz="2000" dirty="0">
                <a:latin typeface="Century Gothic" panose="020B0502020202020204" pitchFamily="34" charset="0"/>
              </a:rPr>
              <a:t>generation still a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4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2C709A-76F9-734A-9F92-FD469ED9D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51" y="1059411"/>
            <a:ext cx="4990534" cy="548640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New FGN bonds dominate the primary market</a:t>
            </a:r>
          </a:p>
          <a:p>
            <a:pPr lvl="1" algn="just">
              <a:spcBef>
                <a:spcPts val="600"/>
              </a:spcBef>
            </a:pPr>
            <a:r>
              <a:rPr lang="en-US" dirty="0">
                <a:latin typeface="Century Gothic" panose="020B0502020202020204" pitchFamily="34" charset="0"/>
              </a:rPr>
              <a:t>In 2018, FGN issued N918.94bn worth of bonds.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Equities issued amounted to N211.09bn</a:t>
            </a:r>
          </a:p>
          <a:p>
            <a:pPr lvl="1" algn="just">
              <a:spcBef>
                <a:spcPts val="600"/>
              </a:spcBef>
            </a:pPr>
            <a:r>
              <a:rPr lang="en-US" dirty="0">
                <a:latin typeface="Century Gothic" panose="020B0502020202020204" pitchFamily="34" charset="0"/>
              </a:rPr>
              <a:t>84% were equally divided between right issues and private placements</a:t>
            </a:r>
          </a:p>
          <a:p>
            <a:pPr lvl="1" algn="just">
              <a:spcBef>
                <a:spcPts val="600"/>
              </a:spcBef>
            </a:pPr>
            <a:r>
              <a:rPr lang="en-US" dirty="0">
                <a:latin typeface="Century Gothic" panose="020B0502020202020204" pitchFamily="34" charset="0"/>
              </a:rPr>
              <a:t>IPO and offer for sale – 16%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Corporate bond segment improved to N323.59bn</a:t>
            </a:r>
          </a:p>
          <a:p>
            <a:pPr lvl="1" algn="just">
              <a:spcBef>
                <a:spcPts val="600"/>
              </a:spcBef>
            </a:pPr>
            <a:r>
              <a:rPr lang="en-US" dirty="0">
                <a:latin typeface="Century Gothic" panose="020B0502020202020204" pitchFamily="34" charset="0"/>
              </a:rPr>
              <a:t>Higher than N23.15bn recorded for the whole of 2017</a:t>
            </a:r>
          </a:p>
          <a:p>
            <a:pPr lvl="1" algn="just">
              <a:spcBef>
                <a:spcPts val="600"/>
              </a:spcBef>
            </a:pPr>
            <a:r>
              <a:rPr lang="en-US" dirty="0">
                <a:latin typeface="Century Gothic" panose="020B0502020202020204" pitchFamily="34" charset="0"/>
              </a:rPr>
              <a:t>Fall in FGN issuance giving more space to corporates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There were no sub-national bond issuance in 2018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Opportunities exist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8D0B7BB-F27B-B349-A391-985F0830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55"/>
            <a:ext cx="12192000" cy="63976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Primary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Capital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Market Activities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43E86917-AADF-7B4D-8A7F-9843B9759B3D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416063" y="1530680"/>
          <a:ext cx="6593969" cy="454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SecLogoHiDefCrestAloneWeb.jpg">
            <a:extLst>
              <a:ext uri="{FF2B5EF4-FFF2-40B4-BE49-F238E27FC236}">
                <a16:creationId xmlns="" xmlns:a16="http://schemas.microsoft.com/office/drawing/2014/main" id="{49261E41-1D2D-6C40-AFD0-A7C6197DC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" y="6298742"/>
            <a:ext cx="702681" cy="6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9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BA3E5F-F8CB-8B43-B3AA-3D5AFC12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107" y="3962470"/>
            <a:ext cx="5902038" cy="266071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Market performance was bearish for most of 2018: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Coming from a high base in 2017.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Weak investor sentiment.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Persistent sell-offs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US raising rates</a:t>
            </a:r>
            <a:r>
              <a:rPr lang="en-US" dirty="0" smtClean="0">
                <a:latin typeface="Century Gothic" panose="020B0502020202020204" pitchFamily="34" charset="0"/>
              </a:rPr>
              <a:t>/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Election effect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Century Gothic" panose="020B0502020202020204" pitchFamily="34" charset="0"/>
              </a:rPr>
              <a:t>Elections now over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Back to familiar terrain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83E7A31-6230-6641-B919-A483D09C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57"/>
            <a:ext cx="12192000" cy="68196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Secondary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Market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4A4A70-5D12-AB47-819B-64D1BCFD1E1D}"/>
              </a:ext>
            </a:extLst>
          </p:cNvPr>
          <p:cNvSpPr txBox="1"/>
          <p:nvPr/>
        </p:nvSpPr>
        <p:spPr>
          <a:xfrm>
            <a:off x="7356144" y="3878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F726845-A64C-C347-B945-A0A093F31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130" y="976818"/>
            <a:ext cx="5384800" cy="5343059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Century Gothic" panose="020B0502020202020204" pitchFamily="34" charset="0"/>
              </a:rPr>
              <a:t>FMDQ</a:t>
            </a:r>
          </a:p>
          <a:p>
            <a:pPr marL="582613" lvl="1" indent="-182563" algn="just">
              <a:buFont typeface="Wingdings" pitchFamily="2" charset="2"/>
              <a:buChar char="§"/>
            </a:pPr>
            <a:r>
              <a:rPr lang="en-GB" dirty="0" smtClean="0">
                <a:latin typeface="Century Gothic" charset="0"/>
                <a:ea typeface="Century Gothic" charset="0"/>
                <a:cs typeface="Century Gothic" charset="0"/>
              </a:rPr>
              <a:t>Total 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turnover in 2018 </a:t>
            </a:r>
            <a:r>
              <a:rPr lang="en-GB" dirty="0" smtClean="0">
                <a:latin typeface="Century Gothic" charset="0"/>
                <a:ea typeface="Century Gothic" charset="0"/>
                <a:cs typeface="Century Gothic" charset="0"/>
              </a:rPr>
              <a:t>N182,856.9bn</a:t>
            </a:r>
          </a:p>
          <a:p>
            <a:pPr marL="582613" lvl="1" indent="-182563" algn="just">
              <a:buFont typeface="Wingdings" pitchFamily="2" charset="2"/>
              <a:buChar char="§"/>
            </a:pPr>
            <a:r>
              <a:rPr lang="en-GB" dirty="0" smtClean="0"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growth of 28.7% compared to N142,029.4bn recorded in 2017</a:t>
            </a:r>
          </a:p>
          <a:p>
            <a:pPr marL="582613" lvl="1" indent="-1825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Treasury bills dominate the </a:t>
            </a:r>
            <a:r>
              <a:rPr lang="en-GB" dirty="0" smtClean="0">
                <a:latin typeface="Century Gothic" charset="0"/>
                <a:ea typeface="Century Gothic" charset="0"/>
                <a:cs typeface="Century Gothic" charset="0"/>
              </a:rPr>
              <a:t>market</a:t>
            </a:r>
          </a:p>
          <a:p>
            <a:pPr marL="582613" lvl="1" indent="-1825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Total turnover in Feb’19 </a:t>
            </a:r>
            <a:r>
              <a:rPr lang="en-GB" dirty="0" smtClean="0">
                <a:latin typeface="Century Gothic" charset="0"/>
                <a:ea typeface="Century Gothic" charset="0"/>
                <a:cs typeface="Century Gothic" charset="0"/>
              </a:rPr>
              <a:t>N19,184.2bn</a:t>
            </a:r>
          </a:p>
          <a:p>
            <a:pPr marL="582613" lvl="1" indent="-182563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 smtClean="0">
                <a:latin typeface="Century Gothic" charset="0"/>
                <a:ea typeface="Century Gothic" charset="0"/>
                <a:cs typeface="Century Gothic" charset="0"/>
              </a:rPr>
              <a:t>27.2</a:t>
            </a:r>
            <a:r>
              <a:rPr lang="en-GB" dirty="0">
                <a:latin typeface="Century Gothic" charset="0"/>
                <a:ea typeface="Century Gothic" charset="0"/>
                <a:cs typeface="Century Gothic" charset="0"/>
              </a:rPr>
              <a:t>% higher than Jan’19 turnover.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endParaRPr lang="en-GB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Century Gothic" panose="020B0502020202020204" pitchFamily="34" charset="0"/>
              </a:rPr>
              <a:t>NASD</a:t>
            </a:r>
          </a:p>
          <a:p>
            <a:pPr marL="531813" lvl="1" indent="-166688" algn="just"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Total </a:t>
            </a:r>
            <a:r>
              <a:rPr lang="en-GB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value in 2018 – </a:t>
            </a: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N30.8bn</a:t>
            </a:r>
          </a:p>
          <a:p>
            <a:pPr marL="531813" lvl="1" indent="-166688" algn="just"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608</a:t>
            </a:r>
            <a:r>
              <a:rPr lang="en-GB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% higher than 2017 value of trade – </a:t>
            </a: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NN4.35bn</a:t>
            </a:r>
          </a:p>
          <a:p>
            <a:pPr marL="531813" lvl="1" indent="-166688" algn="just"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Value </a:t>
            </a:r>
            <a:r>
              <a:rPr lang="en-GB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of trade at the end of Feb’19 </a:t>
            </a: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N1.1bn.</a:t>
            </a:r>
          </a:p>
          <a:p>
            <a:pPr marL="531813" lvl="1" indent="-166688" algn="just">
              <a:buFont typeface="Wingdings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28.5</a:t>
            </a:r>
            <a:r>
              <a:rPr lang="en-GB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% lower than the value recorded in Jan’19</a:t>
            </a:r>
            <a:endParaRPr lang="en-US" dirty="0" smtClean="0">
              <a:latin typeface="Century Gothic" panose="020B0502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Century Gothic" panose="020B0502020202020204" pitchFamily="34" charset="0"/>
              </a:rPr>
              <a:t>AFEX</a:t>
            </a:r>
          </a:p>
          <a:p>
            <a:pPr marL="531813" lvl="1" algn="just">
              <a:buFont typeface="Wingdings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Total </a:t>
            </a:r>
            <a:r>
              <a:rPr lang="en-US" dirty="0">
                <a:latin typeface="Century Gothic" panose="020B0502020202020204" pitchFamily="34" charset="0"/>
              </a:rPr>
              <a:t>value of traded commodities in 2018 – </a:t>
            </a:r>
            <a:r>
              <a:rPr lang="en-US" dirty="0" smtClean="0">
                <a:latin typeface="Century Gothic" panose="020B0502020202020204" pitchFamily="34" charset="0"/>
              </a:rPr>
              <a:t>N2.15bn</a:t>
            </a:r>
          </a:p>
          <a:p>
            <a:pPr marL="531813" lvl="1" algn="just">
              <a:buFont typeface="Wingdings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50.5</a:t>
            </a:r>
            <a:r>
              <a:rPr lang="en-US" dirty="0">
                <a:latin typeface="Century Gothic" panose="020B0502020202020204" pitchFamily="34" charset="0"/>
              </a:rPr>
              <a:t>% lower than the value of trade in 2017 – </a:t>
            </a:r>
            <a:r>
              <a:rPr lang="en-US" dirty="0" smtClean="0">
                <a:latin typeface="Century Gothic" panose="020B0502020202020204" pitchFamily="34" charset="0"/>
              </a:rPr>
              <a:t>N4.35bn</a:t>
            </a:r>
          </a:p>
          <a:p>
            <a:pPr marL="531813" lvl="1" algn="just">
              <a:buFont typeface="Wingdings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Value </a:t>
            </a:r>
            <a:r>
              <a:rPr lang="en-US" dirty="0">
                <a:latin typeface="Century Gothic" panose="020B0502020202020204" pitchFamily="34" charset="0"/>
              </a:rPr>
              <a:t>of trade in Feb’19 – </a:t>
            </a:r>
            <a:r>
              <a:rPr lang="en-US" dirty="0" smtClean="0">
                <a:latin typeface="Century Gothic" panose="020B0502020202020204" pitchFamily="34" charset="0"/>
              </a:rPr>
              <a:t>N192.3mn</a:t>
            </a:r>
          </a:p>
          <a:p>
            <a:pPr marL="531813" lvl="1" algn="just">
              <a:buFont typeface="Wingdings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61.7</a:t>
            </a:r>
            <a:r>
              <a:rPr lang="en-US" dirty="0">
                <a:latin typeface="Century Gothic" panose="020B0502020202020204" pitchFamily="34" charset="0"/>
              </a:rPr>
              <a:t>% lower than the value recorded in Jan’19 (N502.7mn)</a:t>
            </a:r>
          </a:p>
          <a:p>
            <a:pPr marL="0" indent="0" algn="just">
              <a:buNone/>
            </a:pPr>
            <a:endParaRPr lang="en-US" strike="sngStrike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Content Placeholder 9">
            <a:extLst>
              <a:ext uri="{FF2B5EF4-FFF2-40B4-BE49-F238E27FC236}">
                <a16:creationId xmlns="" xmlns:a16="http://schemas.microsoft.com/office/drawing/2014/main" id="{E47FFC0A-6F55-EF47-B87F-683FFF4B60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759" y="976818"/>
          <a:ext cx="5925115" cy="286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6325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19A56DF2-8B12-C342-8853-CA2E5A91692A}" vid="{742DCD3D-5777-6541-8288-0BE13CBB8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 Presentation</Template>
  <TotalTime>59663</TotalTime>
  <Words>1318</Words>
  <Application>Microsoft Office PowerPoint</Application>
  <PresentationFormat>Custom</PresentationFormat>
  <Paragraphs>292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think-cell Slide</vt:lpstr>
      <vt:lpstr>OVERVIEW OF  THE NIGERIAN ECONOMY AND THE CAPITAL MARKET </vt:lpstr>
      <vt:lpstr>Table of Contents</vt:lpstr>
      <vt:lpstr>The Global Economy (IMF, WEO-FEB)</vt:lpstr>
      <vt:lpstr>Output and Growth</vt:lpstr>
      <vt:lpstr>Prices and Employment</vt:lpstr>
      <vt:lpstr>External Sector</vt:lpstr>
      <vt:lpstr>Fiscal Operation</vt:lpstr>
      <vt:lpstr>Primary Capital Market Activities</vt:lpstr>
      <vt:lpstr>Secondary Market</vt:lpstr>
      <vt:lpstr>Case for New Listing</vt:lpstr>
      <vt:lpstr>Emergence of New Products</vt:lpstr>
      <vt:lpstr>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Nigeria’s 2017 Budget:  Analysis, Prospects and Risks</dc:title>
  <dc:creator>hauwa danmadami</dc:creator>
  <cp:lastModifiedBy>Toshiba-User</cp:lastModifiedBy>
  <cp:revision>1006</cp:revision>
  <cp:lastPrinted>2019-01-21T15:26:12Z</cp:lastPrinted>
  <dcterms:created xsi:type="dcterms:W3CDTF">2017-01-04T10:04:44Z</dcterms:created>
  <dcterms:modified xsi:type="dcterms:W3CDTF">2019-03-21T09:07:28Z</dcterms:modified>
</cp:coreProperties>
</file>