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95" r:id="rId1"/>
  </p:sldMasterIdLst>
  <p:sldIdLst>
    <p:sldId id="256" r:id="rId2"/>
    <p:sldId id="261" r:id="rId3"/>
    <p:sldId id="263" r:id="rId4"/>
    <p:sldId id="262"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a:xfrm>
            <a:off x="5332412" y="5883275"/>
            <a:ext cx="4324044" cy="365125"/>
          </a:xfrm>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0815868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7E034-05C6-4538-98ED-530A5F3B8552}"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4084841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01421944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9091855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43391414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330468534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smtClean="0"/>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33723919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0265633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32708668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951856" y="5867131"/>
            <a:ext cx="551167" cy="365125"/>
          </a:xfrm>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24624775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A87E034-05C6-4538-98ED-530A5F3B8552}" type="datetimeFigureOut">
              <a:rPr lang="en-US" smtClean="0"/>
              <a:t>3/21/2019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7945772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A87E034-05C6-4538-98ED-530A5F3B8552}"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3388104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A87E034-05C6-4538-98ED-530A5F3B8552}" type="datetimeFigureOut">
              <a:rPr lang="en-US" smtClean="0"/>
              <a:t>3/21/2019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3575221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A87E034-05C6-4538-98ED-530A5F3B8552}" type="datetimeFigureOut">
              <a:rPr lang="en-US" smtClean="0"/>
              <a:t>3/21/2019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9304378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87E034-05C6-4538-98ED-530A5F3B8552}" type="datetimeFigureOut">
              <a:rPr lang="en-US" smtClean="0"/>
              <a:t>3/21/2019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290391329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7E034-05C6-4538-98ED-530A5F3B8552}"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6539753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A87E034-05C6-4538-98ED-530A5F3B8552}" type="datetimeFigureOut">
              <a:rPr lang="en-US" smtClean="0"/>
              <a:t>3/21/2019</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7DE7D54-0AC0-4185-BBAC-6CDBAC1D0D14}" type="slidenum">
              <a:rPr lang="en-US" smtClean="0"/>
              <a:t>‹#›</a:t>
            </a:fld>
            <a:endParaRPr lang="en-US"/>
          </a:p>
        </p:txBody>
      </p:sp>
    </p:spTree>
    <p:extLst>
      <p:ext uri="{BB962C8B-B14F-4D97-AF65-F5344CB8AC3E}">
        <p14:creationId xmlns:p14="http://schemas.microsoft.com/office/powerpoint/2010/main" val="18566696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7A87E034-05C6-4538-98ED-530A5F3B8552}" type="datetimeFigureOut">
              <a:rPr lang="en-US" smtClean="0"/>
              <a:t>3/21/2019</a:t>
            </a:fld>
            <a:endParaRPr lang="en-US"/>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7DE7D54-0AC0-4185-BBAC-6CDBAC1D0D14}" type="slidenum">
              <a:rPr lang="en-US" smtClean="0"/>
              <a:t>‹#›</a:t>
            </a:fld>
            <a:endParaRPr lang="en-US"/>
          </a:p>
        </p:txBody>
      </p:sp>
    </p:spTree>
    <p:extLst>
      <p:ext uri="{BB962C8B-B14F-4D97-AF65-F5344CB8AC3E}">
        <p14:creationId xmlns:p14="http://schemas.microsoft.com/office/powerpoint/2010/main" val="4218457466"/>
      </p:ext>
    </p:extLst>
  </p:cSld>
  <p:clrMap bg1="lt1" tx1="dk1" bg2="lt2" tx2="dk2" accent1="accent1" accent2="accent2" accent3="accent3" accent4="accent4" accent5="accent5" accent6="accent6" hlink="hlink" folHlink="folHlink"/>
  <p:sldLayoutIdLst>
    <p:sldLayoutId id="2147483796" r:id="rId1"/>
    <p:sldLayoutId id="2147483797" r:id="rId2"/>
    <p:sldLayoutId id="2147483798" r:id="rId3"/>
    <p:sldLayoutId id="2147483799" r:id="rId4"/>
    <p:sldLayoutId id="2147483800" r:id="rId5"/>
    <p:sldLayoutId id="2147483801" r:id="rId6"/>
    <p:sldLayoutId id="2147483802" r:id="rId7"/>
    <p:sldLayoutId id="2147483803" r:id="rId8"/>
    <p:sldLayoutId id="2147483804" r:id="rId9"/>
    <p:sldLayoutId id="2147483805" r:id="rId10"/>
    <p:sldLayoutId id="2147483806" r:id="rId11"/>
    <p:sldLayoutId id="2147483807" r:id="rId12"/>
    <p:sldLayoutId id="2147483808" r:id="rId13"/>
    <p:sldLayoutId id="2147483809" r:id="rId14"/>
    <p:sldLayoutId id="2147483810" r:id="rId15"/>
    <p:sldLayoutId id="2147483811" r:id="rId16"/>
    <p:sldLayoutId id="2147483812"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957589" y="1380068"/>
            <a:ext cx="9545434" cy="2616199"/>
          </a:xfrm>
        </p:spPr>
        <p:txBody>
          <a:bodyPr>
            <a:normAutofit/>
          </a:bodyPr>
          <a:lstStyle/>
          <a:p>
            <a:r>
              <a:rPr lang="en-US" sz="4400" b="1" dirty="0" smtClean="0"/>
              <a:t>RECENT TAX REFORMS IMPACTING ON THE NIGERIAN CAPITAL MARKET</a:t>
            </a:r>
            <a:endParaRPr lang="en-US" sz="4400" b="1" dirty="0"/>
          </a:p>
        </p:txBody>
      </p:sp>
      <p:sp>
        <p:nvSpPr>
          <p:cNvPr id="3" name="Subtitle 2"/>
          <p:cNvSpPr>
            <a:spLocks noGrp="1"/>
          </p:cNvSpPr>
          <p:nvPr>
            <p:ph type="subTitle" idx="1"/>
          </p:nvPr>
        </p:nvSpPr>
        <p:spPr>
          <a:xfrm>
            <a:off x="1094703" y="3799269"/>
            <a:ext cx="10408320" cy="1661374"/>
          </a:xfrm>
        </p:spPr>
        <p:txBody>
          <a:bodyPr>
            <a:normAutofit/>
          </a:bodyPr>
          <a:lstStyle/>
          <a:p>
            <a:r>
              <a:rPr lang="en-US" sz="1700" b="1" dirty="0" smtClean="0">
                <a:solidFill>
                  <a:srgbClr val="FF0000"/>
                </a:solidFill>
              </a:rPr>
              <a:t>A Presentation at the 2019 1</a:t>
            </a:r>
            <a:r>
              <a:rPr lang="en-US" sz="1700" b="1" baseline="30000" dirty="0" smtClean="0">
                <a:solidFill>
                  <a:srgbClr val="FF0000"/>
                </a:solidFill>
              </a:rPr>
              <a:t>st</a:t>
            </a:r>
            <a:r>
              <a:rPr lang="en-US" sz="1700" b="1" dirty="0" smtClean="0">
                <a:solidFill>
                  <a:srgbClr val="FF0000"/>
                </a:solidFill>
              </a:rPr>
              <a:t>  Capital Market Committee (CMC) Meeting on 21</a:t>
            </a:r>
            <a:r>
              <a:rPr lang="en-US" sz="1700" b="1" baseline="30000" dirty="0" smtClean="0">
                <a:solidFill>
                  <a:srgbClr val="FF0000"/>
                </a:solidFill>
              </a:rPr>
              <a:t>st</a:t>
            </a:r>
            <a:r>
              <a:rPr lang="en-US" sz="1700" b="1" dirty="0" smtClean="0">
                <a:solidFill>
                  <a:srgbClr val="FF0000"/>
                </a:solidFill>
              </a:rPr>
              <a:t>  March 2019.</a:t>
            </a:r>
            <a:endParaRPr lang="en-US" sz="1700" b="1" dirty="0">
              <a:solidFill>
                <a:srgbClr val="FF0000"/>
              </a:solidFill>
            </a:endParaRPr>
          </a:p>
          <a:p>
            <a:r>
              <a:rPr lang="en-US" sz="1800" b="1" dirty="0" smtClean="0">
                <a:latin typeface="Bodoni MT" panose="02070603080606020203" pitchFamily="18" charset="0"/>
              </a:rPr>
              <a:t>by</a:t>
            </a:r>
          </a:p>
          <a:p>
            <a:r>
              <a:rPr lang="en-US" sz="1700" dirty="0" smtClean="0">
                <a:solidFill>
                  <a:srgbClr val="FF0000"/>
                </a:solidFill>
                <a:latin typeface="Arial" panose="020B0604020202020204" pitchFamily="34" charset="0"/>
                <a:cs typeface="Arial" panose="020B0604020202020204" pitchFamily="34" charset="0"/>
              </a:rPr>
              <a:t>Federal Inland Revenue Service (FIRS)</a:t>
            </a:r>
            <a:endParaRPr lang="en-US" sz="1700"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5051293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84856" y="389586"/>
            <a:ext cx="10328857" cy="1671033"/>
          </a:xfrm>
        </p:spPr>
        <p:txBody>
          <a:bodyPr>
            <a:normAutofit/>
          </a:bodyPr>
          <a:lstStyle/>
          <a:p>
            <a:r>
              <a:rPr lang="en-US" sz="3200" b="1" dirty="0" smtClean="0"/>
              <a:t>EXECUTIVE ORDER No. 007 </a:t>
            </a:r>
            <a:br>
              <a:rPr lang="en-US" sz="3200" b="1" dirty="0" smtClean="0"/>
            </a:br>
            <a:r>
              <a:rPr lang="en-GB" sz="3200" b="1" dirty="0" smtClean="0">
                <a:solidFill>
                  <a:srgbClr val="C00000"/>
                </a:solidFill>
              </a:rPr>
              <a:t>ROAD </a:t>
            </a:r>
            <a:r>
              <a:rPr lang="en-GB" sz="3200" b="1" dirty="0">
                <a:solidFill>
                  <a:srgbClr val="C00000"/>
                </a:solidFill>
              </a:rPr>
              <a:t>INFRASTRUCTURE DEVELOPMENT AND REFURBISHMENT INVESTMENT TAX CREDIT SCHEME</a:t>
            </a:r>
            <a:endParaRPr lang="en-US" sz="3200" dirty="0">
              <a:solidFill>
                <a:srgbClr val="C00000"/>
              </a:solidFill>
            </a:endParaRPr>
          </a:p>
        </p:txBody>
      </p:sp>
      <p:sp>
        <p:nvSpPr>
          <p:cNvPr id="3" name="Content Placeholder 2"/>
          <p:cNvSpPr>
            <a:spLocks noGrp="1"/>
          </p:cNvSpPr>
          <p:nvPr>
            <p:ph idx="1"/>
          </p:nvPr>
        </p:nvSpPr>
        <p:spPr>
          <a:xfrm>
            <a:off x="1287887" y="2163650"/>
            <a:ext cx="10393250" cy="3979573"/>
          </a:xfrm>
        </p:spPr>
        <p:txBody>
          <a:bodyPr>
            <a:normAutofit/>
          </a:bodyPr>
          <a:lstStyle/>
          <a:p>
            <a:pPr algn="just"/>
            <a:r>
              <a:rPr lang="en-GB" sz="2800" b="1" dirty="0" smtClean="0"/>
              <a:t>The President, Federal Republic of Nigeria on </a:t>
            </a:r>
            <a:r>
              <a:rPr lang="en-GB" sz="2800" b="1" dirty="0"/>
              <a:t>25 January, 2019,</a:t>
            </a:r>
            <a:r>
              <a:rPr lang="en-GB" sz="2800" dirty="0"/>
              <a:t> </a:t>
            </a:r>
            <a:r>
              <a:rPr lang="en-GB" sz="2800" dirty="0" smtClean="0"/>
              <a:t>signed </a:t>
            </a:r>
            <a:r>
              <a:rPr lang="en-GB" sz="2800" dirty="0"/>
              <a:t>the Executive Order No. 007 on Road Infrastructure Development and Refurbishment Investment Tax Credit Scheme </a:t>
            </a:r>
            <a:r>
              <a:rPr lang="en-GB" sz="2800" dirty="0" smtClean="0"/>
              <a:t>to provided private sector funding to Road infrastructures in Nigeria.</a:t>
            </a:r>
            <a:r>
              <a:rPr lang="en-GB" sz="2800" b="1" i="1" dirty="0" smtClean="0"/>
              <a:t> </a:t>
            </a:r>
            <a:endParaRPr lang="en-US" sz="2800" dirty="0"/>
          </a:p>
          <a:p>
            <a:pPr algn="just"/>
            <a:r>
              <a:rPr lang="en-GB" sz="2600" dirty="0" smtClean="0"/>
              <a:t>The Executive Order 007 has some implication capable of enhancing trading activities in the Nigerian capital market.</a:t>
            </a:r>
          </a:p>
        </p:txBody>
      </p:sp>
    </p:spTree>
    <p:extLst>
      <p:ext uri="{BB962C8B-B14F-4D97-AF65-F5344CB8AC3E}">
        <p14:creationId xmlns:p14="http://schemas.microsoft.com/office/powerpoint/2010/main" val="25530000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0" y="296213"/>
            <a:ext cx="10018713" cy="1275009"/>
          </a:xfrm>
        </p:spPr>
        <p:txBody>
          <a:bodyPr>
            <a:noAutofit/>
          </a:bodyPr>
          <a:lstStyle/>
          <a:p>
            <a:r>
              <a:rPr lang="en-GB" sz="3600" b="1" dirty="0" smtClean="0">
                <a:solidFill>
                  <a:srgbClr val="C00000"/>
                </a:solidFill>
              </a:rPr>
              <a:t>IMPACT OF EXECUTIVE ORDER 007 ON THE NIGERIAN CAPITAL MARKET</a:t>
            </a:r>
            <a:endParaRPr lang="en-US" sz="3600" dirty="0">
              <a:solidFill>
                <a:srgbClr val="C00000"/>
              </a:solidFill>
            </a:endParaRPr>
          </a:p>
        </p:txBody>
      </p:sp>
      <p:sp>
        <p:nvSpPr>
          <p:cNvPr id="3" name="Content Placeholder 2"/>
          <p:cNvSpPr>
            <a:spLocks noGrp="1"/>
          </p:cNvSpPr>
          <p:nvPr>
            <p:ph idx="1"/>
          </p:nvPr>
        </p:nvSpPr>
        <p:spPr>
          <a:xfrm>
            <a:off x="1484310" y="2099256"/>
            <a:ext cx="10018713" cy="4288666"/>
          </a:xfrm>
        </p:spPr>
        <p:txBody>
          <a:bodyPr>
            <a:normAutofit/>
          </a:bodyPr>
          <a:lstStyle/>
          <a:p>
            <a:pPr algn="just"/>
            <a:r>
              <a:rPr lang="en-GB" sz="2800" b="1" dirty="0">
                <a:solidFill>
                  <a:srgbClr val="FF0000"/>
                </a:solidFill>
              </a:rPr>
              <a:t>Sale/Transfer of tax credit:</a:t>
            </a:r>
            <a:r>
              <a:rPr lang="en-GB" sz="2800" dirty="0">
                <a:solidFill>
                  <a:srgbClr val="FF0000"/>
                </a:solidFill>
              </a:rPr>
              <a:t> </a:t>
            </a:r>
            <a:r>
              <a:rPr lang="en-GB" sz="2600" dirty="0"/>
              <a:t>Participants may sell or transfer the whole or part of its unutilized Tax Credit to any interested party, subject to complying with protocols prescribed in the Scheme. This means that a Participant, who for any reason does not wish to utilize its Tax Credit, may easily recover its investment without recourse to the FGN.</a:t>
            </a:r>
          </a:p>
          <a:p>
            <a:pPr algn="just"/>
            <a:r>
              <a:rPr lang="en-US" sz="2800" b="1" dirty="0" smtClean="0">
                <a:solidFill>
                  <a:srgbClr val="FF0000"/>
                </a:solidFill>
              </a:rPr>
              <a:t>Transfer/Trading </a:t>
            </a:r>
            <a:r>
              <a:rPr lang="en-US" sz="2800" b="1" dirty="0">
                <a:solidFill>
                  <a:srgbClr val="FF0000"/>
                </a:solidFill>
              </a:rPr>
              <a:t>of certificates:</a:t>
            </a:r>
            <a:r>
              <a:rPr lang="en-US" sz="2800" dirty="0">
                <a:solidFill>
                  <a:srgbClr val="FF0000"/>
                </a:solidFill>
              </a:rPr>
              <a:t> </a:t>
            </a:r>
            <a:r>
              <a:rPr lang="en-US" sz="2600" dirty="0"/>
              <a:t>The Road Infrastructure Tax Credit (RITC) Certificate is transferable (traded in part or whole) </a:t>
            </a:r>
            <a:r>
              <a:rPr lang="en-US" sz="2600" dirty="0" smtClean="0"/>
              <a:t>as </a:t>
            </a:r>
            <a:r>
              <a:rPr lang="en-US" sz="2600" dirty="0"/>
              <a:t>an instrument on the Stock </a:t>
            </a:r>
            <a:r>
              <a:rPr lang="en-US" sz="2600" dirty="0" smtClean="0"/>
              <a:t>Exchange;</a:t>
            </a:r>
          </a:p>
          <a:p>
            <a:endParaRPr lang="en-US" sz="2600" dirty="0"/>
          </a:p>
          <a:p>
            <a:endParaRPr lang="en-US" dirty="0"/>
          </a:p>
        </p:txBody>
      </p:sp>
    </p:spTree>
    <p:extLst>
      <p:ext uri="{BB962C8B-B14F-4D97-AF65-F5344CB8AC3E}">
        <p14:creationId xmlns:p14="http://schemas.microsoft.com/office/powerpoint/2010/main" val="12240730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4311" y="502276"/>
            <a:ext cx="10018713" cy="901521"/>
          </a:xfrm>
        </p:spPr>
        <p:txBody>
          <a:bodyPr>
            <a:normAutofit fontScale="90000"/>
          </a:bodyPr>
          <a:lstStyle/>
          <a:p>
            <a:r>
              <a:rPr lang="en-GB" b="1" dirty="0">
                <a:solidFill>
                  <a:srgbClr val="C00000"/>
                </a:solidFill>
              </a:rPr>
              <a:t>IMPACT OF EXECUTIVE ORDER 007 ON THE NIGERIAN CAPITAL MARKET</a:t>
            </a:r>
            <a:endParaRPr lang="en-US" dirty="0"/>
          </a:p>
        </p:txBody>
      </p:sp>
      <p:sp>
        <p:nvSpPr>
          <p:cNvPr id="3" name="Content Placeholder 2"/>
          <p:cNvSpPr>
            <a:spLocks noGrp="1"/>
          </p:cNvSpPr>
          <p:nvPr>
            <p:ph idx="1"/>
          </p:nvPr>
        </p:nvSpPr>
        <p:spPr>
          <a:xfrm>
            <a:off x="1484311" y="1764406"/>
            <a:ext cx="10018713" cy="4855335"/>
          </a:xfrm>
        </p:spPr>
        <p:txBody>
          <a:bodyPr>
            <a:normAutofit/>
          </a:bodyPr>
          <a:lstStyle/>
          <a:p>
            <a:pPr algn="just"/>
            <a:r>
              <a:rPr lang="en-US" sz="2800" b="1" dirty="0" smtClean="0">
                <a:solidFill>
                  <a:srgbClr val="FF0000"/>
                </a:solidFill>
              </a:rPr>
              <a:t>Group </a:t>
            </a:r>
            <a:r>
              <a:rPr lang="en-US" sz="2800" b="1" dirty="0">
                <a:solidFill>
                  <a:srgbClr val="FF0000"/>
                </a:solidFill>
              </a:rPr>
              <a:t>Taxation and Trading tax attributes on the FMDQ OTC Securities Exchange</a:t>
            </a:r>
            <a:endParaRPr lang="en-US" sz="2800" dirty="0">
              <a:solidFill>
                <a:srgbClr val="FF0000"/>
              </a:solidFill>
            </a:endParaRPr>
          </a:p>
          <a:p>
            <a:pPr algn="just"/>
            <a:r>
              <a:rPr lang="en-US" sz="2600" dirty="0"/>
              <a:t>Paragraph 4(4) of the RIDRITCS Order introduces the novel concept of Group Taxation into the Nigerian Corporate taxation by permitting any participant to transfer its Investment Tax Credit benefits to its parent, Subsidiary, Sister or any other company operating within its </a:t>
            </a:r>
            <a:r>
              <a:rPr lang="en-US" sz="2600" dirty="0" err="1"/>
              <a:t>recognised</a:t>
            </a:r>
            <a:r>
              <a:rPr lang="en-US" sz="2600" dirty="0"/>
              <a:t> group companies. </a:t>
            </a:r>
            <a:endParaRPr lang="en-US" sz="2600" dirty="0" smtClean="0"/>
          </a:p>
          <a:p>
            <a:pPr algn="just"/>
            <a:r>
              <a:rPr lang="en-US" sz="2600" dirty="0" smtClean="0"/>
              <a:t>Similarly</a:t>
            </a:r>
            <a:r>
              <a:rPr lang="en-US" sz="2600" dirty="0"/>
              <a:t>, Paragraph 4(5) allows participants or beneficiary companies to trade their Investment Tax Credit as tradable instruments on the FMDQ (OTC) Securities </a:t>
            </a:r>
            <a:r>
              <a:rPr lang="en-US" sz="2600" dirty="0" smtClean="0"/>
              <a:t>Exchange. </a:t>
            </a:r>
            <a:endParaRPr lang="en-US" sz="2600" dirty="0"/>
          </a:p>
          <a:p>
            <a:endParaRPr lang="en-US" dirty="0"/>
          </a:p>
        </p:txBody>
      </p:sp>
    </p:spTree>
    <p:extLst>
      <p:ext uri="{BB962C8B-B14F-4D97-AF65-F5344CB8AC3E}">
        <p14:creationId xmlns:p14="http://schemas.microsoft.com/office/powerpoint/2010/main" val="427550600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9848" y="484632"/>
            <a:ext cx="10058400" cy="622951"/>
          </a:xfrm>
        </p:spPr>
        <p:txBody>
          <a:bodyPr>
            <a:normAutofit fontScale="90000"/>
          </a:bodyPr>
          <a:lstStyle/>
          <a:p>
            <a:r>
              <a:rPr lang="en-US" b="1" dirty="0" smtClean="0">
                <a:solidFill>
                  <a:schemeClr val="accent1"/>
                </a:solidFill>
              </a:rPr>
              <a:t>LEGISLATIONS AND REGULATIONS</a:t>
            </a:r>
            <a:endParaRPr lang="en-US" b="1" dirty="0">
              <a:solidFill>
                <a:schemeClr val="accent1"/>
              </a:solidFill>
            </a:endParaRPr>
          </a:p>
        </p:txBody>
      </p:sp>
      <p:sp>
        <p:nvSpPr>
          <p:cNvPr id="3" name="Content Placeholder 2"/>
          <p:cNvSpPr>
            <a:spLocks noGrp="1"/>
          </p:cNvSpPr>
          <p:nvPr>
            <p:ph idx="1"/>
          </p:nvPr>
        </p:nvSpPr>
        <p:spPr>
          <a:xfrm>
            <a:off x="1300766" y="1725769"/>
            <a:ext cx="10109916" cy="4623515"/>
          </a:xfrm>
        </p:spPr>
        <p:txBody>
          <a:bodyPr>
            <a:normAutofit/>
          </a:bodyPr>
          <a:lstStyle/>
          <a:p>
            <a:r>
              <a:rPr lang="en-US" sz="2800" b="1" dirty="0" smtClean="0">
                <a:solidFill>
                  <a:srgbClr val="FF0000"/>
                </a:solidFill>
              </a:rPr>
              <a:t>The Real </a:t>
            </a:r>
            <a:r>
              <a:rPr lang="en-US" sz="2800" b="1" dirty="0">
                <a:solidFill>
                  <a:srgbClr val="FF0000"/>
                </a:solidFill>
              </a:rPr>
              <a:t>E</a:t>
            </a:r>
            <a:r>
              <a:rPr lang="en-US" sz="2800" b="1" dirty="0" smtClean="0">
                <a:solidFill>
                  <a:srgbClr val="FF0000"/>
                </a:solidFill>
              </a:rPr>
              <a:t>state </a:t>
            </a:r>
            <a:r>
              <a:rPr lang="en-US" sz="2800" b="1" dirty="0">
                <a:solidFill>
                  <a:srgbClr val="FF0000"/>
                </a:solidFill>
              </a:rPr>
              <a:t>I</a:t>
            </a:r>
            <a:r>
              <a:rPr lang="en-US" sz="2800" b="1" dirty="0" smtClean="0">
                <a:solidFill>
                  <a:srgbClr val="FF0000"/>
                </a:solidFill>
              </a:rPr>
              <a:t>nvestment </a:t>
            </a:r>
            <a:r>
              <a:rPr lang="en-US" sz="2800" b="1" dirty="0">
                <a:solidFill>
                  <a:srgbClr val="FF0000"/>
                </a:solidFill>
              </a:rPr>
              <a:t>S</a:t>
            </a:r>
            <a:r>
              <a:rPr lang="en-US" sz="2800" b="1" dirty="0" smtClean="0">
                <a:solidFill>
                  <a:srgbClr val="FF0000"/>
                </a:solidFill>
              </a:rPr>
              <a:t>cheme (Taxation) </a:t>
            </a:r>
            <a:r>
              <a:rPr lang="en-US" sz="2800" b="1" dirty="0">
                <a:solidFill>
                  <a:srgbClr val="FF0000"/>
                </a:solidFill>
              </a:rPr>
              <a:t>Regulations, </a:t>
            </a:r>
            <a:r>
              <a:rPr lang="en-US" sz="2800" b="1" dirty="0"/>
              <a:t>and</a:t>
            </a:r>
            <a:r>
              <a:rPr lang="en-US" sz="2800" b="1" dirty="0">
                <a:solidFill>
                  <a:srgbClr val="FF0000"/>
                </a:solidFill>
              </a:rPr>
              <a:t> t</a:t>
            </a:r>
            <a:r>
              <a:rPr lang="en-US" sz="2800" b="1" dirty="0" smtClean="0">
                <a:solidFill>
                  <a:srgbClr val="FF0000"/>
                </a:solidFill>
              </a:rPr>
              <a:t>he Islamic </a:t>
            </a:r>
            <a:r>
              <a:rPr lang="en-US" sz="2800" b="1" dirty="0">
                <a:solidFill>
                  <a:srgbClr val="FF0000"/>
                </a:solidFill>
              </a:rPr>
              <a:t>Non-Interest Finance (Taxation) Regulations.</a:t>
            </a:r>
          </a:p>
          <a:p>
            <a:endParaRPr lang="en-US" sz="2800" b="1" dirty="0" smtClean="0">
              <a:solidFill>
                <a:schemeClr val="accent1"/>
              </a:solidFill>
            </a:endParaRPr>
          </a:p>
          <a:p>
            <a:pPr marL="0" indent="0" algn="just">
              <a:buNone/>
            </a:pPr>
            <a:r>
              <a:rPr lang="en-US" sz="2600" dirty="0" smtClean="0"/>
              <a:t>The Real Estate Investment Scheme (Taxation) Regulations  and  the Islamic </a:t>
            </a:r>
            <a:r>
              <a:rPr lang="en-US" sz="2600" dirty="0"/>
              <a:t>Non-Interest Finance (Taxation) </a:t>
            </a:r>
            <a:r>
              <a:rPr lang="en-US" sz="2600" dirty="0" smtClean="0"/>
              <a:t>Regulations</a:t>
            </a:r>
            <a:r>
              <a:rPr lang="en-US" sz="2600" dirty="0"/>
              <a:t> </a:t>
            </a:r>
            <a:r>
              <a:rPr lang="en-US" sz="2600" dirty="0" smtClean="0"/>
              <a:t>are both at </a:t>
            </a:r>
            <a:r>
              <a:rPr lang="en-US" sz="2600" dirty="0"/>
              <a:t>the Federal Ministry of Justice </a:t>
            </a:r>
            <a:r>
              <a:rPr lang="en-US" sz="2600" dirty="0" smtClean="0"/>
              <a:t>awaiting publication in the Government Gazette</a:t>
            </a:r>
            <a:r>
              <a:rPr lang="en-US" sz="2600" dirty="0"/>
              <a:t>.</a:t>
            </a:r>
            <a:endParaRPr lang="en-US" sz="2600" dirty="0" smtClean="0"/>
          </a:p>
          <a:p>
            <a:pPr marL="0" indent="0" algn="just">
              <a:buNone/>
            </a:pPr>
            <a:endParaRPr lang="en-US" sz="2800" b="1" dirty="0"/>
          </a:p>
        </p:txBody>
      </p:sp>
    </p:spTree>
    <p:extLst>
      <p:ext uri="{BB962C8B-B14F-4D97-AF65-F5344CB8AC3E}">
        <p14:creationId xmlns:p14="http://schemas.microsoft.com/office/powerpoint/2010/main" val="13480349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TM03457496[[fn=Parallax]]</Template>
  <TotalTime>760</TotalTime>
  <Words>357</Words>
  <Application>Microsoft Office PowerPoint</Application>
  <PresentationFormat>Widescreen</PresentationFormat>
  <Paragraphs>18</Paragraphs>
  <Slides>5</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Bodoni MT</vt:lpstr>
      <vt:lpstr>Corbel</vt:lpstr>
      <vt:lpstr>Parallax</vt:lpstr>
      <vt:lpstr>RECENT TAX REFORMS IMPACTING ON THE NIGERIAN CAPITAL MARKET</vt:lpstr>
      <vt:lpstr>EXECUTIVE ORDER No. 007  ROAD INFRASTRUCTURE DEVELOPMENT AND REFURBISHMENT INVESTMENT TAX CREDIT SCHEME</vt:lpstr>
      <vt:lpstr>IMPACT OF EXECUTIVE ORDER 007 ON THE NIGERIAN CAPITAL MARKET</vt:lpstr>
      <vt:lpstr>IMPACT OF EXECUTIVE ORDER 007 ON THE NIGERIAN CAPITAL MARKET</vt:lpstr>
      <vt:lpstr>LEGISLATIONS AND REGULATIONS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TAX REFORMS AFFECTING THE CAPITAL MARKET</dc:title>
  <dc:creator>Olarinde M. Olufemi</dc:creator>
  <cp:lastModifiedBy>Austin Tobi</cp:lastModifiedBy>
  <cp:revision>36</cp:revision>
  <dcterms:created xsi:type="dcterms:W3CDTF">2018-11-06T11:09:32Z</dcterms:created>
  <dcterms:modified xsi:type="dcterms:W3CDTF">2019-03-21T08:16:43Z</dcterms:modified>
</cp:coreProperties>
</file>