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5" r:id="rId1"/>
  </p:sldMasterIdLst>
  <p:notesMasterIdLst>
    <p:notesMasterId r:id="rId7"/>
  </p:notesMasterIdLst>
  <p:sldIdLst>
    <p:sldId id="256" r:id="rId2"/>
    <p:sldId id="261" r:id="rId3"/>
    <p:sldId id="263" r:id="rId4"/>
    <p:sldId id="262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5E065-FCCC-4C60-B1FE-07235D6E517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6EAF-B0B9-431E-A4DC-2A1F11FB0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0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6EAF-B0B9-431E-A4DC-2A1F11FB05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45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FEE4B-57AC-474B-8433-01F55EADD042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8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10334-8C21-4837-8C82-6259D1780626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4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529-ACAA-484C-A675-B31555B32353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19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3E8-CF74-41A7-95F1-DF10472E0BB0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85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7AB9-AC2A-4B5E-AD1B-6ECA51438FED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14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32C8A-73F6-4F33-96B4-771400093538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5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197E-006F-4CD2-9BD2-C602FB8D7728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91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EF7C-7B37-4262-A061-72004E63416D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6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D2AB-4FD0-4E26-9830-EAF4ABB716B0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6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DEF-A912-4E80-B9F3-C89FC9510210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4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8BA-F3FB-4761-BB63-6E098961F2E9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7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3E03-7C3F-44E2-919F-74BB0F642F03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D74D-DEB1-4032-BC21-A9E97A0BFA76}" type="datetime1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2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854E-8204-478D-913C-B632DF8E91E1}" type="datetime1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4996-A351-470A-A954-5B4692AB532B}" type="datetime1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1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C2F1-0C99-47D0-84E8-104D9AA96A37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7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6EEF-5201-4259-A4FD-FD023649B21D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F28719-5728-44D5-9C0D-2D4BE8CB86F0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DE7D54-0AC0-4185-BBAC-6CDBAC1D0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5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7589" y="1380068"/>
            <a:ext cx="9545434" cy="2616199"/>
          </a:xfrm>
        </p:spPr>
        <p:txBody>
          <a:bodyPr>
            <a:normAutofit/>
          </a:bodyPr>
          <a:lstStyle/>
          <a:p>
            <a:r>
              <a:rPr lang="en-US" sz="4400" b="1" dirty="0"/>
              <a:t>RECENT TAX REFORMS IMPACTING ON THE NIGERIAN CAPITAL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703" y="3799269"/>
            <a:ext cx="10408320" cy="1661374"/>
          </a:xfrm>
        </p:spPr>
        <p:txBody>
          <a:bodyPr>
            <a:normAutofit/>
          </a:bodyPr>
          <a:lstStyle/>
          <a:p>
            <a:r>
              <a:rPr lang="en-US" sz="1700" b="1" dirty="0">
                <a:solidFill>
                  <a:srgbClr val="FF0000"/>
                </a:solidFill>
              </a:rPr>
              <a:t>A Presentation at </a:t>
            </a:r>
            <a:r>
              <a:rPr lang="en-US" sz="1700" b="1" dirty="0" smtClean="0">
                <a:solidFill>
                  <a:srgbClr val="FF0000"/>
                </a:solidFill>
              </a:rPr>
              <a:t>the </a:t>
            </a:r>
            <a:r>
              <a:rPr lang="en-US" sz="1700" b="1" dirty="0">
                <a:solidFill>
                  <a:srgbClr val="FF0000"/>
                </a:solidFill>
              </a:rPr>
              <a:t>Capital Market Committee (CMC) Meeting </a:t>
            </a:r>
            <a:r>
              <a:rPr lang="en-US" sz="1700" b="1" dirty="0" smtClean="0">
                <a:solidFill>
                  <a:srgbClr val="FF0000"/>
                </a:solidFill>
              </a:rPr>
              <a:t>holding on </a:t>
            </a:r>
            <a:r>
              <a:rPr lang="en-US" sz="1700" b="1" dirty="0">
                <a:solidFill>
                  <a:srgbClr val="FF0000"/>
                </a:solidFill>
              </a:rPr>
              <a:t>22nd  August 2019.</a:t>
            </a:r>
          </a:p>
          <a:p>
            <a:r>
              <a:rPr lang="en-US" sz="1800" b="1" dirty="0">
                <a:latin typeface="Bodoni MT" panose="02070603080606020203" pitchFamily="18" charset="0"/>
              </a:rPr>
              <a:t>by</a:t>
            </a:r>
          </a:p>
          <a:p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Inland Revenue Service (FIRS)</a:t>
            </a:r>
          </a:p>
        </p:txBody>
      </p:sp>
    </p:spTree>
    <p:extLst>
      <p:ext uri="{BB962C8B-B14F-4D97-AF65-F5344CB8AC3E}">
        <p14:creationId xmlns:p14="http://schemas.microsoft.com/office/powerpoint/2010/main" val="350512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56" y="389586"/>
            <a:ext cx="10328857" cy="167103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IMPORTANT DEVELOPMENTS WITH IMPLICATION ON CAPITAL MARKET </a:t>
            </a:r>
            <a:r>
              <a:rPr lang="en-US" sz="3200" b="1" dirty="0" smtClean="0">
                <a:solidFill>
                  <a:srgbClr val="C00000"/>
                </a:solidFill>
              </a:rPr>
              <a:t>ACTIVITIES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D701FFE-609C-4BB1-8451-4BE6B449F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60619"/>
            <a:ext cx="10018713" cy="3730581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GB" sz="2800" b="1" dirty="0" smtClean="0"/>
              <a:t>Inauguration </a:t>
            </a:r>
            <a:r>
              <a:rPr lang="en-GB" sz="2800" b="1" dirty="0"/>
              <a:t>of the re-constituted National Tax Policy Implementation Committee (NTPIC)</a:t>
            </a:r>
            <a:r>
              <a:rPr lang="en-GB" sz="2800" dirty="0"/>
              <a:t> with the ECFIRS as chairman and other relevant agencies including Securities and Exchange Commission as members.</a:t>
            </a:r>
          </a:p>
          <a:p>
            <a:pPr lvl="1" algn="just"/>
            <a:r>
              <a:rPr lang="en-GB" sz="2800" dirty="0" smtClean="0"/>
              <a:t>Securities and Exchange Commission (SEC) is representing </a:t>
            </a:r>
            <a:r>
              <a:rPr lang="en-GB" sz="2800" dirty="0"/>
              <a:t>the Capital Market </a:t>
            </a:r>
            <a:r>
              <a:rPr lang="en-GB" sz="2800" dirty="0" smtClean="0"/>
              <a:t>Community on the NTPIC.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0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515155"/>
            <a:ext cx="10018713" cy="104319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IMPORTANT DEVELOPMENTS WITH IMPLICATION ON CAPITAL MARKET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305318"/>
            <a:ext cx="10018713" cy="4250030"/>
          </a:xfrm>
        </p:spPr>
        <p:txBody>
          <a:bodyPr>
            <a:normAutofit/>
          </a:bodyPr>
          <a:lstStyle/>
          <a:p>
            <a:pPr lvl="1" algn="just"/>
            <a:r>
              <a:rPr lang="en-GB" sz="2800" b="1" dirty="0" smtClean="0"/>
              <a:t>Inauguration </a:t>
            </a:r>
            <a:r>
              <a:rPr lang="en-GB" sz="2800" b="1" dirty="0"/>
              <a:t>of the Technical Working Committee</a:t>
            </a:r>
            <a:r>
              <a:rPr lang="en-GB" sz="2800" dirty="0"/>
              <a:t> to review and make presentation of tax matters affecting business </a:t>
            </a:r>
            <a:r>
              <a:rPr lang="en-GB" sz="2800" dirty="0" smtClean="0"/>
              <a:t>community for quick amendment to the tax legislations via the appropriation Act.</a:t>
            </a:r>
            <a:endParaRPr lang="en-GB" sz="2800" dirty="0"/>
          </a:p>
          <a:p>
            <a:pPr lvl="1" algn="just"/>
            <a:r>
              <a:rPr lang="en-GB" sz="2800" b="1" dirty="0"/>
              <a:t>Presentation of Securities </a:t>
            </a:r>
            <a:r>
              <a:rPr lang="en-GB" sz="2800" b="1" dirty="0" smtClean="0"/>
              <a:t>Lending </a:t>
            </a:r>
            <a:r>
              <a:rPr lang="en-GB" sz="2800" b="1" dirty="0"/>
              <a:t>and Real Estate Investment Trust (</a:t>
            </a:r>
            <a:r>
              <a:rPr lang="en-GB" sz="2800" b="1" dirty="0" smtClean="0"/>
              <a:t>REITS</a:t>
            </a:r>
            <a:r>
              <a:rPr lang="en-GB" sz="2800" b="1" dirty="0"/>
              <a:t>) </a:t>
            </a:r>
            <a:r>
              <a:rPr lang="en-GB" sz="2800" dirty="0"/>
              <a:t>were the first </a:t>
            </a:r>
            <a:r>
              <a:rPr lang="en-GB" sz="2800" dirty="0" smtClean="0"/>
              <a:t>and second to </a:t>
            </a:r>
            <a:r>
              <a:rPr lang="en-GB" sz="2800" dirty="0"/>
              <a:t>be considered by the Committee. The amendment where completed is expected to be presented with the 2020 Appropriation Bill.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7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37881"/>
            <a:ext cx="10018713" cy="8371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CHALLENGES/STEPS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61375"/>
            <a:ext cx="10018713" cy="47007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2.</a:t>
            </a:r>
            <a:r>
              <a:rPr lang="en-US" sz="2800" b="1" dirty="0" smtClean="0"/>
              <a:t> 	</a:t>
            </a:r>
            <a:r>
              <a:rPr lang="en-US" sz="3000" b="1" dirty="0" smtClean="0"/>
              <a:t>On FIRS </a:t>
            </a:r>
            <a:r>
              <a:rPr lang="en-US" sz="3000" b="1" dirty="0"/>
              <a:t>and NIPOST impasse on </a:t>
            </a:r>
            <a:r>
              <a:rPr lang="en-US" sz="3000" b="1" dirty="0" smtClean="0"/>
              <a:t>the collection </a:t>
            </a:r>
            <a:r>
              <a:rPr lang="en-US" sz="3000" b="1" dirty="0"/>
              <a:t>of Stamp </a:t>
            </a:r>
            <a:r>
              <a:rPr lang="en-US" sz="3000" b="1" dirty="0" smtClean="0"/>
              <a:t>	Duties </a:t>
            </a:r>
            <a:r>
              <a:rPr lang="en-US" sz="3000" b="1" dirty="0"/>
              <a:t>on Contract note in the </a:t>
            </a:r>
            <a:r>
              <a:rPr lang="en-US" sz="3000" b="1" dirty="0" smtClean="0"/>
              <a:t>Capital Market and remission 	of the duties collected by CSCS:</a:t>
            </a:r>
            <a:endParaRPr lang="en-US" sz="3000" b="1" dirty="0"/>
          </a:p>
          <a:p>
            <a:pPr lvl="1" algn="just"/>
            <a:r>
              <a:rPr lang="en-US" sz="3000" dirty="0" smtClean="0"/>
              <a:t>The CSCS was  informed of the communication from the Vice </a:t>
            </a:r>
            <a:r>
              <a:rPr lang="en-US" sz="3000" dirty="0"/>
              <a:t>President </a:t>
            </a:r>
            <a:r>
              <a:rPr lang="en-US" sz="3000" dirty="0" smtClean="0"/>
              <a:t>to the Federal Ministry of Finance </a:t>
            </a:r>
            <a:r>
              <a:rPr lang="en-US" sz="3200" dirty="0" smtClean="0"/>
              <a:t>vide </a:t>
            </a:r>
            <a:r>
              <a:rPr lang="en-US" sz="3200" dirty="0"/>
              <a:t>a letter dated 17</a:t>
            </a:r>
            <a:r>
              <a:rPr lang="en-US" sz="3200" baseline="30000" dirty="0"/>
              <a:t>th</a:t>
            </a:r>
            <a:r>
              <a:rPr lang="en-US" sz="3200" dirty="0"/>
              <a:t> July, 2019 </a:t>
            </a:r>
            <a:r>
              <a:rPr lang="en-US" sz="3000" dirty="0" smtClean="0"/>
              <a:t>mandating the Ministry to  immediately nominate a revenue account into which </a:t>
            </a:r>
            <a:r>
              <a:rPr lang="en-US" sz="3000" dirty="0"/>
              <a:t>the duties already </a:t>
            </a:r>
            <a:r>
              <a:rPr lang="en-US" sz="3000" dirty="0" smtClean="0"/>
              <a:t>deducted by the CSCS should be remitted; </a:t>
            </a:r>
          </a:p>
          <a:p>
            <a:pPr lvl="1" algn="just"/>
            <a:r>
              <a:rPr lang="en-GB" sz="3000" dirty="0" smtClean="0"/>
              <a:t>The CSCS is further enjoined to continue to the deduction accordingly and remit to same account </a:t>
            </a:r>
            <a:r>
              <a:rPr lang="en-US" sz="3000" dirty="0"/>
              <a:t>pending the resolution</a:t>
            </a:r>
            <a:r>
              <a:rPr lang="en-US" sz="3000" dirty="0" smtClean="0"/>
              <a:t>.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0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677815"/>
            <a:ext cx="10058400" cy="62295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OTHER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645" y="1532586"/>
            <a:ext cx="10109916" cy="40568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/>
              <a:t>. </a:t>
            </a:r>
            <a:r>
              <a:rPr lang="en-US" sz="2800" b="1" dirty="0" smtClean="0"/>
              <a:t>Extension </a:t>
            </a:r>
            <a:r>
              <a:rPr lang="en-US" sz="2800" b="1" dirty="0" smtClean="0"/>
              <a:t>of  the VAT </a:t>
            </a:r>
            <a:r>
              <a:rPr lang="en-US" sz="2800" b="1" dirty="0"/>
              <a:t>E</a:t>
            </a:r>
            <a:r>
              <a:rPr lang="en-US" sz="2800" b="1" dirty="0" smtClean="0"/>
              <a:t>xemption Order on Capital Market transactions:</a:t>
            </a:r>
          </a:p>
          <a:p>
            <a:pPr marL="0" indent="0" algn="just">
              <a:buNone/>
            </a:pPr>
            <a:r>
              <a:rPr lang="en-US" sz="2800" dirty="0" smtClean="0"/>
              <a:t>On following up with the </a:t>
            </a:r>
            <a:r>
              <a:rPr lang="en-US" sz="2800" dirty="0" smtClean="0"/>
              <a:t>Federal </a:t>
            </a:r>
            <a:r>
              <a:rPr lang="en-US" sz="2800" dirty="0" smtClean="0"/>
              <a:t>Ministry of </a:t>
            </a:r>
            <a:r>
              <a:rPr lang="en-US" sz="2800" dirty="0" smtClean="0"/>
              <a:t>Finance, we were informed that the Ministry has communicated to the Securities and Exchange Commission (SEC) on the steps to take in getting the renewal of the Order.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7D54-0AC0-4185-BBAC-6CDBAC1D0D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34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1938</TotalTime>
  <Words>228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Bodoni MT</vt:lpstr>
      <vt:lpstr>Calibri</vt:lpstr>
      <vt:lpstr>Corbel</vt:lpstr>
      <vt:lpstr>Parallax</vt:lpstr>
      <vt:lpstr>RECENT TAX REFORMS IMPACTING ON THE NIGERIAN CAPITAL MARKET</vt:lpstr>
      <vt:lpstr>IMPORTANT DEVELOPMENTS WITH IMPLICATION ON CAPITAL MARKET ACTIVITIES</vt:lpstr>
      <vt:lpstr>IMPORTANT DEVELOPMENTS WITH IMPLICATION ON CAPITAL MARKET ACTIVITIES</vt:lpstr>
      <vt:lpstr>CHALLENGES/STEPS TAKEN</vt:lpstr>
      <vt:lpstr>OTHER 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REFORMS AFFECTING THE CAPITAL MARKET</dc:title>
  <dc:creator>Olarinde M. Olufemi</dc:creator>
  <cp:lastModifiedBy>Olarinde M. Olufemi</cp:lastModifiedBy>
  <cp:revision>62</cp:revision>
  <dcterms:created xsi:type="dcterms:W3CDTF">2018-11-06T11:09:32Z</dcterms:created>
  <dcterms:modified xsi:type="dcterms:W3CDTF">2019-08-22T14:06:29Z</dcterms:modified>
</cp:coreProperties>
</file>